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74" r:id="rId3"/>
    <p:sldId id="258" r:id="rId4"/>
    <p:sldId id="259" r:id="rId5"/>
    <p:sldId id="260" r:id="rId6"/>
    <p:sldId id="272" r:id="rId7"/>
    <p:sldId id="267" r:id="rId8"/>
    <p:sldId id="268" r:id="rId9"/>
    <p:sldId id="261" r:id="rId10"/>
    <p:sldId id="262" r:id="rId11"/>
    <p:sldId id="263" r:id="rId12"/>
    <p:sldId id="269" r:id="rId13"/>
    <p:sldId id="273" r:id="rId14"/>
    <p:sldId id="270" r:id="rId15"/>
    <p:sldId id="271" r:id="rId16"/>
    <p:sldId id="264" r:id="rId17"/>
    <p:sldId id="265" r:id="rId18"/>
    <p:sldId id="266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1243" y="5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C86C19-FD39-4E70-A8D7-897E3F93992F}" type="datetimeFigureOut">
              <a:rPr lang="en-US" smtClean="0"/>
              <a:t>21-May-18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5379D4-A54D-4344-B1F6-5884B0FFDE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82969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5379D4-A54D-4344-B1F6-5884B0FFDEF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44312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5379D4-A54D-4344-B1F6-5884B0FFDEF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9192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5379D4-A54D-4344-B1F6-5884B0FFDEF3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61232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5379D4-A54D-4344-B1F6-5884B0FFDEF3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55388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21-May-18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21-May-18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21-May-18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21-May-18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21-May-18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21-May-18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21-May-18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21-May-18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21-May-18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21-May-18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21-May-18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21-May-18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520198"/>
            <a:ext cx="6705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5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ফুলের শুভেচ্চা প্রিয় শিক্ষার্থীরা-</a:t>
            </a:r>
            <a:endParaRPr lang="en-US" sz="5400" dirty="0">
              <a:solidFill>
                <a:schemeClr val="tx1">
                  <a:lumMod val="85000"/>
                  <a:lumOff val="1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400" y="1600200"/>
            <a:ext cx="6477000" cy="502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85261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949036" y="5867400"/>
            <a:ext cx="792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              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একটি ক্যালকুলেটর এর ছবি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09600"/>
            <a:ext cx="7315200" cy="495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2448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04800" y="655060"/>
            <a:ext cx="8839200" cy="27853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500" u="sng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bn-BD" sz="11500" u="sng" dirty="0" smtClean="0">
                <a:latin typeface="NikoshBAN" pitchFamily="2" charset="0"/>
                <a:cs typeface="NikoshBAN" pitchFamily="2" charset="0"/>
              </a:rPr>
              <a:t>দলীয় কাজ-</a:t>
            </a:r>
          </a:p>
          <a:p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   </a:t>
            </a:r>
            <a:r>
              <a:rPr lang="bn-BD" sz="6000" dirty="0" smtClean="0">
                <a:latin typeface="NikoshBAN" pitchFamily="2" charset="0"/>
                <a:cs typeface="NikoshBAN" pitchFamily="2" charset="0"/>
              </a:rPr>
              <a:t>ক্রয় মূল্য নিরুপন কর।</a:t>
            </a:r>
          </a:p>
        </p:txBody>
      </p:sp>
    </p:spTree>
    <p:extLst>
      <p:ext uri="{BB962C8B-B14F-4D97-AF65-F5344CB8AC3E}">
        <p14:creationId xmlns:p14="http://schemas.microsoft.com/office/powerpoint/2010/main" val="906340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2057399"/>
            <a:ext cx="8153400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চাউল ক্রয়-                                   ১০০০০।–</a:t>
            </a:r>
          </a:p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(+)প্রত্যক্ষ খরচঃ</a:t>
            </a:r>
          </a:p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গাড়ি ভাড়া-               ৫০০।–</a:t>
            </a:r>
          </a:p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কুলি খরচ                   ৫০।–</a:t>
            </a:r>
          </a:p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টোল খরচ                  ৫০।-            </a:t>
            </a:r>
          </a:p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                                                   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৬০০।-</a:t>
            </a:r>
            <a:endParaRPr lang="bn-BD" sz="4000" dirty="0">
              <a:latin typeface="NikoshBAN" pitchFamily="2" charset="0"/>
              <a:cs typeface="NikoshBAN" pitchFamily="2" charset="0"/>
            </a:endParaRPr>
          </a:p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মোট ক্রয়                                      ১০৬০০।-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09600" y="573374"/>
            <a:ext cx="4572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u="sng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ক্রয় মূল্য নিরুপণঃ</a:t>
            </a:r>
            <a:endParaRPr lang="en-US" sz="4400" u="sng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6553200" y="5105400"/>
            <a:ext cx="1447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4267200" y="5105400"/>
            <a:ext cx="1066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6705600" y="5791200"/>
            <a:ext cx="1447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6705600" y="5719940"/>
            <a:ext cx="1447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53957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533400"/>
            <a:ext cx="7315199" cy="548639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62000" y="6019799"/>
            <a:ext cx="6172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                        ক্যালকুলেটর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211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57200" y="2076450"/>
            <a:ext cx="86868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NikoshBAN" pitchFamily="2" charset="0"/>
                <a:cs typeface="NikoshBAN" pitchFamily="2" charset="0"/>
              </a:rPr>
              <a:t>          </a:t>
            </a:r>
            <a:r>
              <a:rPr lang="bn-BD" sz="7200" u="sng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NikoshBAN" pitchFamily="2" charset="0"/>
                <a:cs typeface="NikoshBAN" pitchFamily="2" charset="0"/>
              </a:rPr>
              <a:t>জোড়ায় </a:t>
            </a:r>
            <a:r>
              <a:rPr lang="bn-BD" sz="7200" u="sng" dirty="0">
                <a:solidFill>
                  <a:schemeClr val="tx1">
                    <a:lumMod val="75000"/>
                    <a:lumOff val="25000"/>
                  </a:schemeClr>
                </a:solidFill>
                <a:latin typeface="NikoshBAN" pitchFamily="2" charset="0"/>
                <a:cs typeface="NikoshBAN" pitchFamily="2" charset="0"/>
              </a:rPr>
              <a:t>কাজ -</a:t>
            </a:r>
          </a:p>
          <a:p>
            <a:r>
              <a:rPr lang="bn-BD" sz="3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NikoshBAN" pitchFamily="2" charset="0"/>
                <a:cs typeface="NikoshBAN" pitchFamily="2" charset="0"/>
              </a:rPr>
              <a:t>                  বিক্রয় </a:t>
            </a:r>
            <a:r>
              <a:rPr lang="bn-BD" sz="3600" dirty="0">
                <a:solidFill>
                  <a:schemeClr val="tx1">
                    <a:lumMod val="75000"/>
                    <a:lumOff val="25000"/>
                  </a:schemeClr>
                </a:solidFill>
                <a:latin typeface="NikoshBAN" pitchFamily="2" charset="0"/>
                <a:cs typeface="NikoshBAN" pitchFamily="2" charset="0"/>
              </a:rPr>
              <a:t>মূল্য নিরুপন কর।</a:t>
            </a:r>
            <a:endParaRPr lang="en-US" sz="3600" u="sng" dirty="0">
              <a:solidFill>
                <a:schemeClr val="tx1">
                  <a:lumMod val="75000"/>
                  <a:lumOff val="2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67802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5943600" y="5257800"/>
            <a:ext cx="1676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0" y="82689"/>
            <a:ext cx="9144000" cy="7294305"/>
          </a:xfrm>
          <a:prstGeom prst="rect">
            <a:avLst/>
          </a:prstGeom>
          <a:solidFill>
            <a:schemeClr val="accent2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bn-BD" sz="3600" u="sng" dirty="0" smtClean="0">
                <a:latin typeface="NikoshBAN" pitchFamily="2" charset="0"/>
                <a:cs typeface="NikoshBAN" pitchFamily="2" charset="0"/>
              </a:rPr>
              <a:t>বিক্রয়  মূল্য নিরুপনঃ</a:t>
            </a:r>
          </a:p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মোট ক্রয় মূল্য-                               ১০৬০০।–</a:t>
            </a:r>
          </a:p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(+)পরোক্ষ খরচঃ</a:t>
            </a:r>
          </a:p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কর্মচারীর বেতন           ১০০০।–</a:t>
            </a:r>
          </a:p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বিদুত বিল                   ৫০০।–</a:t>
            </a:r>
          </a:p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যাতায়াত খরচ              </a:t>
            </a:r>
            <a:r>
              <a:rPr lang="bn-BD" sz="3600" u="sng" dirty="0" smtClean="0">
                <a:latin typeface="NikoshBAN" pitchFamily="2" charset="0"/>
                <a:cs typeface="NikoshBAN" pitchFamily="2" charset="0"/>
              </a:rPr>
              <a:t>৫০০।-  </a:t>
            </a:r>
          </a:p>
          <a:p>
            <a:r>
              <a:rPr lang="bn-BD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                                                  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  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২০০০।</a:t>
            </a:r>
          </a:p>
          <a:p>
            <a:r>
              <a:rPr lang="bn-BD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মোট ব্যয়                                      ১২৬০০।–</a:t>
            </a:r>
          </a:p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(+)প্রত্যাশিত মুনাফা-                         </a:t>
            </a:r>
            <a:r>
              <a:rPr lang="bn-BD" sz="3600" u="sng" dirty="0" smtClean="0">
                <a:latin typeface="NikoshBAN" pitchFamily="2" charset="0"/>
                <a:cs typeface="NikoshBAN" pitchFamily="2" charset="0"/>
              </a:rPr>
              <a:t>২০০০।-</a:t>
            </a:r>
          </a:p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 মোট বিক্রয়-                                 ১৪৬০০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।–</a:t>
            </a:r>
            <a:endParaRPr lang="en-US" sz="3600" dirty="0" smtClean="0">
              <a:latin typeface="NikoshBAN" pitchFamily="2" charset="0"/>
              <a:cs typeface="NikoshBAN" pitchFamily="2" charset="0"/>
            </a:endParaRPr>
          </a:p>
          <a:p>
            <a:endParaRPr lang="en-US" sz="3600" dirty="0">
              <a:latin typeface="NikoshBAN" pitchFamily="2" charset="0"/>
              <a:cs typeface="NikoshBAN" pitchFamily="2" charset="0"/>
            </a:endParaRPr>
          </a:p>
          <a:p>
            <a:endParaRPr lang="en-US" sz="3600" dirty="0" smtClean="0">
              <a:latin typeface="NikoshBAN" pitchFamily="2" charset="0"/>
              <a:cs typeface="NikoshBAN" pitchFamily="2" charset="0"/>
            </a:endParaRPr>
          </a:p>
          <a:p>
            <a:endParaRPr lang="bn-BD" sz="3600" dirty="0" smtClean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>
            <a:off x="6641690" y="5828071"/>
            <a:ext cx="1435510" cy="3932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6667500" y="5791200"/>
            <a:ext cx="1447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Connector 2"/>
          <p:cNvCxnSpPr/>
          <p:nvPr/>
        </p:nvCxnSpPr>
        <p:spPr>
          <a:xfrm flipV="1">
            <a:off x="6896100" y="3886200"/>
            <a:ext cx="17145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19675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838200"/>
            <a:ext cx="6781800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8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মূল্যায়ন-</a:t>
            </a:r>
          </a:p>
          <a:p>
            <a:r>
              <a:rPr lang="bn-BD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১।ক্রয় মূল্য কী?</a:t>
            </a:r>
          </a:p>
          <a:p>
            <a:r>
              <a:rPr lang="bn-BD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২।</a:t>
            </a:r>
            <a:r>
              <a:rPr lang="bn-BD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বিক্রয় </a:t>
            </a:r>
            <a:r>
              <a:rPr lang="bn-BD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মূল্য কী?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5838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3000" y="57834"/>
            <a:ext cx="6629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000" u="sng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 বাড়ির কাজ-</a:t>
            </a:r>
          </a:p>
          <a:p>
            <a:endParaRPr lang="en-US" sz="60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1996826"/>
            <a:ext cx="8001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উৎপাদন ব্যয় বিবরণীর উদ্দেশ্য গুলো লিখে আনবে। 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26341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85800" y="228600"/>
            <a:ext cx="805641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8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    ধন্যবাদ-</a:t>
            </a:r>
            <a:endParaRPr lang="en-US" sz="88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1609725"/>
            <a:ext cx="6934200" cy="487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47331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96191" y="3691972"/>
            <a:ext cx="6515100" cy="27007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950" dirty="0" err="1">
                <a:latin typeface="SutonnyMJ" pitchFamily="2" charset="0"/>
                <a:cs typeface="SutonnyMJ" pitchFamily="2" charset="0"/>
              </a:rPr>
              <a:t>Aveyj</a:t>
            </a:r>
            <a:r>
              <a:rPr lang="en-US" sz="495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950" dirty="0" err="1">
                <a:latin typeface="SutonnyMJ" pitchFamily="2" charset="0"/>
                <a:cs typeface="SutonnyMJ" pitchFamily="2" charset="0"/>
              </a:rPr>
              <a:t>Kvjvg</a:t>
            </a:r>
            <a:r>
              <a:rPr lang="en-US" sz="495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950" dirty="0" err="1">
                <a:latin typeface="SutonnyMJ" pitchFamily="2" charset="0"/>
                <a:cs typeface="SutonnyMJ" pitchFamily="2" charset="0"/>
              </a:rPr>
              <a:t>AvRv</a:t>
            </a:r>
            <a:r>
              <a:rPr lang="en-US" sz="4950" dirty="0">
                <a:latin typeface="SutonnyMJ" pitchFamily="2" charset="0"/>
                <a:cs typeface="SutonnyMJ" pitchFamily="2" charset="0"/>
              </a:rPr>
              <a:t>` </a:t>
            </a:r>
            <a:r>
              <a:rPr lang="en-US" sz="4950" dirty="0" err="1">
                <a:latin typeface="SutonnyMJ" pitchFamily="2" charset="0"/>
                <a:cs typeface="SutonnyMJ" pitchFamily="2" charset="0"/>
              </a:rPr>
              <a:t>iæ‡ej</a:t>
            </a:r>
            <a:r>
              <a:rPr lang="en-US" sz="4950" dirty="0">
                <a:latin typeface="SutonnyMJ" pitchFamily="2" charset="0"/>
                <a:cs typeface="SutonnyMJ" pitchFamily="2" charset="0"/>
              </a:rPr>
              <a:t>,</a:t>
            </a:r>
            <a:endParaRPr lang="bn-BD" sz="4950" dirty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2400" dirty="0">
                <a:latin typeface="NikoshBAN" pitchFamily="2" charset="0"/>
                <a:cs typeface="NikoshBAN" pitchFamily="2" charset="0"/>
              </a:rPr>
              <a:t>সহকারী শিক্ষক</a:t>
            </a:r>
          </a:p>
          <a:p>
            <a:pPr algn="ctr"/>
            <a:r>
              <a:rPr lang="en-US" sz="3600" dirty="0" err="1">
                <a:latin typeface="SutonnyMJ" pitchFamily="2" charset="0"/>
                <a:cs typeface="SutonnyMJ" pitchFamily="2" charset="0"/>
              </a:rPr>
              <a:t>knx</a:t>
            </a:r>
            <a:r>
              <a:rPr lang="en-US" sz="3600" dirty="0">
                <a:latin typeface="SutonnyMJ" pitchFamily="2" charset="0"/>
                <a:cs typeface="SutonnyMJ" pitchFamily="2" charset="0"/>
              </a:rPr>
              <a:t>` </a:t>
            </a:r>
            <a:r>
              <a:rPr lang="en-US" sz="3600" dirty="0" err="1">
                <a:latin typeface="SutonnyMJ" pitchFamily="2" charset="0"/>
                <a:cs typeface="SutonnyMJ" pitchFamily="2" charset="0"/>
              </a:rPr>
              <a:t>AvjvDwÏb</a:t>
            </a:r>
            <a:r>
              <a:rPr lang="en-US" sz="3600" dirty="0">
                <a:latin typeface="SutonnyMJ" pitchFamily="2" charset="0"/>
                <a:cs typeface="SutonnyMJ" pitchFamily="2" charset="0"/>
              </a:rPr>
              <a:t> D”P we`¨</a:t>
            </a:r>
            <a:r>
              <a:rPr lang="en-US" sz="3600" dirty="0" err="1">
                <a:latin typeface="SutonnyMJ" pitchFamily="2" charset="0"/>
                <a:cs typeface="SutonnyMJ" pitchFamily="2" charset="0"/>
              </a:rPr>
              <a:t>vjq</a:t>
            </a:r>
            <a:r>
              <a:rPr lang="en-US" sz="3600" dirty="0">
                <a:latin typeface="SutonnyMJ" pitchFamily="2" charset="0"/>
                <a:cs typeface="SutonnyMJ" pitchFamily="2" charset="0"/>
              </a:rPr>
              <a:t>, </a:t>
            </a:r>
            <a:r>
              <a:rPr lang="en-US" sz="3600" dirty="0" err="1">
                <a:latin typeface="SutonnyMJ" pitchFamily="2" charset="0"/>
                <a:cs typeface="SutonnyMJ" pitchFamily="2" charset="0"/>
              </a:rPr>
              <a:t>wgR©vcyi</a:t>
            </a:r>
            <a:r>
              <a:rPr lang="en-US" sz="3600" dirty="0">
                <a:latin typeface="SutonnyMJ" pitchFamily="2" charset="0"/>
                <a:cs typeface="SutonnyMJ" pitchFamily="2" charset="0"/>
              </a:rPr>
              <a:t>, </a:t>
            </a:r>
            <a:r>
              <a:rPr lang="en-US" sz="3600" dirty="0" err="1">
                <a:latin typeface="SutonnyMJ" pitchFamily="2" charset="0"/>
                <a:cs typeface="SutonnyMJ" pitchFamily="2" charset="0"/>
              </a:rPr>
              <a:t>cvKzw</a:t>
            </a:r>
            <a:r>
              <a:rPr lang="en-US" sz="3600" dirty="0">
                <a:latin typeface="SutonnyMJ" pitchFamily="2" charset="0"/>
                <a:cs typeface="SutonnyMJ" pitchFamily="2" charset="0"/>
              </a:rPr>
              <a:t>›`qv, </a:t>
            </a:r>
            <a:r>
              <a:rPr lang="en-US" sz="3600" dirty="0" err="1">
                <a:latin typeface="SutonnyMJ" pitchFamily="2" charset="0"/>
                <a:cs typeface="SutonnyMJ" pitchFamily="2" charset="0"/>
              </a:rPr>
              <a:t>wK‡kviMÄ</a:t>
            </a:r>
            <a:r>
              <a:rPr lang="en-US" sz="3600" dirty="0">
                <a:latin typeface="SutonnyMJ" pitchFamily="2" charset="0"/>
                <a:cs typeface="SutonnyMJ" pitchFamily="2" charset="0"/>
              </a:rPr>
              <a:t>| </a:t>
            </a:r>
          </a:p>
          <a:p>
            <a:pPr algn="ctr"/>
            <a:endParaRPr lang="bn-BD" sz="24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4600" y="1028700"/>
            <a:ext cx="2571750" cy="24507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93802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69 0 0.125 0.056 0.125 0.125 C 0.125 0.194 0.069 0.25 0 0.25 C -0.069 0.25 -0.125 0.194 -0.125 0.125 C -0.125 0.056 -0.069 0 0 0 Z" pathEditMode="relative" ptsTypes="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76400" y="533400"/>
            <a:ext cx="65532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NikoshBAN" pitchFamily="2" charset="0"/>
                <a:cs typeface="NikoshBAN" pitchFamily="2" charset="0"/>
              </a:rPr>
              <a:t>শ্রেণী-দশম</a:t>
            </a:r>
          </a:p>
          <a:p>
            <a:r>
              <a:rPr lang="bn-BD" sz="6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NikoshBAN" pitchFamily="2" charset="0"/>
                <a:cs typeface="NikoshBAN" pitchFamily="2" charset="0"/>
              </a:rPr>
              <a:t>বিষয়-হিসাব বিজ্ঞান</a:t>
            </a:r>
          </a:p>
          <a:p>
            <a:r>
              <a:rPr lang="bn-BD" sz="6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NikoshBAN" pitchFamily="2" charset="0"/>
                <a:cs typeface="NikoshBAN" pitchFamily="2" charset="0"/>
              </a:rPr>
              <a:t>অধ্যায়-একাদশ</a:t>
            </a:r>
            <a:endParaRPr lang="en-US" sz="6600" dirty="0">
              <a:solidFill>
                <a:schemeClr val="tx1">
                  <a:lumMod val="75000"/>
                  <a:lumOff val="2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54899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05000" y="933181"/>
            <a:ext cx="5410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000" u="sng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NikoshBAN" pitchFamily="2" charset="0"/>
                <a:cs typeface="NikoshBAN" pitchFamily="2" charset="0"/>
              </a:rPr>
              <a:t>শিখন ফল-</a:t>
            </a:r>
            <a:endParaRPr lang="en-US" sz="6000" u="sng" dirty="0">
              <a:solidFill>
                <a:schemeClr val="tx1">
                  <a:lumMod val="65000"/>
                  <a:lumOff val="3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47736" y="2286000"/>
            <a:ext cx="6934200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এই পাঠ শেষে শিক্ষার্থীরা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-</a:t>
            </a:r>
            <a:endParaRPr lang="bn-BD" sz="44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BD" sz="2400" dirty="0" smtClean="0"/>
              <a:t>১।ব্যবসায় প্রতিষ্ঠানের ক্রয় মূল্য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লিখতে</a:t>
            </a:r>
            <a:r>
              <a:rPr lang="bn-BD" sz="2400" dirty="0" smtClean="0"/>
              <a:t> পারবে</a:t>
            </a:r>
            <a:r>
              <a:rPr lang="bn-BD" sz="1400" dirty="0" smtClean="0"/>
              <a:t>।</a:t>
            </a:r>
            <a:endParaRPr lang="bn-BD" sz="8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BD" sz="2000" dirty="0" smtClean="0"/>
              <a:t>২।ব্যবসায় প্রতিষ্ঠানের বিক্রয় মূল্য নিরূপন করতে পারবে।</a:t>
            </a:r>
          </a:p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৩।ব্যবসায় প্রতিষ্ঠানের ক্রয় মূল্য ও বিক্রয় মূল্য নির্ধারন করতে 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। </a:t>
            </a:r>
          </a:p>
        </p:txBody>
      </p:sp>
    </p:spTree>
    <p:extLst>
      <p:ext uri="{BB962C8B-B14F-4D97-AF65-F5344CB8AC3E}">
        <p14:creationId xmlns:p14="http://schemas.microsoft.com/office/powerpoint/2010/main" val="3358455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990601" y="2209800"/>
            <a:ext cx="7620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5400" dirty="0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ক্রয় মূল্য </a:t>
            </a:r>
            <a:r>
              <a:rPr lang="bn-BD" sz="5400" dirty="0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ও</a:t>
            </a:r>
            <a:r>
              <a:rPr lang="en-US" sz="5400" dirty="0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5400" dirty="0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বিক্রয় </a:t>
            </a:r>
            <a:r>
              <a:rPr lang="bn-BD" sz="5400" dirty="0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মূল্যের দুইটি ছবি</a:t>
            </a:r>
            <a:endParaRPr lang="en-US" sz="5400" dirty="0">
              <a:solidFill>
                <a:schemeClr val="tx2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8934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DOEL\Pictures\imag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457200"/>
            <a:ext cx="7467600" cy="556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066800" y="6477000"/>
            <a:ext cx="518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1600" dirty="0" smtClean="0">
                <a:latin typeface="NikoshBAN" pitchFamily="2" charset="0"/>
                <a:cs typeface="NikoshBAN" pitchFamily="2" charset="0"/>
              </a:rPr>
              <a:t>                             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উৎপাদন 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কৃত পণ্য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9079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855" y="443345"/>
            <a:ext cx="7924800" cy="57912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371600" y="6311325"/>
            <a:ext cx="6477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                       পণ্য ক্রয়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87076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799" y="457200"/>
            <a:ext cx="7391399" cy="59436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981200" y="6211668"/>
            <a:ext cx="480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                           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পণ্য বিক্রয়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93843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19200" y="1295400"/>
            <a:ext cx="7772400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8800" u="sng" dirty="0" smtClean="0">
                <a:latin typeface="NikoshBAN" pitchFamily="2" charset="0"/>
                <a:cs typeface="NikoshBAN" pitchFamily="2" charset="0"/>
              </a:rPr>
              <a:t>আজকের পাঠ-</a:t>
            </a:r>
          </a:p>
          <a:p>
            <a:r>
              <a:rPr lang="bn-BD" sz="4800" dirty="0" smtClean="0">
                <a:latin typeface="NikoshBAN" pitchFamily="2" charset="0"/>
                <a:cs typeface="NikoshBAN" pitchFamily="2" charset="0"/>
              </a:rPr>
              <a:t>-ক্রয় মূল্য ও বিক্রয় মূল্য।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29538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756</TotalTime>
  <Words>223</Words>
  <Application>Microsoft Office PowerPoint</Application>
  <PresentationFormat>On-screen Show (4:3)</PresentationFormat>
  <Paragraphs>53</Paragraphs>
  <Slides>18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Arial</vt:lpstr>
      <vt:lpstr>Calibri</vt:lpstr>
      <vt:lpstr>NikoshBAN</vt:lpstr>
      <vt:lpstr>SutonnyMJ</vt:lpstr>
      <vt:lpstr>Vrinda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TSS</dc:creator>
  <cp:lastModifiedBy>Windows User</cp:lastModifiedBy>
  <cp:revision>149</cp:revision>
  <dcterms:created xsi:type="dcterms:W3CDTF">2006-08-16T00:00:00Z</dcterms:created>
  <dcterms:modified xsi:type="dcterms:W3CDTF">2018-05-21T18:07:44Z</dcterms:modified>
</cp:coreProperties>
</file>