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6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29D8A6-77C2-44A6-A8DB-31FFBD7A4598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2E6F34-4F08-4965-9D61-65B353A47661}">
      <dgm:prSet phldrT="[Text]" phldr="1"/>
      <dgm:spPr/>
      <dgm:t>
        <a:bodyPr/>
        <a:lstStyle/>
        <a:p>
          <a:endParaRPr lang="en-US" dirty="0"/>
        </a:p>
      </dgm:t>
    </dgm:pt>
    <dgm:pt modelId="{3B8CBE95-7C56-4711-B4E8-23361BC823B2}" type="parTrans" cxnId="{AA94DE3B-462C-4418-9B49-F391EF64DD57}">
      <dgm:prSet/>
      <dgm:spPr/>
      <dgm:t>
        <a:bodyPr/>
        <a:lstStyle/>
        <a:p>
          <a:endParaRPr lang="en-US"/>
        </a:p>
      </dgm:t>
    </dgm:pt>
    <dgm:pt modelId="{629BF78A-9B3E-45DC-83E0-EFE550CCE748}" type="sibTrans" cxnId="{AA94DE3B-462C-4418-9B49-F391EF64DD57}">
      <dgm:prSet/>
      <dgm:spPr/>
      <dgm:t>
        <a:bodyPr/>
        <a:lstStyle/>
        <a:p>
          <a:endParaRPr lang="en-US"/>
        </a:p>
      </dgm:t>
    </dgm:pt>
    <dgm:pt modelId="{70B06484-ECCA-40CA-BF79-7EB15D1BF271}">
      <dgm:prSet phldrT="[Text]" custT="1"/>
      <dgm:spPr>
        <a:solidFill>
          <a:srgbClr val="0070C0"/>
        </a:solidFill>
      </dgm:spPr>
      <dgm:t>
        <a:bodyPr/>
        <a:lstStyle/>
        <a:p>
          <a:r>
            <a:rPr lang="en-US" sz="1100" dirty="0" err="1"/>
            <a:t>মুহাম্মদ</a:t>
          </a:r>
          <a:r>
            <a:rPr lang="en-US" sz="1100" dirty="0"/>
            <a:t> </a:t>
          </a:r>
          <a:r>
            <a:rPr lang="bn-IN" sz="1100" dirty="0"/>
            <a:t>ওয়াজেদ আলী</a:t>
          </a:r>
        </a:p>
        <a:p>
          <a:r>
            <a:rPr lang="bn-IN" sz="1100" dirty="0"/>
            <a:t>জন্মঃ ১৮৯৬</a:t>
          </a:r>
          <a:r>
            <a:rPr lang="en-US" sz="1100" dirty="0"/>
            <a:t> </a:t>
          </a:r>
          <a:r>
            <a:rPr lang="en-US" sz="1100" dirty="0" err="1"/>
            <a:t>iইং</a:t>
          </a:r>
          <a:endParaRPr lang="bn-IN" sz="1100" dirty="0"/>
        </a:p>
        <a:p>
          <a:endParaRPr lang="en-US" sz="1100" dirty="0"/>
        </a:p>
      </dgm:t>
    </dgm:pt>
    <dgm:pt modelId="{2202F027-B68C-4FA0-8400-6ABE6551CEC5}" type="parTrans" cxnId="{3C8650CC-D89B-47C1-AE26-11F61349F504}">
      <dgm:prSet/>
      <dgm:spPr/>
      <dgm:t>
        <a:bodyPr/>
        <a:lstStyle/>
        <a:p>
          <a:endParaRPr lang="en-US"/>
        </a:p>
      </dgm:t>
    </dgm:pt>
    <dgm:pt modelId="{68665BEE-14BE-4D6C-B16C-C189F6291BFB}" type="sibTrans" cxnId="{3C8650CC-D89B-47C1-AE26-11F61349F504}">
      <dgm:prSet/>
      <dgm:spPr/>
      <dgm:t>
        <a:bodyPr/>
        <a:lstStyle/>
        <a:p>
          <a:endParaRPr lang="en-US"/>
        </a:p>
      </dgm:t>
    </dgm:pt>
    <dgm:pt modelId="{55F58762-29B8-49DA-A38E-A10E33182B36}">
      <dgm:prSet phldrT="[Text]" custT="1"/>
      <dgm:spPr>
        <a:solidFill>
          <a:srgbClr val="7030A0"/>
        </a:solidFill>
      </dgm:spPr>
      <dgm:t>
        <a:bodyPr/>
        <a:lstStyle/>
        <a:p>
          <a:r>
            <a:rPr lang="bn-IN" sz="1400" dirty="0"/>
            <a:t>মৃত্যুঃ ৮ নভেম্বর ১৯৫৪ ইং</a:t>
          </a:r>
        </a:p>
      </dgm:t>
    </dgm:pt>
    <dgm:pt modelId="{B108EC6B-4262-4215-9D31-705E49F5E0CE}" type="parTrans" cxnId="{D68828F7-BD22-4105-9864-292D84706586}">
      <dgm:prSet/>
      <dgm:spPr/>
      <dgm:t>
        <a:bodyPr/>
        <a:lstStyle/>
        <a:p>
          <a:endParaRPr lang="en-US"/>
        </a:p>
      </dgm:t>
    </dgm:pt>
    <dgm:pt modelId="{3B32CA71-E8D9-4318-91AB-2301D90E796B}" type="sibTrans" cxnId="{D68828F7-BD22-4105-9864-292D84706586}">
      <dgm:prSet/>
      <dgm:spPr/>
      <dgm:t>
        <a:bodyPr/>
        <a:lstStyle/>
        <a:p>
          <a:endParaRPr lang="en-US"/>
        </a:p>
      </dgm:t>
    </dgm:pt>
    <dgm:pt modelId="{9227C4DF-CA40-4E6A-992B-9FC4247E8F83}">
      <dgm:prSet phldrT="[Text]" custT="1"/>
      <dgm:spPr>
        <a:solidFill>
          <a:srgbClr val="002060"/>
        </a:solidFill>
      </dgm:spPr>
      <dgm:t>
        <a:bodyPr/>
        <a:lstStyle/>
        <a:p>
          <a:r>
            <a:rPr lang="bn-IN" sz="1800" dirty="0"/>
            <a:t>  মহামানুষ মুহসীন</a:t>
          </a:r>
          <a:r>
            <a:rPr lang="en-US" sz="1800" dirty="0"/>
            <a:t> ,</a:t>
          </a:r>
          <a:r>
            <a:rPr lang="en-US" sz="1800" dirty="0" err="1"/>
            <a:t>মরু</a:t>
          </a:r>
          <a:r>
            <a:rPr lang="en-US" sz="1800" dirty="0"/>
            <a:t> </a:t>
          </a:r>
          <a:r>
            <a:rPr lang="en-US" sz="1800" dirty="0" err="1"/>
            <a:t>ভাস্কর</a:t>
          </a:r>
          <a:r>
            <a:rPr lang="en-US" sz="1800" dirty="0"/>
            <a:t> ,</a:t>
          </a:r>
          <a:endParaRPr lang="bn-IN" sz="1800" dirty="0"/>
        </a:p>
        <a:p>
          <a:r>
            <a:rPr lang="bn-IN" sz="1800" dirty="0"/>
            <a:t>সৈয়দ আহমদ</a:t>
          </a:r>
          <a:endParaRPr lang="en-US" sz="1800" dirty="0"/>
        </a:p>
      </dgm:t>
    </dgm:pt>
    <dgm:pt modelId="{956A4852-28CB-479B-9604-9D312B20AC10}" type="parTrans" cxnId="{D3EFB96F-CB1F-4FA7-B70D-4A602B2D9E41}">
      <dgm:prSet/>
      <dgm:spPr/>
      <dgm:t>
        <a:bodyPr/>
        <a:lstStyle/>
        <a:p>
          <a:endParaRPr lang="en-US"/>
        </a:p>
      </dgm:t>
    </dgm:pt>
    <dgm:pt modelId="{71997767-8931-4997-B9EA-FB5A6325B72D}" type="sibTrans" cxnId="{D3EFB96F-CB1F-4FA7-B70D-4A602B2D9E41}">
      <dgm:prSet/>
      <dgm:spPr/>
      <dgm:t>
        <a:bodyPr/>
        <a:lstStyle/>
        <a:p>
          <a:endParaRPr lang="en-US"/>
        </a:p>
      </dgm:t>
    </dgm:pt>
    <dgm:pt modelId="{56044017-ACF7-4B4A-8175-EA929559D2B6}">
      <dgm:prSet custT="1"/>
      <dgm:spPr>
        <a:solidFill>
          <a:srgbClr val="00B0F0"/>
        </a:solidFill>
      </dgm:spPr>
      <dgm:t>
        <a:bodyPr/>
        <a:lstStyle/>
        <a:p>
          <a:r>
            <a:rPr lang="en-US" sz="1600" dirty="0" err="1"/>
            <a:t>গ্রন্থ</a:t>
          </a:r>
          <a:r>
            <a:rPr lang="en-US" sz="1600" dirty="0"/>
            <a:t> </a:t>
          </a:r>
          <a:r>
            <a:rPr lang="en-US" sz="1600" dirty="0" err="1"/>
            <a:t>সমুহঃ</a:t>
          </a:r>
          <a:endParaRPr lang="bn-IN" sz="1600" dirty="0"/>
        </a:p>
        <a:p>
          <a:r>
            <a:rPr lang="bn-IN" sz="1600" dirty="0"/>
            <a:t>সিন্দাবাদ হিন্দাবাদ </a:t>
          </a:r>
        </a:p>
        <a:p>
          <a:r>
            <a:rPr lang="bn-IN" sz="1600" dirty="0"/>
            <a:t>স্মর্ণানন্দিনী</a:t>
          </a:r>
        </a:p>
        <a:p>
          <a:r>
            <a:rPr lang="bn-IN" sz="1600" dirty="0"/>
            <a:t>মুহাম্মদ।</a:t>
          </a:r>
        </a:p>
        <a:p>
          <a:r>
            <a:rPr lang="bn-IN" sz="1600" dirty="0"/>
            <a:t>নওয়াব আব্দুল লতিফ</a:t>
          </a:r>
          <a:endParaRPr lang="en-US" sz="1600" dirty="0"/>
        </a:p>
      </dgm:t>
    </dgm:pt>
    <dgm:pt modelId="{627A4A91-57D7-49F5-9479-FAA04FED9C90}" type="parTrans" cxnId="{97E94478-7C0A-495F-9A4A-AC8C2C3E1C6A}">
      <dgm:prSet/>
      <dgm:spPr/>
      <dgm:t>
        <a:bodyPr/>
        <a:lstStyle/>
        <a:p>
          <a:endParaRPr lang="en-US"/>
        </a:p>
      </dgm:t>
    </dgm:pt>
    <dgm:pt modelId="{B1B61065-9ADD-431C-B9F5-E4F28D6A83B6}" type="sibTrans" cxnId="{97E94478-7C0A-495F-9A4A-AC8C2C3E1C6A}">
      <dgm:prSet/>
      <dgm:spPr/>
      <dgm:t>
        <a:bodyPr/>
        <a:lstStyle/>
        <a:p>
          <a:endParaRPr lang="en-US"/>
        </a:p>
      </dgm:t>
    </dgm:pt>
    <dgm:pt modelId="{AF6198A6-6416-4628-8A3D-EEE6E6AC30E5}" type="pres">
      <dgm:prSet presAssocID="{BB29D8A6-77C2-44A6-A8DB-31FFBD7A459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6FDC5C1-2474-4D97-A8E3-420290ED5BEB}" type="pres">
      <dgm:prSet presAssocID="{022E6F34-4F08-4965-9D61-65B353A47661}" presName="centerShape" presStyleLbl="node0" presStyleIdx="0" presStyleCnt="1"/>
      <dgm:spPr/>
    </dgm:pt>
    <dgm:pt modelId="{6D0EE9ED-D7DA-49F1-B5A1-A660F925FA65}" type="pres">
      <dgm:prSet presAssocID="{2202F027-B68C-4FA0-8400-6ABE6551CEC5}" presName="parTrans" presStyleLbl="sibTrans2D1" presStyleIdx="0" presStyleCnt="4"/>
      <dgm:spPr/>
    </dgm:pt>
    <dgm:pt modelId="{8A1AC5A8-6B80-4D1F-A4A6-B443F580127E}" type="pres">
      <dgm:prSet presAssocID="{2202F027-B68C-4FA0-8400-6ABE6551CEC5}" presName="connectorText" presStyleLbl="sibTrans2D1" presStyleIdx="0" presStyleCnt="4"/>
      <dgm:spPr/>
    </dgm:pt>
    <dgm:pt modelId="{454A25D7-678C-4987-B468-21A042A9512E}" type="pres">
      <dgm:prSet presAssocID="{70B06484-ECCA-40CA-BF79-7EB15D1BF271}" presName="node" presStyleLbl="node1" presStyleIdx="0" presStyleCnt="4">
        <dgm:presLayoutVars>
          <dgm:bulletEnabled val="1"/>
        </dgm:presLayoutVars>
      </dgm:prSet>
      <dgm:spPr/>
    </dgm:pt>
    <dgm:pt modelId="{7B7447EA-5E26-414D-9D6B-46BF3E4D3D2A}" type="pres">
      <dgm:prSet presAssocID="{627A4A91-57D7-49F5-9479-FAA04FED9C90}" presName="parTrans" presStyleLbl="sibTrans2D1" presStyleIdx="1" presStyleCnt="4"/>
      <dgm:spPr/>
    </dgm:pt>
    <dgm:pt modelId="{3AB901DF-FE8F-4569-B701-C163DE1CB048}" type="pres">
      <dgm:prSet presAssocID="{627A4A91-57D7-49F5-9479-FAA04FED9C90}" presName="connectorText" presStyleLbl="sibTrans2D1" presStyleIdx="1" presStyleCnt="4"/>
      <dgm:spPr/>
    </dgm:pt>
    <dgm:pt modelId="{469C215F-0ABD-41BA-BE44-ED7109527023}" type="pres">
      <dgm:prSet presAssocID="{56044017-ACF7-4B4A-8175-EA929559D2B6}" presName="node" presStyleLbl="node1" presStyleIdx="1" presStyleCnt="4" custScaleY="222266" custRadScaleRad="94297" custRadScaleInc="-5450">
        <dgm:presLayoutVars>
          <dgm:bulletEnabled val="1"/>
        </dgm:presLayoutVars>
      </dgm:prSet>
      <dgm:spPr/>
    </dgm:pt>
    <dgm:pt modelId="{14C5988A-DAA0-4855-A956-7E4F765186E8}" type="pres">
      <dgm:prSet presAssocID="{B108EC6B-4262-4215-9D31-705E49F5E0CE}" presName="parTrans" presStyleLbl="sibTrans2D1" presStyleIdx="2" presStyleCnt="4"/>
      <dgm:spPr/>
    </dgm:pt>
    <dgm:pt modelId="{6B812CC1-79AD-463E-8CA5-39786AF5004E}" type="pres">
      <dgm:prSet presAssocID="{B108EC6B-4262-4215-9D31-705E49F5E0CE}" presName="connectorText" presStyleLbl="sibTrans2D1" presStyleIdx="2" presStyleCnt="4"/>
      <dgm:spPr/>
    </dgm:pt>
    <dgm:pt modelId="{91219D51-1604-42AA-A22A-C8EFF5683DF5}" type="pres">
      <dgm:prSet presAssocID="{55F58762-29B8-49DA-A38E-A10E33182B36}" presName="node" presStyleLbl="node1" presStyleIdx="2" presStyleCnt="4" custRadScaleRad="85641" custRadScaleInc="-8094">
        <dgm:presLayoutVars>
          <dgm:bulletEnabled val="1"/>
        </dgm:presLayoutVars>
      </dgm:prSet>
      <dgm:spPr/>
    </dgm:pt>
    <dgm:pt modelId="{DD087EA8-F560-4917-8911-C1FA96B4DC09}" type="pres">
      <dgm:prSet presAssocID="{956A4852-28CB-479B-9604-9D312B20AC10}" presName="parTrans" presStyleLbl="sibTrans2D1" presStyleIdx="3" presStyleCnt="4"/>
      <dgm:spPr/>
    </dgm:pt>
    <dgm:pt modelId="{6672F70F-63EA-4824-B784-6039BA10C97C}" type="pres">
      <dgm:prSet presAssocID="{956A4852-28CB-479B-9604-9D312B20AC10}" presName="connectorText" presStyleLbl="sibTrans2D1" presStyleIdx="3" presStyleCnt="4"/>
      <dgm:spPr/>
    </dgm:pt>
    <dgm:pt modelId="{475DBFF1-0C2A-4647-952F-65CE4DE81DD8}" type="pres">
      <dgm:prSet presAssocID="{9227C4DF-CA40-4E6A-992B-9FC4247E8F83}" presName="node" presStyleLbl="node1" presStyleIdx="3" presStyleCnt="4" custScaleY="190413" custRadScaleRad="100118" custRadScaleInc="14494">
        <dgm:presLayoutVars>
          <dgm:bulletEnabled val="1"/>
        </dgm:presLayoutVars>
      </dgm:prSet>
      <dgm:spPr/>
    </dgm:pt>
  </dgm:ptLst>
  <dgm:cxnLst>
    <dgm:cxn modelId="{E858010C-2252-4AEA-BEE3-A52402E2C958}" type="presOf" srcId="{BB29D8A6-77C2-44A6-A8DB-31FFBD7A4598}" destId="{AF6198A6-6416-4628-8A3D-EEE6E6AC30E5}" srcOrd="0" destOrd="0" presId="urn:microsoft.com/office/officeart/2005/8/layout/radial5"/>
    <dgm:cxn modelId="{A09F0711-E28F-45CE-8E4A-8AB8BBDF8C17}" type="presOf" srcId="{022E6F34-4F08-4965-9D61-65B353A47661}" destId="{B6FDC5C1-2474-4D97-A8E3-420290ED5BEB}" srcOrd="0" destOrd="0" presId="urn:microsoft.com/office/officeart/2005/8/layout/radial5"/>
    <dgm:cxn modelId="{F412AF20-E08E-4727-8E63-BB8000B34198}" type="presOf" srcId="{B108EC6B-4262-4215-9D31-705E49F5E0CE}" destId="{14C5988A-DAA0-4855-A956-7E4F765186E8}" srcOrd="0" destOrd="0" presId="urn:microsoft.com/office/officeart/2005/8/layout/radial5"/>
    <dgm:cxn modelId="{AA94DE3B-462C-4418-9B49-F391EF64DD57}" srcId="{BB29D8A6-77C2-44A6-A8DB-31FFBD7A4598}" destId="{022E6F34-4F08-4965-9D61-65B353A47661}" srcOrd="0" destOrd="0" parTransId="{3B8CBE95-7C56-4711-B4E8-23361BC823B2}" sibTransId="{629BF78A-9B3E-45DC-83E0-EFE550CCE748}"/>
    <dgm:cxn modelId="{C42A016D-EFC9-4756-90D6-6C11789530D8}" type="presOf" srcId="{B108EC6B-4262-4215-9D31-705E49F5E0CE}" destId="{6B812CC1-79AD-463E-8CA5-39786AF5004E}" srcOrd="1" destOrd="0" presId="urn:microsoft.com/office/officeart/2005/8/layout/radial5"/>
    <dgm:cxn modelId="{D3EFB96F-CB1F-4FA7-B70D-4A602B2D9E41}" srcId="{022E6F34-4F08-4965-9D61-65B353A47661}" destId="{9227C4DF-CA40-4E6A-992B-9FC4247E8F83}" srcOrd="3" destOrd="0" parTransId="{956A4852-28CB-479B-9604-9D312B20AC10}" sibTransId="{71997767-8931-4997-B9EA-FB5A6325B72D}"/>
    <dgm:cxn modelId="{954E2C73-D3B4-4B34-B7B1-6C150776920D}" type="presOf" srcId="{55F58762-29B8-49DA-A38E-A10E33182B36}" destId="{91219D51-1604-42AA-A22A-C8EFF5683DF5}" srcOrd="0" destOrd="0" presId="urn:microsoft.com/office/officeart/2005/8/layout/radial5"/>
    <dgm:cxn modelId="{97E94478-7C0A-495F-9A4A-AC8C2C3E1C6A}" srcId="{022E6F34-4F08-4965-9D61-65B353A47661}" destId="{56044017-ACF7-4B4A-8175-EA929559D2B6}" srcOrd="1" destOrd="0" parTransId="{627A4A91-57D7-49F5-9479-FAA04FED9C90}" sibTransId="{B1B61065-9ADD-431C-B9F5-E4F28D6A83B6}"/>
    <dgm:cxn modelId="{FDF8028D-9E45-4F1D-8B20-24AD3F14F468}" type="presOf" srcId="{9227C4DF-CA40-4E6A-992B-9FC4247E8F83}" destId="{475DBFF1-0C2A-4647-952F-65CE4DE81DD8}" srcOrd="0" destOrd="0" presId="urn:microsoft.com/office/officeart/2005/8/layout/radial5"/>
    <dgm:cxn modelId="{995E9294-AD10-4839-933D-7812F2424B7E}" type="presOf" srcId="{627A4A91-57D7-49F5-9479-FAA04FED9C90}" destId="{3AB901DF-FE8F-4569-B701-C163DE1CB048}" srcOrd="1" destOrd="0" presId="urn:microsoft.com/office/officeart/2005/8/layout/radial5"/>
    <dgm:cxn modelId="{E8628D99-D83B-43BD-9A51-0A6B2E1D2832}" type="presOf" srcId="{956A4852-28CB-479B-9604-9D312B20AC10}" destId="{6672F70F-63EA-4824-B784-6039BA10C97C}" srcOrd="1" destOrd="0" presId="urn:microsoft.com/office/officeart/2005/8/layout/radial5"/>
    <dgm:cxn modelId="{E4E3EBA1-79B2-46C0-BE1A-00BA82F137AA}" type="presOf" srcId="{2202F027-B68C-4FA0-8400-6ABE6551CEC5}" destId="{8A1AC5A8-6B80-4D1F-A4A6-B443F580127E}" srcOrd="1" destOrd="0" presId="urn:microsoft.com/office/officeart/2005/8/layout/radial5"/>
    <dgm:cxn modelId="{5433DAC4-E342-4CEA-A4E5-7E0856D4D1C9}" type="presOf" srcId="{956A4852-28CB-479B-9604-9D312B20AC10}" destId="{DD087EA8-F560-4917-8911-C1FA96B4DC09}" srcOrd="0" destOrd="0" presId="urn:microsoft.com/office/officeart/2005/8/layout/radial5"/>
    <dgm:cxn modelId="{3C8650CC-D89B-47C1-AE26-11F61349F504}" srcId="{022E6F34-4F08-4965-9D61-65B353A47661}" destId="{70B06484-ECCA-40CA-BF79-7EB15D1BF271}" srcOrd="0" destOrd="0" parTransId="{2202F027-B68C-4FA0-8400-6ABE6551CEC5}" sibTransId="{68665BEE-14BE-4D6C-B16C-C189F6291BFB}"/>
    <dgm:cxn modelId="{809083D5-5280-4B15-80FD-CCD943E2430D}" type="presOf" srcId="{627A4A91-57D7-49F5-9479-FAA04FED9C90}" destId="{7B7447EA-5E26-414D-9D6B-46BF3E4D3D2A}" srcOrd="0" destOrd="0" presId="urn:microsoft.com/office/officeart/2005/8/layout/radial5"/>
    <dgm:cxn modelId="{A01E97E7-14CB-48EC-883C-98FC9BB2D9D6}" type="presOf" srcId="{56044017-ACF7-4B4A-8175-EA929559D2B6}" destId="{469C215F-0ABD-41BA-BE44-ED7109527023}" srcOrd="0" destOrd="0" presId="urn:microsoft.com/office/officeart/2005/8/layout/radial5"/>
    <dgm:cxn modelId="{1BA180F5-5993-4999-9D58-FEC18ADB9136}" type="presOf" srcId="{70B06484-ECCA-40CA-BF79-7EB15D1BF271}" destId="{454A25D7-678C-4987-B468-21A042A9512E}" srcOrd="0" destOrd="0" presId="urn:microsoft.com/office/officeart/2005/8/layout/radial5"/>
    <dgm:cxn modelId="{D68828F7-BD22-4105-9864-292D84706586}" srcId="{022E6F34-4F08-4965-9D61-65B353A47661}" destId="{55F58762-29B8-49DA-A38E-A10E33182B36}" srcOrd="2" destOrd="0" parTransId="{B108EC6B-4262-4215-9D31-705E49F5E0CE}" sibTransId="{3B32CA71-E8D9-4318-91AB-2301D90E796B}"/>
    <dgm:cxn modelId="{A9C4BEF7-B488-4F3D-B44B-2E4F0BB389F4}" type="presOf" srcId="{2202F027-B68C-4FA0-8400-6ABE6551CEC5}" destId="{6D0EE9ED-D7DA-49F1-B5A1-A660F925FA65}" srcOrd="0" destOrd="0" presId="urn:microsoft.com/office/officeart/2005/8/layout/radial5"/>
    <dgm:cxn modelId="{860EDA62-583E-45AE-A616-6B5672A23BE1}" type="presParOf" srcId="{AF6198A6-6416-4628-8A3D-EEE6E6AC30E5}" destId="{B6FDC5C1-2474-4D97-A8E3-420290ED5BEB}" srcOrd="0" destOrd="0" presId="urn:microsoft.com/office/officeart/2005/8/layout/radial5"/>
    <dgm:cxn modelId="{C22F9451-BD8A-426D-91E5-31CA206B5A0D}" type="presParOf" srcId="{AF6198A6-6416-4628-8A3D-EEE6E6AC30E5}" destId="{6D0EE9ED-D7DA-49F1-B5A1-A660F925FA65}" srcOrd="1" destOrd="0" presId="urn:microsoft.com/office/officeart/2005/8/layout/radial5"/>
    <dgm:cxn modelId="{A06D0395-3C23-46AB-9A3C-BFF2A8C32B53}" type="presParOf" srcId="{6D0EE9ED-D7DA-49F1-B5A1-A660F925FA65}" destId="{8A1AC5A8-6B80-4D1F-A4A6-B443F580127E}" srcOrd="0" destOrd="0" presId="urn:microsoft.com/office/officeart/2005/8/layout/radial5"/>
    <dgm:cxn modelId="{13928E0A-F78F-40BF-BD3B-C5E925479FCA}" type="presParOf" srcId="{AF6198A6-6416-4628-8A3D-EEE6E6AC30E5}" destId="{454A25D7-678C-4987-B468-21A042A9512E}" srcOrd="2" destOrd="0" presId="urn:microsoft.com/office/officeart/2005/8/layout/radial5"/>
    <dgm:cxn modelId="{104F43F0-ACA1-4EF0-9F36-E7C83360FA2D}" type="presParOf" srcId="{AF6198A6-6416-4628-8A3D-EEE6E6AC30E5}" destId="{7B7447EA-5E26-414D-9D6B-46BF3E4D3D2A}" srcOrd="3" destOrd="0" presId="urn:microsoft.com/office/officeart/2005/8/layout/radial5"/>
    <dgm:cxn modelId="{5CC43CD3-A195-411B-8971-8C76BC93642F}" type="presParOf" srcId="{7B7447EA-5E26-414D-9D6B-46BF3E4D3D2A}" destId="{3AB901DF-FE8F-4569-B701-C163DE1CB048}" srcOrd="0" destOrd="0" presId="urn:microsoft.com/office/officeart/2005/8/layout/radial5"/>
    <dgm:cxn modelId="{017A4765-3C9E-44E3-86E1-3CF94E0C6B83}" type="presParOf" srcId="{AF6198A6-6416-4628-8A3D-EEE6E6AC30E5}" destId="{469C215F-0ABD-41BA-BE44-ED7109527023}" srcOrd="4" destOrd="0" presId="urn:microsoft.com/office/officeart/2005/8/layout/radial5"/>
    <dgm:cxn modelId="{B701546E-0A7B-40A1-9452-2BF2E59969DC}" type="presParOf" srcId="{AF6198A6-6416-4628-8A3D-EEE6E6AC30E5}" destId="{14C5988A-DAA0-4855-A956-7E4F765186E8}" srcOrd="5" destOrd="0" presId="urn:microsoft.com/office/officeart/2005/8/layout/radial5"/>
    <dgm:cxn modelId="{5A03CEDF-69B8-42A4-8365-1C78E189F504}" type="presParOf" srcId="{14C5988A-DAA0-4855-A956-7E4F765186E8}" destId="{6B812CC1-79AD-463E-8CA5-39786AF5004E}" srcOrd="0" destOrd="0" presId="urn:microsoft.com/office/officeart/2005/8/layout/radial5"/>
    <dgm:cxn modelId="{9BBC14EC-2D0A-4077-A48A-8223D674EE15}" type="presParOf" srcId="{AF6198A6-6416-4628-8A3D-EEE6E6AC30E5}" destId="{91219D51-1604-42AA-A22A-C8EFF5683DF5}" srcOrd="6" destOrd="0" presId="urn:microsoft.com/office/officeart/2005/8/layout/radial5"/>
    <dgm:cxn modelId="{05098F4E-5B08-4BA6-8B83-50D2A3B4DEFB}" type="presParOf" srcId="{AF6198A6-6416-4628-8A3D-EEE6E6AC30E5}" destId="{DD087EA8-F560-4917-8911-C1FA96B4DC09}" srcOrd="7" destOrd="0" presId="urn:microsoft.com/office/officeart/2005/8/layout/radial5"/>
    <dgm:cxn modelId="{A75B7E86-B10E-42B1-B176-9E384D66F1AB}" type="presParOf" srcId="{DD087EA8-F560-4917-8911-C1FA96B4DC09}" destId="{6672F70F-63EA-4824-B784-6039BA10C97C}" srcOrd="0" destOrd="0" presId="urn:microsoft.com/office/officeart/2005/8/layout/radial5"/>
    <dgm:cxn modelId="{A141E9DE-5F23-47D4-BFAE-B9595608FFAC}" type="presParOf" srcId="{AF6198A6-6416-4628-8A3D-EEE6E6AC30E5}" destId="{475DBFF1-0C2A-4647-952F-65CE4DE81DD8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FDC5C1-2474-4D97-A8E3-420290ED5BEB}">
      <dsp:nvSpPr>
        <dsp:cNvPr id="0" name=""/>
        <dsp:cNvSpPr/>
      </dsp:nvSpPr>
      <dsp:spPr>
        <a:xfrm>
          <a:off x="3478662" y="1891162"/>
          <a:ext cx="1348475" cy="13484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 dirty="0"/>
        </a:p>
      </dsp:txBody>
      <dsp:txXfrm>
        <a:off x="3676142" y="2088642"/>
        <a:ext cx="953515" cy="953515"/>
      </dsp:txXfrm>
    </dsp:sp>
    <dsp:sp modelId="{6D0EE9ED-D7DA-49F1-B5A1-A660F925FA65}">
      <dsp:nvSpPr>
        <dsp:cNvPr id="0" name=""/>
        <dsp:cNvSpPr/>
      </dsp:nvSpPr>
      <dsp:spPr>
        <a:xfrm rot="16200000">
          <a:off x="4009802" y="1400025"/>
          <a:ext cx="286195" cy="4584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4052731" y="1534650"/>
        <a:ext cx="200337" cy="275089"/>
      </dsp:txXfrm>
    </dsp:sp>
    <dsp:sp modelId="{454A25D7-678C-4987-B468-21A042A9512E}">
      <dsp:nvSpPr>
        <dsp:cNvPr id="0" name=""/>
        <dsp:cNvSpPr/>
      </dsp:nvSpPr>
      <dsp:spPr>
        <a:xfrm>
          <a:off x="3478662" y="2695"/>
          <a:ext cx="1348475" cy="1348475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মুহাম্মদ</a:t>
          </a:r>
          <a:r>
            <a:rPr lang="en-US" sz="1100" kern="1200" dirty="0"/>
            <a:t> </a:t>
          </a:r>
          <a:r>
            <a:rPr lang="bn-IN" sz="1100" kern="1200" dirty="0"/>
            <a:t>ওয়াজেদ আলী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1100" kern="1200" dirty="0"/>
            <a:t>জন্মঃ ১৮৯৬</a:t>
          </a:r>
          <a:r>
            <a:rPr lang="en-US" sz="1100" kern="1200" dirty="0"/>
            <a:t> </a:t>
          </a:r>
          <a:r>
            <a:rPr lang="en-US" sz="1100" kern="1200" dirty="0" err="1"/>
            <a:t>iইং</a:t>
          </a:r>
          <a:endParaRPr lang="bn-IN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3676142" y="200175"/>
        <a:ext cx="953515" cy="953515"/>
      </dsp:txXfrm>
    </dsp:sp>
    <dsp:sp modelId="{7B7447EA-5E26-414D-9D6B-46BF3E4D3D2A}">
      <dsp:nvSpPr>
        <dsp:cNvPr id="0" name=""/>
        <dsp:cNvSpPr/>
      </dsp:nvSpPr>
      <dsp:spPr>
        <a:xfrm rot="21452850">
          <a:off x="4921324" y="2298346"/>
          <a:ext cx="228853" cy="4584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4921355" y="2391511"/>
        <a:ext cx="160197" cy="275089"/>
      </dsp:txXfrm>
    </dsp:sp>
    <dsp:sp modelId="{469C215F-0ABD-41BA-BE44-ED7109527023}">
      <dsp:nvSpPr>
        <dsp:cNvPr id="0" name=""/>
        <dsp:cNvSpPr/>
      </dsp:nvSpPr>
      <dsp:spPr>
        <a:xfrm>
          <a:off x="5257798" y="990597"/>
          <a:ext cx="1348475" cy="2997203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গ্রন্থ</a:t>
          </a:r>
          <a:r>
            <a:rPr lang="en-US" sz="1600" kern="1200" dirty="0"/>
            <a:t> </a:t>
          </a:r>
          <a:r>
            <a:rPr lang="en-US" sz="1600" kern="1200" dirty="0" err="1"/>
            <a:t>সমুহঃ</a:t>
          </a:r>
          <a:endParaRPr lang="bn-IN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1600" kern="1200" dirty="0"/>
            <a:t>সিন্দাবাদ হিন্দাবাদ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1600" kern="1200" dirty="0"/>
            <a:t>স্মর্ণানন্দিনী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1600" kern="1200" dirty="0"/>
            <a:t>মুহাম্মদ।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1600" kern="1200" dirty="0"/>
            <a:t>নওয়াব আব্দুল লতিফ</a:t>
          </a:r>
          <a:endParaRPr lang="en-US" sz="1600" kern="1200" dirty="0"/>
        </a:p>
      </dsp:txBody>
      <dsp:txXfrm>
        <a:off x="5455278" y="1429527"/>
        <a:ext cx="953515" cy="2119343"/>
      </dsp:txXfrm>
    </dsp:sp>
    <dsp:sp modelId="{14C5988A-DAA0-4855-A956-7E4F765186E8}">
      <dsp:nvSpPr>
        <dsp:cNvPr id="0" name=""/>
        <dsp:cNvSpPr/>
      </dsp:nvSpPr>
      <dsp:spPr>
        <a:xfrm rot="5181462">
          <a:off x="4132776" y="3139152"/>
          <a:ext cx="142477" cy="4584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4152790" y="3209520"/>
        <a:ext cx="99734" cy="275089"/>
      </dsp:txXfrm>
    </dsp:sp>
    <dsp:sp modelId="{91219D51-1604-42AA-A22A-C8EFF5683DF5}">
      <dsp:nvSpPr>
        <dsp:cNvPr id="0" name=""/>
        <dsp:cNvSpPr/>
      </dsp:nvSpPr>
      <dsp:spPr>
        <a:xfrm>
          <a:off x="3581404" y="3505196"/>
          <a:ext cx="1348475" cy="1348475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1400" kern="1200" dirty="0"/>
            <a:t>মৃত্যুঃ ৮ নভেম্বর ১৯৫৪ ইং</a:t>
          </a:r>
        </a:p>
      </dsp:txBody>
      <dsp:txXfrm>
        <a:off x="3778884" y="3702676"/>
        <a:ext cx="953515" cy="953515"/>
      </dsp:txXfrm>
    </dsp:sp>
    <dsp:sp modelId="{DD087EA8-F560-4917-8911-C1FA96B4DC09}">
      <dsp:nvSpPr>
        <dsp:cNvPr id="0" name=""/>
        <dsp:cNvSpPr/>
      </dsp:nvSpPr>
      <dsp:spPr>
        <a:xfrm rot="11191338">
          <a:off x="3080433" y="2229875"/>
          <a:ext cx="285694" cy="4584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 rot="10800000">
        <a:off x="3165864" y="2326439"/>
        <a:ext cx="199986" cy="275089"/>
      </dsp:txXfrm>
    </dsp:sp>
    <dsp:sp modelId="{475DBFF1-0C2A-4647-952F-65CE4DE81DD8}">
      <dsp:nvSpPr>
        <dsp:cNvPr id="0" name=""/>
        <dsp:cNvSpPr/>
      </dsp:nvSpPr>
      <dsp:spPr>
        <a:xfrm>
          <a:off x="1600204" y="1066799"/>
          <a:ext cx="1348475" cy="2567673"/>
        </a:xfrm>
        <a:prstGeom prst="ellipse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1800" kern="1200" dirty="0"/>
            <a:t>  মহামানুষ মুহসীন</a:t>
          </a:r>
          <a:r>
            <a:rPr lang="en-US" sz="1800" kern="1200" dirty="0"/>
            <a:t> ,</a:t>
          </a:r>
          <a:r>
            <a:rPr lang="en-US" sz="1800" kern="1200" dirty="0" err="1"/>
            <a:t>মরু</a:t>
          </a:r>
          <a:r>
            <a:rPr lang="en-US" sz="1800" kern="1200" dirty="0"/>
            <a:t> </a:t>
          </a:r>
          <a:r>
            <a:rPr lang="en-US" sz="1800" kern="1200" dirty="0" err="1"/>
            <a:t>ভাস্কর</a:t>
          </a:r>
          <a:r>
            <a:rPr lang="en-US" sz="1800" kern="1200" dirty="0"/>
            <a:t> ,</a:t>
          </a:r>
          <a:endParaRPr lang="bn-IN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IN" sz="1800" kern="1200" dirty="0"/>
            <a:t>সৈয়দ আহমদ</a:t>
          </a:r>
          <a:endParaRPr lang="en-US" sz="1800" kern="1200" dirty="0"/>
        </a:p>
      </dsp:txBody>
      <dsp:txXfrm>
        <a:off x="1797684" y="1442826"/>
        <a:ext cx="953515" cy="18156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B07486-F2EA-4FB7-B60E-FA9A0DF05BC2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7ED88-BF23-4253-88A0-D7999DA448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270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7ED88-BF23-4253-88A0-D7999DA4488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055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3C80-01A9-45E1-966A-77B544728A51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2F8DE50-FDFD-4CEA-BD23-A488A488FC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3C80-01A9-45E1-966A-77B544728A51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DE50-FDFD-4CEA-BD23-A488A488FC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3C80-01A9-45E1-966A-77B544728A51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DE50-FDFD-4CEA-BD23-A488A488FC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3C80-01A9-45E1-966A-77B544728A51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2F8DE50-FDFD-4CEA-BD23-A488A488FC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3C80-01A9-45E1-966A-77B544728A51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DE50-FDFD-4CEA-BD23-A488A488FC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3C80-01A9-45E1-966A-77B544728A51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DE50-FDFD-4CEA-BD23-A488A488FC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3C80-01A9-45E1-966A-77B544728A51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2F8DE50-FDFD-4CEA-BD23-A488A488FC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3C80-01A9-45E1-966A-77B544728A51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DE50-FDFD-4CEA-BD23-A488A488FC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3C80-01A9-45E1-966A-77B544728A51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DE50-FDFD-4CEA-BD23-A488A488FC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3C80-01A9-45E1-966A-77B544728A51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DE50-FDFD-4CEA-BD23-A488A488FC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3C80-01A9-45E1-966A-77B544728A51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DE50-FDFD-4CEA-BD23-A488A488FC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59B3C80-01A9-45E1-966A-77B544728A51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2F8DE50-FDFD-4CEA-BD23-A488A488FC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en-US" sz="8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8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index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95400"/>
            <a:ext cx="9144000" cy="5638800"/>
          </a:xfrm>
        </p:spPr>
      </p:pic>
    </p:spTree>
  </p:cSld>
  <p:clrMapOvr>
    <a:masterClrMapping/>
  </p:clrMapOvr>
  <p:transition>
    <p:whee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447800"/>
            <a:ext cx="7467600" cy="381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1500" dirty="0">
                <a:solidFill>
                  <a:srgbClr val="FFFF00"/>
                </a:solidFill>
              </a:rPr>
              <a:t>সরব ও আদর্শ পাঠ</a:t>
            </a:r>
            <a:endParaRPr lang="en-US" sz="115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heel spokes="3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IN" sz="8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শব্দার্থ বিশ্লেষন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18288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বীর বাহু-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স্থিতধী-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ধী –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পরহিতব্রতী-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গ্রীবা –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অকুতভয়-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নির্যাতন-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লোস্ট্রাঘাত-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বৈরী-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অরাতি-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পূর্ণোদর-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রুধিরাক্ত-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রাহী-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1200" y="1600200"/>
            <a:ext cx="6705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bn-IN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শক্তিধারী ।</a:t>
            </a:r>
          </a:p>
          <a:p>
            <a:pPr>
              <a:buNone/>
            </a:pPr>
            <a:r>
              <a:rPr lang="bn-IN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স্থির বুদ্ধি সম্পর্ণ।</a:t>
            </a:r>
          </a:p>
          <a:p>
            <a:pPr>
              <a:buNone/>
            </a:pPr>
            <a:r>
              <a:rPr lang="bn-IN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বুদ্ধি ।</a:t>
            </a:r>
          </a:p>
          <a:p>
            <a:pPr>
              <a:buNone/>
            </a:pPr>
            <a:r>
              <a:rPr lang="bn-IN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পরের উপকারে নিয়োজিত ।</a:t>
            </a:r>
          </a:p>
          <a:p>
            <a:pPr>
              <a:buNone/>
            </a:pPr>
            <a:r>
              <a:rPr lang="bn-IN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ঘাড় ।</a:t>
            </a:r>
          </a:p>
          <a:p>
            <a:pPr>
              <a:buNone/>
            </a:pPr>
            <a:r>
              <a:rPr lang="bn-IN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নির্ভয় ।</a:t>
            </a:r>
          </a:p>
          <a:p>
            <a:pPr>
              <a:buNone/>
            </a:pPr>
            <a:r>
              <a:rPr lang="bn-IN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অত্যাচার ।</a:t>
            </a:r>
          </a:p>
          <a:p>
            <a:pPr>
              <a:buNone/>
            </a:pPr>
            <a:r>
              <a:rPr lang="bn-IN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ঢিলের আঘাত ।</a:t>
            </a:r>
          </a:p>
          <a:p>
            <a:pPr>
              <a:buNone/>
            </a:pPr>
            <a:r>
              <a:rPr lang="bn-IN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শত্রু ।</a:t>
            </a:r>
          </a:p>
          <a:p>
            <a:pPr>
              <a:buNone/>
            </a:pPr>
            <a:r>
              <a:rPr lang="bn-IN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শত্রু ।</a:t>
            </a:r>
          </a:p>
          <a:p>
            <a:pPr>
              <a:buNone/>
            </a:pPr>
            <a:r>
              <a:rPr lang="bn-IN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ভর পেট ।</a:t>
            </a:r>
          </a:p>
          <a:p>
            <a:pPr>
              <a:buNone/>
            </a:pPr>
            <a:r>
              <a:rPr lang="bn-IN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রক্তাক্ত ।</a:t>
            </a:r>
          </a:p>
          <a:p>
            <a:pPr>
              <a:buNone/>
            </a:pPr>
            <a:r>
              <a:rPr lang="bn-IN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পথিক ।</a:t>
            </a:r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72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বানান</a:t>
            </a:r>
            <a:r>
              <a:rPr lang="en-US" sz="7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বিশ্লেষণ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আত্মীয়</a:t>
            </a:r>
            <a:r>
              <a:rPr lang="en-US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dirty="0" err="1">
                <a:solidFill>
                  <a:srgbClr val="7030A0"/>
                </a:solidFill>
              </a:rPr>
              <a:t>আত+ম</a:t>
            </a:r>
            <a:r>
              <a:rPr lang="en-US" dirty="0">
                <a:solidFill>
                  <a:srgbClr val="7030A0"/>
                </a:solidFill>
              </a:rPr>
              <a:t>=</a:t>
            </a:r>
            <a:r>
              <a:rPr lang="en-US" dirty="0" err="1">
                <a:solidFill>
                  <a:srgbClr val="7030A0"/>
                </a:solidFill>
              </a:rPr>
              <a:t>আত্মীয়</a:t>
            </a:r>
            <a:r>
              <a:rPr lang="en-US" dirty="0">
                <a:solidFill>
                  <a:srgbClr val="7030A0"/>
                </a:solidFill>
              </a:rPr>
              <a:t>,  </a:t>
            </a:r>
            <a:r>
              <a:rPr lang="en-US" dirty="0" err="1">
                <a:solidFill>
                  <a:srgbClr val="7030A0"/>
                </a:solidFill>
              </a:rPr>
              <a:t>অনাত্মীয়,আত্মদোষ,,আত্মবিস্মৃতি</a:t>
            </a:r>
            <a:r>
              <a:rPr lang="bn-IN" dirty="0">
                <a:solidFill>
                  <a:srgbClr val="7030A0"/>
                </a:solidFill>
              </a:rPr>
              <a:t> ।</a:t>
            </a:r>
            <a:endParaRPr lang="en-US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dirty="0" err="1">
                <a:solidFill>
                  <a:srgbClr val="7030A0"/>
                </a:solidFill>
              </a:rPr>
              <a:t>তিতিক্ষা</a:t>
            </a:r>
            <a:r>
              <a:rPr lang="en-US" dirty="0">
                <a:solidFill>
                  <a:srgbClr val="7030A0"/>
                </a:solidFill>
              </a:rPr>
              <a:t>=</a:t>
            </a:r>
            <a:r>
              <a:rPr lang="en-US" dirty="0" err="1">
                <a:solidFill>
                  <a:srgbClr val="7030A0"/>
                </a:solidFill>
              </a:rPr>
              <a:t>তিতি+ক+ষ</a:t>
            </a:r>
            <a:r>
              <a:rPr lang="en-US" dirty="0">
                <a:solidFill>
                  <a:srgbClr val="7030A0"/>
                </a:solidFill>
              </a:rPr>
              <a:t>=</a:t>
            </a:r>
            <a:r>
              <a:rPr lang="en-US" dirty="0" err="1">
                <a:solidFill>
                  <a:srgbClr val="7030A0"/>
                </a:solidFill>
              </a:rPr>
              <a:t>তিতি</a:t>
            </a:r>
            <a:r>
              <a:rPr lang="bn-IN" dirty="0">
                <a:solidFill>
                  <a:srgbClr val="7030A0"/>
                </a:solidFill>
              </a:rPr>
              <a:t>ক্ষা</a:t>
            </a:r>
            <a:r>
              <a:rPr lang="en-US" dirty="0">
                <a:solidFill>
                  <a:srgbClr val="7030A0"/>
                </a:solidFill>
              </a:rPr>
              <a:t>,</a:t>
            </a:r>
            <a:r>
              <a:rPr lang="en-US" dirty="0" err="1">
                <a:solidFill>
                  <a:srgbClr val="7030A0"/>
                </a:solidFill>
              </a:rPr>
              <a:t>সাতক্ষীরা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bn-IN" dirty="0">
                <a:solidFill>
                  <a:srgbClr val="7030A0"/>
                </a:solidFill>
              </a:rPr>
              <a:t> ।</a:t>
            </a:r>
            <a:endParaRPr lang="en-US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dirty="0" err="1">
                <a:solidFill>
                  <a:srgbClr val="7030A0"/>
                </a:solidFill>
              </a:rPr>
              <a:t>তৃষ্ণা</a:t>
            </a:r>
            <a:r>
              <a:rPr lang="en-US" dirty="0">
                <a:solidFill>
                  <a:srgbClr val="7030A0"/>
                </a:solidFill>
              </a:rPr>
              <a:t>=</a:t>
            </a:r>
            <a:r>
              <a:rPr lang="en-US" dirty="0" err="1">
                <a:solidFill>
                  <a:srgbClr val="7030A0"/>
                </a:solidFill>
              </a:rPr>
              <a:t>তৃ+ষ</a:t>
            </a:r>
            <a:r>
              <a:rPr lang="en-US" dirty="0">
                <a:solidFill>
                  <a:srgbClr val="7030A0"/>
                </a:solidFill>
              </a:rPr>
              <a:t>+ ণ=</a:t>
            </a:r>
            <a:r>
              <a:rPr lang="en-US" dirty="0" err="1">
                <a:solidFill>
                  <a:srgbClr val="7030A0"/>
                </a:solidFill>
              </a:rPr>
              <a:t>তৃষ্ণা</a:t>
            </a:r>
            <a:r>
              <a:rPr lang="en-US" dirty="0">
                <a:solidFill>
                  <a:srgbClr val="7030A0"/>
                </a:solidFill>
              </a:rPr>
              <a:t> ,</a:t>
            </a:r>
            <a:r>
              <a:rPr lang="en-US" dirty="0" err="1">
                <a:solidFill>
                  <a:srgbClr val="7030A0"/>
                </a:solidFill>
              </a:rPr>
              <a:t>কৃষ্ণ</a:t>
            </a:r>
            <a:r>
              <a:rPr lang="en-US" dirty="0">
                <a:solidFill>
                  <a:srgbClr val="7030A0"/>
                </a:solidFill>
              </a:rPr>
              <a:t>,</a:t>
            </a:r>
            <a:r>
              <a:rPr lang="bn-IN" dirty="0">
                <a:solidFill>
                  <a:srgbClr val="7030A0"/>
                </a:solidFill>
              </a:rPr>
              <a:t> ।</a:t>
            </a:r>
            <a:endParaRPr lang="en-US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dirty="0" err="1">
                <a:solidFill>
                  <a:srgbClr val="7030A0"/>
                </a:solidFill>
              </a:rPr>
              <a:t>ব্যঙ্গ</a:t>
            </a:r>
            <a:r>
              <a:rPr lang="en-US" dirty="0">
                <a:solidFill>
                  <a:srgbClr val="7030A0"/>
                </a:solidFill>
              </a:rPr>
              <a:t>=</a:t>
            </a:r>
            <a:r>
              <a:rPr lang="en-US" dirty="0" err="1">
                <a:solidFill>
                  <a:srgbClr val="7030A0"/>
                </a:solidFill>
              </a:rPr>
              <a:t>ব্য+ঙ+গ</a:t>
            </a:r>
            <a:r>
              <a:rPr lang="en-US" dirty="0">
                <a:solidFill>
                  <a:srgbClr val="7030A0"/>
                </a:solidFill>
              </a:rPr>
              <a:t>=</a:t>
            </a:r>
            <a:r>
              <a:rPr lang="en-US" dirty="0" err="1">
                <a:solidFill>
                  <a:srgbClr val="7030A0"/>
                </a:solidFill>
              </a:rPr>
              <a:t>ব্যঙ্গ</a:t>
            </a:r>
            <a:r>
              <a:rPr lang="en-US" dirty="0">
                <a:solidFill>
                  <a:srgbClr val="7030A0"/>
                </a:solidFill>
              </a:rPr>
              <a:t> ,</a:t>
            </a:r>
            <a:r>
              <a:rPr lang="en-US" dirty="0" err="1">
                <a:solidFill>
                  <a:srgbClr val="7030A0"/>
                </a:solidFill>
              </a:rPr>
              <a:t>ইঙ্গিত</a:t>
            </a:r>
            <a:r>
              <a:rPr lang="en-US" dirty="0">
                <a:solidFill>
                  <a:srgbClr val="7030A0"/>
                </a:solidFill>
              </a:rPr>
              <a:t>,</a:t>
            </a:r>
            <a:r>
              <a:rPr lang="bn-IN" dirty="0">
                <a:solidFill>
                  <a:srgbClr val="7030A0"/>
                </a:solidFill>
              </a:rPr>
              <a:t> ।</a:t>
            </a:r>
            <a:endParaRPr lang="en-US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dirty="0" err="1">
                <a:solidFill>
                  <a:srgbClr val="7030A0"/>
                </a:solidFill>
              </a:rPr>
              <a:t>লাঞ্ছনা</a:t>
            </a:r>
            <a:r>
              <a:rPr lang="en-US" dirty="0">
                <a:solidFill>
                  <a:srgbClr val="7030A0"/>
                </a:solidFill>
              </a:rPr>
              <a:t>=</a:t>
            </a:r>
            <a:r>
              <a:rPr lang="en-US" dirty="0" err="1">
                <a:solidFill>
                  <a:srgbClr val="7030A0"/>
                </a:solidFill>
              </a:rPr>
              <a:t>লা+ঞ+ছ</a:t>
            </a:r>
            <a:r>
              <a:rPr lang="en-US" dirty="0">
                <a:solidFill>
                  <a:srgbClr val="7030A0"/>
                </a:solidFill>
              </a:rPr>
              <a:t>=</a:t>
            </a:r>
            <a:r>
              <a:rPr lang="en-US" dirty="0" err="1">
                <a:solidFill>
                  <a:srgbClr val="7030A0"/>
                </a:solidFill>
              </a:rPr>
              <a:t>লাঞ্ছনা</a:t>
            </a:r>
            <a:r>
              <a:rPr lang="en-US" dirty="0">
                <a:solidFill>
                  <a:srgbClr val="7030A0"/>
                </a:solidFill>
              </a:rPr>
              <a:t> ,</a:t>
            </a:r>
            <a:r>
              <a:rPr lang="bn-IN" dirty="0">
                <a:solidFill>
                  <a:srgbClr val="7030A0"/>
                </a:solidFill>
              </a:rPr>
              <a:t>।</a:t>
            </a:r>
            <a:endParaRPr lang="en-US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ব্যঞ্জনা</a:t>
            </a:r>
            <a:r>
              <a:rPr lang="en-US" dirty="0">
                <a:solidFill>
                  <a:srgbClr val="7030A0"/>
                </a:solidFill>
              </a:rPr>
              <a:t> =</a:t>
            </a:r>
            <a:r>
              <a:rPr lang="en-US" dirty="0" err="1">
                <a:solidFill>
                  <a:srgbClr val="7030A0"/>
                </a:solidFill>
              </a:rPr>
              <a:t>ব্য+ঞ+জ</a:t>
            </a:r>
            <a:r>
              <a:rPr lang="en-US" dirty="0">
                <a:solidFill>
                  <a:srgbClr val="7030A0"/>
                </a:solidFill>
              </a:rPr>
              <a:t>=</a:t>
            </a:r>
            <a:r>
              <a:rPr lang="en-US" dirty="0" err="1">
                <a:solidFill>
                  <a:srgbClr val="7030A0"/>
                </a:solidFill>
              </a:rPr>
              <a:t>ব্যঞ্জনা</a:t>
            </a:r>
            <a:r>
              <a:rPr lang="en-US" dirty="0">
                <a:solidFill>
                  <a:srgbClr val="7030A0"/>
                </a:solidFill>
              </a:rPr>
              <a:t> ,</a:t>
            </a:r>
            <a:r>
              <a:rPr lang="en-US" dirty="0" err="1">
                <a:solidFill>
                  <a:srgbClr val="7030A0"/>
                </a:solidFill>
              </a:rPr>
              <a:t>গঞ্জনা</a:t>
            </a:r>
            <a:r>
              <a:rPr lang="bn-IN" dirty="0">
                <a:solidFill>
                  <a:srgbClr val="7030A0"/>
                </a:solidFill>
              </a:rPr>
              <a:t> ।</a:t>
            </a:r>
            <a:endParaRPr lang="en-US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dirty="0" err="1">
                <a:solidFill>
                  <a:srgbClr val="7030A0"/>
                </a:solidFill>
              </a:rPr>
              <a:t>কুঞ্চিত</a:t>
            </a:r>
            <a:r>
              <a:rPr lang="en-US" dirty="0">
                <a:solidFill>
                  <a:srgbClr val="7030A0"/>
                </a:solidFill>
              </a:rPr>
              <a:t> =</a:t>
            </a:r>
            <a:r>
              <a:rPr lang="en-US" dirty="0" err="1">
                <a:solidFill>
                  <a:srgbClr val="7030A0"/>
                </a:solidFill>
              </a:rPr>
              <a:t>কু+ঞ+চ</a:t>
            </a:r>
            <a:r>
              <a:rPr lang="en-US" dirty="0">
                <a:solidFill>
                  <a:srgbClr val="7030A0"/>
                </a:solidFill>
              </a:rPr>
              <a:t>=</a:t>
            </a:r>
            <a:r>
              <a:rPr lang="en-US" dirty="0" err="1">
                <a:solidFill>
                  <a:srgbClr val="7030A0"/>
                </a:solidFill>
              </a:rPr>
              <a:t>কুঞ্চিত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bn-IN" dirty="0">
                <a:solidFill>
                  <a:srgbClr val="7030A0"/>
                </a:solidFill>
              </a:rPr>
              <a:t> ।</a:t>
            </a:r>
            <a:endParaRPr lang="en-US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আশঙ্কা</a:t>
            </a:r>
            <a:r>
              <a:rPr lang="en-US" dirty="0">
                <a:solidFill>
                  <a:srgbClr val="7030A0"/>
                </a:solidFill>
              </a:rPr>
              <a:t> =</a:t>
            </a:r>
            <a:r>
              <a:rPr lang="en-US" dirty="0" err="1">
                <a:solidFill>
                  <a:srgbClr val="7030A0"/>
                </a:solidFill>
              </a:rPr>
              <a:t>আ+শ+ঙ+ক</a:t>
            </a:r>
            <a:r>
              <a:rPr lang="en-US" dirty="0">
                <a:solidFill>
                  <a:srgbClr val="7030A0"/>
                </a:solidFill>
              </a:rPr>
              <a:t>=</a:t>
            </a:r>
            <a:r>
              <a:rPr lang="en-US" dirty="0" err="1">
                <a:solidFill>
                  <a:srgbClr val="7030A0"/>
                </a:solidFill>
              </a:rPr>
              <a:t>আশঙ্কা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bn-IN" dirty="0">
                <a:solidFill>
                  <a:srgbClr val="7030A0"/>
                </a:solidFill>
              </a:rPr>
              <a:t> ।</a:t>
            </a:r>
            <a:endParaRPr lang="en-US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dirty="0" err="1">
                <a:solidFill>
                  <a:srgbClr val="7030A0"/>
                </a:solidFill>
              </a:rPr>
              <a:t>পঙ্কতি</a:t>
            </a:r>
            <a:r>
              <a:rPr lang="en-US" dirty="0">
                <a:solidFill>
                  <a:srgbClr val="7030A0"/>
                </a:solidFill>
              </a:rPr>
              <a:t> =</a:t>
            </a:r>
            <a:r>
              <a:rPr lang="en-US" dirty="0" err="1">
                <a:solidFill>
                  <a:srgbClr val="7030A0"/>
                </a:solidFill>
              </a:rPr>
              <a:t>প+ঙ+ক+তি</a:t>
            </a:r>
            <a:r>
              <a:rPr lang="en-US" dirty="0">
                <a:solidFill>
                  <a:srgbClr val="7030A0"/>
                </a:solidFill>
              </a:rPr>
              <a:t>=</a:t>
            </a:r>
            <a:r>
              <a:rPr lang="en-US" dirty="0" err="1">
                <a:solidFill>
                  <a:srgbClr val="7030A0"/>
                </a:solidFill>
              </a:rPr>
              <a:t>পঙক্তি</a:t>
            </a:r>
            <a:r>
              <a:rPr lang="bn-IN" dirty="0">
                <a:solidFill>
                  <a:srgbClr val="7030A0"/>
                </a:solidFill>
              </a:rPr>
              <a:t> ।</a:t>
            </a:r>
            <a:endParaRPr lang="en-US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dirty="0" err="1">
                <a:solidFill>
                  <a:srgbClr val="7030A0"/>
                </a:solidFill>
              </a:rPr>
              <a:t>সম্বন্ধ</a:t>
            </a:r>
            <a:r>
              <a:rPr lang="en-US" dirty="0">
                <a:solidFill>
                  <a:srgbClr val="7030A0"/>
                </a:solidFill>
              </a:rPr>
              <a:t> =</a:t>
            </a:r>
            <a:r>
              <a:rPr lang="en-US" dirty="0" err="1">
                <a:solidFill>
                  <a:srgbClr val="7030A0"/>
                </a:solidFill>
              </a:rPr>
              <a:t>স+ম্ব+ন্ধ</a:t>
            </a:r>
            <a:r>
              <a:rPr lang="en-US" dirty="0">
                <a:solidFill>
                  <a:srgbClr val="7030A0"/>
                </a:solidFill>
              </a:rPr>
              <a:t>=</a:t>
            </a:r>
            <a:r>
              <a:rPr lang="en-US" dirty="0" err="1">
                <a:solidFill>
                  <a:srgbClr val="7030A0"/>
                </a:solidFill>
              </a:rPr>
              <a:t>সম্বন্ধ</a:t>
            </a:r>
            <a:r>
              <a:rPr lang="en-US" dirty="0">
                <a:solidFill>
                  <a:srgbClr val="7030A0"/>
                </a:solidFill>
              </a:rPr>
              <a:t>  </a:t>
            </a:r>
            <a:r>
              <a:rPr lang="bn-IN" sz="2100" dirty="0">
                <a:solidFill>
                  <a:srgbClr val="7030A0"/>
                </a:solidFill>
              </a:rPr>
              <a:t>।</a:t>
            </a:r>
            <a:endParaRPr lang="en-US" sz="2100" dirty="0">
              <a:solidFill>
                <a:srgbClr val="7030A0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heel spokes="8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মুলবক্তব্য</a:t>
            </a:r>
            <a:r>
              <a:rPr lang="en-US" sz="8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উপস্থাপন</a:t>
            </a:r>
            <a:endParaRPr lang="en-US" sz="8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মানুষ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মুহাম্মদ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সাঃ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প্রবন্ধটি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মোহাম্মদ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ওয়াজেদ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আলী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রচিত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মরু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ভাস্কর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প্রবন্ধ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নেয়া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।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হযরত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সাঃ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মানবীয়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গুনাবলী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প্রবন্ধে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বর্ননা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।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হযরত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ছিলেন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মানুষের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নবি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।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মানুষের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পক্ষে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যা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আচরনীয়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তিনি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তারই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আদর্শ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প্রতিষ্ঠা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গেছেন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।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তিনি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বিপুল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ঐশ্বর্য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ক্ষমতা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মানুষের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ভাল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বাসা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শ্রদ্ধার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থেকেই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একজন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সাধারন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মানুষের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মত</a:t>
            </a:r>
            <a:endParaRPr lang="en-US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জীবন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যাপন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গেছেন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।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ক্ষমতা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মহত্ব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প্রেম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দয়া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তাঁর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অজস্র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চারিত্রিক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গুনের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।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তাঁর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সারা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জীবন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মানব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জাতীর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কল্যানেনিয়োজিত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ছিলেন।মানুষের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শ্রেষ্ট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আদর্শ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হিসাবে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তিনি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তাঁর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জীবনে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রুপায়িত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তুলেছিলেন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।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তাঁর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সাধনা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ত্যাগ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,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কল্যান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,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চিন্তা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বিশ্বের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সমগ্র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মানুষের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অনুকরনীয়।হযরত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সাঃ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মৃত্যুর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তাঁর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অনুসারিদের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বেদনা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হতাশা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দেখা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দিয়েছিল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প্রশমন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হযরত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আবু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বকর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মহা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নবি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সাঃ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জীবনের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বৈশিষ্ট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তুলে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ধরে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প্রচন্ড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শোককে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শান্ত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করেন।মানুষ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হিসাবে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হযরতের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বৈশিষ্টেরালোচনাই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প্রবন্ধের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আলোচ্য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</a:t>
            </a:r>
            <a:r>
              <a:rPr lang="bn-IN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ষয়</a:t>
            </a: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n-IN" sz="9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অনুধাবন যাচাই</a:t>
            </a:r>
            <a:endParaRPr lang="en-US" sz="9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কঃ মদিনায় আধাঁর ঘনিয়ে এসেছিল কেন?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খঃ ওমরের শিথিল অঙ্গ মাটিতে লুটাল কেন?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গঃ  আমি তোমাদের মত মানুষ –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কথাটির ব্যাখ্যা কর ?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ঘঃ রাসুল সাঃ মদিনায় চলে গেলেন কেন ?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ঙঃ সুমহান প্রতিশোধ বলতে কি বুঝানো হয়েছে 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bn-IN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কঃউত্তরঃ  হযরতের মৃত্যুর কথা শুনে মদিনায় আধাঁর ঘনিয়েছিল ।</a:t>
            </a:r>
          </a:p>
          <a:p>
            <a:pPr>
              <a:buNone/>
            </a:pPr>
            <a:r>
              <a:rPr lang="bn-IN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খঃউত্তরঃ  হযরত সাঃ এর মৃত্যুকে নিশ্চিত </a:t>
            </a:r>
          </a:p>
          <a:p>
            <a:pPr>
              <a:buNone/>
            </a:pPr>
            <a:r>
              <a:rPr lang="bn-IN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জেনে শোকে মাটিতে লুটাল ।</a:t>
            </a:r>
          </a:p>
          <a:p>
            <a:pPr>
              <a:buNone/>
            </a:pPr>
            <a:r>
              <a:rPr lang="bn-IN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গঃউত্তরঃ  হযরত সাঃ আল্লাহ প্রেরিত রাসুল </a:t>
            </a:r>
          </a:p>
          <a:p>
            <a:pPr>
              <a:buNone/>
            </a:pPr>
            <a:r>
              <a:rPr lang="bn-IN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হলেও রক্ত মাংসের মানুষ ।</a:t>
            </a:r>
          </a:p>
          <a:p>
            <a:pPr>
              <a:buNone/>
            </a:pPr>
            <a:r>
              <a:rPr lang="bn-IN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ঘঃউত্তরঃ  মক্কা বাসির অত্যাচারে তিনি মক্কা </a:t>
            </a:r>
          </a:p>
          <a:p>
            <a:pPr>
              <a:buNone/>
            </a:pPr>
            <a:r>
              <a:rPr lang="bn-IN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থেকে মদিনায় চলে গেলেন ।</a:t>
            </a:r>
          </a:p>
          <a:p>
            <a:pPr>
              <a:buNone/>
            </a:pPr>
            <a:r>
              <a:rPr lang="bn-IN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ঙঃউত্তরঃ  মহানবি সাঃ এর ক্ষমার বিষয়কে বুঝানো হয়েছে ।</a:t>
            </a:r>
            <a:endParaRPr lang="en-US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n-IN" sz="8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মুল্যায়ণ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4102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কঃ উলঙ্গ তরবারীহাতে কে লাফিয়ে উঠেছিল ?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খঃ অমর ,অভিনশ্বর কে?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গঃ হিজরত শব্দের অর্থ কি ?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ঘঃ সকলের মহা যাত্রা কার দিকে ?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ঙঃ পৃথিবীতে ইসলামের বাহন সত্যের প্রচারক কে?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চঃ মরু ভাস্কর গ্রন্থটি কার লেখা ?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ছঃ মজলিসের একপ্রান্তে কে বসেছিল ?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জঃ কার বিরুদ্ধে মুহাম্মদ সাঃ এর বিন্দু মাত্র অভিযোগ নেই?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7400" y="1600200"/>
            <a:ext cx="28194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bn-IN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কঃউত্তরঃ  বীর বাহু ওমর।</a:t>
            </a:r>
          </a:p>
          <a:p>
            <a:pPr>
              <a:buNone/>
            </a:pPr>
            <a:r>
              <a:rPr lang="bn-IN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খঃ উত্তরঃ মহান আল্লাহ ।</a:t>
            </a:r>
          </a:p>
          <a:p>
            <a:pPr>
              <a:buNone/>
            </a:pPr>
            <a:r>
              <a:rPr lang="bn-IN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গঃ উত্তরঃ পরিত্যাগ ।</a:t>
            </a:r>
          </a:p>
          <a:p>
            <a:pPr>
              <a:buNone/>
            </a:pPr>
            <a:r>
              <a:rPr lang="bn-IN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ঘঃউত্তরঃ  আল্লাহর দিকে ।</a:t>
            </a:r>
          </a:p>
          <a:p>
            <a:pPr>
              <a:buNone/>
            </a:pPr>
            <a:r>
              <a:rPr lang="bn-IN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ঙঃউত্তরঃ  মুহাম্মদ সাঃ ।</a:t>
            </a:r>
          </a:p>
          <a:p>
            <a:pPr>
              <a:buNone/>
            </a:pPr>
            <a:r>
              <a:rPr lang="bn-IN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চঃউত্তরঃ মুহাম্মদ ওয়াজেদ আলী ।</a:t>
            </a:r>
          </a:p>
          <a:p>
            <a:pPr>
              <a:buNone/>
            </a:pPr>
            <a:r>
              <a:rPr lang="bn-IN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ছঃউত্তরঃ  এক অন্ধ লোক।</a:t>
            </a:r>
          </a:p>
          <a:p>
            <a:pPr>
              <a:buNone/>
            </a:pPr>
            <a:r>
              <a:rPr lang="bn-IN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জঃ উত্তরঃ অত্যাচারির বিরুদ্ধে ।</a:t>
            </a:r>
          </a:p>
          <a:p>
            <a:pPr>
              <a:buNone/>
            </a:pPr>
            <a:endParaRPr lang="bn-IN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IN" dirty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IN" dirty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IN" dirty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IN" sz="8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n-IN" sz="72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মুহাম্মদ ওয়াজেদ আলী রচিত কয়েকটি গ্রন্থের নাম লেখ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trips dir="r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n-IN" sz="9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9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bn-IN" sz="54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মুহাম্মদ সাঃ কি কারনে মক্কা থেকে মদিনায় হিজরত করেছিলেন </a:t>
            </a:r>
          </a:p>
          <a:p>
            <a:pPr>
              <a:buNone/>
            </a:pPr>
            <a:r>
              <a:rPr lang="bn-IN" sz="54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কারন গুলো পয়েন্ট আকারে খাতায় লেখ ।</a:t>
            </a:r>
            <a:endParaRPr lang="en-US" sz="5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3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230" y="15240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bn-IN" sz="8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8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52400" y="1143000"/>
            <a:ext cx="9296400" cy="5715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000" dirty="0">
                <a:latin typeface="NikoshBAN" pitchFamily="2" charset="0"/>
                <a:cs typeface="NikoshBAN" pitchFamily="2" charset="0"/>
              </a:rPr>
              <a:t>	</a:t>
            </a:r>
            <a:r>
              <a:rPr lang="bn-IN" sz="4800" dirty="0">
                <a:latin typeface="NikoshBAN" pitchFamily="2" charset="0"/>
                <a:cs typeface="NikoshBAN" pitchFamily="2" charset="0"/>
              </a:rPr>
              <a:t>“</a:t>
            </a:r>
            <a:r>
              <a:rPr lang="bn-IN" sz="4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মহানবি সাঃ মানব কল্যানই জীবনের ব্রত  হিসাবে গ্রহন করেছিলেন</a:t>
            </a:r>
            <a:r>
              <a:rPr lang="en-US" sz="4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”</a:t>
            </a:r>
            <a:r>
              <a:rPr lang="bn-IN" sz="4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মানুষ মুহাম্মদ সাঃ প্রবন্ধের</a:t>
            </a:r>
            <a:r>
              <a:rPr lang="en-US" sz="4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আলোকে ব্যাখ্যা কর </a:t>
            </a:r>
            <a:r>
              <a:rPr lang="bn-IN" sz="4800" dirty="0"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trips dir="l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304800"/>
            <a:ext cx="74676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96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সকলকে ধন্যবাদ</a:t>
            </a:r>
            <a:endParaRPr lang="en-US" sz="9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Flow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981200"/>
            <a:ext cx="8153400" cy="41148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n-IN" sz="9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শিক্ষক পরিচিতি </a:t>
            </a:r>
            <a:endParaRPr lang="en-US" sz="9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bn-IN" sz="4000" dirty="0">
                <a:latin typeface="NikoshBAN" pitchFamily="2" charset="0"/>
                <a:cs typeface="NikoshBAN" pitchFamily="2" charset="0"/>
              </a:rPr>
              <a:t>নামঃ মোঃ তজিম উদ্দিন </a:t>
            </a:r>
          </a:p>
          <a:p>
            <a:pPr>
              <a:buNone/>
            </a:pPr>
            <a:r>
              <a:rPr lang="bn-IN" sz="4000" dirty="0">
                <a:latin typeface="NikoshBAN" pitchFamily="2" charset="0"/>
                <a:cs typeface="NikoshBAN" pitchFamily="2" charset="0"/>
              </a:rPr>
              <a:t>সহকারী শিক্ষক </a:t>
            </a:r>
          </a:p>
          <a:p>
            <a:pPr>
              <a:buNone/>
            </a:pPr>
            <a:r>
              <a:rPr lang="bn-IN" sz="4000" dirty="0">
                <a:latin typeface="NikoshBAN" pitchFamily="2" charset="0"/>
                <a:cs typeface="NikoshBAN" pitchFamily="2" charset="0"/>
              </a:rPr>
              <a:t>ফুলবাড়ীয়া তামিরুল জামায়াহ </a:t>
            </a:r>
          </a:p>
          <a:p>
            <a:pPr>
              <a:buNone/>
            </a:pPr>
            <a:r>
              <a:rPr lang="bn-IN" sz="4000" dirty="0">
                <a:latin typeface="NikoshBAN" pitchFamily="2" charset="0"/>
                <a:cs typeface="NikoshBAN" pitchFamily="2" charset="0"/>
              </a:rPr>
              <a:t>দাখিল মাদ্রাসা </a:t>
            </a:r>
          </a:p>
          <a:p>
            <a:pPr>
              <a:buNone/>
            </a:pPr>
            <a:r>
              <a:rPr lang="bn-IN" sz="4000" dirty="0">
                <a:latin typeface="NikoshBAN" pitchFamily="2" charset="0"/>
                <a:cs typeface="NikoshBAN" pitchFamily="2" charset="0"/>
              </a:rPr>
              <a:t>কালিয়াকৈর ,গাজীপুর ।</a:t>
            </a:r>
          </a:p>
          <a:p>
            <a:pPr>
              <a:buNone/>
            </a:pPr>
            <a:r>
              <a:rPr lang="bn-IN" sz="4000" dirty="0">
                <a:latin typeface="NikoshBAN" pitchFamily="2" charset="0"/>
                <a:cs typeface="NikoshBAN" pitchFamily="2" charset="0"/>
              </a:rPr>
              <a:t>মোবাইলঃ ০১৭২৬৬৭৩৩১৪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IMG_04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4914900" y="1943100"/>
            <a:ext cx="3124200" cy="2895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strips dir="r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n-IN" sz="8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8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bn-IN" sz="4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শ্রেণিঃ নবম/দশম </a:t>
            </a:r>
          </a:p>
          <a:p>
            <a:pPr algn="ctr">
              <a:buNone/>
            </a:pPr>
            <a:r>
              <a:rPr lang="bn-IN" sz="4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বিষয়ঃ বাংলা প্রথম পত্র </a:t>
            </a:r>
          </a:p>
          <a:p>
            <a:pPr algn="ctr">
              <a:buNone/>
            </a:pPr>
            <a:r>
              <a:rPr lang="bn-IN" sz="4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বিশেষ পাঠঃ গল্প</a:t>
            </a:r>
          </a:p>
          <a:p>
            <a:pPr algn="ctr">
              <a:buNone/>
            </a:pPr>
            <a:r>
              <a:rPr lang="bn-IN" sz="4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সময়ঃ৫০ মিনিট </a:t>
            </a:r>
          </a:p>
          <a:p>
            <a:pPr algn="ctr">
              <a:buNone/>
            </a:pPr>
            <a:r>
              <a:rPr lang="bn-BD" sz="4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তাং ২৪/১০/২০১৯ইং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G_063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857250"/>
            <a:ext cx="82296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G_064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685800"/>
            <a:ext cx="8305800" cy="5334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IN" sz="7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 প্রশ্নগুলির উত্তর দাও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কঃতোমরা কিসের ছবি দেখলে ?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খঃএখানে কোন ধর্মের লোক আসে ?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গঃমহান আল্লাহ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তায়লার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পক্ষে এই ধর্মের কথা  প্রচার করার  জন্য কার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উপর দায়িত্ব দেওয়া হয়েছিল ?</a:t>
            </a:r>
            <a:endParaRPr lang="bn-IN" dirty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ঘঃ তিনি কি মানুষ, না ফেরেস্তা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r>
              <a:rPr lang="bn-BD" dirty="0">
                <a:latin typeface="NikoshBAN" pitchFamily="2" charset="0"/>
                <a:cs typeface="NikoshBAN" pitchFamily="2" charset="0"/>
              </a:rPr>
              <a:t>তাহলে আস আমরা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এই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শিরোনামে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এরকম একটি গল্প নিয়ে আলোচনা করি ।</a:t>
            </a:r>
          </a:p>
          <a:p>
            <a:pPr>
              <a:buNone/>
            </a:pPr>
            <a:r>
              <a:rPr lang="bn-BD" dirty="0">
                <a:latin typeface="NikoshBAN" pitchFamily="2" charset="0"/>
                <a:cs typeface="NikoshBAN" pitchFamily="2" charset="0"/>
              </a:rPr>
              <a:t>গল্পের নাম -----------------------------।</a:t>
            </a:r>
            <a:endParaRPr lang="bn-IN" dirty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n-IN" sz="115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</a:t>
            </a:r>
            <a:r>
              <a:rPr lang="en-US" sz="115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শিরোনাম</a:t>
            </a:r>
            <a:endParaRPr lang="en-US" sz="115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bn-IN" sz="13800" dirty="0">
                <a:latin typeface="NikoshBAN" pitchFamily="2" charset="0"/>
                <a:cs typeface="NikoshBAN" pitchFamily="2" charset="0"/>
              </a:rPr>
              <a:t>মানুষ মুহাম্মদ [সাঃ]</a:t>
            </a:r>
            <a:r>
              <a:rPr lang="en-US" sz="138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</p:cSld>
  <p:clrMapOvr>
    <a:masterClrMapping/>
  </p:clrMapOvr>
  <p:transition>
    <p:split dir="in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n-IN" sz="115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 ফল </a:t>
            </a:r>
            <a:endParaRPr lang="en-US" sz="115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পাঠ শেষে শিক্ষার্থীরা -</a:t>
            </a:r>
            <a:r>
              <a:rPr lang="bn-IN" dirty="0"/>
              <a:t> 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কঃলেখক পরিচিতি বর্ননা করতে পারবে ।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খঃকঠিন শব্দের অর্থ খাতায় লিখতে পারবে ।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গঃ কঠিন বানান খাতায় লিখতে পারবে ।</a:t>
            </a:r>
          </a:p>
          <a:p>
            <a:pPr>
              <a:buNone/>
            </a:pPr>
            <a:r>
              <a:rPr lang="bn-IN" dirty="0">
                <a:latin typeface="NikoshBAN" pitchFamily="2" charset="0"/>
                <a:cs typeface="NikoshBAN" pitchFamily="2" charset="0"/>
              </a:rPr>
              <a:t>ঘঃ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মহানবি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সাঃ এর মানবীয় গুনাবলী এইসম্পর্কে বর্ননা করতে পারবে।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n-IN" sz="8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লেখক পরিচিতি</a:t>
            </a:r>
            <a:endParaRPr lang="en-US" sz="8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bn-IN" dirty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228600" y="1219200"/>
          <a:ext cx="8305800" cy="513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IMG_0638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05200" y="3124200"/>
            <a:ext cx="1828800" cy="1752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6FDC5C1-2474-4D97-A8E3-420290ED5B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B6FDC5C1-2474-4D97-A8E3-420290ED5B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B6FDC5C1-2474-4D97-A8E3-420290ED5B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0EE9ED-D7DA-49F1-B5A1-A660F925FA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6D0EE9ED-D7DA-49F1-B5A1-A660F925FA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6D0EE9ED-D7DA-49F1-B5A1-A660F925FA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4A25D7-678C-4987-B468-21A042A951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454A25D7-678C-4987-B468-21A042A951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454A25D7-678C-4987-B468-21A042A951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7447EA-5E26-414D-9D6B-46BF3E4D3D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7B7447EA-5E26-414D-9D6B-46BF3E4D3D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7B7447EA-5E26-414D-9D6B-46BF3E4D3D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9C215F-0ABD-41BA-BE44-ED71095270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469C215F-0ABD-41BA-BE44-ED71095270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469C215F-0ABD-41BA-BE44-ED71095270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C5988A-DAA0-4855-A956-7E4F765186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14C5988A-DAA0-4855-A956-7E4F765186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14C5988A-DAA0-4855-A956-7E4F765186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219D51-1604-42AA-A22A-C8EFF5683D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91219D51-1604-42AA-A22A-C8EFF5683D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91219D51-1604-42AA-A22A-C8EFF5683D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087EA8-F560-4917-8911-C1FA96B4DC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DD087EA8-F560-4917-8911-C1FA96B4DC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DD087EA8-F560-4917-8911-C1FA96B4DC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5DBFF1-0C2A-4647-952F-65CE4DE81D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475DBFF1-0C2A-4647-952F-65CE4DE81D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475DBFF1-0C2A-4647-952F-65CE4DE81D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416</TotalTime>
  <Words>730</Words>
  <Application>Microsoft Office PowerPoint</Application>
  <PresentationFormat>On-screen Show (4:3)</PresentationFormat>
  <Paragraphs>129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Calibri</vt:lpstr>
      <vt:lpstr>Franklin Gothic Book</vt:lpstr>
      <vt:lpstr>Franklin Gothic Medium</vt:lpstr>
      <vt:lpstr>NikoshBAN</vt:lpstr>
      <vt:lpstr>Vrinda</vt:lpstr>
      <vt:lpstr>Wingdings 2</vt:lpstr>
      <vt:lpstr>Trek</vt:lpstr>
      <vt:lpstr>শুভেচ্ছা ও স্বাগতম</vt:lpstr>
      <vt:lpstr>শিক্ষক পরিচিতি </vt:lpstr>
      <vt:lpstr>পাঠ পরিচিতি</vt:lpstr>
      <vt:lpstr>PowerPoint Presentation</vt:lpstr>
      <vt:lpstr>PowerPoint Presentation</vt:lpstr>
      <vt:lpstr>নিচের প্রশ্নগুলির উত্তর দাও</vt:lpstr>
      <vt:lpstr>পাঠ শিরোনাম</vt:lpstr>
      <vt:lpstr>শিখন ফল </vt:lpstr>
      <vt:lpstr>লেখক পরিচিতি</vt:lpstr>
      <vt:lpstr>PowerPoint Presentation</vt:lpstr>
      <vt:lpstr>শব্দার্থ বিশ্লেষন</vt:lpstr>
      <vt:lpstr>বানান বিশ্লেষণ</vt:lpstr>
      <vt:lpstr>মুলবক্তব্য উপস্থাপন</vt:lpstr>
      <vt:lpstr>অনুধাবন যাচাই</vt:lpstr>
      <vt:lpstr>মুল্যায়ণ</vt:lpstr>
      <vt:lpstr>একক কাজ</vt:lpstr>
      <vt:lpstr>দলীয় কাজ </vt:lpstr>
      <vt:lpstr>বাড়ীর কাজ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Hasibul_Hasan_Tuhin</dc:creator>
  <cp:lastModifiedBy>HP</cp:lastModifiedBy>
  <cp:revision>102</cp:revision>
  <dcterms:created xsi:type="dcterms:W3CDTF">2019-10-14T08:23:18Z</dcterms:created>
  <dcterms:modified xsi:type="dcterms:W3CDTF">2019-10-24T09:10:01Z</dcterms:modified>
</cp:coreProperties>
</file>