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300" r:id="rId7"/>
    <p:sldId id="261" r:id="rId8"/>
    <p:sldId id="262" r:id="rId9"/>
    <p:sldId id="271" r:id="rId10"/>
    <p:sldId id="272" r:id="rId11"/>
    <p:sldId id="273" r:id="rId12"/>
    <p:sldId id="274" r:id="rId13"/>
    <p:sldId id="263" r:id="rId14"/>
    <p:sldId id="278" r:id="rId15"/>
    <p:sldId id="279" r:id="rId16"/>
    <p:sldId id="280" r:id="rId17"/>
    <p:sldId id="270" r:id="rId18"/>
    <p:sldId id="295" r:id="rId19"/>
    <p:sldId id="264" r:id="rId20"/>
    <p:sldId id="288" r:id="rId21"/>
    <p:sldId id="289" r:id="rId22"/>
    <p:sldId id="292" r:id="rId23"/>
    <p:sldId id="291" r:id="rId24"/>
    <p:sldId id="290" r:id="rId25"/>
    <p:sldId id="293" r:id="rId26"/>
    <p:sldId id="296" r:id="rId27"/>
    <p:sldId id="297" r:id="rId28"/>
    <p:sldId id="298" r:id="rId29"/>
    <p:sldId id="299" r:id="rId30"/>
    <p:sldId id="266" r:id="rId31"/>
    <p:sldId id="267" r:id="rId32"/>
    <p:sldId id="268" r:id="rId33"/>
    <p:sldId id="26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19-Oct-19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19-Oct-19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19-Oct-19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19-Oct-19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19-Oct-19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19-Oct-19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19-Oct-19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19-Oct-19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19-Oct-19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19-Oct-19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19-Oct-19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19-Oct-19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304800"/>
            <a:ext cx="6400800" cy="1569660"/>
          </a:xfrm>
          <a:prstGeom prst="rect">
            <a:avLst/>
          </a:prstGeom>
          <a:solidFill>
            <a:srgbClr val="002060"/>
          </a:solidFill>
        </p:spPr>
        <p:txBody>
          <a:bodyPr wrap="square" rtlCol="0">
            <a:spAutoFit/>
          </a:bodyPr>
          <a:lstStyle/>
          <a:p>
            <a:pPr algn="ctr"/>
            <a:r>
              <a:rPr lang="bn-IN" sz="9600" dirty="0" smtClean="0">
                <a:solidFill>
                  <a:srgbClr val="00B0F0"/>
                </a:solidFill>
                <a:latin typeface="NikoshBAN" pitchFamily="2" charset="0"/>
                <a:cs typeface="NikoshBAN" pitchFamily="2" charset="0"/>
              </a:rPr>
              <a:t>স্বাগতম</a:t>
            </a:r>
            <a:endParaRPr lang="en-US" sz="9600" dirty="0">
              <a:solidFill>
                <a:srgbClr val="00B0F0"/>
              </a:solidFill>
              <a:latin typeface="NikoshBAN" pitchFamily="2" charset="0"/>
              <a:cs typeface="NikoshBAN" pitchFamily="2" charset="0"/>
            </a:endParaRPr>
          </a:p>
        </p:txBody>
      </p:sp>
      <p:pic>
        <p:nvPicPr>
          <p:cNvPr id="5" name="Picture 4" descr="القرآن الكريم.jpg"/>
          <p:cNvPicPr>
            <a:picLocks noChangeAspect="1"/>
          </p:cNvPicPr>
          <p:nvPr/>
        </p:nvPicPr>
        <p:blipFill>
          <a:blip r:embed="rId2"/>
          <a:stretch>
            <a:fillRect/>
          </a:stretch>
        </p:blipFill>
        <p:spPr>
          <a:xfrm>
            <a:off x="1752600" y="2362200"/>
            <a:ext cx="5431983" cy="3614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6705600" cy="707886"/>
          </a:xfrm>
          <a:prstGeom prst="rect">
            <a:avLst/>
          </a:prstGeom>
          <a:solidFill>
            <a:schemeClr val="accent6">
              <a:lumMod val="40000"/>
              <a:lumOff val="60000"/>
            </a:schemeClr>
          </a:solidFill>
        </p:spPr>
        <p:txBody>
          <a:bodyPr wrap="square" rtlCol="0">
            <a:spAutoFit/>
          </a:bodyPr>
          <a:lstStyle/>
          <a:p>
            <a:pPr algn="ctr"/>
            <a:r>
              <a:rPr lang="bn-BD" sz="4000" dirty="0" smtClean="0">
                <a:latin typeface="NikoshBAN" pitchFamily="2" charset="0"/>
                <a:cs typeface="NikoshBAN" pitchFamily="2" charset="0"/>
              </a:rPr>
              <a:t>নতুন শব্দসমূহের তাহকীক</a:t>
            </a:r>
            <a:endParaRPr lang="en-US" sz="4000" dirty="0">
              <a:latin typeface="NikoshBAN" pitchFamily="2" charset="0"/>
              <a:cs typeface="NikoshBAN" pitchFamily="2" charset="0"/>
            </a:endParaRPr>
          </a:p>
        </p:txBody>
      </p:sp>
      <p:sp>
        <p:nvSpPr>
          <p:cNvPr id="3" name="TextBox 2"/>
          <p:cNvSpPr txBox="1"/>
          <p:nvPr/>
        </p:nvSpPr>
        <p:spPr>
          <a:xfrm>
            <a:off x="7162800" y="1219200"/>
            <a:ext cx="1219200" cy="707886"/>
          </a:xfrm>
          <a:prstGeom prst="rect">
            <a:avLst/>
          </a:prstGeom>
          <a:solidFill>
            <a:schemeClr val="tx2">
              <a:lumMod val="40000"/>
              <a:lumOff val="60000"/>
            </a:schemeClr>
          </a:solidFill>
        </p:spPr>
        <p:txBody>
          <a:bodyPr wrap="square" rtlCol="0">
            <a:spAutoFit/>
          </a:bodyPr>
          <a:lstStyle/>
          <a:p>
            <a:pPr algn="r"/>
            <a:r>
              <a:rPr lang="ar-SA" sz="4000" dirty="0" smtClean="0">
                <a:latin typeface="NikoshBAN" pitchFamily="2" charset="0"/>
                <a:cs typeface="NikoshBAN" pitchFamily="2" charset="0"/>
              </a:rPr>
              <a:t> </a:t>
            </a:r>
            <a:r>
              <a:rPr lang="ar-SA" sz="4000" dirty="0" smtClean="0">
                <a:latin typeface="Arial" pitchFamily="34" charset="0"/>
                <a:cs typeface="Arial" pitchFamily="34" charset="0"/>
              </a:rPr>
              <a:t>يعفو</a:t>
            </a:r>
            <a:endParaRPr lang="en-US" sz="4000" dirty="0">
              <a:latin typeface="NikoshBAN" pitchFamily="2" charset="0"/>
              <a:cs typeface="NikoshBAN" pitchFamily="2" charset="0"/>
            </a:endParaRPr>
          </a:p>
        </p:txBody>
      </p:sp>
      <p:sp>
        <p:nvSpPr>
          <p:cNvPr id="4" name="TextBox 3"/>
          <p:cNvSpPr txBox="1"/>
          <p:nvPr/>
        </p:nvSpPr>
        <p:spPr>
          <a:xfrm>
            <a:off x="6629400" y="1981200"/>
            <a:ext cx="1371600" cy="523220"/>
          </a:xfrm>
          <a:prstGeom prst="rect">
            <a:avLst/>
          </a:prstGeom>
          <a:noFill/>
        </p:spPr>
        <p:txBody>
          <a:bodyPr wrap="square" rtlCol="0">
            <a:spAutoFit/>
          </a:bodyPr>
          <a:lstStyle/>
          <a:p>
            <a:pPr algn="r" rtl="1"/>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الصيغة</a:t>
            </a:r>
            <a:r>
              <a:rPr lang="bn-BD" sz="2800" dirty="0" smtClean="0">
                <a:latin typeface="Arial" pitchFamily="34" charset="0"/>
                <a:cs typeface="Arial" pitchFamily="34" charset="0"/>
              </a:rPr>
              <a:t>	</a:t>
            </a:r>
            <a:r>
              <a:rPr lang="ar-SA" sz="2800" dirty="0" smtClean="0">
                <a:latin typeface="Arial" pitchFamily="34" charset="0"/>
                <a:cs typeface="Arial" pitchFamily="34" charset="0"/>
              </a:rPr>
              <a:t>:</a:t>
            </a:r>
            <a:endParaRPr lang="en-US" sz="2800" dirty="0">
              <a:latin typeface="NikoshBAN" pitchFamily="2" charset="0"/>
              <a:cs typeface="NikoshBAN" pitchFamily="2" charset="0"/>
            </a:endParaRPr>
          </a:p>
        </p:txBody>
      </p:sp>
      <p:sp>
        <p:nvSpPr>
          <p:cNvPr id="5" name="TextBox 4"/>
          <p:cNvSpPr txBox="1"/>
          <p:nvPr/>
        </p:nvSpPr>
        <p:spPr>
          <a:xfrm>
            <a:off x="6705600" y="2590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البحث:</a:t>
            </a:r>
            <a:endParaRPr lang="en-US" sz="2800" dirty="0">
              <a:latin typeface="Arial" pitchFamily="34" charset="0"/>
              <a:cs typeface="Arial" pitchFamily="34" charset="0"/>
            </a:endParaRPr>
          </a:p>
        </p:txBody>
      </p:sp>
      <p:sp>
        <p:nvSpPr>
          <p:cNvPr id="6" name="TextBox 5"/>
          <p:cNvSpPr txBox="1"/>
          <p:nvPr/>
        </p:nvSpPr>
        <p:spPr>
          <a:xfrm>
            <a:off x="6705600" y="32004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الباب:</a:t>
            </a:r>
            <a:endParaRPr lang="en-US" sz="2800" dirty="0">
              <a:latin typeface="Arial" pitchFamily="34" charset="0"/>
              <a:cs typeface="Arial" pitchFamily="34" charset="0"/>
            </a:endParaRPr>
          </a:p>
        </p:txBody>
      </p:sp>
      <p:sp>
        <p:nvSpPr>
          <p:cNvPr id="7" name="TextBox 6"/>
          <p:cNvSpPr txBox="1"/>
          <p:nvPr/>
        </p:nvSpPr>
        <p:spPr>
          <a:xfrm>
            <a:off x="6553200" y="3886200"/>
            <a:ext cx="15240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المصدر:</a:t>
            </a:r>
            <a:endParaRPr lang="en-US" sz="2800" dirty="0">
              <a:latin typeface="Arial" pitchFamily="34" charset="0"/>
              <a:cs typeface="Arial" pitchFamily="34" charset="0"/>
            </a:endParaRPr>
          </a:p>
        </p:txBody>
      </p:sp>
      <p:sp>
        <p:nvSpPr>
          <p:cNvPr id="8" name="TextBox 7"/>
          <p:cNvSpPr txBox="1"/>
          <p:nvPr/>
        </p:nvSpPr>
        <p:spPr>
          <a:xfrm>
            <a:off x="6705600" y="45720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المادة:</a:t>
            </a:r>
            <a:endParaRPr lang="en-US" sz="2800" dirty="0">
              <a:latin typeface="Arial" pitchFamily="34" charset="0"/>
              <a:cs typeface="Arial" pitchFamily="34" charset="0"/>
            </a:endParaRPr>
          </a:p>
        </p:txBody>
      </p:sp>
      <p:sp>
        <p:nvSpPr>
          <p:cNvPr id="9" name="TextBox 8"/>
          <p:cNvSpPr txBox="1"/>
          <p:nvPr/>
        </p:nvSpPr>
        <p:spPr>
          <a:xfrm>
            <a:off x="2819400" y="1981200"/>
            <a:ext cx="31242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واحد مذكر غائب</a:t>
            </a:r>
            <a:endParaRPr lang="en-US" sz="2800" dirty="0">
              <a:latin typeface="NikoshBAN" pitchFamily="2" charset="0"/>
              <a:cs typeface="NikoshBAN" pitchFamily="2" charset="0"/>
            </a:endParaRPr>
          </a:p>
        </p:txBody>
      </p:sp>
      <p:sp>
        <p:nvSpPr>
          <p:cNvPr id="10" name="TextBox 9"/>
          <p:cNvSpPr txBox="1"/>
          <p:nvPr/>
        </p:nvSpPr>
        <p:spPr>
          <a:xfrm>
            <a:off x="3962400" y="45720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ع – ف - و</a:t>
            </a:r>
            <a:endParaRPr lang="en-US" sz="2800" dirty="0">
              <a:latin typeface="NikoshBAN" pitchFamily="2" charset="0"/>
              <a:cs typeface="NikoshBAN" pitchFamily="2" charset="0"/>
            </a:endParaRPr>
          </a:p>
        </p:txBody>
      </p:sp>
      <p:sp>
        <p:nvSpPr>
          <p:cNvPr id="11" name="TextBox 10"/>
          <p:cNvSpPr txBox="1"/>
          <p:nvPr/>
        </p:nvSpPr>
        <p:spPr>
          <a:xfrm>
            <a:off x="3810000" y="3276600"/>
            <a:ext cx="2133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نصر ينصر</a:t>
            </a:r>
            <a:endParaRPr lang="en-US" sz="2800" dirty="0">
              <a:latin typeface="Arial" pitchFamily="34" charset="0"/>
              <a:cs typeface="Arial" pitchFamily="34" charset="0"/>
            </a:endParaRPr>
          </a:p>
        </p:txBody>
      </p:sp>
      <p:sp>
        <p:nvSpPr>
          <p:cNvPr id="12" name="TextBox 11"/>
          <p:cNvSpPr txBox="1"/>
          <p:nvPr/>
        </p:nvSpPr>
        <p:spPr>
          <a:xfrm>
            <a:off x="3886200" y="3962400"/>
            <a:ext cx="2133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العفو</a:t>
            </a:r>
            <a:endParaRPr lang="en-US" sz="2800" dirty="0">
              <a:latin typeface="Arial" pitchFamily="34" charset="0"/>
              <a:cs typeface="Arial" pitchFamily="34" charset="0"/>
            </a:endParaRPr>
          </a:p>
        </p:txBody>
      </p:sp>
      <p:sp>
        <p:nvSpPr>
          <p:cNvPr id="13" name="TextBox 12"/>
          <p:cNvSpPr txBox="1"/>
          <p:nvPr/>
        </p:nvSpPr>
        <p:spPr>
          <a:xfrm>
            <a:off x="1524000" y="2667000"/>
            <a:ext cx="4419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اثبات فعل مضارع معروف</a:t>
            </a:r>
            <a:endParaRPr lang="en-US" sz="2800" dirty="0">
              <a:latin typeface="NikoshBAN" pitchFamily="2" charset="0"/>
              <a:cs typeface="NikoshBAN" pitchFamily="2" charset="0"/>
            </a:endParaRPr>
          </a:p>
        </p:txBody>
      </p:sp>
      <p:sp>
        <p:nvSpPr>
          <p:cNvPr id="14" name="TextBox 13"/>
          <p:cNvSpPr txBox="1"/>
          <p:nvPr/>
        </p:nvSpPr>
        <p:spPr>
          <a:xfrm>
            <a:off x="6629400" y="51816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الجنس:</a:t>
            </a:r>
            <a:endParaRPr lang="en-US" sz="2800" dirty="0">
              <a:latin typeface="Arial" pitchFamily="34" charset="0"/>
              <a:cs typeface="Arial" pitchFamily="34" charset="0"/>
            </a:endParaRPr>
          </a:p>
        </p:txBody>
      </p:sp>
      <p:sp>
        <p:nvSpPr>
          <p:cNvPr id="15" name="TextBox 14"/>
          <p:cNvSpPr txBox="1"/>
          <p:nvPr/>
        </p:nvSpPr>
        <p:spPr>
          <a:xfrm>
            <a:off x="6705600" y="6019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المعنى:</a:t>
            </a:r>
            <a:endParaRPr lang="en-US" sz="2800" dirty="0">
              <a:latin typeface="Arial" pitchFamily="34" charset="0"/>
              <a:cs typeface="Arial" pitchFamily="34" charset="0"/>
            </a:endParaRPr>
          </a:p>
        </p:txBody>
      </p:sp>
      <p:sp>
        <p:nvSpPr>
          <p:cNvPr id="16" name="TextBox 15"/>
          <p:cNvSpPr txBox="1"/>
          <p:nvPr/>
        </p:nvSpPr>
        <p:spPr>
          <a:xfrm>
            <a:off x="3886200" y="52578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ناقص واوى</a:t>
            </a:r>
            <a:endParaRPr lang="en-US" sz="2800" dirty="0">
              <a:latin typeface="NikoshBAN" pitchFamily="2" charset="0"/>
              <a:cs typeface="NikoshBAN" pitchFamily="2" charset="0"/>
            </a:endParaRPr>
          </a:p>
        </p:txBody>
      </p:sp>
      <p:sp>
        <p:nvSpPr>
          <p:cNvPr id="17" name="TextBox 16"/>
          <p:cNvSpPr txBox="1"/>
          <p:nvPr/>
        </p:nvSpPr>
        <p:spPr>
          <a:xfrm>
            <a:off x="2895600" y="5943600"/>
            <a:ext cx="3200400" cy="523220"/>
          </a:xfrm>
          <a:prstGeom prst="rect">
            <a:avLst/>
          </a:prstGeom>
          <a:noFill/>
        </p:spPr>
        <p:txBody>
          <a:bodyPr wrap="square" rtlCol="0">
            <a:spAutoFit/>
          </a:bodyPr>
          <a:lstStyle/>
          <a:p>
            <a:pPr algn="r"/>
            <a:r>
              <a:rPr lang="bn-BD" sz="2800" dirty="0" smtClean="0">
                <a:latin typeface="NikoshBAN" pitchFamily="2" charset="0"/>
                <a:cs typeface="NikoshBAN" pitchFamily="2" charset="0"/>
              </a:rPr>
              <a:t>তিনি ক্ষমা করেন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6705600" cy="707886"/>
          </a:xfrm>
          <a:prstGeom prst="rect">
            <a:avLst/>
          </a:prstGeom>
          <a:solidFill>
            <a:schemeClr val="accent6">
              <a:lumMod val="40000"/>
              <a:lumOff val="60000"/>
            </a:schemeClr>
          </a:solidFill>
        </p:spPr>
        <p:txBody>
          <a:bodyPr wrap="square" rtlCol="0">
            <a:spAutoFit/>
          </a:bodyPr>
          <a:lstStyle/>
          <a:p>
            <a:pPr algn="ctr"/>
            <a:r>
              <a:rPr lang="bn-BD" sz="4000" dirty="0" smtClean="0">
                <a:latin typeface="NikoshBAN" pitchFamily="2" charset="0"/>
                <a:cs typeface="NikoshBAN" pitchFamily="2" charset="0"/>
              </a:rPr>
              <a:t>নতুন শব্দসমূহের তাহকীক</a:t>
            </a:r>
            <a:endParaRPr lang="en-US" sz="4000" dirty="0">
              <a:latin typeface="NikoshBAN" pitchFamily="2" charset="0"/>
              <a:cs typeface="NikoshBAN" pitchFamily="2" charset="0"/>
            </a:endParaRPr>
          </a:p>
        </p:txBody>
      </p:sp>
      <p:sp>
        <p:nvSpPr>
          <p:cNvPr id="3" name="TextBox 2"/>
          <p:cNvSpPr txBox="1"/>
          <p:nvPr/>
        </p:nvSpPr>
        <p:spPr>
          <a:xfrm>
            <a:off x="6553200" y="1219200"/>
            <a:ext cx="1828800" cy="707886"/>
          </a:xfrm>
          <a:prstGeom prst="rect">
            <a:avLst/>
          </a:prstGeom>
          <a:solidFill>
            <a:schemeClr val="tx2">
              <a:lumMod val="40000"/>
              <a:lumOff val="60000"/>
            </a:schemeClr>
          </a:solidFill>
        </p:spPr>
        <p:txBody>
          <a:bodyPr wrap="square" rtlCol="0">
            <a:spAutoFit/>
          </a:bodyPr>
          <a:lstStyle/>
          <a:p>
            <a:pPr algn="r"/>
            <a:r>
              <a:rPr lang="ar-SA" sz="4000" dirty="0" smtClean="0">
                <a:latin typeface="Arial" pitchFamily="34" charset="0"/>
                <a:cs typeface="Arial" pitchFamily="34" charset="0"/>
              </a:rPr>
              <a:t> مراغما</a:t>
            </a:r>
            <a:endParaRPr lang="en-US" sz="4000" dirty="0">
              <a:latin typeface="Arial" pitchFamily="34" charset="0"/>
              <a:cs typeface="Arial" pitchFamily="34" charset="0"/>
            </a:endParaRPr>
          </a:p>
        </p:txBody>
      </p:sp>
      <p:sp>
        <p:nvSpPr>
          <p:cNvPr id="4" name="TextBox 3"/>
          <p:cNvSpPr txBox="1"/>
          <p:nvPr/>
        </p:nvSpPr>
        <p:spPr>
          <a:xfrm>
            <a:off x="6629400" y="1981200"/>
            <a:ext cx="1371600" cy="523220"/>
          </a:xfrm>
          <a:prstGeom prst="rect">
            <a:avLst/>
          </a:prstGeom>
          <a:noFill/>
        </p:spPr>
        <p:txBody>
          <a:bodyPr wrap="square" rtlCol="0">
            <a:spAutoFit/>
          </a:bodyPr>
          <a:lstStyle/>
          <a:p>
            <a:pPr algn="r" rtl="1"/>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الصيغة</a:t>
            </a:r>
            <a:r>
              <a:rPr lang="bn-BD" sz="2800" dirty="0" smtClean="0">
                <a:latin typeface="Arial" pitchFamily="34" charset="0"/>
                <a:cs typeface="Arial" pitchFamily="34" charset="0"/>
              </a:rPr>
              <a:t>	</a:t>
            </a:r>
            <a:r>
              <a:rPr lang="ar-SA" sz="2800" dirty="0" smtClean="0">
                <a:latin typeface="Arial" pitchFamily="34" charset="0"/>
                <a:cs typeface="Arial" pitchFamily="34" charset="0"/>
              </a:rPr>
              <a:t>:</a:t>
            </a:r>
            <a:endParaRPr lang="en-US" sz="2800" dirty="0">
              <a:latin typeface="NikoshBAN" pitchFamily="2" charset="0"/>
              <a:cs typeface="NikoshBAN" pitchFamily="2" charset="0"/>
            </a:endParaRPr>
          </a:p>
        </p:txBody>
      </p:sp>
      <p:sp>
        <p:nvSpPr>
          <p:cNvPr id="5" name="TextBox 4"/>
          <p:cNvSpPr txBox="1"/>
          <p:nvPr/>
        </p:nvSpPr>
        <p:spPr>
          <a:xfrm>
            <a:off x="6705600" y="2590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البحث:</a:t>
            </a:r>
            <a:endParaRPr lang="en-US" sz="2800" dirty="0">
              <a:latin typeface="Arial" pitchFamily="34" charset="0"/>
              <a:cs typeface="Arial" pitchFamily="34" charset="0"/>
            </a:endParaRPr>
          </a:p>
        </p:txBody>
      </p:sp>
      <p:sp>
        <p:nvSpPr>
          <p:cNvPr id="6" name="TextBox 5"/>
          <p:cNvSpPr txBox="1"/>
          <p:nvPr/>
        </p:nvSpPr>
        <p:spPr>
          <a:xfrm>
            <a:off x="6705600" y="32004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الباب:</a:t>
            </a:r>
            <a:endParaRPr lang="en-US" sz="2800" dirty="0">
              <a:latin typeface="Arial" pitchFamily="34" charset="0"/>
              <a:cs typeface="Arial" pitchFamily="34" charset="0"/>
            </a:endParaRPr>
          </a:p>
        </p:txBody>
      </p:sp>
      <p:sp>
        <p:nvSpPr>
          <p:cNvPr id="7" name="TextBox 6"/>
          <p:cNvSpPr txBox="1"/>
          <p:nvPr/>
        </p:nvSpPr>
        <p:spPr>
          <a:xfrm>
            <a:off x="6553200" y="3886200"/>
            <a:ext cx="15240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المصدر:</a:t>
            </a:r>
            <a:endParaRPr lang="en-US" sz="2800" dirty="0">
              <a:latin typeface="Arial" pitchFamily="34" charset="0"/>
              <a:cs typeface="Arial" pitchFamily="34" charset="0"/>
            </a:endParaRPr>
          </a:p>
        </p:txBody>
      </p:sp>
      <p:sp>
        <p:nvSpPr>
          <p:cNvPr id="8" name="TextBox 7"/>
          <p:cNvSpPr txBox="1"/>
          <p:nvPr/>
        </p:nvSpPr>
        <p:spPr>
          <a:xfrm>
            <a:off x="6705600" y="45720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المادة:</a:t>
            </a:r>
            <a:endParaRPr lang="en-US" sz="2800" dirty="0">
              <a:latin typeface="Arial" pitchFamily="34" charset="0"/>
              <a:cs typeface="Arial" pitchFamily="34" charset="0"/>
            </a:endParaRPr>
          </a:p>
        </p:txBody>
      </p:sp>
      <p:sp>
        <p:nvSpPr>
          <p:cNvPr id="9" name="TextBox 8"/>
          <p:cNvSpPr txBox="1"/>
          <p:nvPr/>
        </p:nvSpPr>
        <p:spPr>
          <a:xfrm>
            <a:off x="2819400" y="1981200"/>
            <a:ext cx="31242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واحد مذكر  </a:t>
            </a:r>
            <a:endParaRPr lang="en-US" sz="2800" dirty="0">
              <a:latin typeface="NikoshBAN" pitchFamily="2" charset="0"/>
              <a:cs typeface="NikoshBAN" pitchFamily="2" charset="0"/>
            </a:endParaRPr>
          </a:p>
        </p:txBody>
      </p:sp>
      <p:sp>
        <p:nvSpPr>
          <p:cNvPr id="10" name="TextBox 9"/>
          <p:cNvSpPr txBox="1"/>
          <p:nvPr/>
        </p:nvSpPr>
        <p:spPr>
          <a:xfrm>
            <a:off x="3962400" y="45720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ر – غ - م</a:t>
            </a:r>
            <a:endParaRPr lang="en-US" sz="2800" dirty="0">
              <a:latin typeface="NikoshBAN" pitchFamily="2" charset="0"/>
              <a:cs typeface="NikoshBAN" pitchFamily="2" charset="0"/>
            </a:endParaRPr>
          </a:p>
        </p:txBody>
      </p:sp>
      <p:sp>
        <p:nvSpPr>
          <p:cNvPr id="11" name="TextBox 10"/>
          <p:cNvSpPr txBox="1"/>
          <p:nvPr/>
        </p:nvSpPr>
        <p:spPr>
          <a:xfrm>
            <a:off x="3810000" y="32766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مفاعلة</a:t>
            </a:r>
            <a:endParaRPr lang="en-US" sz="2800" dirty="0">
              <a:latin typeface="NikoshBAN" pitchFamily="2" charset="0"/>
              <a:cs typeface="NikoshBAN" pitchFamily="2" charset="0"/>
            </a:endParaRPr>
          </a:p>
        </p:txBody>
      </p:sp>
      <p:sp>
        <p:nvSpPr>
          <p:cNvPr id="12" name="TextBox 11"/>
          <p:cNvSpPr txBox="1"/>
          <p:nvPr/>
        </p:nvSpPr>
        <p:spPr>
          <a:xfrm>
            <a:off x="3886200" y="39624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المراغمة</a:t>
            </a:r>
            <a:endParaRPr lang="en-US" sz="2800" dirty="0">
              <a:latin typeface="NikoshBAN" pitchFamily="2" charset="0"/>
              <a:cs typeface="NikoshBAN" pitchFamily="2" charset="0"/>
            </a:endParaRPr>
          </a:p>
        </p:txBody>
      </p:sp>
      <p:sp>
        <p:nvSpPr>
          <p:cNvPr id="13" name="TextBox 12"/>
          <p:cNvSpPr txBox="1"/>
          <p:nvPr/>
        </p:nvSpPr>
        <p:spPr>
          <a:xfrm>
            <a:off x="1524000" y="2667000"/>
            <a:ext cx="4419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اسم مفعول</a:t>
            </a:r>
            <a:endParaRPr lang="en-US" sz="2800" dirty="0">
              <a:latin typeface="Arial" pitchFamily="34" charset="0"/>
              <a:cs typeface="Arial" pitchFamily="34" charset="0"/>
            </a:endParaRPr>
          </a:p>
        </p:txBody>
      </p:sp>
      <p:sp>
        <p:nvSpPr>
          <p:cNvPr id="14" name="TextBox 13"/>
          <p:cNvSpPr txBox="1"/>
          <p:nvPr/>
        </p:nvSpPr>
        <p:spPr>
          <a:xfrm>
            <a:off x="6629400" y="51816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الجنس:</a:t>
            </a:r>
            <a:endParaRPr lang="en-US" sz="2800" dirty="0">
              <a:latin typeface="Arial" pitchFamily="34" charset="0"/>
              <a:cs typeface="Arial" pitchFamily="34" charset="0"/>
            </a:endParaRPr>
          </a:p>
        </p:txBody>
      </p:sp>
      <p:sp>
        <p:nvSpPr>
          <p:cNvPr id="15" name="TextBox 14"/>
          <p:cNvSpPr txBox="1"/>
          <p:nvPr/>
        </p:nvSpPr>
        <p:spPr>
          <a:xfrm>
            <a:off x="6705600" y="6019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المعنى:</a:t>
            </a:r>
            <a:endParaRPr lang="en-US" sz="2800" dirty="0">
              <a:latin typeface="Arial" pitchFamily="34" charset="0"/>
              <a:cs typeface="Arial" pitchFamily="34" charset="0"/>
            </a:endParaRPr>
          </a:p>
        </p:txBody>
      </p:sp>
      <p:sp>
        <p:nvSpPr>
          <p:cNvPr id="16" name="TextBox 15"/>
          <p:cNvSpPr txBox="1"/>
          <p:nvPr/>
        </p:nvSpPr>
        <p:spPr>
          <a:xfrm>
            <a:off x="3886200" y="52578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صحيح</a:t>
            </a:r>
            <a:endParaRPr lang="en-US" sz="2800" dirty="0">
              <a:latin typeface="NikoshBAN" pitchFamily="2" charset="0"/>
              <a:cs typeface="NikoshBAN" pitchFamily="2" charset="0"/>
            </a:endParaRPr>
          </a:p>
        </p:txBody>
      </p:sp>
      <p:sp>
        <p:nvSpPr>
          <p:cNvPr id="17" name="TextBox 16"/>
          <p:cNvSpPr txBox="1"/>
          <p:nvPr/>
        </p:nvSpPr>
        <p:spPr>
          <a:xfrm>
            <a:off x="2895600" y="5943600"/>
            <a:ext cx="3200400" cy="523220"/>
          </a:xfrm>
          <a:prstGeom prst="rect">
            <a:avLst/>
          </a:prstGeom>
          <a:noFill/>
        </p:spPr>
        <p:txBody>
          <a:bodyPr wrap="square" rtlCol="0">
            <a:spAutoFit/>
          </a:bodyPr>
          <a:lstStyle/>
          <a:p>
            <a:pPr algn="r"/>
            <a:r>
              <a:rPr lang="bn-BD" sz="2800" dirty="0" smtClean="0">
                <a:latin typeface="NikoshBAN" pitchFamily="2" charset="0"/>
                <a:cs typeface="NikoshBAN" pitchFamily="2" charset="0"/>
              </a:rPr>
              <a:t> জায়গা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6705600" cy="707886"/>
          </a:xfrm>
          <a:prstGeom prst="rect">
            <a:avLst/>
          </a:prstGeom>
          <a:solidFill>
            <a:schemeClr val="accent6">
              <a:lumMod val="40000"/>
              <a:lumOff val="60000"/>
            </a:schemeClr>
          </a:solidFill>
        </p:spPr>
        <p:txBody>
          <a:bodyPr wrap="square" rtlCol="0">
            <a:spAutoFit/>
          </a:bodyPr>
          <a:lstStyle/>
          <a:p>
            <a:pPr algn="ctr"/>
            <a:r>
              <a:rPr lang="bn-BD" sz="4000" dirty="0" smtClean="0">
                <a:latin typeface="NikoshBAN" pitchFamily="2" charset="0"/>
                <a:cs typeface="NikoshBAN" pitchFamily="2" charset="0"/>
              </a:rPr>
              <a:t>নতুন শব্দসমূহের তাহকীক</a:t>
            </a:r>
            <a:endParaRPr lang="en-US" sz="4000" dirty="0">
              <a:latin typeface="NikoshBAN" pitchFamily="2" charset="0"/>
              <a:cs typeface="NikoshBAN" pitchFamily="2" charset="0"/>
            </a:endParaRPr>
          </a:p>
        </p:txBody>
      </p:sp>
      <p:sp>
        <p:nvSpPr>
          <p:cNvPr id="3" name="TextBox 2"/>
          <p:cNvSpPr txBox="1"/>
          <p:nvPr/>
        </p:nvSpPr>
        <p:spPr>
          <a:xfrm>
            <a:off x="7162800" y="1219200"/>
            <a:ext cx="1219200" cy="707886"/>
          </a:xfrm>
          <a:prstGeom prst="rect">
            <a:avLst/>
          </a:prstGeom>
          <a:solidFill>
            <a:schemeClr val="tx2">
              <a:lumMod val="40000"/>
              <a:lumOff val="60000"/>
            </a:schemeClr>
          </a:solidFill>
        </p:spPr>
        <p:txBody>
          <a:bodyPr wrap="square" rtlCol="0">
            <a:spAutoFit/>
          </a:bodyPr>
          <a:lstStyle/>
          <a:p>
            <a:pPr algn="r"/>
            <a:r>
              <a:rPr lang="ar-SA" sz="4000" dirty="0" smtClean="0">
                <a:latin typeface="NikoshBAN" pitchFamily="2" charset="0"/>
                <a:cs typeface="NikoshBAN" pitchFamily="2" charset="0"/>
              </a:rPr>
              <a:t> </a:t>
            </a:r>
            <a:r>
              <a:rPr lang="ar-SA" sz="4000" dirty="0" smtClean="0">
                <a:latin typeface="Arial" pitchFamily="34" charset="0"/>
                <a:cs typeface="Arial" pitchFamily="34" charset="0"/>
              </a:rPr>
              <a:t>يدرك</a:t>
            </a:r>
            <a:endParaRPr lang="en-US" sz="4000" dirty="0">
              <a:latin typeface="NikoshBAN" pitchFamily="2" charset="0"/>
              <a:cs typeface="NikoshBAN" pitchFamily="2" charset="0"/>
            </a:endParaRPr>
          </a:p>
        </p:txBody>
      </p:sp>
      <p:sp>
        <p:nvSpPr>
          <p:cNvPr id="4" name="TextBox 3"/>
          <p:cNvSpPr txBox="1"/>
          <p:nvPr/>
        </p:nvSpPr>
        <p:spPr>
          <a:xfrm>
            <a:off x="6629400" y="1981200"/>
            <a:ext cx="1371600" cy="523220"/>
          </a:xfrm>
          <a:prstGeom prst="rect">
            <a:avLst/>
          </a:prstGeom>
          <a:noFill/>
        </p:spPr>
        <p:txBody>
          <a:bodyPr wrap="square" rtlCol="0">
            <a:spAutoFit/>
          </a:bodyPr>
          <a:lstStyle/>
          <a:p>
            <a:pPr algn="r" rtl="1"/>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الصيغة</a:t>
            </a:r>
            <a:r>
              <a:rPr lang="bn-BD" sz="2800" dirty="0" smtClean="0">
                <a:latin typeface="Arial" pitchFamily="34" charset="0"/>
                <a:cs typeface="Arial" pitchFamily="34" charset="0"/>
              </a:rPr>
              <a:t>	</a:t>
            </a:r>
            <a:r>
              <a:rPr lang="ar-SA" sz="2800" dirty="0" smtClean="0">
                <a:latin typeface="Arial" pitchFamily="34" charset="0"/>
                <a:cs typeface="Arial" pitchFamily="34" charset="0"/>
              </a:rPr>
              <a:t>:</a:t>
            </a:r>
            <a:endParaRPr lang="en-US" sz="2800" dirty="0">
              <a:latin typeface="NikoshBAN" pitchFamily="2" charset="0"/>
              <a:cs typeface="NikoshBAN" pitchFamily="2" charset="0"/>
            </a:endParaRPr>
          </a:p>
        </p:txBody>
      </p:sp>
      <p:sp>
        <p:nvSpPr>
          <p:cNvPr id="5" name="TextBox 4"/>
          <p:cNvSpPr txBox="1"/>
          <p:nvPr/>
        </p:nvSpPr>
        <p:spPr>
          <a:xfrm>
            <a:off x="6705600" y="2590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البحث:</a:t>
            </a:r>
            <a:endParaRPr lang="en-US" sz="2800" dirty="0">
              <a:latin typeface="Arial" pitchFamily="34" charset="0"/>
              <a:cs typeface="Arial" pitchFamily="34" charset="0"/>
            </a:endParaRPr>
          </a:p>
        </p:txBody>
      </p:sp>
      <p:sp>
        <p:nvSpPr>
          <p:cNvPr id="6" name="TextBox 5"/>
          <p:cNvSpPr txBox="1"/>
          <p:nvPr/>
        </p:nvSpPr>
        <p:spPr>
          <a:xfrm>
            <a:off x="6705600" y="32004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الباب:</a:t>
            </a:r>
            <a:endParaRPr lang="en-US" sz="2800" dirty="0">
              <a:latin typeface="Arial" pitchFamily="34" charset="0"/>
              <a:cs typeface="Arial" pitchFamily="34" charset="0"/>
            </a:endParaRPr>
          </a:p>
        </p:txBody>
      </p:sp>
      <p:sp>
        <p:nvSpPr>
          <p:cNvPr id="7" name="TextBox 6"/>
          <p:cNvSpPr txBox="1"/>
          <p:nvPr/>
        </p:nvSpPr>
        <p:spPr>
          <a:xfrm>
            <a:off x="6553200" y="3886200"/>
            <a:ext cx="15240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المصدر:</a:t>
            </a:r>
            <a:endParaRPr lang="en-US" sz="2800" dirty="0">
              <a:latin typeface="Arial" pitchFamily="34" charset="0"/>
              <a:cs typeface="Arial" pitchFamily="34" charset="0"/>
            </a:endParaRPr>
          </a:p>
        </p:txBody>
      </p:sp>
      <p:sp>
        <p:nvSpPr>
          <p:cNvPr id="8" name="TextBox 7"/>
          <p:cNvSpPr txBox="1"/>
          <p:nvPr/>
        </p:nvSpPr>
        <p:spPr>
          <a:xfrm>
            <a:off x="6705600" y="45720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المادة:</a:t>
            </a:r>
            <a:endParaRPr lang="en-US" sz="2800" dirty="0">
              <a:latin typeface="Arial" pitchFamily="34" charset="0"/>
              <a:cs typeface="Arial" pitchFamily="34" charset="0"/>
            </a:endParaRPr>
          </a:p>
        </p:txBody>
      </p:sp>
      <p:sp>
        <p:nvSpPr>
          <p:cNvPr id="9" name="TextBox 8"/>
          <p:cNvSpPr txBox="1"/>
          <p:nvPr/>
        </p:nvSpPr>
        <p:spPr>
          <a:xfrm>
            <a:off x="2819400" y="1981200"/>
            <a:ext cx="31242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واحد مذكر غائب</a:t>
            </a:r>
            <a:endParaRPr lang="en-US" sz="2800" dirty="0">
              <a:latin typeface="NikoshBAN" pitchFamily="2" charset="0"/>
              <a:cs typeface="NikoshBAN" pitchFamily="2" charset="0"/>
            </a:endParaRPr>
          </a:p>
        </p:txBody>
      </p:sp>
      <p:sp>
        <p:nvSpPr>
          <p:cNvPr id="10" name="TextBox 9"/>
          <p:cNvSpPr txBox="1"/>
          <p:nvPr/>
        </p:nvSpPr>
        <p:spPr>
          <a:xfrm>
            <a:off x="3962400" y="45720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د – ر - ك</a:t>
            </a:r>
            <a:endParaRPr lang="en-US" sz="2800" dirty="0">
              <a:latin typeface="NikoshBAN" pitchFamily="2" charset="0"/>
              <a:cs typeface="NikoshBAN" pitchFamily="2" charset="0"/>
            </a:endParaRPr>
          </a:p>
        </p:txBody>
      </p:sp>
      <p:sp>
        <p:nvSpPr>
          <p:cNvPr id="11" name="TextBox 10"/>
          <p:cNvSpPr txBox="1"/>
          <p:nvPr/>
        </p:nvSpPr>
        <p:spPr>
          <a:xfrm>
            <a:off x="3810000" y="32766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افعال</a:t>
            </a:r>
            <a:endParaRPr lang="en-US" sz="2800" dirty="0">
              <a:latin typeface="NikoshBAN" pitchFamily="2" charset="0"/>
              <a:cs typeface="NikoshBAN" pitchFamily="2" charset="0"/>
            </a:endParaRPr>
          </a:p>
        </p:txBody>
      </p:sp>
      <p:sp>
        <p:nvSpPr>
          <p:cNvPr id="12" name="TextBox 11"/>
          <p:cNvSpPr txBox="1"/>
          <p:nvPr/>
        </p:nvSpPr>
        <p:spPr>
          <a:xfrm>
            <a:off x="3886200" y="39624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الادراك</a:t>
            </a:r>
            <a:endParaRPr lang="en-US" sz="2800" dirty="0">
              <a:latin typeface="NikoshBAN" pitchFamily="2" charset="0"/>
              <a:cs typeface="NikoshBAN" pitchFamily="2" charset="0"/>
            </a:endParaRPr>
          </a:p>
        </p:txBody>
      </p:sp>
      <p:sp>
        <p:nvSpPr>
          <p:cNvPr id="13" name="TextBox 12"/>
          <p:cNvSpPr txBox="1"/>
          <p:nvPr/>
        </p:nvSpPr>
        <p:spPr>
          <a:xfrm>
            <a:off x="1524000" y="2667000"/>
            <a:ext cx="4419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اثبات فعل مضارع معروف</a:t>
            </a:r>
            <a:endParaRPr lang="en-US" sz="2800" dirty="0">
              <a:latin typeface="NikoshBAN" pitchFamily="2" charset="0"/>
              <a:cs typeface="NikoshBAN" pitchFamily="2" charset="0"/>
            </a:endParaRPr>
          </a:p>
        </p:txBody>
      </p:sp>
      <p:sp>
        <p:nvSpPr>
          <p:cNvPr id="14" name="TextBox 13"/>
          <p:cNvSpPr txBox="1"/>
          <p:nvPr/>
        </p:nvSpPr>
        <p:spPr>
          <a:xfrm>
            <a:off x="6629400" y="51816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الجنس:</a:t>
            </a:r>
            <a:endParaRPr lang="en-US" sz="2800" dirty="0">
              <a:latin typeface="Arial" pitchFamily="34" charset="0"/>
              <a:cs typeface="Arial" pitchFamily="34" charset="0"/>
            </a:endParaRPr>
          </a:p>
        </p:txBody>
      </p:sp>
      <p:sp>
        <p:nvSpPr>
          <p:cNvPr id="15" name="TextBox 14"/>
          <p:cNvSpPr txBox="1"/>
          <p:nvPr/>
        </p:nvSpPr>
        <p:spPr>
          <a:xfrm>
            <a:off x="6705600" y="6019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المعنى:</a:t>
            </a:r>
            <a:endParaRPr lang="en-US" sz="2800" dirty="0">
              <a:latin typeface="Arial" pitchFamily="34" charset="0"/>
              <a:cs typeface="Arial" pitchFamily="34" charset="0"/>
            </a:endParaRPr>
          </a:p>
        </p:txBody>
      </p:sp>
      <p:sp>
        <p:nvSpPr>
          <p:cNvPr id="16" name="TextBox 15"/>
          <p:cNvSpPr txBox="1"/>
          <p:nvPr/>
        </p:nvSpPr>
        <p:spPr>
          <a:xfrm>
            <a:off x="3886200" y="52578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صحيح</a:t>
            </a:r>
            <a:endParaRPr lang="en-US" sz="2800" dirty="0">
              <a:latin typeface="NikoshBAN" pitchFamily="2" charset="0"/>
              <a:cs typeface="NikoshBAN" pitchFamily="2" charset="0"/>
            </a:endParaRPr>
          </a:p>
        </p:txBody>
      </p:sp>
      <p:sp>
        <p:nvSpPr>
          <p:cNvPr id="17" name="TextBox 16"/>
          <p:cNvSpPr txBox="1"/>
          <p:nvPr/>
        </p:nvSpPr>
        <p:spPr>
          <a:xfrm>
            <a:off x="2895600" y="5943600"/>
            <a:ext cx="3200400" cy="523220"/>
          </a:xfrm>
          <a:prstGeom prst="rect">
            <a:avLst/>
          </a:prstGeom>
          <a:noFill/>
        </p:spPr>
        <p:txBody>
          <a:bodyPr wrap="square" rtlCol="0">
            <a:spAutoFit/>
          </a:bodyPr>
          <a:lstStyle/>
          <a:p>
            <a:pPr algn="r"/>
            <a:r>
              <a:rPr lang="bn-BD" sz="2800" dirty="0" smtClean="0">
                <a:latin typeface="NikoshBAN" pitchFamily="2" charset="0"/>
                <a:cs typeface="NikoshBAN" pitchFamily="2" charset="0"/>
              </a:rPr>
              <a:t> সে নাগাল পায়/পাবে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
                                        <p:tgtEl>
                                          <p:spTgt spid="9"/>
                                        </p:tgtEl>
                                      </p:cBhvr>
                                    </p:animEffect>
                                    <p:anim calcmode="lin" valueType="num">
                                      <p:cBhvr>
                                        <p:cTn id="17" dur="400" fill="hold"/>
                                        <p:tgtEl>
                                          <p:spTgt spid="9"/>
                                        </p:tgtEl>
                                        <p:attrNameLst>
                                          <p:attrName>ppt_x</p:attrName>
                                        </p:attrNameLst>
                                      </p:cBhvr>
                                      <p:tavLst>
                                        <p:tav tm="0">
                                          <p:val>
                                            <p:strVal val="#ppt_x"/>
                                          </p:val>
                                        </p:tav>
                                        <p:tav tm="100000">
                                          <p:val>
                                            <p:strVal val="#ppt_x"/>
                                          </p:val>
                                        </p:tav>
                                      </p:tavLst>
                                    </p:anim>
                                    <p:anim calcmode="lin" valueType="num">
                                      <p:cBhvr>
                                        <p:cTn id="18" dur="400" fill="hold"/>
                                        <p:tgtEl>
                                          <p:spTgt spid="9"/>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
                                        <p:tgtEl>
                                          <p:spTgt spid="5"/>
                                        </p:tgtEl>
                                      </p:cBhvr>
                                    </p:animEffect>
                                    <p:anim calcmode="lin" valueType="num">
                                      <p:cBhvr>
                                        <p:cTn id="26" dur="400" fill="hold"/>
                                        <p:tgtEl>
                                          <p:spTgt spid="5"/>
                                        </p:tgtEl>
                                        <p:attrNameLst>
                                          <p:attrName>ppt_x</p:attrName>
                                        </p:attrNameLst>
                                      </p:cBhvr>
                                      <p:tavLst>
                                        <p:tav tm="0">
                                          <p:val>
                                            <p:strVal val="#ppt_x"/>
                                          </p:val>
                                        </p:tav>
                                        <p:tav tm="100000">
                                          <p:val>
                                            <p:strVal val="#ppt_x"/>
                                          </p:val>
                                        </p:tav>
                                      </p:tavLst>
                                    </p:anim>
                                    <p:anim calcmode="lin" valueType="num">
                                      <p:cBhvr>
                                        <p:cTn id="27" dur="400" fill="hold"/>
                                        <p:tgtEl>
                                          <p:spTgt spid="5"/>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
                                        <p:tgtEl>
                                          <p:spTgt spid="13"/>
                                        </p:tgtEl>
                                      </p:cBhvr>
                                    </p:animEffect>
                                    <p:anim calcmode="lin" valueType="num">
                                      <p:cBhvr>
                                        <p:cTn id="35" dur="400" fill="hold"/>
                                        <p:tgtEl>
                                          <p:spTgt spid="13"/>
                                        </p:tgtEl>
                                        <p:attrNameLst>
                                          <p:attrName>ppt_x</p:attrName>
                                        </p:attrNameLst>
                                      </p:cBhvr>
                                      <p:tavLst>
                                        <p:tav tm="0">
                                          <p:val>
                                            <p:strVal val="#ppt_x"/>
                                          </p:val>
                                        </p:tav>
                                        <p:tav tm="100000">
                                          <p:val>
                                            <p:strVal val="#ppt_x"/>
                                          </p:val>
                                        </p:tav>
                                      </p:tavLst>
                                    </p:anim>
                                    <p:anim calcmode="lin" valueType="num">
                                      <p:cBhvr>
                                        <p:cTn id="36" dur="400" fill="hold"/>
                                        <p:tgtEl>
                                          <p:spTgt spid="13"/>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
                                        <p:tgtEl>
                                          <p:spTgt spid="6"/>
                                        </p:tgtEl>
                                      </p:cBhvr>
                                    </p:animEffect>
                                    <p:anim calcmode="lin" valueType="num">
                                      <p:cBhvr>
                                        <p:cTn id="44" dur="400" fill="hold"/>
                                        <p:tgtEl>
                                          <p:spTgt spid="6"/>
                                        </p:tgtEl>
                                        <p:attrNameLst>
                                          <p:attrName>ppt_x</p:attrName>
                                        </p:attrNameLst>
                                      </p:cBhvr>
                                      <p:tavLst>
                                        <p:tav tm="0">
                                          <p:val>
                                            <p:strVal val="#ppt_x"/>
                                          </p:val>
                                        </p:tav>
                                        <p:tav tm="100000">
                                          <p:val>
                                            <p:strVal val="#ppt_x"/>
                                          </p:val>
                                        </p:tav>
                                      </p:tavLst>
                                    </p:anim>
                                    <p:anim calcmode="lin" valueType="num">
                                      <p:cBhvr>
                                        <p:cTn id="45" dur="400" fill="hold"/>
                                        <p:tgtEl>
                                          <p:spTgt spid="6"/>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
                                        <p:tgtEl>
                                          <p:spTgt spid="11"/>
                                        </p:tgtEl>
                                      </p:cBhvr>
                                    </p:animEffect>
                                    <p:anim calcmode="lin" valueType="num">
                                      <p:cBhvr>
                                        <p:cTn id="53" dur="400" fill="hold"/>
                                        <p:tgtEl>
                                          <p:spTgt spid="11"/>
                                        </p:tgtEl>
                                        <p:attrNameLst>
                                          <p:attrName>ppt_x</p:attrName>
                                        </p:attrNameLst>
                                      </p:cBhvr>
                                      <p:tavLst>
                                        <p:tav tm="0">
                                          <p:val>
                                            <p:strVal val="#ppt_x"/>
                                          </p:val>
                                        </p:tav>
                                        <p:tav tm="100000">
                                          <p:val>
                                            <p:strVal val="#ppt_x"/>
                                          </p:val>
                                        </p:tav>
                                      </p:tavLst>
                                    </p:anim>
                                    <p:anim calcmode="lin" valueType="num">
                                      <p:cBhvr>
                                        <p:cTn id="54" dur="400" fill="hold"/>
                                        <p:tgtEl>
                                          <p:spTgt spid="11"/>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
                                        <p:tgtEl>
                                          <p:spTgt spid="7"/>
                                        </p:tgtEl>
                                      </p:cBhvr>
                                    </p:animEffect>
                                    <p:anim calcmode="lin" valueType="num">
                                      <p:cBhvr>
                                        <p:cTn id="62" dur="400" fill="hold"/>
                                        <p:tgtEl>
                                          <p:spTgt spid="7"/>
                                        </p:tgtEl>
                                        <p:attrNameLst>
                                          <p:attrName>ppt_x</p:attrName>
                                        </p:attrNameLst>
                                      </p:cBhvr>
                                      <p:tavLst>
                                        <p:tav tm="0">
                                          <p:val>
                                            <p:strVal val="#ppt_x"/>
                                          </p:val>
                                        </p:tav>
                                        <p:tav tm="100000">
                                          <p:val>
                                            <p:strVal val="#ppt_x"/>
                                          </p:val>
                                        </p:tav>
                                      </p:tavLst>
                                    </p:anim>
                                    <p:anim calcmode="lin" valueType="num">
                                      <p:cBhvr>
                                        <p:cTn id="63" dur="400" fill="hold"/>
                                        <p:tgtEl>
                                          <p:spTgt spid="7"/>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
                                        <p:tgtEl>
                                          <p:spTgt spid="12"/>
                                        </p:tgtEl>
                                      </p:cBhvr>
                                    </p:animEffect>
                                    <p:anim calcmode="lin" valueType="num">
                                      <p:cBhvr>
                                        <p:cTn id="71" dur="400" fill="hold"/>
                                        <p:tgtEl>
                                          <p:spTgt spid="12"/>
                                        </p:tgtEl>
                                        <p:attrNameLst>
                                          <p:attrName>ppt_x</p:attrName>
                                        </p:attrNameLst>
                                      </p:cBhvr>
                                      <p:tavLst>
                                        <p:tav tm="0">
                                          <p:val>
                                            <p:strVal val="#ppt_x"/>
                                          </p:val>
                                        </p:tav>
                                        <p:tav tm="100000">
                                          <p:val>
                                            <p:strVal val="#ppt_x"/>
                                          </p:val>
                                        </p:tav>
                                      </p:tavLst>
                                    </p:anim>
                                    <p:anim calcmode="lin" valueType="num">
                                      <p:cBhvr>
                                        <p:cTn id="72" dur="400" fill="hold"/>
                                        <p:tgtEl>
                                          <p:spTgt spid="12"/>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100"/>
                                        <p:tgtEl>
                                          <p:spTgt spid="8"/>
                                        </p:tgtEl>
                                      </p:cBhvr>
                                    </p:animEffect>
                                    <p:anim calcmode="lin" valueType="num">
                                      <p:cBhvr>
                                        <p:cTn id="80" dur="400" fill="hold"/>
                                        <p:tgtEl>
                                          <p:spTgt spid="8"/>
                                        </p:tgtEl>
                                        <p:attrNameLst>
                                          <p:attrName>ppt_x</p:attrName>
                                        </p:attrNameLst>
                                      </p:cBhvr>
                                      <p:tavLst>
                                        <p:tav tm="0">
                                          <p:val>
                                            <p:strVal val="#ppt_x"/>
                                          </p:val>
                                        </p:tav>
                                        <p:tav tm="100000">
                                          <p:val>
                                            <p:strVal val="#ppt_x"/>
                                          </p:val>
                                        </p:tav>
                                      </p:tavLst>
                                    </p:anim>
                                    <p:anim calcmode="lin" valueType="num">
                                      <p:cBhvr>
                                        <p:cTn id="81" dur="400" fill="hold"/>
                                        <p:tgtEl>
                                          <p:spTgt spid="8"/>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3" presetClass="entr" presetSubtype="0"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100"/>
                                        <p:tgtEl>
                                          <p:spTgt spid="10"/>
                                        </p:tgtEl>
                                      </p:cBhvr>
                                    </p:animEffect>
                                    <p:anim calcmode="lin" valueType="num">
                                      <p:cBhvr>
                                        <p:cTn id="89" dur="400" fill="hold"/>
                                        <p:tgtEl>
                                          <p:spTgt spid="10"/>
                                        </p:tgtEl>
                                        <p:attrNameLst>
                                          <p:attrName>ppt_x</p:attrName>
                                        </p:attrNameLst>
                                      </p:cBhvr>
                                      <p:tavLst>
                                        <p:tav tm="0">
                                          <p:val>
                                            <p:strVal val="#ppt_x"/>
                                          </p:val>
                                        </p:tav>
                                        <p:tav tm="100000">
                                          <p:val>
                                            <p:strVal val="#ppt_x"/>
                                          </p:val>
                                        </p:tav>
                                      </p:tavLst>
                                    </p:anim>
                                    <p:anim calcmode="lin" valueType="num">
                                      <p:cBhvr>
                                        <p:cTn id="90" dur="400" fill="hold"/>
                                        <p:tgtEl>
                                          <p:spTgt spid="10"/>
                                        </p:tgtEl>
                                        <p:attrNameLst>
                                          <p:attrName>ppt_y</p:attrName>
                                        </p:attrNameLst>
                                      </p:cBhvr>
                                      <p:tavLst>
                                        <p:tav tm="0">
                                          <p:val>
                                            <p:strVal val="#ppt_y+0.31"/>
                                          </p:val>
                                        </p:tav>
                                        <p:tav tm="100000">
                                          <p:val>
                                            <p:strVal val="#ppt_y+0.31"/>
                                          </p:val>
                                        </p:tav>
                                      </p:tavLst>
                                    </p:anim>
                                    <p:anim calcmode="lin" valueType="num">
                                      <p:cBhvr>
                                        <p:cTn id="91"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2"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3"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100"/>
                                        <p:tgtEl>
                                          <p:spTgt spid="14"/>
                                        </p:tgtEl>
                                      </p:cBhvr>
                                    </p:animEffect>
                                    <p:anim calcmode="lin" valueType="num">
                                      <p:cBhvr>
                                        <p:cTn id="98" dur="400" fill="hold"/>
                                        <p:tgtEl>
                                          <p:spTgt spid="14"/>
                                        </p:tgtEl>
                                        <p:attrNameLst>
                                          <p:attrName>ppt_x</p:attrName>
                                        </p:attrNameLst>
                                      </p:cBhvr>
                                      <p:tavLst>
                                        <p:tav tm="0">
                                          <p:val>
                                            <p:strVal val="#ppt_x"/>
                                          </p:val>
                                        </p:tav>
                                        <p:tav tm="100000">
                                          <p:val>
                                            <p:strVal val="#ppt_x"/>
                                          </p:val>
                                        </p:tav>
                                      </p:tavLst>
                                    </p:anim>
                                    <p:anim calcmode="lin" valueType="num">
                                      <p:cBhvr>
                                        <p:cTn id="99" dur="400" fill="hold"/>
                                        <p:tgtEl>
                                          <p:spTgt spid="14"/>
                                        </p:tgtEl>
                                        <p:attrNameLst>
                                          <p:attrName>ppt_y</p:attrName>
                                        </p:attrNameLst>
                                      </p:cBhvr>
                                      <p:tavLst>
                                        <p:tav tm="0">
                                          <p:val>
                                            <p:strVal val="#ppt_y+0.31"/>
                                          </p:val>
                                        </p:tav>
                                        <p:tav tm="100000">
                                          <p:val>
                                            <p:strVal val="#ppt_y+0.31"/>
                                          </p:val>
                                        </p:tav>
                                      </p:tavLst>
                                    </p:anim>
                                    <p:anim calcmode="lin" valueType="num">
                                      <p:cBhvr>
                                        <p:cTn id="100"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1"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3" presetClass="entr" presetSubtype="0" fill="hold" grpId="0" nodeType="click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100"/>
                                        <p:tgtEl>
                                          <p:spTgt spid="16"/>
                                        </p:tgtEl>
                                      </p:cBhvr>
                                    </p:animEffect>
                                    <p:anim calcmode="lin" valueType="num">
                                      <p:cBhvr>
                                        <p:cTn id="107" dur="400" fill="hold"/>
                                        <p:tgtEl>
                                          <p:spTgt spid="16"/>
                                        </p:tgtEl>
                                        <p:attrNameLst>
                                          <p:attrName>ppt_x</p:attrName>
                                        </p:attrNameLst>
                                      </p:cBhvr>
                                      <p:tavLst>
                                        <p:tav tm="0">
                                          <p:val>
                                            <p:strVal val="#ppt_x"/>
                                          </p:val>
                                        </p:tav>
                                        <p:tav tm="100000">
                                          <p:val>
                                            <p:strVal val="#ppt_x"/>
                                          </p:val>
                                        </p:tav>
                                      </p:tavLst>
                                    </p:anim>
                                    <p:anim calcmode="lin" valueType="num">
                                      <p:cBhvr>
                                        <p:cTn id="108" dur="400" fill="hold"/>
                                        <p:tgtEl>
                                          <p:spTgt spid="16"/>
                                        </p:tgtEl>
                                        <p:attrNameLst>
                                          <p:attrName>ppt_y</p:attrName>
                                        </p:attrNameLst>
                                      </p:cBhvr>
                                      <p:tavLst>
                                        <p:tav tm="0">
                                          <p:val>
                                            <p:strVal val="#ppt_y+0.31"/>
                                          </p:val>
                                        </p:tav>
                                        <p:tav tm="100000">
                                          <p:val>
                                            <p:strVal val="#ppt_y+0.31"/>
                                          </p:val>
                                        </p:tav>
                                      </p:tavLst>
                                    </p:anim>
                                    <p:anim calcmode="lin" valueType="num">
                                      <p:cBhvr>
                                        <p:cTn id="109"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0"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3" presetClass="entr" presetSubtype="0" fill="hold" grpId="0" nodeType="click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fade">
                                      <p:cBhvr>
                                        <p:cTn id="115" dur="100"/>
                                        <p:tgtEl>
                                          <p:spTgt spid="15"/>
                                        </p:tgtEl>
                                      </p:cBhvr>
                                    </p:animEffect>
                                    <p:anim calcmode="lin" valueType="num">
                                      <p:cBhvr>
                                        <p:cTn id="116" dur="400" fill="hold"/>
                                        <p:tgtEl>
                                          <p:spTgt spid="15"/>
                                        </p:tgtEl>
                                        <p:attrNameLst>
                                          <p:attrName>ppt_x</p:attrName>
                                        </p:attrNameLst>
                                      </p:cBhvr>
                                      <p:tavLst>
                                        <p:tav tm="0">
                                          <p:val>
                                            <p:strVal val="#ppt_x"/>
                                          </p:val>
                                        </p:tav>
                                        <p:tav tm="100000">
                                          <p:val>
                                            <p:strVal val="#ppt_x"/>
                                          </p:val>
                                        </p:tav>
                                      </p:tavLst>
                                    </p:anim>
                                    <p:anim calcmode="lin" valueType="num">
                                      <p:cBhvr>
                                        <p:cTn id="117" dur="400" fill="hold"/>
                                        <p:tgtEl>
                                          <p:spTgt spid="15"/>
                                        </p:tgtEl>
                                        <p:attrNameLst>
                                          <p:attrName>ppt_y</p:attrName>
                                        </p:attrNameLst>
                                      </p:cBhvr>
                                      <p:tavLst>
                                        <p:tav tm="0">
                                          <p:val>
                                            <p:strVal val="#ppt_y+0.31"/>
                                          </p:val>
                                        </p:tav>
                                        <p:tav tm="100000">
                                          <p:val>
                                            <p:strVal val="#ppt_y+0.31"/>
                                          </p:val>
                                        </p:tav>
                                      </p:tavLst>
                                    </p:anim>
                                    <p:anim calcmode="lin" valueType="num">
                                      <p:cBhvr>
                                        <p:cTn id="118"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9"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3" presetClass="entr" presetSubtype="0" fill="hold" grpId="0" nodeType="click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100"/>
                                        <p:tgtEl>
                                          <p:spTgt spid="17"/>
                                        </p:tgtEl>
                                      </p:cBhvr>
                                    </p:animEffect>
                                    <p:anim calcmode="lin" valueType="num">
                                      <p:cBhvr>
                                        <p:cTn id="125" dur="400" fill="hold"/>
                                        <p:tgtEl>
                                          <p:spTgt spid="17"/>
                                        </p:tgtEl>
                                        <p:attrNameLst>
                                          <p:attrName>ppt_x</p:attrName>
                                        </p:attrNameLst>
                                      </p:cBhvr>
                                      <p:tavLst>
                                        <p:tav tm="0">
                                          <p:val>
                                            <p:strVal val="#ppt_x"/>
                                          </p:val>
                                        </p:tav>
                                        <p:tav tm="100000">
                                          <p:val>
                                            <p:strVal val="#ppt_x"/>
                                          </p:val>
                                        </p:tav>
                                      </p:tavLst>
                                    </p:anim>
                                    <p:anim calcmode="lin" valueType="num">
                                      <p:cBhvr>
                                        <p:cTn id="126" dur="400" fill="hold"/>
                                        <p:tgtEl>
                                          <p:spTgt spid="17"/>
                                        </p:tgtEl>
                                        <p:attrNameLst>
                                          <p:attrName>ppt_y</p:attrName>
                                        </p:attrNameLst>
                                      </p:cBhvr>
                                      <p:tavLst>
                                        <p:tav tm="0">
                                          <p:val>
                                            <p:strVal val="#ppt_y+0.31"/>
                                          </p:val>
                                        </p:tav>
                                        <p:tav tm="100000">
                                          <p:val>
                                            <p:strVal val="#ppt_y+0.31"/>
                                          </p:val>
                                        </p:tav>
                                      </p:tavLst>
                                    </p:anim>
                                    <p:anim calcmode="lin" valueType="num">
                                      <p:cBhvr>
                                        <p:cTn id="127"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8"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04800"/>
            <a:ext cx="4724400" cy="830997"/>
          </a:xfrm>
          <a:prstGeom prst="rect">
            <a:avLst/>
          </a:prstGeom>
          <a:solidFill>
            <a:schemeClr val="bg1">
              <a:lumMod val="65000"/>
            </a:schemeClr>
          </a:solidFill>
        </p:spPr>
        <p:txBody>
          <a:bodyPr wrap="square" rtlCol="0">
            <a:spAutoFit/>
          </a:bodyPr>
          <a:lstStyle/>
          <a:p>
            <a:pPr algn="ctr"/>
            <a:r>
              <a:rPr lang="bn-BD" sz="4800" dirty="0" smtClean="0">
                <a:latin typeface="NikoshBAN" pitchFamily="2" charset="0"/>
                <a:cs typeface="NikoshBAN" pitchFamily="2" charset="0"/>
              </a:rPr>
              <a:t>আয়াতসমূহের অনুবাদ</a:t>
            </a:r>
            <a:endParaRPr lang="en-US" sz="4800" dirty="0">
              <a:latin typeface="NikoshBAN" pitchFamily="2" charset="0"/>
              <a:cs typeface="NikoshBAN" pitchFamily="2" charset="0"/>
            </a:endParaRPr>
          </a:p>
        </p:txBody>
      </p:sp>
      <p:sp>
        <p:nvSpPr>
          <p:cNvPr id="3" name="TextBox 2"/>
          <p:cNvSpPr txBox="1"/>
          <p:nvPr/>
        </p:nvSpPr>
        <p:spPr>
          <a:xfrm>
            <a:off x="228600" y="1225689"/>
            <a:ext cx="4191000" cy="5632311"/>
          </a:xfrm>
          <a:prstGeom prst="rect">
            <a:avLst/>
          </a:prstGeom>
          <a:noFill/>
        </p:spPr>
        <p:txBody>
          <a:bodyPr wrap="square" rtlCol="0">
            <a:spAutoFit/>
          </a:bodyPr>
          <a:lstStyle/>
          <a:p>
            <a:pPr algn="just"/>
            <a:r>
              <a:rPr lang="bn-BD" sz="3000" dirty="0" smtClean="0">
                <a:latin typeface="NikoshBAN" pitchFamily="2" charset="0"/>
                <a:cs typeface="NikoshBAN" pitchFamily="2" charset="0"/>
              </a:rPr>
              <a:t>৯৭</a:t>
            </a:r>
            <a:r>
              <a:rPr lang="bn-IN" sz="3000" dirty="0" smtClean="0">
                <a:latin typeface="NikoshBAN" pitchFamily="2" charset="0"/>
                <a:cs typeface="NikoshBAN" pitchFamily="2" charset="0"/>
              </a:rPr>
              <a:t>। নি</a:t>
            </a:r>
            <a:r>
              <a:rPr lang="bn-BD" sz="3000" dirty="0" smtClean="0">
                <a:latin typeface="NikoshBAN" pitchFamily="2" charset="0"/>
                <a:cs typeface="NikoshBAN" pitchFamily="2" charset="0"/>
              </a:rPr>
              <a:t>জ সত্বার উপর জুলুমরত  অবস্থায়ই </a:t>
            </a:r>
            <a:r>
              <a:rPr lang="bn-IN" sz="3000" dirty="0" smtClean="0">
                <a:latin typeface="NikoshBAN" pitchFamily="2" charset="0"/>
                <a:cs typeface="NikoshBAN" pitchFamily="2" charset="0"/>
              </a:rPr>
              <a:t> </a:t>
            </a:r>
            <a:r>
              <a:rPr lang="bn-BD" sz="3000" dirty="0" smtClean="0">
                <a:latin typeface="NikoshBAN" pitchFamily="2" charset="0"/>
                <a:cs typeface="NikoshBAN" pitchFamily="2" charset="0"/>
              </a:rPr>
              <a:t>ফেরেশতাগণ যাদের রূহ কব্জা করার জন্য আসে, তাদেরকে লক্ষ্য করে তারা বলে, তোমরা কী অবস্থায় ছিলে? তারা বলে, যমীনে আমাদেরকে অসহায় করে রাখা হয়েছিল। ফেরেশতাগণ বলে, আল্লাহর যমীন কি প্রশস্ত ছিলনা যে, তোমরা তাতে হিজরত করতে? সুতরাং, এরুপ লোকদের ঠিকানা জাহান্নাম এবং তা অতি মন্দ পরিণতি। </a:t>
            </a:r>
            <a:r>
              <a:rPr lang="bn-IN" sz="3000" dirty="0" smtClean="0">
                <a:latin typeface="NikoshBAN" pitchFamily="2" charset="0"/>
                <a:cs typeface="NikoshBAN" pitchFamily="2" charset="0"/>
              </a:rPr>
              <a:t> </a:t>
            </a:r>
            <a:r>
              <a:rPr lang="bn-BD" sz="3000" dirty="0" smtClean="0">
                <a:latin typeface="NikoshBAN" pitchFamily="2" charset="0"/>
                <a:cs typeface="NikoshBAN" pitchFamily="2" charset="0"/>
              </a:rPr>
              <a:t> </a:t>
            </a:r>
            <a:endParaRPr lang="bn-IN" sz="3000" dirty="0" smtClean="0">
              <a:latin typeface="NikoshBAN" pitchFamily="2" charset="0"/>
              <a:cs typeface="NikoshBAN" pitchFamily="2" charset="0"/>
            </a:endParaRPr>
          </a:p>
        </p:txBody>
      </p:sp>
      <p:sp>
        <p:nvSpPr>
          <p:cNvPr id="10" name="TextBox 9"/>
          <p:cNvSpPr txBox="1"/>
          <p:nvPr/>
        </p:nvSpPr>
        <p:spPr>
          <a:xfrm>
            <a:off x="4648200" y="1295400"/>
            <a:ext cx="4191000" cy="5016758"/>
          </a:xfrm>
          <a:prstGeom prst="rect">
            <a:avLst/>
          </a:prstGeom>
          <a:noFill/>
        </p:spPr>
        <p:txBody>
          <a:bodyPr wrap="square" rtlCol="0">
            <a:spAutoFit/>
          </a:bodyPr>
          <a:lstStyle/>
          <a:p>
            <a:pPr algn="just" rtl="1"/>
            <a:r>
              <a:rPr lang="ar-SA" sz="4000" dirty="0" smtClean="0">
                <a:latin typeface="Arial" pitchFamily="34" charset="0"/>
                <a:cs typeface="Arial" pitchFamily="34" charset="0"/>
              </a:rPr>
              <a:t>97. ان الذين توفاهم الملائكة ظالمى انفسهم قالوا فيم كنتم، قالوا كنا مستضعفين فى الارض، قالوا الم تكن ارض الله واسعة فتهاجروا فيها، فاولئك مأواهم جهنم وساءت مصيرا ◊</a:t>
            </a:r>
            <a:endParaRPr lang="bn-IN" sz="4000" dirty="0" smtClean="0">
              <a:latin typeface="Arial" pitchFamily="34"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04800"/>
            <a:ext cx="5715000" cy="1015663"/>
          </a:xfrm>
          <a:prstGeom prst="rect">
            <a:avLst/>
          </a:prstGeom>
          <a:solidFill>
            <a:schemeClr val="bg1">
              <a:lumMod val="65000"/>
            </a:schemeClr>
          </a:solidFill>
        </p:spPr>
        <p:txBody>
          <a:bodyPr wrap="square" rtlCol="0">
            <a:spAutoFit/>
          </a:bodyPr>
          <a:lstStyle/>
          <a:p>
            <a:pPr algn="ctr"/>
            <a:r>
              <a:rPr lang="bn-BD" sz="6000" dirty="0" smtClean="0">
                <a:latin typeface="NikoshBAN" pitchFamily="2" charset="0"/>
                <a:cs typeface="NikoshBAN" pitchFamily="2" charset="0"/>
              </a:rPr>
              <a:t>আয়াতসমূহের অনুবাদ</a:t>
            </a:r>
            <a:endParaRPr lang="en-US" sz="6000" dirty="0">
              <a:latin typeface="NikoshBAN" pitchFamily="2" charset="0"/>
              <a:cs typeface="NikoshBAN" pitchFamily="2" charset="0"/>
            </a:endParaRPr>
          </a:p>
        </p:txBody>
      </p:sp>
      <p:sp>
        <p:nvSpPr>
          <p:cNvPr id="3" name="TextBox 2"/>
          <p:cNvSpPr txBox="1"/>
          <p:nvPr/>
        </p:nvSpPr>
        <p:spPr>
          <a:xfrm>
            <a:off x="228600" y="1524000"/>
            <a:ext cx="4191000" cy="3046988"/>
          </a:xfrm>
          <a:prstGeom prst="rect">
            <a:avLst/>
          </a:prstGeom>
          <a:noFill/>
        </p:spPr>
        <p:txBody>
          <a:bodyPr wrap="square" rtlCol="0">
            <a:spAutoFit/>
          </a:bodyPr>
          <a:lstStyle/>
          <a:p>
            <a:pPr algn="just"/>
            <a:r>
              <a:rPr lang="bn-BD" sz="3200" dirty="0" smtClean="0">
                <a:latin typeface="NikoshBAN" pitchFamily="2" charset="0"/>
                <a:cs typeface="NikoshBAN" pitchFamily="2" charset="0"/>
              </a:rPr>
              <a:t>৯৮। তবে সে সকল অসহায় নর, নারী ও শিশু ( এ পরিণতি হতে ব্যাতিক্রম ) যারা ( হিজরতের ) কোন উপায় অবলম্বন করতে পারেনা এবং বের হওয়ার কোন পথ পায়না ।</a:t>
            </a:r>
            <a:endParaRPr lang="bn-IN" sz="3200" dirty="0" smtClean="0">
              <a:latin typeface="NikoshBAN" pitchFamily="2" charset="0"/>
              <a:cs typeface="NikoshBAN" pitchFamily="2" charset="0"/>
            </a:endParaRPr>
          </a:p>
        </p:txBody>
      </p:sp>
      <p:sp>
        <p:nvSpPr>
          <p:cNvPr id="4" name="TextBox 3"/>
          <p:cNvSpPr txBox="1"/>
          <p:nvPr/>
        </p:nvSpPr>
        <p:spPr>
          <a:xfrm>
            <a:off x="4724400" y="1600200"/>
            <a:ext cx="4191000" cy="2554545"/>
          </a:xfrm>
          <a:prstGeom prst="rect">
            <a:avLst/>
          </a:prstGeom>
          <a:noFill/>
        </p:spPr>
        <p:txBody>
          <a:bodyPr wrap="square" rtlCol="0">
            <a:spAutoFit/>
          </a:bodyPr>
          <a:lstStyle/>
          <a:p>
            <a:pPr algn="just" rtl="1"/>
            <a:r>
              <a:rPr lang="en-US" sz="3600" dirty="0" smtClean="0">
                <a:latin typeface="Arial" pitchFamily="34" charset="0"/>
                <a:cs typeface="Arial" pitchFamily="34" charset="0"/>
              </a:rPr>
              <a:t> </a:t>
            </a:r>
            <a:r>
              <a:rPr lang="ar-SA" sz="4000" dirty="0" smtClean="0">
                <a:latin typeface="Arial" pitchFamily="34" charset="0"/>
                <a:cs typeface="Arial" pitchFamily="34" charset="0"/>
              </a:rPr>
              <a:t>98. الا المستضعفين من الرجال والنساء والولدان لا يستطيعون حيلة ولا يهتدون سبيلا ◊</a:t>
            </a:r>
            <a:endParaRPr lang="bn-IN" sz="3600" dirty="0" smtClean="0">
              <a:latin typeface="Arial" pitchFamily="34"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04800"/>
            <a:ext cx="5715000" cy="1015663"/>
          </a:xfrm>
          <a:prstGeom prst="rect">
            <a:avLst/>
          </a:prstGeom>
          <a:solidFill>
            <a:schemeClr val="bg1">
              <a:lumMod val="65000"/>
            </a:schemeClr>
          </a:solidFill>
        </p:spPr>
        <p:txBody>
          <a:bodyPr wrap="square" rtlCol="0">
            <a:spAutoFit/>
          </a:bodyPr>
          <a:lstStyle/>
          <a:p>
            <a:pPr algn="ctr"/>
            <a:r>
              <a:rPr lang="bn-BD" sz="6000" dirty="0" smtClean="0">
                <a:latin typeface="NikoshBAN" pitchFamily="2" charset="0"/>
                <a:cs typeface="NikoshBAN" pitchFamily="2" charset="0"/>
              </a:rPr>
              <a:t>আয়াতসমূহের অনুবাদ</a:t>
            </a:r>
            <a:endParaRPr lang="en-US" sz="6000" dirty="0">
              <a:latin typeface="NikoshBAN" pitchFamily="2" charset="0"/>
              <a:cs typeface="NikoshBAN" pitchFamily="2" charset="0"/>
            </a:endParaRPr>
          </a:p>
        </p:txBody>
      </p:sp>
      <p:sp>
        <p:nvSpPr>
          <p:cNvPr id="3" name="TextBox 2"/>
          <p:cNvSpPr txBox="1"/>
          <p:nvPr/>
        </p:nvSpPr>
        <p:spPr>
          <a:xfrm>
            <a:off x="228600" y="1524000"/>
            <a:ext cx="4191000" cy="2308324"/>
          </a:xfrm>
          <a:prstGeom prst="rect">
            <a:avLst/>
          </a:prstGeom>
          <a:noFill/>
        </p:spPr>
        <p:txBody>
          <a:bodyPr wrap="square" rtlCol="0">
            <a:spAutoFit/>
          </a:bodyPr>
          <a:lstStyle/>
          <a:p>
            <a:pPr algn="just"/>
            <a:r>
              <a:rPr lang="bn-BD" sz="3600" dirty="0" smtClean="0">
                <a:latin typeface="NikoshBAN" pitchFamily="2" charset="0"/>
                <a:cs typeface="NikoshBAN" pitchFamily="2" charset="0"/>
              </a:rPr>
              <a:t>৯৯। পূর্ণ আশা রয়েছে,  আল্লাহ তাদের ক্ষমা করবেন। আল্লাহ বড় পাপ মোচনকারী, অতি ক্ষমাশীল।</a:t>
            </a:r>
            <a:endParaRPr lang="bn-IN" sz="3600" dirty="0" smtClean="0">
              <a:latin typeface="NikoshBAN" pitchFamily="2" charset="0"/>
              <a:cs typeface="NikoshBAN" pitchFamily="2" charset="0"/>
            </a:endParaRPr>
          </a:p>
        </p:txBody>
      </p:sp>
      <p:sp>
        <p:nvSpPr>
          <p:cNvPr id="4" name="TextBox 3"/>
          <p:cNvSpPr txBox="1"/>
          <p:nvPr/>
        </p:nvSpPr>
        <p:spPr>
          <a:xfrm>
            <a:off x="4724400" y="1600200"/>
            <a:ext cx="4191000" cy="1938992"/>
          </a:xfrm>
          <a:prstGeom prst="rect">
            <a:avLst/>
          </a:prstGeom>
          <a:noFill/>
        </p:spPr>
        <p:txBody>
          <a:bodyPr wrap="square" rtlCol="0">
            <a:spAutoFit/>
          </a:bodyPr>
          <a:lstStyle/>
          <a:p>
            <a:pPr algn="just" rtl="1"/>
            <a:r>
              <a:rPr lang="en-US" sz="4000" dirty="0" smtClean="0">
                <a:latin typeface="Arial" pitchFamily="34" charset="0"/>
                <a:cs typeface="Arial" pitchFamily="34" charset="0"/>
              </a:rPr>
              <a:t> </a:t>
            </a:r>
            <a:r>
              <a:rPr lang="ar-SA" sz="4000" dirty="0" smtClean="0">
                <a:latin typeface="Arial" pitchFamily="34" charset="0"/>
                <a:cs typeface="Arial" pitchFamily="34" charset="0"/>
              </a:rPr>
              <a:t>99. فاولئك عسى الله ان يعفو عنهم ، وكان الله عفوا غفورا ◊</a:t>
            </a:r>
            <a:endParaRPr lang="bn-IN" sz="4000" dirty="0" smtClean="0">
              <a:latin typeface="Arial" pitchFamily="34"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1"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04800"/>
            <a:ext cx="5715000" cy="1015663"/>
          </a:xfrm>
          <a:prstGeom prst="rect">
            <a:avLst/>
          </a:prstGeom>
          <a:solidFill>
            <a:schemeClr val="bg1">
              <a:lumMod val="65000"/>
            </a:schemeClr>
          </a:solidFill>
        </p:spPr>
        <p:txBody>
          <a:bodyPr wrap="square" rtlCol="0">
            <a:spAutoFit/>
          </a:bodyPr>
          <a:lstStyle/>
          <a:p>
            <a:pPr algn="ctr"/>
            <a:r>
              <a:rPr lang="bn-BD" sz="6000" dirty="0" smtClean="0">
                <a:latin typeface="NikoshBAN" pitchFamily="2" charset="0"/>
                <a:cs typeface="NikoshBAN" pitchFamily="2" charset="0"/>
              </a:rPr>
              <a:t>আয়াতসমূহের অনুবাদ</a:t>
            </a:r>
            <a:endParaRPr lang="en-US" sz="6000" dirty="0">
              <a:latin typeface="NikoshBAN" pitchFamily="2" charset="0"/>
              <a:cs typeface="NikoshBAN" pitchFamily="2" charset="0"/>
            </a:endParaRPr>
          </a:p>
        </p:txBody>
      </p:sp>
      <p:sp>
        <p:nvSpPr>
          <p:cNvPr id="3" name="TextBox 2"/>
          <p:cNvSpPr txBox="1"/>
          <p:nvPr/>
        </p:nvSpPr>
        <p:spPr>
          <a:xfrm>
            <a:off x="228600" y="1524000"/>
            <a:ext cx="4191000" cy="5016758"/>
          </a:xfrm>
          <a:prstGeom prst="rect">
            <a:avLst/>
          </a:prstGeom>
          <a:noFill/>
        </p:spPr>
        <p:txBody>
          <a:bodyPr wrap="square" rtlCol="0">
            <a:spAutoFit/>
          </a:bodyPr>
          <a:lstStyle/>
          <a:p>
            <a:pPr algn="just"/>
            <a:r>
              <a:rPr lang="bn-BD" sz="3200" dirty="0" smtClean="0">
                <a:latin typeface="NikoshBAN" pitchFamily="2" charset="0"/>
                <a:cs typeface="NikoshBAN" pitchFamily="2" charset="0"/>
              </a:rPr>
              <a:t>১০০। যে ব্যাক্তি আল্লাহর পথে হিজরত করবে, সে যমীনে বহু জায়গা ও প্রশস্ততা পাবে। আর যে ব্যাক্তি নিজ গৃহ থেকে আল্লাহ ও তাঁর রাসূলের দিকে হিজরত করার জন্য বের হয়, অতঃপর তার মৃত্যু এসে পড়ে, তার প্রতিদান আল্লাহর কাছে স্থিরিকৃত রয়েছে। আল্লাহ অতি ক্ষমাশীল, পরম দয়ালু।</a:t>
            </a:r>
            <a:endParaRPr lang="bn-IN" sz="3200" dirty="0" smtClean="0">
              <a:latin typeface="NikoshBAN" pitchFamily="2" charset="0"/>
              <a:cs typeface="NikoshBAN" pitchFamily="2" charset="0"/>
            </a:endParaRPr>
          </a:p>
        </p:txBody>
      </p:sp>
      <p:sp>
        <p:nvSpPr>
          <p:cNvPr id="4" name="TextBox 3"/>
          <p:cNvSpPr txBox="1"/>
          <p:nvPr/>
        </p:nvSpPr>
        <p:spPr>
          <a:xfrm>
            <a:off x="4724400" y="1600200"/>
            <a:ext cx="4191000" cy="5016758"/>
          </a:xfrm>
          <a:prstGeom prst="rect">
            <a:avLst/>
          </a:prstGeom>
          <a:noFill/>
        </p:spPr>
        <p:txBody>
          <a:bodyPr wrap="square" rtlCol="0">
            <a:spAutoFit/>
          </a:bodyPr>
          <a:lstStyle/>
          <a:p>
            <a:pPr algn="just" rtl="1"/>
            <a:r>
              <a:rPr lang="ar-SA" sz="4000" dirty="0" smtClean="0">
                <a:latin typeface="Arial" pitchFamily="34" charset="0"/>
                <a:cs typeface="Arial" pitchFamily="34" charset="0"/>
              </a:rPr>
              <a:t>100. ومن يهاجر فى سبيل الله يجد فى الارض مراغما كثيرا وسعة، ومن يخرج من بيته مهاجرا الى الله ورسوله ثم يدركه الموت فقد وقع اجره على الله وكان الله غفورا رحيما ◊</a:t>
            </a:r>
            <a:endParaRPr lang="bn-IN" sz="4000" dirty="0" smtClean="0">
              <a:latin typeface="Arial" pitchFamily="34"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304800"/>
            <a:ext cx="6477000" cy="1015663"/>
          </a:xfrm>
          <a:prstGeom prst="rect">
            <a:avLst/>
          </a:prstGeom>
          <a:solidFill>
            <a:schemeClr val="accent6">
              <a:lumMod val="60000"/>
              <a:lumOff val="40000"/>
            </a:schemeClr>
          </a:solidFill>
        </p:spPr>
        <p:txBody>
          <a:bodyPr wrap="square" rtlCol="0">
            <a:spAutoFit/>
          </a:bodyPr>
          <a:lstStyle/>
          <a:p>
            <a:pPr algn="ctr"/>
            <a:r>
              <a:rPr lang="bn-BD" sz="6000" dirty="0" smtClean="0">
                <a:latin typeface="NikoshBAN" pitchFamily="2" charset="0"/>
                <a:cs typeface="NikoshBAN" pitchFamily="2" charset="0"/>
              </a:rPr>
              <a:t>আয়াতসমূহের শানে নুযূল</a:t>
            </a:r>
            <a:endParaRPr lang="en-US" sz="6000" dirty="0">
              <a:latin typeface="NikoshBAN" pitchFamily="2" charset="0"/>
              <a:cs typeface="NikoshBAN" pitchFamily="2" charset="0"/>
            </a:endParaRPr>
          </a:p>
        </p:txBody>
      </p:sp>
      <p:sp>
        <p:nvSpPr>
          <p:cNvPr id="5" name="TextBox 4"/>
          <p:cNvSpPr txBox="1"/>
          <p:nvPr/>
        </p:nvSpPr>
        <p:spPr>
          <a:xfrm>
            <a:off x="304800" y="1676400"/>
            <a:ext cx="8534400" cy="4524315"/>
          </a:xfrm>
          <a:prstGeom prst="rect">
            <a:avLst/>
          </a:prstGeom>
          <a:solidFill>
            <a:schemeClr val="accent5">
              <a:lumMod val="40000"/>
              <a:lumOff val="60000"/>
            </a:schemeClr>
          </a:solidFill>
        </p:spPr>
        <p:txBody>
          <a:bodyPr wrap="square" rtlCol="0">
            <a:spAutoFit/>
          </a:bodyPr>
          <a:lstStyle/>
          <a:p>
            <a:pPr algn="just" rtl="1"/>
            <a:r>
              <a:rPr lang="ar-SA" sz="3600" dirty="0" smtClean="0"/>
              <a:t>قال الامام البغوى:</a:t>
            </a:r>
          </a:p>
          <a:p>
            <a:pPr algn="just" rtl="1"/>
            <a:r>
              <a:rPr lang="en-US" sz="3600" dirty="0" smtClean="0"/>
              <a:t> </a:t>
            </a:r>
            <a:r>
              <a:rPr lang="ar-SA" sz="3600" dirty="0" smtClean="0"/>
              <a:t>	قوله تعالى: { إِنَّ الَّذِينَ تَوَفَّاهُمُ الْمَلائِكَةُ ظَالِمِي أَنْفُسِهِمْ } الآية، نزلت في ناس من أهل مكة تكلَّمُوا بالإسلام ولم يهاجروا، </a:t>
            </a:r>
          </a:p>
          <a:p>
            <a:pPr algn="just" rtl="1"/>
            <a:r>
              <a:rPr lang="ar-SA" sz="3600" dirty="0" smtClean="0"/>
              <a:t>	منهم: قيس بن الفاكه بن المغيرة وقيس بن الوليد بن المغيرة وأشباههما، </a:t>
            </a:r>
          </a:p>
          <a:p>
            <a:pPr algn="just" rtl="1"/>
            <a:r>
              <a:rPr lang="ar-SA" sz="3600" dirty="0" smtClean="0"/>
              <a:t>	فلما خرج المشركون إلى بدر خرجوا معهم فقتلوا مع الكفار، فقال الله تعالى: { إِنَّ الَّذِينَ تَوَفَّاهُمُ الْمَلائِكَةُ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447800"/>
            <a:ext cx="8382000" cy="5139869"/>
          </a:xfrm>
          <a:prstGeom prst="rect">
            <a:avLst/>
          </a:prstGeom>
          <a:noFill/>
        </p:spPr>
        <p:txBody>
          <a:bodyPr wrap="square" rtlCol="0">
            <a:spAutoFit/>
          </a:bodyPr>
          <a:lstStyle/>
          <a:p>
            <a:pPr algn="just"/>
            <a:r>
              <a:rPr lang="bn-BD" sz="3600" dirty="0" smtClean="0">
                <a:latin typeface="NikoshBAN" pitchFamily="2" charset="0"/>
                <a:cs typeface="NikoshBAN" pitchFamily="2" charset="0"/>
              </a:rPr>
              <a:t>ইমাম বগভী রহ</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বলেন</a:t>
            </a:r>
            <a:r>
              <a:rPr lang="bn-BD" sz="3600" dirty="0" smtClean="0">
                <a:latin typeface="NikoshBAN" pitchFamily="2" charset="0"/>
                <a:cs typeface="NikoshBAN" pitchFamily="2" charset="0"/>
              </a:rPr>
              <a:t> –</a:t>
            </a:r>
            <a:r>
              <a:rPr lang="en-US" sz="3600" dirty="0" smtClean="0">
                <a:latin typeface="NikoshBAN" pitchFamily="2" charset="0"/>
                <a:cs typeface="NikoshBAN" pitchFamily="2" charset="0"/>
              </a:rPr>
              <a:t> </a:t>
            </a:r>
            <a:endParaRPr lang="bn-BD" sz="3600" dirty="0" smtClean="0">
              <a:latin typeface="NikoshBAN" pitchFamily="2" charset="0"/>
              <a:cs typeface="NikoshBAN" pitchFamily="2" charset="0"/>
            </a:endParaRPr>
          </a:p>
          <a:p>
            <a:pPr algn="just"/>
            <a:r>
              <a:rPr lang="bn-BD" sz="3600" dirty="0" smtClean="0">
                <a:latin typeface="NikoshBAN" pitchFamily="2" charset="0"/>
                <a:cs typeface="NikoshBAN" pitchFamily="2" charset="0"/>
              </a:rPr>
              <a:t>আল্লাহ তা’আলা-র বাণী</a:t>
            </a:r>
            <a:r>
              <a:rPr lang="bn-BD" sz="3200" dirty="0" smtClean="0">
                <a:latin typeface="NikoshBAN" pitchFamily="2" charset="0"/>
                <a:cs typeface="NikoshBAN" pitchFamily="2" charset="0"/>
              </a:rPr>
              <a:t> </a:t>
            </a:r>
            <a:r>
              <a:rPr lang="ar-SA" sz="3200" dirty="0" smtClean="0">
                <a:latin typeface="NikoshBAN" pitchFamily="2" charset="0"/>
              </a:rPr>
              <a:t>إِنَّ الَّذِينَ تَوَفَّاهُمُ الْمَلائِكَةُ ظَالِمِي أَنْفُسِهِمْ</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নাজিল হয়েছে কয়েকজন মক্কাবাসী সম্পর্কে, যারা ইসলামের কালিমা উচ্চারন করেছে, কিন্তু হিজরত করেনি। </a:t>
            </a:r>
            <a:endParaRPr lang="en-US" sz="3200" dirty="0" smtClean="0">
              <a:latin typeface="NikoshBAN" pitchFamily="2" charset="0"/>
              <a:cs typeface="NikoshBAN" pitchFamily="2" charset="0"/>
            </a:endParaRPr>
          </a:p>
          <a:p>
            <a:pPr algn="just"/>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তাদের মধ্যে ছিল কায়েস বিন ফাকেহ বিন মুগীরা, কায়েস বিন ওয়ালীদ বিন মুগীরা এবং অনুরূপ কতিপয় ব্যাক্তি। </a:t>
            </a:r>
            <a:endParaRPr lang="en-US" sz="3200" dirty="0" smtClean="0">
              <a:latin typeface="NikoshBAN" pitchFamily="2" charset="0"/>
              <a:cs typeface="NikoshBAN" pitchFamily="2" charset="0"/>
            </a:endParaRPr>
          </a:p>
          <a:p>
            <a:pPr algn="just"/>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অতঃপর মুশরিকরা যখন বদরের উদ্দেশ্যে রওয়ানা হল, তারাও ওদের সাথে বের হতে হল। এমনকি তাদের কয়েকজন কাফেরদের সাথে নিহত হল। আল্লাহ তা’আলা তাদের সম্পর্কেই বলেন - </a:t>
            </a:r>
            <a:r>
              <a:rPr lang="ar-SA" sz="3200" dirty="0" smtClean="0">
                <a:latin typeface="NikoshBAN" pitchFamily="2" charset="0"/>
              </a:rPr>
              <a:t>إِنَّ الَّذِينَ تَوَفَّاهُمُ الْمَلائِكَةُ </a:t>
            </a:r>
            <a:r>
              <a:rPr lang="bn-BD" sz="3200" dirty="0" smtClean="0">
                <a:latin typeface="NikoshBAN" pitchFamily="2" charset="0"/>
                <a:cs typeface="NikoshBAN" pitchFamily="2" charset="0"/>
              </a:rPr>
              <a:t>। </a:t>
            </a:r>
            <a:endParaRPr lang="en-US" sz="3200" dirty="0" smtClean="0">
              <a:latin typeface="NikoshBAN" pitchFamily="2" charset="0"/>
              <a:cs typeface="NikoshBAN" pitchFamily="2" charset="0"/>
            </a:endParaRPr>
          </a:p>
        </p:txBody>
      </p:sp>
      <p:sp>
        <p:nvSpPr>
          <p:cNvPr id="5" name="TextBox 4"/>
          <p:cNvSpPr txBox="1"/>
          <p:nvPr/>
        </p:nvSpPr>
        <p:spPr>
          <a:xfrm>
            <a:off x="1371600" y="304800"/>
            <a:ext cx="6477000" cy="1015663"/>
          </a:xfrm>
          <a:prstGeom prst="rect">
            <a:avLst/>
          </a:prstGeom>
          <a:solidFill>
            <a:schemeClr val="accent6">
              <a:lumMod val="60000"/>
              <a:lumOff val="40000"/>
            </a:schemeClr>
          </a:solidFill>
        </p:spPr>
        <p:txBody>
          <a:bodyPr wrap="square" rtlCol="0">
            <a:spAutoFit/>
          </a:bodyPr>
          <a:lstStyle/>
          <a:p>
            <a:pPr algn="ctr"/>
            <a:r>
              <a:rPr lang="bn-BD" sz="6000" dirty="0" smtClean="0">
                <a:latin typeface="NikoshBAN" pitchFamily="2" charset="0"/>
                <a:cs typeface="NikoshBAN" pitchFamily="2" charset="0"/>
              </a:rPr>
              <a:t>আয়াতসমূহের শানে নুযূল</a:t>
            </a:r>
            <a:endParaRPr lang="en-US" sz="6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85800"/>
            <a:ext cx="6324600" cy="1200329"/>
          </a:xfrm>
          <a:prstGeom prst="rect">
            <a:avLst/>
          </a:prstGeom>
          <a:solidFill>
            <a:schemeClr val="bg1">
              <a:lumMod val="50000"/>
            </a:schemeClr>
          </a:solidFill>
        </p:spPr>
        <p:txBody>
          <a:bodyPr wrap="square" rtlCol="0">
            <a:spAutoFit/>
          </a:bodyPr>
          <a:lstStyle/>
          <a:p>
            <a:pPr algn="ctr"/>
            <a:r>
              <a:rPr lang="bn-BD" sz="7200" dirty="0" smtClean="0">
                <a:latin typeface="NikoshBAN" pitchFamily="2" charset="0"/>
                <a:cs typeface="NikoshBAN" pitchFamily="2" charset="0"/>
              </a:rPr>
              <a:t>হিজরতের পরিচয়</a:t>
            </a:r>
            <a:endParaRPr lang="en-US" sz="7200" dirty="0">
              <a:latin typeface="NikoshBAN" pitchFamily="2" charset="0"/>
              <a:cs typeface="NikoshBAN" pitchFamily="2" charset="0"/>
            </a:endParaRPr>
          </a:p>
        </p:txBody>
      </p:sp>
      <p:sp>
        <p:nvSpPr>
          <p:cNvPr id="8" name="TextBox 7"/>
          <p:cNvSpPr txBox="1"/>
          <p:nvPr/>
        </p:nvSpPr>
        <p:spPr>
          <a:xfrm>
            <a:off x="609600" y="3276600"/>
            <a:ext cx="7315200" cy="2308324"/>
          </a:xfrm>
          <a:prstGeom prst="rect">
            <a:avLst/>
          </a:prstGeom>
          <a:noFill/>
        </p:spPr>
        <p:txBody>
          <a:bodyPr wrap="square" rtlCol="0">
            <a:spAutoFit/>
          </a:bodyPr>
          <a:lstStyle/>
          <a:p>
            <a:r>
              <a:rPr lang="ar-SA" sz="3600" dirty="0" smtClean="0"/>
              <a:t> الهجرة </a:t>
            </a:r>
            <a:r>
              <a:rPr lang="bn-BD" sz="3600" dirty="0" smtClean="0"/>
              <a:t> </a:t>
            </a:r>
            <a:r>
              <a:rPr lang="bn-BD" sz="3600" dirty="0" smtClean="0">
                <a:latin typeface="NikoshBAN" pitchFamily="2" charset="0"/>
                <a:cs typeface="NikoshBAN" pitchFamily="2" charset="0"/>
              </a:rPr>
              <a:t>শব্দটি </a:t>
            </a:r>
            <a:r>
              <a:rPr lang="ar-SA" sz="3600" dirty="0" smtClean="0">
                <a:latin typeface="Arial" pitchFamily="34" charset="0"/>
                <a:cs typeface="Arial" pitchFamily="34" charset="0"/>
              </a:rPr>
              <a:t>باب نصر</a:t>
            </a:r>
            <a:r>
              <a:rPr lang="bn-BD" sz="3600" dirty="0" smtClean="0">
                <a:latin typeface="Arial" pitchFamily="34" charset="0"/>
                <a:cs typeface="Arial" pitchFamily="34" charset="0"/>
              </a:rPr>
              <a:t> </a:t>
            </a:r>
            <a:r>
              <a:rPr lang="bn-BD" sz="3600" dirty="0" smtClean="0">
                <a:latin typeface="NikoshBAN" pitchFamily="2" charset="0"/>
                <a:cs typeface="NikoshBAN" pitchFamily="2" charset="0"/>
              </a:rPr>
              <a:t>এর </a:t>
            </a:r>
            <a:r>
              <a:rPr lang="ar-SA" sz="3600" dirty="0" smtClean="0">
                <a:latin typeface="Arial" pitchFamily="34" charset="0"/>
                <a:cs typeface="Arial" pitchFamily="34" charset="0"/>
              </a:rPr>
              <a:t>مصدر</a:t>
            </a:r>
            <a:r>
              <a:rPr lang="bn-BD" sz="3600" dirty="0" smtClean="0">
                <a:latin typeface="Arial" pitchFamily="34" charset="0"/>
                <a:cs typeface="Arial" pitchFamily="34" charset="0"/>
              </a:rPr>
              <a:t> </a:t>
            </a:r>
            <a:r>
              <a:rPr lang="bn-BD" sz="3600" dirty="0" smtClean="0">
                <a:latin typeface="NikoshBAN" pitchFamily="2" charset="0"/>
                <a:cs typeface="NikoshBAN" pitchFamily="2" charset="0"/>
              </a:rPr>
              <a:t>। উহার আভিধানিক অর্থ হচ্ছে – </a:t>
            </a:r>
          </a:p>
          <a:p>
            <a:r>
              <a:rPr lang="bn-BD" sz="3600" dirty="0" smtClean="0">
                <a:latin typeface="NikoshBAN" pitchFamily="2" charset="0"/>
                <a:cs typeface="NikoshBAN" pitchFamily="2" charset="0"/>
              </a:rPr>
              <a:t>১। </a:t>
            </a:r>
            <a:r>
              <a:rPr lang="ar-SA" sz="3600" dirty="0" smtClean="0">
                <a:latin typeface="Arial" pitchFamily="34" charset="0"/>
                <a:cs typeface="Arial" pitchFamily="34" charset="0"/>
              </a:rPr>
              <a:t>الترك مع النفرة </a:t>
            </a:r>
            <a:r>
              <a:rPr lang="bn-BD" sz="3600" dirty="0" smtClean="0">
                <a:latin typeface="Arial" pitchFamily="34" charset="0"/>
                <a:cs typeface="Arial" pitchFamily="34" charset="0"/>
              </a:rPr>
              <a:t> </a:t>
            </a:r>
            <a:r>
              <a:rPr lang="bn-BD" sz="3600" dirty="0" smtClean="0">
                <a:latin typeface="NikoshBAN" pitchFamily="2" charset="0"/>
                <a:cs typeface="NikoshBAN" pitchFamily="2" charset="0"/>
              </a:rPr>
              <a:t>বা ঘৃণার সাথে ত্যাগ করা।</a:t>
            </a:r>
          </a:p>
          <a:p>
            <a:r>
              <a:rPr lang="bn-BD" sz="3600" dirty="0" smtClean="0">
                <a:latin typeface="NikoshBAN" pitchFamily="2" charset="0"/>
                <a:cs typeface="NikoshBAN" pitchFamily="2" charset="0"/>
              </a:rPr>
              <a:t>২। </a:t>
            </a:r>
            <a:r>
              <a:rPr lang="ar-SA" sz="3600" dirty="0" smtClean="0">
                <a:latin typeface="Arial" pitchFamily="34" charset="0"/>
                <a:cs typeface="Arial" pitchFamily="34" charset="0"/>
              </a:rPr>
              <a:t>ترك الدار</a:t>
            </a:r>
            <a:r>
              <a:rPr lang="bn-BD" sz="3600" dirty="0" smtClean="0">
                <a:latin typeface="Arial" pitchFamily="34" charset="0"/>
                <a:cs typeface="Arial" pitchFamily="34" charset="0"/>
              </a:rPr>
              <a:t>/</a:t>
            </a:r>
            <a:r>
              <a:rPr lang="ar-SA" sz="3600" dirty="0" smtClean="0">
                <a:latin typeface="Arial" pitchFamily="34" charset="0"/>
                <a:cs typeface="Arial" pitchFamily="34" charset="0"/>
              </a:rPr>
              <a:t> ترك الوطن</a:t>
            </a:r>
            <a:r>
              <a:rPr lang="bn-BD" sz="3600" dirty="0" smtClean="0">
                <a:latin typeface="Arial" pitchFamily="34" charset="0"/>
                <a:cs typeface="Arial" pitchFamily="34" charset="0"/>
              </a:rPr>
              <a:t> </a:t>
            </a:r>
            <a:r>
              <a:rPr lang="bn-BD" sz="3600" dirty="0" smtClean="0">
                <a:latin typeface="NikoshBAN" pitchFamily="2" charset="0"/>
                <a:cs typeface="NikoshBAN" pitchFamily="2" charset="0"/>
              </a:rPr>
              <a:t>বা  দেশ ত্যাগ করা।</a:t>
            </a:r>
            <a:endParaRPr lang="en-US" sz="3600" dirty="0"/>
          </a:p>
        </p:txBody>
      </p:sp>
      <p:sp>
        <p:nvSpPr>
          <p:cNvPr id="9" name="TextBox 8"/>
          <p:cNvSpPr txBox="1"/>
          <p:nvPr/>
        </p:nvSpPr>
        <p:spPr>
          <a:xfrm>
            <a:off x="533400" y="2514600"/>
            <a:ext cx="6781800" cy="769441"/>
          </a:xfrm>
          <a:prstGeom prst="rect">
            <a:avLst/>
          </a:prstGeom>
          <a:noFill/>
        </p:spPr>
        <p:txBody>
          <a:bodyPr wrap="square" rtlCol="0">
            <a:spAutoFit/>
          </a:bodyPr>
          <a:lstStyle/>
          <a:p>
            <a:r>
              <a:rPr lang="bn-BD" sz="4400" dirty="0" smtClean="0">
                <a:latin typeface="NikoshBAN" pitchFamily="2" charset="0"/>
                <a:cs typeface="NikoshBAN" pitchFamily="2" charset="0"/>
              </a:rPr>
              <a:t>হিজরত এর আভিধানিক অর্থঃ</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style.rotation</p:attrName>
                                        </p:attrNameLst>
                                      </p:cBhvr>
                                      <p:tavLst>
                                        <p:tav tm="0">
                                          <p:val>
                                            <p:fltVal val="720"/>
                                          </p:val>
                                        </p:tav>
                                        <p:tav tm="100000">
                                          <p:val>
                                            <p:fltVal val="0"/>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anim calcmode="lin" valueType="num">
                                      <p:cBhvr>
                                        <p:cTn id="17"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8100" y="1038998"/>
            <a:ext cx="5029200" cy="1107996"/>
          </a:xfrm>
          <a:prstGeom prst="rect">
            <a:avLst/>
          </a:prstGeom>
          <a:solidFill>
            <a:schemeClr val="accent6">
              <a:lumMod val="40000"/>
              <a:lumOff val="6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600" dirty="0" smtClean="0">
                <a:latin typeface="NikoshBAN" pitchFamily="2" charset="0"/>
                <a:cs typeface="NikoshBAN" pitchFamily="2" charset="0"/>
              </a:rPr>
              <a:t>শিক্ষক পরিচিতি </a:t>
            </a:r>
            <a:endParaRPr lang="en-US" sz="6600" dirty="0">
              <a:latin typeface="NikoshBAN" pitchFamily="2" charset="0"/>
              <a:cs typeface="NikoshBAN" pitchFamily="2" charset="0"/>
            </a:endParaRPr>
          </a:p>
        </p:txBody>
      </p:sp>
      <p:sp>
        <p:nvSpPr>
          <p:cNvPr id="5" name="TextBox 4"/>
          <p:cNvSpPr txBox="1"/>
          <p:nvPr/>
        </p:nvSpPr>
        <p:spPr>
          <a:xfrm>
            <a:off x="800100" y="2981503"/>
            <a:ext cx="7239000" cy="34470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5400" b="1" dirty="0" smtClean="0">
                <a:latin typeface="NikoshBAN" pitchFamily="2" charset="0"/>
                <a:cs typeface="NikoshBAN" pitchFamily="2" charset="0"/>
              </a:rPr>
              <a:t>মোঃ মাকছুদুল হক</a:t>
            </a:r>
            <a:r>
              <a:rPr lang="en-US" sz="5400" b="1" dirty="0" smtClean="0">
                <a:latin typeface="NikoshBAN" pitchFamily="2" charset="0"/>
                <a:cs typeface="NikoshBAN" pitchFamily="2" charset="0"/>
              </a:rPr>
              <a:t> </a:t>
            </a:r>
            <a:r>
              <a:rPr lang="bn-IN" sz="2000" dirty="0" smtClean="0">
                <a:latin typeface="NikoshBAN" pitchFamily="2" charset="0"/>
                <a:cs typeface="NikoshBAN" pitchFamily="2" charset="0"/>
              </a:rPr>
              <a:t>কামিল (হাদীস), </a:t>
            </a:r>
            <a:r>
              <a:rPr lang="bn-IN" sz="2000" dirty="0" smtClean="0">
                <a:latin typeface="Times New Roman" pitchFamily="18" charset="0"/>
                <a:cs typeface="NikoshBAN" pitchFamily="2" charset="0"/>
              </a:rPr>
              <a:t>এম</a:t>
            </a:r>
            <a:r>
              <a:rPr lang="en-US" sz="2000" dirty="0" smtClean="0">
                <a:latin typeface="Times New Roman" pitchFamily="18" charset="0"/>
                <a:cs typeface="Times New Roman" pitchFamily="18" charset="0"/>
              </a:rPr>
              <a:t>.</a:t>
            </a:r>
            <a:r>
              <a:rPr lang="bn-IN" sz="2000" dirty="0" smtClean="0">
                <a:latin typeface="Times New Roman" pitchFamily="18" charset="0"/>
                <a:cs typeface="NikoshBAN" pitchFamily="2" charset="0"/>
              </a:rPr>
              <a:t>এ</a:t>
            </a:r>
            <a:r>
              <a:rPr lang="en-US" sz="2000" dirty="0" smtClean="0">
                <a:latin typeface="Times New Roman" pitchFamily="18" charset="0"/>
                <a:cs typeface="NikoshBAN" pitchFamily="2" charset="0"/>
              </a:rPr>
              <a:t>.</a:t>
            </a:r>
            <a:r>
              <a:rPr lang="bn-IN" sz="2000" dirty="0" smtClean="0">
                <a:latin typeface="Times New Roman" pitchFamily="18" charset="0"/>
                <a:cs typeface="NikoshBAN" pitchFamily="2" charset="0"/>
              </a:rPr>
              <a:t> (আরবি)</a:t>
            </a:r>
            <a:endParaRPr lang="bn-IN" sz="3600" dirty="0" smtClean="0">
              <a:latin typeface="Times New Roman" pitchFamily="18" charset="0"/>
              <a:cs typeface="NikoshBAN" pitchFamily="2" charset="0"/>
            </a:endParaRPr>
          </a:p>
          <a:p>
            <a:pPr algn="ctr"/>
            <a:r>
              <a:rPr lang="bn-IN" sz="3600" dirty="0" smtClean="0">
                <a:latin typeface="NikoshBAN" pitchFamily="2" charset="0"/>
                <a:cs typeface="NikoshBAN" pitchFamily="2" charset="0"/>
              </a:rPr>
              <a:t>প্রভাষক (আরবি)</a:t>
            </a:r>
          </a:p>
          <a:p>
            <a:pPr algn="ctr"/>
            <a:r>
              <a:rPr lang="bn-IN" sz="4400" dirty="0" smtClean="0">
                <a:latin typeface="NikoshBAN" pitchFamily="2" charset="0"/>
                <a:cs typeface="NikoshBAN" pitchFamily="2" charset="0"/>
              </a:rPr>
              <a:t>ভবানীগঞ্জ কারামতিয়া ফাজিল মাদরাসা</a:t>
            </a:r>
          </a:p>
          <a:p>
            <a:pPr algn="ctr"/>
            <a:r>
              <a:rPr lang="bn-IN" sz="2800" dirty="0" smtClean="0">
                <a:latin typeface="NikoshBAN" pitchFamily="2" charset="0"/>
                <a:cs typeface="NikoshBAN" pitchFamily="2" charset="0"/>
              </a:rPr>
              <a:t>ডাকঘরঃ ভবানীগঞ্জ, সদর, লক্ষ্মীপুর।</a:t>
            </a:r>
          </a:p>
          <a:p>
            <a:pPr algn="ctr"/>
            <a:r>
              <a:rPr lang="bn-IN" sz="2800" dirty="0" smtClean="0">
                <a:latin typeface="NikoshBAN" pitchFamily="2" charset="0"/>
                <a:cs typeface="NikoshBAN" pitchFamily="2" charset="0"/>
              </a:rPr>
              <a:t>মোবাইল নং – ০১৮১৩৫৯৩৮৬৫, ০১৭৪৩১৫৬৭৯৩</a:t>
            </a:r>
          </a:p>
          <a:p>
            <a:pPr algn="ctr"/>
            <a:r>
              <a:rPr lang="bn-IN" sz="2800" dirty="0" smtClean="0">
                <a:solidFill>
                  <a:schemeClr val="accent4"/>
                </a:solidFill>
                <a:latin typeface="NikoshBAN" pitchFamily="2" charset="0"/>
                <a:cs typeface="NikoshBAN" pitchFamily="2" charset="0"/>
              </a:rPr>
              <a:t>ই-মেইল</a:t>
            </a:r>
            <a:r>
              <a:rPr lang="en-US" sz="2800" dirty="0" smtClean="0">
                <a:solidFill>
                  <a:schemeClr val="accent4"/>
                </a:solidFill>
                <a:latin typeface="Times New Roman" pitchFamily="18" charset="0"/>
                <a:cs typeface="Times New Roman" pitchFamily="18" charset="0"/>
              </a:rPr>
              <a:t>: </a:t>
            </a:r>
            <a:r>
              <a:rPr lang="en-US" sz="2800" dirty="0" smtClean="0">
                <a:solidFill>
                  <a:schemeClr val="accent4"/>
                </a:solidFill>
                <a:latin typeface="NikoshBAN" pitchFamily="2" charset="0"/>
                <a:cs typeface="NikoshBAN" pitchFamily="2" charset="0"/>
              </a:rPr>
              <a:t>maksudulhaque</a:t>
            </a:r>
            <a:r>
              <a:rPr lang="en-US" sz="2800" dirty="0" smtClean="0">
                <a:solidFill>
                  <a:schemeClr val="accent4"/>
                </a:solidFill>
                <a:latin typeface="Times New Roman" pitchFamily="18" charset="0"/>
                <a:cs typeface="Times New Roman" pitchFamily="18" charset="0"/>
              </a:rPr>
              <a:t>650@gmail.com</a:t>
            </a:r>
            <a:endParaRPr lang="en-US" sz="2800" dirty="0">
              <a:solidFill>
                <a:schemeClr val="accent4"/>
              </a:solidFill>
              <a:latin typeface="NikoshBAN" pitchFamily="2" charset="0"/>
              <a:cs typeface="NikoshBAN" pitchFamily="2" charset="0"/>
            </a:endParaRPr>
          </a:p>
        </p:txBody>
      </p:sp>
      <p:pic>
        <p:nvPicPr>
          <p:cNvPr id="6" name="Picture 5" descr="Image11.jpg"/>
          <p:cNvPicPr>
            <a:picLocks noChangeAspect="1"/>
          </p:cNvPicPr>
          <p:nvPr/>
        </p:nvPicPr>
        <p:blipFill>
          <a:blip r:embed="rId2"/>
          <a:srcRect r="16000"/>
          <a:stretch>
            <a:fillRect/>
          </a:stretch>
        </p:blipFill>
        <p:spPr>
          <a:xfrm>
            <a:off x="266700" y="429398"/>
            <a:ext cx="320040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6781800" cy="769441"/>
          </a:xfrm>
          <a:prstGeom prst="rect">
            <a:avLst/>
          </a:prstGeom>
          <a:noFill/>
        </p:spPr>
        <p:txBody>
          <a:bodyPr wrap="square" rtlCol="0">
            <a:spAutoFit/>
          </a:bodyPr>
          <a:lstStyle/>
          <a:p>
            <a:r>
              <a:rPr lang="bn-BD" sz="4400" dirty="0" smtClean="0">
                <a:latin typeface="NikoshBAN" pitchFamily="2" charset="0"/>
                <a:cs typeface="NikoshBAN" pitchFamily="2" charset="0"/>
              </a:rPr>
              <a:t>হিজরত এর পারিভাষিক অর্থঃ</a:t>
            </a:r>
            <a:endParaRPr lang="en-US" sz="4400" dirty="0">
              <a:latin typeface="NikoshBAN" pitchFamily="2" charset="0"/>
              <a:cs typeface="NikoshBAN" pitchFamily="2" charset="0"/>
            </a:endParaRPr>
          </a:p>
        </p:txBody>
      </p:sp>
      <p:sp>
        <p:nvSpPr>
          <p:cNvPr id="6" name="TextBox 5"/>
          <p:cNvSpPr txBox="1"/>
          <p:nvPr/>
        </p:nvSpPr>
        <p:spPr>
          <a:xfrm>
            <a:off x="457200" y="1219200"/>
            <a:ext cx="8305800" cy="1754326"/>
          </a:xfrm>
          <a:prstGeom prst="rect">
            <a:avLst/>
          </a:prstGeom>
          <a:solidFill>
            <a:schemeClr val="bg1">
              <a:lumMod val="50000"/>
            </a:schemeClr>
          </a:solidFill>
        </p:spPr>
        <p:txBody>
          <a:bodyPr wrap="square" rtlCol="0">
            <a:spAutoFit/>
          </a:bodyPr>
          <a:lstStyle/>
          <a:p>
            <a:pPr algn="just"/>
            <a:r>
              <a:rPr lang="bn-BD" sz="3600" dirty="0" smtClean="0">
                <a:solidFill>
                  <a:schemeClr val="bg1"/>
                </a:solidFill>
                <a:latin typeface="NikoshBAN" pitchFamily="2" charset="0"/>
                <a:cs typeface="NikoshBAN" pitchFamily="2" charset="0"/>
              </a:rPr>
              <a:t>১।</a:t>
            </a:r>
            <a:r>
              <a:rPr lang="ar-SA" sz="3600" dirty="0" smtClean="0">
                <a:solidFill>
                  <a:schemeClr val="bg1"/>
                </a:solidFill>
                <a:latin typeface="NikoshBAN" pitchFamily="2" charset="0"/>
                <a:cs typeface="NikoshBAN" pitchFamily="2" charset="0"/>
              </a:rPr>
              <a:t> </a:t>
            </a:r>
            <a:r>
              <a:rPr lang="bn-BD" sz="3600" dirty="0" smtClean="0">
                <a:solidFill>
                  <a:schemeClr val="bg1"/>
                </a:solidFill>
                <a:latin typeface="NikoshBAN" pitchFamily="2" charset="0"/>
                <a:cs typeface="NikoshBAN" pitchFamily="2" charset="0"/>
              </a:rPr>
              <a:t> পরিভাষায় হিজরত হচ্ছে- </a:t>
            </a:r>
          </a:p>
          <a:p>
            <a:pPr algn="ctr"/>
            <a:r>
              <a:rPr lang="ar-SA" sz="3600" dirty="0" smtClean="0">
                <a:solidFill>
                  <a:schemeClr val="bg1"/>
                </a:solidFill>
                <a:latin typeface="Arial" pitchFamily="34" charset="0"/>
                <a:cs typeface="Arial" pitchFamily="34" charset="0"/>
              </a:rPr>
              <a:t>ترك الدار لحصول رضاء الله تعالى</a:t>
            </a:r>
            <a:r>
              <a:rPr lang="bn-BD" sz="3600" dirty="0" smtClean="0">
                <a:solidFill>
                  <a:schemeClr val="bg1"/>
                </a:solidFill>
                <a:latin typeface="Arial" pitchFamily="34" charset="0"/>
                <a:cs typeface="Arial" pitchFamily="34" charset="0"/>
              </a:rPr>
              <a:t> </a:t>
            </a:r>
          </a:p>
          <a:p>
            <a:pPr algn="just"/>
            <a:r>
              <a:rPr lang="bn-BD" sz="3600" dirty="0" smtClean="0">
                <a:solidFill>
                  <a:schemeClr val="bg1"/>
                </a:solidFill>
                <a:latin typeface="NikoshBAN" pitchFamily="2" charset="0"/>
                <a:cs typeface="NikoshBAN" pitchFamily="2" charset="0"/>
              </a:rPr>
              <a:t>অর্থাৎ - আল্লাহর সন্তুষ্টির জন্য নিজ দেশ ত্যাগ করা। </a:t>
            </a:r>
          </a:p>
        </p:txBody>
      </p:sp>
      <p:sp>
        <p:nvSpPr>
          <p:cNvPr id="7" name="TextBox 6"/>
          <p:cNvSpPr txBox="1"/>
          <p:nvPr/>
        </p:nvSpPr>
        <p:spPr>
          <a:xfrm>
            <a:off x="381000" y="3276600"/>
            <a:ext cx="8305800" cy="1200329"/>
          </a:xfrm>
          <a:prstGeom prst="rect">
            <a:avLst/>
          </a:prstGeom>
          <a:noFill/>
        </p:spPr>
        <p:txBody>
          <a:bodyPr wrap="square" rtlCol="0">
            <a:spAutoFit/>
          </a:bodyPr>
          <a:lstStyle/>
          <a:p>
            <a:pPr algn="just"/>
            <a:r>
              <a:rPr lang="bn-BD" sz="3600" dirty="0" smtClean="0">
                <a:latin typeface="NikoshBAN" pitchFamily="2" charset="0"/>
                <a:cs typeface="NikoshBAN" pitchFamily="2" charset="0"/>
              </a:rPr>
              <a:t>২। কেউ কেউ বলেন- ঈমান রক্ষা করা বা দ্বীন প্রতিষ্ঠা করার স্বার্থে জন্মভূমি ত্যাগ করাকে হিজরত বলে।</a:t>
            </a:r>
          </a:p>
        </p:txBody>
      </p:sp>
      <p:sp>
        <p:nvSpPr>
          <p:cNvPr id="8" name="TextBox 7"/>
          <p:cNvSpPr txBox="1"/>
          <p:nvPr/>
        </p:nvSpPr>
        <p:spPr>
          <a:xfrm>
            <a:off x="381000" y="4343400"/>
            <a:ext cx="8305800" cy="2308324"/>
          </a:xfrm>
          <a:prstGeom prst="rect">
            <a:avLst/>
          </a:prstGeom>
          <a:solidFill>
            <a:schemeClr val="bg1">
              <a:lumMod val="50000"/>
            </a:schemeClr>
          </a:solidFill>
        </p:spPr>
        <p:txBody>
          <a:bodyPr wrap="square" rtlCol="0">
            <a:spAutoFit/>
          </a:bodyPr>
          <a:lstStyle/>
          <a:p>
            <a:r>
              <a:rPr lang="bn-BD" sz="3600" dirty="0" smtClean="0">
                <a:solidFill>
                  <a:srgbClr val="002060"/>
                </a:solidFill>
                <a:latin typeface="NikoshBAN" pitchFamily="2" charset="0"/>
                <a:cs typeface="NikoshBAN" pitchFamily="2" charset="0"/>
              </a:rPr>
              <a:t>৩। আল্লামা আনোয়ার শাহ কাশ্মীরী বলেন –</a:t>
            </a:r>
          </a:p>
          <a:p>
            <a:pPr algn="ctr"/>
            <a:r>
              <a:rPr lang="bn-BD" sz="3600" dirty="0" smtClean="0">
                <a:solidFill>
                  <a:srgbClr val="002060"/>
                </a:solidFill>
                <a:latin typeface="NikoshBAN" pitchFamily="2" charset="0"/>
                <a:cs typeface="NikoshBAN" pitchFamily="2" charset="0"/>
              </a:rPr>
              <a:t> </a:t>
            </a:r>
            <a:r>
              <a:rPr lang="ar-SA" sz="3600" dirty="0" smtClean="0">
                <a:solidFill>
                  <a:srgbClr val="002060"/>
                </a:solidFill>
                <a:latin typeface="Arial" pitchFamily="34" charset="0"/>
                <a:cs typeface="Arial" pitchFamily="34" charset="0"/>
              </a:rPr>
              <a:t>الهجرة هى ترك ما نهى الله عنه ورسوله</a:t>
            </a:r>
            <a:r>
              <a:rPr lang="bn-BD" sz="3600" dirty="0" smtClean="0">
                <a:solidFill>
                  <a:srgbClr val="002060"/>
                </a:solidFill>
                <a:latin typeface="NikoshBAN" pitchFamily="2" charset="0"/>
                <a:cs typeface="NikoshBAN" pitchFamily="2" charset="0"/>
              </a:rPr>
              <a:t> </a:t>
            </a:r>
          </a:p>
          <a:p>
            <a:pPr algn="just"/>
            <a:r>
              <a:rPr lang="bn-BD" sz="3600" dirty="0" smtClean="0">
                <a:solidFill>
                  <a:srgbClr val="002060"/>
                </a:solidFill>
                <a:latin typeface="NikoshBAN" pitchFamily="2" charset="0"/>
                <a:cs typeface="NikoshBAN" pitchFamily="2" charset="0"/>
              </a:rPr>
              <a:t>অর্থাৎ - আল্লাহ ও তাঁর রাসূল (স) কর্তৃক নিষিদ্ধ বিষয় বর্জন করা-ই হিজরত।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Scale>
                                      <p:cBhvr>
                                        <p:cTn id="2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gtEl>
                                        <p:attrNameLst>
                                          <p:attrName>ppt_x</p:attrName>
                                          <p:attrName>ppt_y</p:attrName>
                                        </p:attrNameLst>
                                      </p:cBhvr>
                                    </p:animMotion>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19200"/>
            <a:ext cx="8305800" cy="769441"/>
          </a:xfrm>
          <a:prstGeom prst="rect">
            <a:avLst/>
          </a:prstGeom>
          <a:noFill/>
        </p:spPr>
        <p:txBody>
          <a:bodyPr wrap="square" rtlCol="0">
            <a:spAutoFit/>
          </a:bodyPr>
          <a:lstStyle/>
          <a:p>
            <a:r>
              <a:rPr lang="en-US" sz="4400" dirty="0" smtClean="0">
                <a:latin typeface="NikoshBAN" pitchFamily="2" charset="0"/>
                <a:cs typeface="NikoshBAN" pitchFamily="2" charset="0"/>
              </a:rPr>
              <a:t>◊</a:t>
            </a:r>
            <a:r>
              <a:rPr lang="bn-BD" sz="4400" dirty="0" smtClean="0">
                <a:latin typeface="NikoshBAN" pitchFamily="2" charset="0"/>
                <a:cs typeface="NikoshBAN" pitchFamily="2" charset="0"/>
              </a:rPr>
              <a:t> ঈমান রক্ষার জন্য হিজরতঃ</a:t>
            </a:r>
            <a:endParaRPr lang="bn-BD" sz="4000" dirty="0" smtClean="0">
              <a:latin typeface="NikoshBAN" pitchFamily="2" charset="0"/>
              <a:cs typeface="NikoshBAN" pitchFamily="2" charset="0"/>
            </a:endParaRPr>
          </a:p>
        </p:txBody>
      </p:sp>
      <p:sp>
        <p:nvSpPr>
          <p:cNvPr id="3" name="TextBox 2"/>
          <p:cNvSpPr txBox="1"/>
          <p:nvPr/>
        </p:nvSpPr>
        <p:spPr>
          <a:xfrm>
            <a:off x="1219200" y="228600"/>
            <a:ext cx="6324600" cy="1015663"/>
          </a:xfrm>
          <a:prstGeom prst="rect">
            <a:avLst/>
          </a:prstGeom>
          <a:solidFill>
            <a:schemeClr val="bg1">
              <a:lumMod val="50000"/>
            </a:schemeClr>
          </a:solidFill>
        </p:spPr>
        <p:txBody>
          <a:bodyPr wrap="square" rtlCol="0">
            <a:spAutoFit/>
          </a:bodyPr>
          <a:lstStyle/>
          <a:p>
            <a:pPr algn="ctr"/>
            <a:r>
              <a:rPr lang="bn-BD" sz="6000" dirty="0" smtClean="0">
                <a:latin typeface="NikoshBAN" pitchFamily="2" charset="0"/>
                <a:cs typeface="NikoshBAN" pitchFamily="2" charset="0"/>
              </a:rPr>
              <a:t>হিজরত এর হুকুম </a:t>
            </a:r>
            <a:endParaRPr lang="en-US" sz="6000" dirty="0">
              <a:latin typeface="NikoshBAN" pitchFamily="2" charset="0"/>
              <a:cs typeface="NikoshBAN" pitchFamily="2" charset="0"/>
            </a:endParaRPr>
          </a:p>
        </p:txBody>
      </p:sp>
      <p:sp>
        <p:nvSpPr>
          <p:cNvPr id="5" name="TextBox 4"/>
          <p:cNvSpPr txBox="1"/>
          <p:nvPr/>
        </p:nvSpPr>
        <p:spPr>
          <a:xfrm>
            <a:off x="457200" y="1905000"/>
            <a:ext cx="8305800" cy="5078313"/>
          </a:xfrm>
          <a:prstGeom prst="rect">
            <a:avLst/>
          </a:prstGeom>
          <a:noFill/>
        </p:spPr>
        <p:txBody>
          <a:bodyPr wrap="square" rtlCol="0">
            <a:spAutoFit/>
          </a:bodyPr>
          <a:lstStyle/>
          <a:p>
            <a:pPr algn="just"/>
            <a:r>
              <a:rPr lang="bn-BD" sz="3600" dirty="0" smtClean="0">
                <a:latin typeface="NikoshBAN" pitchFamily="2" charset="0"/>
                <a:cs typeface="NikoshBAN" pitchFamily="2" charset="0"/>
              </a:rPr>
              <a:t>	কোন এলাকায় ঈমান রক্ষা করা অসম্ভব হলে উক্ত স্থান থেকে নিরাপদ স্থানে হিজরত করা ফরজ। আল্লাহ তাআলা বলেছেন-</a:t>
            </a:r>
            <a:endParaRPr lang="ar-SA" sz="3600" dirty="0" smtClean="0">
              <a:latin typeface="NikoshBAN" pitchFamily="2" charset="0"/>
              <a:cs typeface="NikoshBAN" pitchFamily="2" charset="0"/>
            </a:endParaRPr>
          </a:p>
          <a:p>
            <a:pPr algn="just" rtl="1"/>
            <a:r>
              <a:rPr lang="ar-SA" sz="3600" dirty="0" smtClean="0">
                <a:latin typeface="Arial" pitchFamily="34" charset="0"/>
                <a:cs typeface="Arial" pitchFamily="34" charset="0"/>
              </a:rPr>
              <a:t>ان الذين توفاهم الملائكة ظالمى انفسهم قالوا فيم كنتم، قالوا كنا مستضعفين فى الارض، قالوا الم تكن ارض الله واسعة فتهاجروا فيها، فاولئك مأواهم جهنم وساءت مصيرا ◊</a:t>
            </a:r>
            <a:endParaRPr lang="bn-BD" sz="3600" dirty="0" smtClean="0">
              <a:latin typeface="NikoshBAN" pitchFamily="2" charset="0"/>
              <a:cs typeface="NikoshBAN" pitchFamily="2" charset="0"/>
            </a:endParaRPr>
          </a:p>
          <a:p>
            <a:pPr rtl="1"/>
            <a:r>
              <a:rPr lang="bn-BD" sz="3600" dirty="0" smtClean="0">
                <a:latin typeface="NikoshBAN" pitchFamily="2" charset="0"/>
                <a:cs typeface="NikoshBAN" pitchFamily="2" charset="0"/>
              </a:rPr>
              <a:t>হাদীসে এসেছে-</a:t>
            </a:r>
            <a:endParaRPr lang="ar-SA" sz="3600" dirty="0" smtClean="0">
              <a:latin typeface="NikoshBAN" pitchFamily="2" charset="0"/>
              <a:cs typeface="NikoshBAN" pitchFamily="2" charset="0"/>
            </a:endParaRPr>
          </a:p>
          <a:p>
            <a:pPr algn="ctr"/>
            <a:r>
              <a:rPr lang="ar-SA" sz="3600" dirty="0" smtClean="0">
                <a:latin typeface="NikoshBAN" pitchFamily="2" charset="0"/>
                <a:cs typeface="NikoshBAN" pitchFamily="2" charset="0"/>
              </a:rPr>
              <a:t>لا تنقطع الهجرة حتى تنقطع التوبة</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47800"/>
            <a:ext cx="8305800" cy="6124754"/>
          </a:xfrm>
          <a:prstGeom prst="rect">
            <a:avLst/>
          </a:prstGeom>
          <a:noFill/>
        </p:spPr>
        <p:txBody>
          <a:bodyPr wrap="square" rtlCol="0">
            <a:spAutoFit/>
          </a:bodyPr>
          <a:lstStyle/>
          <a:p>
            <a:pPr algn="just"/>
            <a:r>
              <a:rPr lang="bn-BD" sz="3600" dirty="0" smtClean="0">
                <a:latin typeface="NikoshBAN" pitchFamily="2" charset="0"/>
                <a:cs typeface="NikoshBAN" pitchFamily="2" charset="0"/>
              </a:rPr>
              <a:t>	জিহাদের হুকুম ফরজে আইন হলে তার জন্যে হিজরত করাও ফরজে আইন। আর জিহাদের হুকুম ফরজে কেফায়া হলে তার জন্যে হিজরত করাও ফরজে কেফায়া  । আল্লাহ তাআলা বলেছেন-</a:t>
            </a:r>
            <a:endParaRPr lang="ar-SA" sz="3600" dirty="0" smtClean="0">
              <a:latin typeface="NikoshBAN" pitchFamily="2" charset="0"/>
              <a:cs typeface="NikoshBAN" pitchFamily="2" charset="0"/>
            </a:endParaRPr>
          </a:p>
          <a:p>
            <a:pPr algn="just" rtl="1"/>
            <a:r>
              <a:rPr lang="ar-SA" sz="3600" dirty="0" smtClean="0">
                <a:latin typeface="Arial" pitchFamily="34" charset="0"/>
                <a:cs typeface="Arial" pitchFamily="34" charset="0"/>
              </a:rPr>
              <a:t>ان الذين توفاهم الملائكة ظالمى انفسهم قالوا فيم كنتم، قالوا كنا مستضعفين فى الارض، قالوا الم تكن ارض الله واسعة فتهاجروا فيها، فاولئك مأواهم جهنم وساءت مصيرا ◊</a:t>
            </a:r>
            <a:endParaRPr lang="bn-BD" sz="3600" dirty="0" smtClean="0">
              <a:latin typeface="NikoshBAN" pitchFamily="2" charset="0"/>
              <a:cs typeface="NikoshBAN" pitchFamily="2" charset="0"/>
            </a:endParaRPr>
          </a:p>
          <a:p>
            <a:pPr algn="just"/>
            <a:r>
              <a:rPr lang="bn-BD" sz="3600" dirty="0" smtClean="0">
                <a:latin typeface="NikoshBAN" pitchFamily="2" charset="0"/>
                <a:cs typeface="NikoshBAN" pitchFamily="2" charset="0"/>
              </a:rPr>
              <a:t>হাদীসে এসেছে-</a:t>
            </a:r>
            <a:endParaRPr lang="ar-SA" sz="3600" dirty="0" smtClean="0">
              <a:latin typeface="NikoshBAN" pitchFamily="2" charset="0"/>
              <a:cs typeface="NikoshBAN" pitchFamily="2" charset="0"/>
            </a:endParaRPr>
          </a:p>
          <a:p>
            <a:pPr algn="ctr"/>
            <a:r>
              <a:rPr lang="ar-SA" sz="3600" dirty="0" smtClean="0">
                <a:latin typeface="NikoshBAN" pitchFamily="2" charset="0"/>
                <a:cs typeface="NikoshBAN" pitchFamily="2" charset="0"/>
              </a:rPr>
              <a:t>لا تنقطع الهجرة حتى تنقطع التوبة</a:t>
            </a:r>
            <a:endParaRPr lang="en-US" sz="3600" dirty="0" smtClean="0">
              <a:latin typeface="NikoshBAN" pitchFamily="2" charset="0"/>
              <a:cs typeface="NikoshBAN" pitchFamily="2" charset="0"/>
            </a:endParaRPr>
          </a:p>
          <a:p>
            <a:pPr algn="just"/>
            <a:endParaRPr lang="en-US" sz="3200" dirty="0">
              <a:latin typeface="NikoshBAN" pitchFamily="2" charset="0"/>
              <a:cs typeface="NikoshBAN" pitchFamily="2" charset="0"/>
            </a:endParaRPr>
          </a:p>
        </p:txBody>
      </p:sp>
      <p:sp>
        <p:nvSpPr>
          <p:cNvPr id="3" name="TextBox 2"/>
          <p:cNvSpPr txBox="1"/>
          <p:nvPr/>
        </p:nvSpPr>
        <p:spPr>
          <a:xfrm>
            <a:off x="304800" y="838200"/>
            <a:ext cx="8305800" cy="769441"/>
          </a:xfrm>
          <a:prstGeom prst="rect">
            <a:avLst/>
          </a:prstGeom>
          <a:noFill/>
        </p:spPr>
        <p:txBody>
          <a:bodyPr wrap="square" rtlCol="0">
            <a:spAutoFit/>
          </a:bodyPr>
          <a:lstStyle/>
          <a:p>
            <a:r>
              <a:rPr lang="en-US" sz="4400" dirty="0" smtClean="0">
                <a:latin typeface="NikoshBAN" pitchFamily="2" charset="0"/>
                <a:cs typeface="NikoshBAN" pitchFamily="2" charset="0"/>
              </a:rPr>
              <a:t>◊</a:t>
            </a:r>
            <a:r>
              <a:rPr lang="bn-BD" sz="4400" dirty="0" smtClean="0">
                <a:latin typeface="NikoshBAN" pitchFamily="2" charset="0"/>
                <a:cs typeface="NikoshBAN" pitchFamily="2" charset="0"/>
              </a:rPr>
              <a:t> দ্বীন প্রতিষ্ঠার জন্য হিজরতঃ</a:t>
            </a:r>
            <a:endParaRPr lang="bn-BD" sz="40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305800" cy="830997"/>
          </a:xfrm>
          <a:prstGeom prst="rect">
            <a:avLst/>
          </a:prstGeom>
          <a:noFill/>
        </p:spPr>
        <p:txBody>
          <a:bodyPr wrap="square" rtlCol="0">
            <a:spAutoFit/>
          </a:bodyPr>
          <a:lstStyle/>
          <a:p>
            <a:r>
              <a:rPr lang="en-US" sz="4800" dirty="0" smtClean="0">
                <a:latin typeface="NikoshBAN" pitchFamily="2" charset="0"/>
                <a:cs typeface="NikoshBAN" pitchFamily="2" charset="0"/>
              </a:rPr>
              <a:t>◊</a:t>
            </a:r>
            <a:r>
              <a:rPr lang="bn-BD" sz="4800" dirty="0" smtClean="0">
                <a:latin typeface="NikoshBAN" pitchFamily="2" charset="0"/>
                <a:cs typeface="NikoshBAN" pitchFamily="2" charset="0"/>
              </a:rPr>
              <a:t>মক্কা থেকে হিজরতঃ </a:t>
            </a:r>
          </a:p>
        </p:txBody>
      </p:sp>
      <p:sp>
        <p:nvSpPr>
          <p:cNvPr id="5" name="TextBox 4"/>
          <p:cNvSpPr txBox="1"/>
          <p:nvPr/>
        </p:nvSpPr>
        <p:spPr>
          <a:xfrm>
            <a:off x="304800" y="1143000"/>
            <a:ext cx="8610600" cy="5078313"/>
          </a:xfrm>
          <a:prstGeom prst="rect">
            <a:avLst/>
          </a:prstGeom>
          <a:noFill/>
        </p:spPr>
        <p:txBody>
          <a:bodyPr wrap="square" rtlCol="0">
            <a:spAutoFit/>
          </a:bodyPr>
          <a:lstStyle/>
          <a:p>
            <a:pPr algn="just"/>
            <a:r>
              <a:rPr lang="bn-BD" sz="3600" dirty="0" smtClean="0">
                <a:latin typeface="NikoshBAN" pitchFamily="2" charset="0"/>
                <a:cs typeface="NikoshBAN" pitchFamily="2" charset="0"/>
              </a:rPr>
              <a:t>	ইসলামের ইতিহাসের প্রথম দিকে মক্কা থেকে মদীনায় হিজরত করা ফরজে আইন ছিল। আল্লাহ তাআলা বলেছেন-</a:t>
            </a:r>
            <a:endParaRPr lang="ar-SA" sz="3600" dirty="0" smtClean="0">
              <a:latin typeface="NikoshBAN" pitchFamily="2" charset="0"/>
              <a:cs typeface="NikoshBAN" pitchFamily="2" charset="0"/>
            </a:endParaRPr>
          </a:p>
          <a:p>
            <a:pPr algn="just" rtl="1"/>
            <a:r>
              <a:rPr lang="ar-SA" sz="3600" dirty="0" smtClean="0">
                <a:latin typeface="Arial" pitchFamily="34" charset="0"/>
                <a:cs typeface="Arial" pitchFamily="34" charset="0"/>
              </a:rPr>
              <a:t>ان الذين توفاهم الملائكة ظالمى انفسهم قالوا فيم كنتم، قالوا كنا مستضعفين فى الارض، قالوا الم تكن ارض الله واسعة فتهاجروا فيها، فاولئك مأواهم جهنم وساءت مصيرا ◊</a:t>
            </a:r>
            <a:endParaRPr lang="bn-BD" sz="3600" dirty="0" smtClean="0">
              <a:latin typeface="Arial" pitchFamily="34" charset="0"/>
              <a:cs typeface="Arial" pitchFamily="34" charset="0"/>
            </a:endParaRPr>
          </a:p>
          <a:p>
            <a:pPr algn="just" rtl="1"/>
            <a:endParaRPr lang="bn-BD" sz="3600" dirty="0" smtClean="0">
              <a:latin typeface="NikoshBAN" pitchFamily="2" charset="0"/>
              <a:cs typeface="NikoshBAN" pitchFamily="2" charset="0"/>
            </a:endParaRPr>
          </a:p>
          <a:p>
            <a:pPr algn="just"/>
            <a:r>
              <a:rPr lang="bn-BD" sz="3600" dirty="0" smtClean="0">
                <a:latin typeface="NikoshBAN" pitchFamily="2" charset="0"/>
                <a:cs typeface="NikoshBAN" pitchFamily="2" charset="0"/>
              </a:rPr>
              <a:t>	তবে ৮ম হিজরীতে মক্কা বিজয়ের পরে মক্কা থেকে হিজরত করার হুকুম রহিত হয়ে গিয়েছে। হাদীসে এসেছে-</a:t>
            </a:r>
            <a:endParaRPr lang="ar-SA" sz="3600" dirty="0" smtClean="0">
              <a:latin typeface="NikoshBAN" pitchFamily="2" charset="0"/>
              <a:cs typeface="NikoshBAN" pitchFamily="2" charset="0"/>
            </a:endParaRPr>
          </a:p>
          <a:p>
            <a:pPr algn="ctr"/>
            <a:r>
              <a:rPr lang="ar-SA" sz="3600" dirty="0" smtClean="0">
                <a:latin typeface="NikoshBAN" pitchFamily="2" charset="0"/>
                <a:cs typeface="NikoshBAN" pitchFamily="2" charset="0"/>
              </a:rPr>
              <a:t>لا هجرة بعد الفتح</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305800" cy="830997"/>
          </a:xfrm>
          <a:prstGeom prst="rect">
            <a:avLst/>
          </a:prstGeom>
          <a:noFill/>
        </p:spPr>
        <p:txBody>
          <a:bodyPr wrap="square" rtlCol="0">
            <a:spAutoFit/>
          </a:bodyPr>
          <a:lstStyle/>
          <a:p>
            <a:r>
              <a:rPr lang="en-US" sz="4800" dirty="0" smtClean="0">
                <a:latin typeface="NikoshBAN" pitchFamily="2" charset="0"/>
                <a:cs typeface="NikoshBAN" pitchFamily="2" charset="0"/>
              </a:rPr>
              <a:t>◊</a:t>
            </a:r>
            <a:r>
              <a:rPr lang="ar-SA" sz="4800" dirty="0" smtClean="0">
                <a:latin typeface="NikoshBAN" pitchFamily="2" charset="0"/>
                <a:cs typeface="NikoshBAN" pitchFamily="2" charset="0"/>
              </a:rPr>
              <a:t> </a:t>
            </a:r>
            <a:r>
              <a:rPr lang="bn-BD" sz="4800" dirty="0" smtClean="0">
                <a:latin typeface="NikoshBAN" pitchFamily="2" charset="0"/>
                <a:cs typeface="NikoshBAN" pitchFamily="2" charset="0"/>
              </a:rPr>
              <a:t>নিষিদ্ধ বিষয়</a:t>
            </a:r>
            <a:r>
              <a:rPr lang="ar-SA" sz="4800" dirty="0" smtClean="0">
                <a:latin typeface="NikoshBAN" pitchFamily="2" charset="0"/>
                <a:cs typeface="NikoshBAN" pitchFamily="2" charset="0"/>
              </a:rPr>
              <a:t> </a:t>
            </a:r>
            <a:r>
              <a:rPr lang="bn-BD" sz="4800" dirty="0" smtClean="0">
                <a:latin typeface="NikoshBAN" pitchFamily="2" charset="0"/>
                <a:cs typeface="NikoshBAN" pitchFamily="2" charset="0"/>
              </a:rPr>
              <a:t> থেকে হিজরতঃ </a:t>
            </a:r>
          </a:p>
        </p:txBody>
      </p:sp>
      <p:sp>
        <p:nvSpPr>
          <p:cNvPr id="4" name="TextBox 3"/>
          <p:cNvSpPr txBox="1"/>
          <p:nvPr/>
        </p:nvSpPr>
        <p:spPr>
          <a:xfrm>
            <a:off x="304800" y="1143000"/>
            <a:ext cx="8610600" cy="3046988"/>
          </a:xfrm>
          <a:prstGeom prst="rect">
            <a:avLst/>
          </a:prstGeom>
          <a:noFill/>
        </p:spPr>
        <p:txBody>
          <a:bodyPr wrap="square" rtlCol="0">
            <a:spAutoFit/>
          </a:bodyPr>
          <a:lstStyle/>
          <a:p>
            <a:pPr algn="just"/>
            <a:r>
              <a:rPr lang="bn-BD" sz="4800" dirty="0" smtClean="0">
                <a:solidFill>
                  <a:srgbClr val="002060"/>
                </a:solidFill>
                <a:latin typeface="NikoshBAN" pitchFamily="2" charset="0"/>
                <a:cs typeface="NikoshBAN" pitchFamily="2" charset="0"/>
              </a:rPr>
              <a:t>	আল্লাহ ও তাঁর রাসূল (স) কর্তৃক নিষিদ্ধ বিষয় বর্জন করার হিজরত ফরজে আইন। রাসূলুল্লাহ (স) ইরশাদ করেছেন-</a:t>
            </a:r>
            <a:endParaRPr lang="ar-SA" sz="4800" dirty="0" smtClean="0">
              <a:latin typeface="NikoshBAN" pitchFamily="2" charset="0"/>
              <a:cs typeface="NikoshBAN" pitchFamily="2" charset="0"/>
            </a:endParaRPr>
          </a:p>
          <a:p>
            <a:pPr algn="ctr"/>
            <a:r>
              <a:rPr lang="ar-SA" sz="4800" dirty="0" smtClean="0">
                <a:latin typeface="NikoshBAN" pitchFamily="2" charset="0"/>
              </a:rPr>
              <a:t>المهاجر من هجر ما نهى الله عنه ورسوله</a:t>
            </a:r>
            <a:endParaRPr lang="en-US" sz="3600" dirty="0">
              <a:latin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0" fill="hold"/>
                                        <p:tgtEl>
                                          <p:spTgt spid="4"/>
                                        </p:tgtEl>
                                        <p:attrNameLst>
                                          <p:attrName>ppt_x</p:attrName>
                                        </p:attrNameLst>
                                      </p:cBhvr>
                                      <p:tavLst>
                                        <p:tav tm="0">
                                          <p:val>
                                            <p:strVal val="#ppt_x"/>
                                          </p:val>
                                        </p:tav>
                                        <p:tav tm="100000">
                                          <p:val>
                                            <p:strVal val="#ppt_x"/>
                                          </p:val>
                                        </p:tav>
                                      </p:tavLst>
                                    </p:anim>
                                    <p:anim calcmode="lin" valueType="num">
                                      <p:cBhvr additive="base">
                                        <p:cTn id="14"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28600"/>
            <a:ext cx="6553200" cy="923330"/>
          </a:xfrm>
          <a:prstGeom prst="rect">
            <a:avLst/>
          </a:prstGeom>
          <a:solidFill>
            <a:schemeClr val="accent2">
              <a:lumMod val="40000"/>
              <a:lumOff val="60000"/>
            </a:schemeClr>
          </a:solidFill>
        </p:spPr>
        <p:txBody>
          <a:bodyPr wrap="square" rtlCol="0">
            <a:spAutoFit/>
          </a:bodyPr>
          <a:lstStyle/>
          <a:p>
            <a:pPr algn="ctr"/>
            <a:r>
              <a:rPr lang="bn-BD" sz="5400" dirty="0" smtClean="0">
                <a:latin typeface="NikoshBAN" pitchFamily="2" charset="0"/>
                <a:cs typeface="NikoshBAN" pitchFamily="2" charset="0"/>
              </a:rPr>
              <a:t>হিজরত এর ফাজায়েল</a:t>
            </a:r>
            <a:endParaRPr lang="bn-BD" sz="4800" dirty="0" smtClean="0">
              <a:latin typeface="NikoshBAN" pitchFamily="2" charset="0"/>
              <a:cs typeface="NikoshBAN" pitchFamily="2" charset="0"/>
            </a:endParaRPr>
          </a:p>
        </p:txBody>
      </p:sp>
      <p:pic>
        <p:nvPicPr>
          <p:cNvPr id="1026" name="Picture 2"/>
          <p:cNvPicPr>
            <a:picLocks noChangeAspect="1" noChangeArrowheads="1"/>
          </p:cNvPicPr>
          <p:nvPr/>
        </p:nvPicPr>
        <p:blipFill>
          <a:blip r:embed="rId2"/>
          <a:srcRect/>
          <a:stretch>
            <a:fillRect/>
          </a:stretch>
        </p:blipFill>
        <p:spPr bwMode="auto">
          <a:xfrm>
            <a:off x="0" y="1676400"/>
            <a:ext cx="9197340" cy="3886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746" y="1066800"/>
            <a:ext cx="9155488" cy="47243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2583" y="1219200"/>
            <a:ext cx="8910917" cy="4267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81000" y="304800"/>
            <a:ext cx="7839075" cy="27336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804863" y="3248025"/>
            <a:ext cx="7534275" cy="36195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533400" y="4419600"/>
            <a:ext cx="8172450" cy="11906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additive="base">
                                        <p:cTn id="14" dur="500" fill="hold"/>
                                        <p:tgtEl>
                                          <p:spTgt spid="4099"/>
                                        </p:tgtEl>
                                        <p:attrNameLst>
                                          <p:attrName>ppt_x</p:attrName>
                                        </p:attrNameLst>
                                      </p:cBhvr>
                                      <p:tavLst>
                                        <p:tav tm="0">
                                          <p:val>
                                            <p:strVal val="#ppt_x"/>
                                          </p:val>
                                        </p:tav>
                                        <p:tav tm="100000">
                                          <p:val>
                                            <p:strVal val="#ppt_x"/>
                                          </p:val>
                                        </p:tav>
                                      </p:tavLst>
                                    </p:anim>
                                    <p:anim calcmode="lin" valueType="num">
                                      <p:cBhvr additive="base">
                                        <p:cTn id="15"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wipe(down)">
                                      <p:cBhvr>
                                        <p:cTn id="20" dur="580">
                                          <p:stCondLst>
                                            <p:cond delay="0"/>
                                          </p:stCondLst>
                                        </p:cTn>
                                        <p:tgtEl>
                                          <p:spTgt spid="4100"/>
                                        </p:tgtEl>
                                      </p:cBhvr>
                                    </p:animEffect>
                                    <p:anim calcmode="lin" valueType="num">
                                      <p:cBhvr>
                                        <p:cTn id="21"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26" dur="26">
                                          <p:stCondLst>
                                            <p:cond delay="650"/>
                                          </p:stCondLst>
                                        </p:cTn>
                                        <p:tgtEl>
                                          <p:spTgt spid="4100"/>
                                        </p:tgtEl>
                                      </p:cBhvr>
                                      <p:to x="100000" y="60000"/>
                                    </p:animScale>
                                    <p:animScale>
                                      <p:cBhvr>
                                        <p:cTn id="27" dur="166" decel="50000">
                                          <p:stCondLst>
                                            <p:cond delay="676"/>
                                          </p:stCondLst>
                                        </p:cTn>
                                        <p:tgtEl>
                                          <p:spTgt spid="4100"/>
                                        </p:tgtEl>
                                      </p:cBhvr>
                                      <p:to x="100000" y="100000"/>
                                    </p:animScale>
                                    <p:animScale>
                                      <p:cBhvr>
                                        <p:cTn id="28" dur="26">
                                          <p:stCondLst>
                                            <p:cond delay="1312"/>
                                          </p:stCondLst>
                                        </p:cTn>
                                        <p:tgtEl>
                                          <p:spTgt spid="4100"/>
                                        </p:tgtEl>
                                      </p:cBhvr>
                                      <p:to x="100000" y="80000"/>
                                    </p:animScale>
                                    <p:animScale>
                                      <p:cBhvr>
                                        <p:cTn id="29" dur="166" decel="50000">
                                          <p:stCondLst>
                                            <p:cond delay="1338"/>
                                          </p:stCondLst>
                                        </p:cTn>
                                        <p:tgtEl>
                                          <p:spTgt spid="4100"/>
                                        </p:tgtEl>
                                      </p:cBhvr>
                                      <p:to x="100000" y="100000"/>
                                    </p:animScale>
                                    <p:animScale>
                                      <p:cBhvr>
                                        <p:cTn id="30" dur="26">
                                          <p:stCondLst>
                                            <p:cond delay="1642"/>
                                          </p:stCondLst>
                                        </p:cTn>
                                        <p:tgtEl>
                                          <p:spTgt spid="4100"/>
                                        </p:tgtEl>
                                      </p:cBhvr>
                                      <p:to x="100000" y="90000"/>
                                    </p:animScale>
                                    <p:animScale>
                                      <p:cBhvr>
                                        <p:cTn id="31" dur="166" decel="50000">
                                          <p:stCondLst>
                                            <p:cond delay="1668"/>
                                          </p:stCondLst>
                                        </p:cTn>
                                        <p:tgtEl>
                                          <p:spTgt spid="4100"/>
                                        </p:tgtEl>
                                      </p:cBhvr>
                                      <p:to x="100000" y="100000"/>
                                    </p:animScale>
                                    <p:animScale>
                                      <p:cBhvr>
                                        <p:cTn id="32" dur="26">
                                          <p:stCondLst>
                                            <p:cond delay="1808"/>
                                          </p:stCondLst>
                                        </p:cTn>
                                        <p:tgtEl>
                                          <p:spTgt spid="4100"/>
                                        </p:tgtEl>
                                      </p:cBhvr>
                                      <p:to x="100000" y="95000"/>
                                    </p:animScale>
                                    <p:animScale>
                                      <p:cBhvr>
                                        <p:cTn id="33" dur="166" decel="50000">
                                          <p:stCondLst>
                                            <p:cond delay="1834"/>
                                          </p:stCondLst>
                                        </p:cTn>
                                        <p:tgtEl>
                                          <p:spTgt spid="4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4338"/>
          <a:stretch>
            <a:fillRect/>
          </a:stretch>
        </p:blipFill>
        <p:spPr bwMode="auto">
          <a:xfrm>
            <a:off x="-3766" y="914399"/>
            <a:ext cx="8747716" cy="462438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0" fill="hold"/>
                                        <p:tgtEl>
                                          <p:spTgt spid="5122"/>
                                        </p:tgtEl>
                                        <p:attrNameLst>
                                          <p:attrName>ppt_x</p:attrName>
                                        </p:attrNameLst>
                                      </p:cBhvr>
                                      <p:tavLst>
                                        <p:tav tm="0">
                                          <p:val>
                                            <p:strVal val="#ppt_x"/>
                                          </p:val>
                                        </p:tav>
                                        <p:tav tm="100000">
                                          <p:val>
                                            <p:strVal val="#ppt_x"/>
                                          </p:val>
                                        </p:tav>
                                      </p:tavLst>
                                    </p:anim>
                                    <p:anim calcmode="lin" valueType="num">
                                      <p:cBhvr additive="base">
                                        <p:cTn id="8" dur="50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0600"/>
            <a:ext cx="7543800" cy="1323439"/>
          </a:xfrm>
          <a:prstGeom prst="rect">
            <a:avLst/>
          </a:prstGeom>
          <a:solidFill>
            <a:schemeClr val="accent2">
              <a:lumMod val="40000"/>
              <a:lumOff val="60000"/>
            </a:schemeClr>
          </a:solidFill>
        </p:spPr>
        <p:txBody>
          <a:bodyPr wrap="square" rtlCol="0">
            <a:spAutoFit/>
          </a:bodyPr>
          <a:lstStyle/>
          <a:p>
            <a:pPr algn="ctr"/>
            <a:r>
              <a:rPr lang="bn-IN" sz="8000" dirty="0" smtClean="0">
                <a:latin typeface="NikoshBAN" pitchFamily="2" charset="0"/>
                <a:cs typeface="NikoshBAN" pitchFamily="2" charset="0"/>
              </a:rPr>
              <a:t>শ্রেণি – </a:t>
            </a:r>
            <a:r>
              <a:rPr lang="bn-BD" sz="8000" dirty="0" smtClean="0">
                <a:latin typeface="NikoshBAN" pitchFamily="2" charset="0"/>
                <a:cs typeface="NikoshBAN" pitchFamily="2" charset="0"/>
              </a:rPr>
              <a:t>আলিম ১ম বর্ষ</a:t>
            </a:r>
            <a:endParaRPr lang="bn-IN" sz="8000" dirty="0" smtClean="0">
              <a:latin typeface="NikoshBAN" pitchFamily="2" charset="0"/>
              <a:cs typeface="NikoshBAN" pitchFamily="2" charset="0"/>
            </a:endParaRPr>
          </a:p>
        </p:txBody>
      </p:sp>
      <p:sp>
        <p:nvSpPr>
          <p:cNvPr id="5" name="TextBox 4"/>
          <p:cNvSpPr txBox="1"/>
          <p:nvPr/>
        </p:nvSpPr>
        <p:spPr>
          <a:xfrm>
            <a:off x="533400" y="3962400"/>
            <a:ext cx="8077200" cy="1107996"/>
          </a:xfrm>
          <a:prstGeom prst="rect">
            <a:avLst/>
          </a:prstGeom>
          <a:noFill/>
        </p:spPr>
        <p:txBody>
          <a:bodyPr wrap="square" rtlCol="0">
            <a:spAutoFit/>
          </a:bodyPr>
          <a:lstStyle/>
          <a:p>
            <a:pPr algn="ctr"/>
            <a:r>
              <a:rPr lang="bn-IN" sz="6600" b="1" dirty="0" smtClean="0">
                <a:latin typeface="NikoshBAN" pitchFamily="2" charset="0"/>
                <a:cs typeface="NikoshBAN" pitchFamily="2" charset="0"/>
              </a:rPr>
              <a:t>বিষয়</a:t>
            </a:r>
            <a:r>
              <a:rPr lang="bn-BD" sz="6600" b="1" dirty="0" smtClean="0">
                <a:latin typeface="NikoshBAN" pitchFamily="2" charset="0"/>
                <a:cs typeface="NikoshBAN" pitchFamily="2" charset="0"/>
              </a:rPr>
              <a:t>ঃ আল-কুরআনুল মাজীদ</a:t>
            </a:r>
            <a:endParaRPr lang="en-US" sz="6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685800"/>
            <a:ext cx="5715000" cy="1107996"/>
          </a:xfrm>
          <a:prstGeom prst="rect">
            <a:avLst/>
          </a:prstGeom>
          <a:solidFill>
            <a:srgbClr val="92D050"/>
          </a:solidFill>
        </p:spPr>
        <p:txBody>
          <a:bodyPr wrap="square" rtlCol="0">
            <a:spAutoFit/>
          </a:bodyPr>
          <a:lstStyle/>
          <a:p>
            <a:pPr algn="ctr"/>
            <a:r>
              <a:rPr lang="bn-IN" sz="6600" dirty="0" smtClean="0">
                <a:latin typeface="NikoshBAN" pitchFamily="2" charset="0"/>
                <a:cs typeface="NikoshBAN" pitchFamily="2" charset="0"/>
              </a:rPr>
              <a:t>দলীয় কাজ</a:t>
            </a:r>
            <a:endParaRPr lang="en-US" sz="6600" dirty="0">
              <a:latin typeface="NikoshBAN" pitchFamily="2" charset="0"/>
              <a:cs typeface="NikoshBAN" pitchFamily="2" charset="0"/>
            </a:endParaRPr>
          </a:p>
        </p:txBody>
      </p:sp>
      <p:sp>
        <p:nvSpPr>
          <p:cNvPr id="3" name="TextBox 2"/>
          <p:cNvSpPr txBox="1"/>
          <p:nvPr/>
        </p:nvSpPr>
        <p:spPr>
          <a:xfrm rot="20978675">
            <a:off x="447971" y="1633090"/>
            <a:ext cx="8264072" cy="3354765"/>
          </a:xfrm>
          <a:prstGeom prst="rect">
            <a:avLst/>
          </a:prstGeom>
          <a:noFill/>
        </p:spPr>
        <p:txBody>
          <a:bodyPr wrap="square" rtlCol="0">
            <a:spAutoFit/>
          </a:bodyPr>
          <a:lstStyle/>
          <a:p>
            <a:r>
              <a:rPr lang="en-US" sz="6600" dirty="0" smtClean="0">
                <a:latin typeface="Calibri"/>
                <a:cs typeface="NikoshBAN" pitchFamily="2" charset="0"/>
              </a:rPr>
              <a:t>•</a:t>
            </a:r>
            <a:r>
              <a:rPr lang="bn-IN" sz="8000" dirty="0" smtClean="0">
                <a:latin typeface="NikoshBAN" pitchFamily="2" charset="0"/>
                <a:cs typeface="NikoshBAN" pitchFamily="2" charset="0"/>
              </a:rPr>
              <a:t>শিক্ষার্থীরা</a:t>
            </a:r>
          </a:p>
          <a:p>
            <a:r>
              <a:rPr lang="bn-BD" sz="6600" dirty="0" smtClean="0">
                <a:latin typeface="NikoshBAN" pitchFamily="2" charset="0"/>
                <a:cs typeface="NikoshBAN" pitchFamily="2" charset="0"/>
              </a:rPr>
              <a:t>আয়াতসমূহ থেকে প্রাপ্ত শিক্ষার একটি তালিকা তৈরী করবে।</a:t>
            </a:r>
            <a:endParaRPr lang="en-US" sz="6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533400"/>
            <a:ext cx="5791200" cy="1107996"/>
          </a:xfrm>
          <a:prstGeom prst="rect">
            <a:avLst/>
          </a:prstGeom>
          <a:solidFill>
            <a:srgbClr val="00B050"/>
          </a:solidFill>
        </p:spPr>
        <p:txBody>
          <a:bodyPr wrap="square" rtlCol="0">
            <a:spAutoFit/>
          </a:bodyPr>
          <a:lstStyle/>
          <a:p>
            <a:pPr algn="ctr"/>
            <a:r>
              <a:rPr lang="bn-IN" sz="6600" dirty="0" smtClean="0">
                <a:latin typeface="NikoshBAN" pitchFamily="2" charset="0"/>
                <a:cs typeface="NikoshBAN" pitchFamily="2" charset="0"/>
              </a:rPr>
              <a:t>মুল্যায়ন </a:t>
            </a:r>
            <a:endParaRPr lang="en-US" sz="6600" dirty="0">
              <a:latin typeface="NikoshBAN" pitchFamily="2" charset="0"/>
              <a:cs typeface="NikoshBAN" pitchFamily="2" charset="0"/>
            </a:endParaRPr>
          </a:p>
        </p:txBody>
      </p:sp>
      <p:sp>
        <p:nvSpPr>
          <p:cNvPr id="5" name="TextBox 4"/>
          <p:cNvSpPr txBox="1"/>
          <p:nvPr/>
        </p:nvSpPr>
        <p:spPr>
          <a:xfrm>
            <a:off x="914400" y="2590800"/>
            <a:ext cx="7086600" cy="769441"/>
          </a:xfrm>
          <a:prstGeom prst="rect">
            <a:avLst/>
          </a:prstGeom>
          <a:noFill/>
        </p:spPr>
        <p:txBody>
          <a:bodyPr wrap="square" rtlCol="0">
            <a:spAutoFit/>
          </a:bodyPr>
          <a:lstStyle/>
          <a:p>
            <a:r>
              <a:rPr lang="bn-IN" sz="4400" dirty="0" smtClean="0">
                <a:latin typeface="NikoshBAN" pitchFamily="2" charset="0"/>
                <a:cs typeface="NikoshBAN" pitchFamily="2" charset="0"/>
              </a:rPr>
              <a:t>*</a:t>
            </a:r>
            <a:r>
              <a:rPr lang="bn-BD" sz="4400" dirty="0" smtClean="0">
                <a:latin typeface="NikoshBAN" pitchFamily="2" charset="0"/>
                <a:cs typeface="NikoshBAN" pitchFamily="2" charset="0"/>
              </a:rPr>
              <a:t>হিজরতের আভিধানিক অর্থ</a:t>
            </a:r>
            <a:r>
              <a:rPr lang="bn-IN" sz="4400" dirty="0" smtClean="0">
                <a:latin typeface="NikoshBAN" pitchFamily="2" charset="0"/>
                <a:cs typeface="NikoshBAN" pitchFamily="2" charset="0"/>
              </a:rPr>
              <a:t> কী?</a:t>
            </a:r>
          </a:p>
        </p:txBody>
      </p:sp>
      <p:sp>
        <p:nvSpPr>
          <p:cNvPr id="6" name="TextBox 5"/>
          <p:cNvSpPr txBox="1"/>
          <p:nvPr/>
        </p:nvSpPr>
        <p:spPr>
          <a:xfrm>
            <a:off x="914400" y="3505200"/>
            <a:ext cx="7086600" cy="769441"/>
          </a:xfrm>
          <a:prstGeom prst="rect">
            <a:avLst/>
          </a:prstGeom>
          <a:noFill/>
        </p:spPr>
        <p:txBody>
          <a:bodyPr wrap="square" rtlCol="0">
            <a:spAutoFit/>
          </a:bodyPr>
          <a:lstStyle/>
          <a:p>
            <a:r>
              <a:rPr lang="bn-IN" sz="4400" dirty="0" smtClean="0">
                <a:latin typeface="NikoshBAN" pitchFamily="2" charset="0"/>
                <a:cs typeface="NikoshBAN" pitchFamily="2" charset="0"/>
              </a:rPr>
              <a:t>*</a:t>
            </a:r>
            <a:r>
              <a:rPr lang="bn-BD" sz="4400" dirty="0" smtClean="0">
                <a:latin typeface="NikoshBAN" pitchFamily="2" charset="0"/>
                <a:cs typeface="NikoshBAN" pitchFamily="2" charset="0"/>
              </a:rPr>
              <a:t> হিজরতের পারিভাষিক অর্থ</a:t>
            </a:r>
            <a:r>
              <a:rPr lang="bn-IN" sz="4400" dirty="0" smtClean="0">
                <a:latin typeface="NikoshBAN" pitchFamily="2" charset="0"/>
                <a:cs typeface="NikoshBAN" pitchFamily="2" charset="0"/>
              </a:rPr>
              <a:t> কী?</a:t>
            </a:r>
          </a:p>
        </p:txBody>
      </p:sp>
      <p:sp>
        <p:nvSpPr>
          <p:cNvPr id="7" name="TextBox 6"/>
          <p:cNvSpPr txBox="1"/>
          <p:nvPr/>
        </p:nvSpPr>
        <p:spPr>
          <a:xfrm>
            <a:off x="914400" y="4495800"/>
            <a:ext cx="7086600" cy="769441"/>
          </a:xfrm>
          <a:prstGeom prst="rect">
            <a:avLst/>
          </a:prstGeom>
          <a:noFill/>
        </p:spPr>
        <p:txBody>
          <a:bodyPr wrap="square" rtlCol="0">
            <a:spAutoFit/>
          </a:bodyPr>
          <a:lstStyle/>
          <a:p>
            <a:r>
              <a:rPr lang="bn-IN" sz="4400" dirty="0" smtClean="0">
                <a:latin typeface="NikoshBAN" pitchFamily="2" charset="0"/>
                <a:cs typeface="NikoshBAN" pitchFamily="2" charset="0"/>
              </a:rPr>
              <a:t>*</a:t>
            </a:r>
            <a:r>
              <a:rPr lang="bn-BD" sz="4400" dirty="0" smtClean="0">
                <a:latin typeface="NikoshBAN" pitchFamily="2" charset="0"/>
                <a:cs typeface="NikoshBAN" pitchFamily="2" charset="0"/>
              </a:rPr>
              <a:t>হিজরতের হুকুম </a:t>
            </a:r>
            <a:r>
              <a:rPr lang="bn-IN" sz="4400" dirty="0" smtClean="0">
                <a:latin typeface="NikoshBAN" pitchFamily="2" charset="0"/>
                <a:cs typeface="NikoshBAN" pitchFamily="2" charset="0"/>
              </a:rPr>
              <a:t>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6477000" cy="1015663"/>
          </a:xfrm>
          <a:prstGeom prst="rect">
            <a:avLst/>
          </a:prstGeom>
          <a:solidFill>
            <a:schemeClr val="accent2">
              <a:lumMod val="60000"/>
              <a:lumOff val="40000"/>
            </a:schemeClr>
          </a:solidFill>
        </p:spPr>
        <p:txBody>
          <a:bodyPr wrap="square" rtlCol="0">
            <a:spAutoFit/>
          </a:bodyPr>
          <a:lstStyle/>
          <a:p>
            <a:pPr algn="ctr"/>
            <a:r>
              <a:rPr lang="bn-IN" sz="6000" dirty="0" smtClean="0">
                <a:latin typeface="NikoshBAN" pitchFamily="2" charset="0"/>
                <a:cs typeface="NikoshBAN" pitchFamily="2" charset="0"/>
              </a:rPr>
              <a:t>বাড়ির কাজ</a:t>
            </a:r>
            <a:endParaRPr lang="en-US" sz="6000" dirty="0">
              <a:latin typeface="NikoshBAN" pitchFamily="2" charset="0"/>
              <a:cs typeface="NikoshBAN" pitchFamily="2" charset="0"/>
            </a:endParaRPr>
          </a:p>
        </p:txBody>
      </p:sp>
      <p:sp>
        <p:nvSpPr>
          <p:cNvPr id="4" name="Oval 3"/>
          <p:cNvSpPr/>
          <p:nvPr/>
        </p:nvSpPr>
        <p:spPr>
          <a:xfrm>
            <a:off x="304800" y="1905000"/>
            <a:ext cx="8610600" cy="4343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2743200"/>
            <a:ext cx="7391400" cy="2677656"/>
          </a:xfrm>
          <a:prstGeom prst="rect">
            <a:avLst/>
          </a:prstGeom>
        </p:spPr>
        <p:txBody>
          <a:bodyPr wrap="square">
            <a:spAutoFit/>
          </a:bodyPr>
          <a:lstStyle/>
          <a:p>
            <a:pPr algn="ctr"/>
            <a:r>
              <a:rPr lang="en-US" sz="6000" dirty="0" smtClean="0">
                <a:cs typeface="NikoshBAN" pitchFamily="2" charset="0"/>
              </a:rPr>
              <a:t>•</a:t>
            </a:r>
            <a:r>
              <a:rPr lang="bn-IN" sz="7200" dirty="0" smtClean="0">
                <a:latin typeface="NikoshBAN" pitchFamily="2" charset="0"/>
                <a:cs typeface="NikoshBAN" pitchFamily="2" charset="0"/>
              </a:rPr>
              <a:t>শিক্ষার্থীরা</a:t>
            </a:r>
          </a:p>
          <a:p>
            <a:pPr algn="ctr"/>
            <a:r>
              <a:rPr lang="bn-BD" sz="4800" dirty="0" smtClean="0">
                <a:latin typeface="NikoshBAN" pitchFamily="2" charset="0"/>
                <a:cs typeface="NikoshBAN" pitchFamily="2" charset="0"/>
              </a:rPr>
              <a:t>উৎস, প্রসঙ্গ ও মন্তব্যসহ </a:t>
            </a:r>
          </a:p>
          <a:p>
            <a:pPr algn="ctr"/>
            <a:r>
              <a:rPr lang="bn-BD" sz="4800" dirty="0" smtClean="0">
                <a:latin typeface="NikoshBAN" pitchFamily="2" charset="0"/>
                <a:cs typeface="NikoshBAN" pitchFamily="2" charset="0"/>
              </a:rPr>
              <a:t>আয়াতসমূহের অনুবাদ লিখবে।</a:t>
            </a:r>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20160917_210149.JPG"/>
          <p:cNvPicPr>
            <a:picLocks noChangeAspect="1"/>
          </p:cNvPicPr>
          <p:nvPr/>
        </p:nvPicPr>
        <p:blipFill>
          <a:blip r:embed="rId2"/>
          <a:stretch>
            <a:fillRect/>
          </a:stretch>
        </p:blipFill>
        <p:spPr>
          <a:xfrm>
            <a:off x="533400" y="304800"/>
            <a:ext cx="8229599" cy="6096000"/>
          </a:xfrm>
          <a:prstGeom prst="rect">
            <a:avLst/>
          </a:prstGeom>
        </p:spPr>
      </p:pic>
      <p:sp>
        <p:nvSpPr>
          <p:cNvPr id="4" name="TextBox 3"/>
          <p:cNvSpPr txBox="1"/>
          <p:nvPr/>
        </p:nvSpPr>
        <p:spPr>
          <a:xfrm>
            <a:off x="1676400" y="3124200"/>
            <a:ext cx="6248400" cy="3154710"/>
          </a:xfrm>
          <a:prstGeom prst="rect">
            <a:avLst/>
          </a:prstGeom>
          <a:noFill/>
        </p:spPr>
        <p:txBody>
          <a:bodyPr wrap="square" rtlCol="0">
            <a:spAutoFit/>
          </a:bodyPr>
          <a:lstStyle/>
          <a:p>
            <a:pPr algn="ctr"/>
            <a:r>
              <a:rPr lang="bn-IN" sz="19900" dirty="0" smtClean="0">
                <a:solidFill>
                  <a:srgbClr val="FFFF00"/>
                </a:solidFill>
                <a:latin typeface="NikoshBAN" pitchFamily="2" charset="0"/>
                <a:cs typeface="NikoshBAN" pitchFamily="2" charset="0"/>
              </a:rPr>
              <a:t>ধন্যবাদ</a:t>
            </a:r>
            <a:endParaRPr lang="en-US" sz="9600" dirty="0">
              <a:solidFill>
                <a:srgbClr val="FFFF0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srcRect t="10423"/>
          <a:stretch>
            <a:fillRect/>
          </a:stretch>
        </p:blipFill>
        <p:spPr bwMode="auto">
          <a:xfrm>
            <a:off x="228600" y="184639"/>
            <a:ext cx="5257800" cy="6673361"/>
          </a:xfrm>
          <a:prstGeom prst="rect">
            <a:avLst/>
          </a:prstGeom>
          <a:noFill/>
          <a:ln w="9525">
            <a:noFill/>
            <a:miter lim="800000"/>
            <a:headEnd/>
            <a:tailEnd/>
          </a:ln>
          <a:effectLst/>
        </p:spPr>
      </p:pic>
      <p:pic>
        <p:nvPicPr>
          <p:cNvPr id="10" name="Picture 2"/>
          <p:cNvPicPr>
            <a:picLocks noChangeAspect="1" noChangeArrowheads="1"/>
          </p:cNvPicPr>
          <p:nvPr/>
        </p:nvPicPr>
        <p:blipFill>
          <a:blip r:embed="rId3"/>
          <a:srcRect t="6080" r="48308" b="8795"/>
          <a:stretch>
            <a:fillRect/>
          </a:stretch>
        </p:blipFill>
        <p:spPr bwMode="auto">
          <a:xfrm>
            <a:off x="5638800" y="0"/>
            <a:ext cx="2971800" cy="69342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slide(fromBottom)">
                                      <p:cBhvr>
                                        <p:cTn id="7" dur="500"/>
                                        <p:tgtEl>
                                          <p:spTgt spid="71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381000" y="533400"/>
            <a:ext cx="85344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3800" dirty="0" smtClean="0">
                <a:latin typeface="NikoshBAN" pitchFamily="2" charset="0"/>
                <a:cs typeface="NikoshBAN" pitchFamily="2" charset="0"/>
              </a:rPr>
              <a:t>সূরা নিসা</a:t>
            </a:r>
            <a:endParaRPr lang="bn-IN" sz="13800" dirty="0" smtClean="0">
              <a:latin typeface="NikoshBAN" pitchFamily="2" charset="0"/>
              <a:cs typeface="NikoshBAN" pitchFamily="2" charset="0"/>
            </a:endParaRPr>
          </a:p>
        </p:txBody>
      </p:sp>
      <p:sp>
        <p:nvSpPr>
          <p:cNvPr id="3" name="TextBox 2"/>
          <p:cNvSpPr txBox="1"/>
          <p:nvPr/>
        </p:nvSpPr>
        <p:spPr>
          <a:xfrm>
            <a:off x="533400" y="3429000"/>
            <a:ext cx="7848600" cy="1200329"/>
          </a:xfrm>
          <a:prstGeom prst="rect">
            <a:avLst/>
          </a:prstGeom>
          <a:noFill/>
        </p:spPr>
        <p:txBody>
          <a:bodyPr wrap="square" rtlCol="0">
            <a:spAutoFit/>
          </a:bodyPr>
          <a:lstStyle/>
          <a:p>
            <a:pPr algn="ctr"/>
            <a:r>
              <a:rPr lang="bn-BD" sz="7200" dirty="0" smtClean="0">
                <a:latin typeface="NikoshBAN" pitchFamily="2" charset="0"/>
                <a:cs typeface="NikoshBAN" pitchFamily="2" charset="0"/>
              </a:rPr>
              <a:t>আয়াতঃ ৯৭ - ১০০</a:t>
            </a:r>
            <a:endParaRPr lang="en-US" sz="7200" dirty="0">
              <a:latin typeface="NikoshBAN" pitchFamily="2" charset="0"/>
              <a:cs typeface="NikoshBAN" pitchFamily="2" charset="0"/>
            </a:endParaRPr>
          </a:p>
        </p:txBody>
      </p:sp>
      <p:sp>
        <p:nvSpPr>
          <p:cNvPr id="4" name="TextBox 3"/>
          <p:cNvSpPr txBox="1"/>
          <p:nvPr/>
        </p:nvSpPr>
        <p:spPr>
          <a:xfrm>
            <a:off x="304800" y="5029200"/>
            <a:ext cx="8610600" cy="830997"/>
          </a:xfrm>
          <a:prstGeom prst="rect">
            <a:avLst/>
          </a:prstGeom>
          <a:solidFill>
            <a:schemeClr val="accent5">
              <a:lumMod val="60000"/>
              <a:lumOff val="40000"/>
            </a:schemeClr>
          </a:solidFill>
        </p:spPr>
        <p:txBody>
          <a:bodyPr wrap="square" rtlCol="0">
            <a:spAutoFit/>
          </a:bodyPr>
          <a:lstStyle/>
          <a:p>
            <a:pPr algn="ctr"/>
            <a:r>
              <a:rPr lang="bn-BD" sz="4800" dirty="0" smtClean="0"/>
              <a:t> </a:t>
            </a:r>
            <a:r>
              <a:rPr lang="bn-BD" sz="4800" dirty="0" smtClean="0">
                <a:latin typeface="NikoshBAN" pitchFamily="2" charset="0"/>
                <a:cs typeface="NikoshBAN" pitchFamily="2" charset="0"/>
              </a:rPr>
              <a:t>বিষয় – হিজরতঃ আহকাম ও ফাজায়েল</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0" fill="hold"/>
                                        <p:tgtEl>
                                          <p:spTgt spid="12"/>
                                        </p:tgtEl>
                                        <p:attrNameLst>
                                          <p:attrName>ppt_x</p:attrName>
                                        </p:attrNameLst>
                                      </p:cBhvr>
                                      <p:tavLst>
                                        <p:tav tm="0">
                                          <p:val>
                                            <p:strVal val="#ppt_x"/>
                                          </p:val>
                                        </p:tav>
                                        <p:tav tm="100000">
                                          <p:val>
                                            <p:strVal val="#ppt_x"/>
                                          </p:val>
                                        </p:tav>
                                      </p:tavLst>
                                    </p:anim>
                                    <p:anim calcmode="lin" valueType="num">
                                      <p:cBhvr additive="base">
                                        <p:cTn id="8"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ppt_x"/>
                                          </p:val>
                                        </p:tav>
                                        <p:tav tm="100000">
                                          <p:val>
                                            <p:strVal val="#ppt_x"/>
                                          </p:val>
                                        </p:tav>
                                      </p:tavLst>
                                    </p:anim>
                                    <p:anim calcmode="lin" valueType="num">
                                      <p:cBhvr additive="base">
                                        <p:cTn id="14"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057400"/>
            <a:ext cx="8382000" cy="4524315"/>
          </a:xfrm>
          <a:prstGeom prst="rect">
            <a:avLst/>
          </a:prstGeom>
        </p:spPr>
        <p:txBody>
          <a:bodyPr wrap="square">
            <a:spAutoFit/>
          </a:bodyPr>
          <a:lstStyle/>
          <a:p>
            <a:pPr algn="just" rtl="1"/>
            <a:r>
              <a:rPr lang="ar-SA" sz="3200" b="1" dirty="0" smtClean="0"/>
              <a:t>إِنَّ الَّذِينَ تَوَفَّاهُمُ الْمَلَائِكَةُ ظَالِمِي أَنْفُسِهِمْ قَالُوا فِيمَ كُنْتُمْ قَالُوا كُنَّا مُسْتَضْعَفِينَ فِي الْأَرْضِ قَالُوا أَلَمْ تَكُنْ أَرْضُ اللَّهِ وَاسِعَةً فَتُهَاجِرُوا فِيهَا فَأُولَئِكَ مَأْوَاهُمْ جَهَنَّمُ وَسَاءَتْ مَصِيرًا (97) إِلَّا الْمُسْتَضْعَفِينَ مِنَ الرِّجَالِ وَالنِّسَاءِ وَالْوِلْدَانِ لَا يَسْتَطِيعُونَ حِيلَةً وَلَا يَهْتَدُونَ سَبِيلًا (98) فَأُولَئِكَ عَسَى اللَّهُ أَنْ يَعْفُوَ عَنْهُمْ وَكَانَ اللَّهُ عَفُوًّا غَفُورًا (99) وَمَنْ يُهَاجِرْ فِي سَبِيلِ اللَّهِ يَجِدْ فِي الْأَرْضِ مُرَاغَمًا كَثِيرًا وَسَعَةً وَمَنْ يَخْرُجْ مِنْ بَيْتِهِ مُهَاجِرًا إِلَى اللَّهِ وَرَسُولِهِ ثُمَّ يُدْرِكْهُ الْمَوْتُ فَقَدْ وَقَعَ أَجْرُهُ عَلَى اللَّهِ وَكَانَ اللَّهُ غَفُورًا رَحِيمًا (100)</a:t>
            </a:r>
            <a:endParaRPr lang="en-US" sz="3200" dirty="0"/>
          </a:p>
        </p:txBody>
      </p:sp>
      <p:sp>
        <p:nvSpPr>
          <p:cNvPr id="3" name="TextBox 2"/>
          <p:cNvSpPr txBox="1"/>
          <p:nvPr/>
        </p:nvSpPr>
        <p:spPr>
          <a:xfrm>
            <a:off x="914400" y="457200"/>
            <a:ext cx="7467600" cy="1323439"/>
          </a:xfrm>
          <a:prstGeom prst="rect">
            <a:avLst/>
          </a:prstGeom>
          <a:solidFill>
            <a:srgbClr val="92D050"/>
          </a:solidFill>
        </p:spPr>
        <p:txBody>
          <a:bodyPr wrap="square" rtlCol="0">
            <a:spAutoFit/>
          </a:bodyPr>
          <a:lstStyle/>
          <a:p>
            <a:pPr algn="ctr"/>
            <a:r>
              <a:rPr lang="ar-SA" sz="4000" dirty="0" smtClean="0">
                <a:latin typeface="AlgerianD" pitchFamily="82" charset="0"/>
                <a:cs typeface="Arabic11 BT" pitchFamily="2" charset="-78"/>
              </a:rPr>
              <a:t>اعوذ بالله من الشيطان اللرجيم</a:t>
            </a:r>
          </a:p>
          <a:p>
            <a:pPr algn="ctr"/>
            <a:r>
              <a:rPr lang="ar-SA" sz="4000" dirty="0" smtClean="0">
                <a:latin typeface="AlgerianD" pitchFamily="82" charset="0"/>
                <a:cs typeface="Arabic11 BT" pitchFamily="2" charset="-78"/>
              </a:rPr>
              <a:t>بسم الله الرحمن اللرحيم</a:t>
            </a:r>
            <a:endParaRPr lang="en-US" sz="4000" dirty="0">
              <a:latin typeface="AlgerianD" pitchFamily="82" charset="0"/>
              <a:cs typeface="Arabic11 BT" pitchFamily="2" charset="-78"/>
            </a:endParaRPr>
          </a:p>
        </p:txBody>
      </p:sp>
      <p:graphicFrame>
        <p:nvGraphicFramePr>
          <p:cNvPr id="4" name="Object 3">
            <a:hlinkClick r:id="" action="ppaction://ole?verb=0"/>
          </p:cNvPr>
          <p:cNvGraphicFramePr>
            <a:graphicFrameLocks noChangeAspect="1"/>
          </p:cNvGraphicFramePr>
          <p:nvPr/>
        </p:nvGraphicFramePr>
        <p:xfrm>
          <a:off x="7848600" y="685800"/>
          <a:ext cx="914400" cy="771525"/>
        </p:xfrm>
        <a:graphic>
          <a:graphicData uri="http://schemas.openxmlformats.org/presentationml/2006/ole">
            <p:oleObj spid="_x0000_s1026" name="Packager Shell Object" showAsIcon="1" r:id="rId3" imgW="914400" imgH="771480" progId="Package">
              <p:embed/>
            </p:oleObj>
          </a:graphicData>
        </a:graphic>
      </p:graphicFrame>
      <p:graphicFrame>
        <p:nvGraphicFramePr>
          <p:cNvPr id="5" name="Object 4">
            <a:hlinkClick r:id="" action="ppaction://ole?verb=0"/>
          </p:cNvPr>
          <p:cNvGraphicFramePr>
            <a:graphicFrameLocks noChangeAspect="1"/>
          </p:cNvGraphicFramePr>
          <p:nvPr/>
        </p:nvGraphicFramePr>
        <p:xfrm>
          <a:off x="533400" y="685800"/>
          <a:ext cx="914400" cy="771525"/>
        </p:xfrm>
        <a:graphic>
          <a:graphicData uri="http://schemas.openxmlformats.org/presentationml/2006/ole">
            <p:oleObj spid="_x0000_s1027" name="Packager Shell Object" showAsIcon="1" r:id="rId4" imgW="914400" imgH="771480" progId="Package">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533400"/>
            <a:ext cx="5486400" cy="1107996"/>
          </a:xfrm>
          <a:prstGeom prst="rect">
            <a:avLst/>
          </a:prstGeom>
          <a:solidFill>
            <a:schemeClr val="tx2">
              <a:lumMod val="40000"/>
              <a:lumOff val="60000"/>
            </a:schemeClr>
          </a:solidFill>
        </p:spPr>
        <p:txBody>
          <a:bodyPr wrap="square" rtlCol="0">
            <a:spAutoFit/>
          </a:bodyPr>
          <a:lstStyle/>
          <a:p>
            <a:pPr algn="ctr"/>
            <a:r>
              <a:rPr lang="bn-IN" sz="6600" dirty="0" smtClean="0">
                <a:latin typeface="NikoshBAN" pitchFamily="2" charset="0"/>
                <a:cs typeface="NikoshBAN" pitchFamily="2" charset="0"/>
              </a:rPr>
              <a:t>শিখন ফল</a:t>
            </a:r>
            <a:endParaRPr lang="en-US" sz="6600" dirty="0">
              <a:latin typeface="NikoshBAN" pitchFamily="2" charset="0"/>
              <a:cs typeface="NikoshBAN" pitchFamily="2" charset="0"/>
            </a:endParaRPr>
          </a:p>
        </p:txBody>
      </p:sp>
      <p:sp>
        <p:nvSpPr>
          <p:cNvPr id="4" name="TextBox 3"/>
          <p:cNvSpPr txBox="1"/>
          <p:nvPr/>
        </p:nvSpPr>
        <p:spPr>
          <a:xfrm>
            <a:off x="152400" y="1905000"/>
            <a:ext cx="8610600" cy="1323439"/>
          </a:xfrm>
          <a:prstGeom prst="rect">
            <a:avLst/>
          </a:prstGeom>
          <a:noFill/>
        </p:spPr>
        <p:txBody>
          <a:bodyPr wrap="square" rtlCol="0">
            <a:spAutoFit/>
          </a:bodyPr>
          <a:lstStyle/>
          <a:p>
            <a:r>
              <a:rPr lang="bn-IN" sz="4400" dirty="0" smtClean="0">
                <a:latin typeface="NikoshBAN" pitchFamily="2" charset="0"/>
                <a:cs typeface="NikoshBAN" pitchFamily="2" charset="0"/>
              </a:rPr>
              <a:t>এ পাঠ শেষে শিক্ষার্থীরা –</a:t>
            </a:r>
            <a:endParaRPr lang="bn-IN" sz="3200" dirty="0" smtClean="0">
              <a:latin typeface="NikoshBAN" pitchFamily="2" charset="0"/>
              <a:cs typeface="NikoshBAN" pitchFamily="2" charset="0"/>
            </a:endParaRPr>
          </a:p>
          <a:p>
            <a:r>
              <a:rPr lang="bn-IN" sz="3600" dirty="0" smtClean="0">
                <a:latin typeface="NikoshBAN" pitchFamily="2" charset="0"/>
                <a:cs typeface="NikoshBAN" pitchFamily="2" charset="0"/>
              </a:rPr>
              <a:t>	</a:t>
            </a:r>
            <a:r>
              <a:rPr lang="en-US" sz="3600" dirty="0" smtClean="0">
                <a:latin typeface="NikoshBAN" pitchFamily="2" charset="0"/>
                <a:cs typeface="NikoshBAN" pitchFamily="2" charset="0"/>
              </a:rPr>
              <a:t>•</a:t>
            </a:r>
            <a:r>
              <a:rPr lang="bn-IN" sz="3600" dirty="0" smtClean="0">
                <a:latin typeface="NikoshBAN" pitchFamily="2" charset="0"/>
                <a:cs typeface="NikoshBAN" pitchFamily="2" charset="0"/>
              </a:rPr>
              <a:t> </a:t>
            </a:r>
            <a:r>
              <a:rPr lang="bn-BD" sz="3600" dirty="0" smtClean="0">
                <a:latin typeface="NikoshBAN" pitchFamily="2" charset="0"/>
                <a:cs typeface="NikoshBAN" pitchFamily="2" charset="0"/>
              </a:rPr>
              <a:t>নতুন শব্দসমূহ তাহকীক </a:t>
            </a:r>
            <a:r>
              <a:rPr lang="bn-IN" sz="3600" dirty="0" smtClean="0">
                <a:latin typeface="NikoshBAN" pitchFamily="2" charset="0"/>
                <a:cs typeface="NikoshBAN" pitchFamily="2" charset="0"/>
              </a:rPr>
              <a:t>করতে পারবে। </a:t>
            </a:r>
            <a:endParaRPr lang="en-US" sz="3600" dirty="0"/>
          </a:p>
        </p:txBody>
      </p:sp>
      <p:sp>
        <p:nvSpPr>
          <p:cNvPr id="8" name="TextBox 7"/>
          <p:cNvSpPr txBox="1"/>
          <p:nvPr/>
        </p:nvSpPr>
        <p:spPr>
          <a:xfrm>
            <a:off x="1066800" y="3962400"/>
            <a:ext cx="7696200" cy="646331"/>
          </a:xfrm>
          <a:prstGeom prst="rect">
            <a:avLst/>
          </a:prstGeom>
          <a:noFill/>
        </p:spPr>
        <p:txBody>
          <a:bodyPr wrap="square" rtlCol="0">
            <a:spAutoFit/>
          </a:bodyPr>
          <a:lstStyle/>
          <a:p>
            <a:r>
              <a:rPr lang="en-US" sz="3600" dirty="0" smtClean="0">
                <a:latin typeface="NikoshBAN" pitchFamily="2" charset="0"/>
                <a:cs typeface="NikoshBAN" pitchFamily="2" charset="0"/>
              </a:rPr>
              <a:t>•</a:t>
            </a:r>
            <a:r>
              <a:rPr lang="bn-IN" sz="3600" dirty="0" smtClean="0">
                <a:latin typeface="NikoshBAN" pitchFamily="2" charset="0"/>
                <a:cs typeface="NikoshBAN" pitchFamily="2" charset="0"/>
              </a:rPr>
              <a:t> </a:t>
            </a:r>
            <a:r>
              <a:rPr lang="bn-BD" sz="3600" dirty="0" smtClean="0">
                <a:latin typeface="NikoshBAN" pitchFamily="2" charset="0"/>
                <a:cs typeface="NikoshBAN" pitchFamily="2" charset="0"/>
              </a:rPr>
              <a:t>আয়াতসমূহের শানে নুযূল </a:t>
            </a:r>
            <a:r>
              <a:rPr lang="bn-IN" sz="3600" dirty="0" smtClean="0">
                <a:latin typeface="NikoshBAN" pitchFamily="2" charset="0"/>
                <a:cs typeface="NikoshBAN" pitchFamily="2" charset="0"/>
              </a:rPr>
              <a:t>বর্ণনা করতে পারবে।</a:t>
            </a:r>
            <a:endParaRPr lang="en-US" sz="3600" dirty="0"/>
          </a:p>
        </p:txBody>
      </p:sp>
      <p:sp>
        <p:nvSpPr>
          <p:cNvPr id="9" name="TextBox 8"/>
          <p:cNvSpPr txBox="1"/>
          <p:nvPr/>
        </p:nvSpPr>
        <p:spPr>
          <a:xfrm>
            <a:off x="1066800" y="5410200"/>
            <a:ext cx="7924800" cy="646331"/>
          </a:xfrm>
          <a:prstGeom prst="rect">
            <a:avLst/>
          </a:prstGeom>
          <a:noFill/>
        </p:spPr>
        <p:txBody>
          <a:bodyPr wrap="square" rtlCol="0">
            <a:spAutoFit/>
          </a:bodyPr>
          <a:lstStyle/>
          <a:p>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হিজরতের ফাজায়েল বর্ণনা করতে পারবে।</a:t>
            </a:r>
            <a:endParaRPr lang="en-US" dirty="0"/>
          </a:p>
        </p:txBody>
      </p:sp>
      <p:sp>
        <p:nvSpPr>
          <p:cNvPr id="6" name="TextBox 5"/>
          <p:cNvSpPr txBox="1"/>
          <p:nvPr/>
        </p:nvSpPr>
        <p:spPr>
          <a:xfrm>
            <a:off x="1066800" y="4724400"/>
            <a:ext cx="7924800" cy="646331"/>
          </a:xfrm>
          <a:prstGeom prst="rect">
            <a:avLst/>
          </a:prstGeom>
          <a:noFill/>
        </p:spPr>
        <p:txBody>
          <a:bodyPr wrap="square" rtlCol="0">
            <a:spAutoFit/>
          </a:bodyPr>
          <a:lstStyle/>
          <a:p>
            <a:r>
              <a:rPr lang="en-US" sz="3600" dirty="0" smtClean="0">
                <a:latin typeface="NikoshBAN" pitchFamily="2" charset="0"/>
                <a:cs typeface="NikoshBAN" pitchFamily="2" charset="0"/>
              </a:rPr>
              <a:t>•</a:t>
            </a:r>
            <a:r>
              <a:rPr lang="bn-IN" sz="3600" dirty="0" smtClean="0">
                <a:latin typeface="NikoshBAN" pitchFamily="2" charset="0"/>
                <a:cs typeface="NikoshBAN" pitchFamily="2" charset="0"/>
              </a:rPr>
              <a:t> </a:t>
            </a:r>
            <a:r>
              <a:rPr lang="bn-BD" sz="3600" dirty="0" smtClean="0">
                <a:latin typeface="NikoshBAN" pitchFamily="2" charset="0"/>
                <a:cs typeface="NikoshBAN" pitchFamily="2" charset="0"/>
              </a:rPr>
              <a:t>হিজরতের পরিচয় ও হুকুম ব্যাখ্যা </a:t>
            </a:r>
            <a:r>
              <a:rPr lang="bn-IN" sz="3600" dirty="0" smtClean="0">
                <a:latin typeface="NikoshBAN" pitchFamily="2" charset="0"/>
                <a:cs typeface="NikoshBAN" pitchFamily="2" charset="0"/>
              </a:rPr>
              <a:t>করতে পারবে। </a:t>
            </a:r>
            <a:endParaRPr lang="en-US" dirty="0"/>
          </a:p>
        </p:txBody>
      </p:sp>
      <p:sp>
        <p:nvSpPr>
          <p:cNvPr id="7" name="Rectangle 6"/>
          <p:cNvSpPr/>
          <p:nvPr/>
        </p:nvSpPr>
        <p:spPr>
          <a:xfrm>
            <a:off x="1066800" y="3276600"/>
            <a:ext cx="5935663" cy="646331"/>
          </a:xfrm>
          <a:prstGeom prst="rect">
            <a:avLst/>
          </a:prstGeom>
        </p:spPr>
        <p:txBody>
          <a:bodyPr wrap="square">
            <a:spAutoFit/>
          </a:bodyPr>
          <a:lstStyle/>
          <a:p>
            <a:pPr lvl="0"/>
            <a:r>
              <a:rPr lang="en-US" sz="3600" dirty="0" smtClean="0">
                <a:solidFill>
                  <a:prstClr val="black"/>
                </a:solidFill>
                <a:latin typeface="NikoshBAN" pitchFamily="2" charset="0"/>
                <a:cs typeface="NikoshBAN" pitchFamily="2" charset="0"/>
              </a:rPr>
              <a:t>•</a:t>
            </a:r>
            <a:r>
              <a:rPr lang="bn-IN" sz="3600" dirty="0" smtClean="0">
                <a:solidFill>
                  <a:prstClr val="black"/>
                </a:solidFill>
                <a:latin typeface="NikoshBAN" pitchFamily="2" charset="0"/>
                <a:cs typeface="NikoshBAN" pitchFamily="2" charset="0"/>
              </a:rPr>
              <a:t> </a:t>
            </a:r>
            <a:r>
              <a:rPr lang="bn-BD" sz="3600" dirty="0" smtClean="0">
                <a:solidFill>
                  <a:prstClr val="black"/>
                </a:solidFill>
                <a:latin typeface="NikoshBAN" pitchFamily="2" charset="0"/>
                <a:cs typeface="NikoshBAN" pitchFamily="2" charset="0"/>
              </a:rPr>
              <a:t>আয়াতসমূহের অনুবাদ </a:t>
            </a:r>
            <a:r>
              <a:rPr lang="bn-IN" sz="3600" dirty="0" smtClean="0">
                <a:solidFill>
                  <a:prstClr val="black"/>
                </a:solidFill>
                <a:latin typeface="NikoshBAN" pitchFamily="2" charset="0"/>
                <a:cs typeface="NikoshBAN" pitchFamily="2" charset="0"/>
              </a:rPr>
              <a:t>করতে পারবে।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Bottom)">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lide(fromBottom)">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95400" y="304800"/>
            <a:ext cx="6705600" cy="707886"/>
          </a:xfrm>
          <a:prstGeom prst="rect">
            <a:avLst/>
          </a:prstGeom>
          <a:solidFill>
            <a:schemeClr val="accent6">
              <a:lumMod val="40000"/>
              <a:lumOff val="60000"/>
            </a:schemeClr>
          </a:solidFill>
        </p:spPr>
        <p:txBody>
          <a:bodyPr wrap="square" rtlCol="0">
            <a:spAutoFit/>
          </a:bodyPr>
          <a:lstStyle/>
          <a:p>
            <a:pPr algn="ctr"/>
            <a:r>
              <a:rPr lang="bn-BD" sz="4000" dirty="0" smtClean="0">
                <a:latin typeface="NikoshBAN" pitchFamily="2" charset="0"/>
                <a:cs typeface="NikoshBAN" pitchFamily="2" charset="0"/>
              </a:rPr>
              <a:t>নতুন শব্দসমূহের তাহকীক</a:t>
            </a:r>
            <a:endParaRPr lang="en-US" sz="4000" dirty="0">
              <a:latin typeface="NikoshBAN" pitchFamily="2" charset="0"/>
              <a:cs typeface="NikoshBAN" pitchFamily="2" charset="0"/>
            </a:endParaRPr>
          </a:p>
        </p:txBody>
      </p:sp>
      <p:sp>
        <p:nvSpPr>
          <p:cNvPr id="13" name="TextBox 12"/>
          <p:cNvSpPr txBox="1"/>
          <p:nvPr/>
        </p:nvSpPr>
        <p:spPr>
          <a:xfrm>
            <a:off x="7162800" y="1219200"/>
            <a:ext cx="1219200" cy="707886"/>
          </a:xfrm>
          <a:prstGeom prst="rect">
            <a:avLst/>
          </a:prstGeom>
          <a:solidFill>
            <a:schemeClr val="tx2">
              <a:lumMod val="40000"/>
              <a:lumOff val="60000"/>
            </a:schemeClr>
          </a:solidFill>
        </p:spPr>
        <p:txBody>
          <a:bodyPr wrap="square" rtlCol="0">
            <a:spAutoFit/>
          </a:bodyPr>
          <a:lstStyle/>
          <a:p>
            <a:pPr algn="r"/>
            <a:r>
              <a:rPr lang="ar-SA" sz="4000" dirty="0" smtClean="0">
                <a:latin typeface="NikoshBAN" pitchFamily="2" charset="0"/>
                <a:cs typeface="NikoshBAN" pitchFamily="2" charset="0"/>
              </a:rPr>
              <a:t> </a:t>
            </a:r>
            <a:r>
              <a:rPr lang="ar-SA" sz="4000" dirty="0" smtClean="0">
                <a:latin typeface="Arial" pitchFamily="34" charset="0"/>
                <a:cs typeface="Arial" pitchFamily="34" charset="0"/>
              </a:rPr>
              <a:t>توفى</a:t>
            </a:r>
            <a:endParaRPr lang="en-US" sz="4000" dirty="0">
              <a:latin typeface="NikoshBAN" pitchFamily="2" charset="0"/>
              <a:cs typeface="NikoshBAN" pitchFamily="2" charset="0"/>
            </a:endParaRPr>
          </a:p>
        </p:txBody>
      </p:sp>
      <p:sp>
        <p:nvSpPr>
          <p:cNvPr id="14" name="TextBox 13"/>
          <p:cNvSpPr txBox="1"/>
          <p:nvPr/>
        </p:nvSpPr>
        <p:spPr>
          <a:xfrm>
            <a:off x="6629400" y="1981200"/>
            <a:ext cx="1371600" cy="523220"/>
          </a:xfrm>
          <a:prstGeom prst="rect">
            <a:avLst/>
          </a:prstGeom>
          <a:noFill/>
        </p:spPr>
        <p:txBody>
          <a:bodyPr wrap="square" rtlCol="0">
            <a:spAutoFit/>
          </a:bodyPr>
          <a:lstStyle/>
          <a:p>
            <a:pPr algn="r" rtl="1"/>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الصيغة</a:t>
            </a:r>
            <a:r>
              <a:rPr lang="bn-BD" sz="2800" dirty="0" smtClean="0">
                <a:latin typeface="Arial" pitchFamily="34" charset="0"/>
                <a:cs typeface="Arial" pitchFamily="34" charset="0"/>
              </a:rPr>
              <a:t>	</a:t>
            </a:r>
            <a:r>
              <a:rPr lang="ar-SA" sz="2800" dirty="0" smtClean="0">
                <a:latin typeface="Arial" pitchFamily="34" charset="0"/>
                <a:cs typeface="Arial" pitchFamily="34" charset="0"/>
              </a:rPr>
              <a:t>:</a:t>
            </a:r>
            <a:endParaRPr lang="en-US" sz="2800" dirty="0">
              <a:latin typeface="NikoshBAN" pitchFamily="2" charset="0"/>
              <a:cs typeface="NikoshBAN" pitchFamily="2" charset="0"/>
            </a:endParaRPr>
          </a:p>
        </p:txBody>
      </p:sp>
      <p:sp>
        <p:nvSpPr>
          <p:cNvPr id="21" name="TextBox 20"/>
          <p:cNvSpPr txBox="1"/>
          <p:nvPr/>
        </p:nvSpPr>
        <p:spPr>
          <a:xfrm>
            <a:off x="6705600" y="2590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البحث:</a:t>
            </a:r>
            <a:endParaRPr lang="en-US" sz="2800" dirty="0">
              <a:latin typeface="Arial" pitchFamily="34" charset="0"/>
              <a:cs typeface="Arial" pitchFamily="34" charset="0"/>
            </a:endParaRPr>
          </a:p>
        </p:txBody>
      </p:sp>
      <p:sp>
        <p:nvSpPr>
          <p:cNvPr id="24" name="TextBox 23"/>
          <p:cNvSpPr txBox="1"/>
          <p:nvPr/>
        </p:nvSpPr>
        <p:spPr>
          <a:xfrm>
            <a:off x="6705600" y="32004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الباب:</a:t>
            </a:r>
            <a:endParaRPr lang="en-US" sz="2800" dirty="0">
              <a:latin typeface="Arial" pitchFamily="34" charset="0"/>
              <a:cs typeface="Arial" pitchFamily="34" charset="0"/>
            </a:endParaRPr>
          </a:p>
        </p:txBody>
      </p:sp>
      <p:sp>
        <p:nvSpPr>
          <p:cNvPr id="25" name="TextBox 24"/>
          <p:cNvSpPr txBox="1"/>
          <p:nvPr/>
        </p:nvSpPr>
        <p:spPr>
          <a:xfrm>
            <a:off x="6553200" y="3886200"/>
            <a:ext cx="15240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المصدر:</a:t>
            </a:r>
            <a:endParaRPr lang="en-US" sz="2800" dirty="0">
              <a:latin typeface="Arial" pitchFamily="34" charset="0"/>
              <a:cs typeface="Arial" pitchFamily="34" charset="0"/>
            </a:endParaRPr>
          </a:p>
        </p:txBody>
      </p:sp>
      <p:sp>
        <p:nvSpPr>
          <p:cNvPr id="26" name="TextBox 25"/>
          <p:cNvSpPr txBox="1"/>
          <p:nvPr/>
        </p:nvSpPr>
        <p:spPr>
          <a:xfrm>
            <a:off x="6705600" y="45720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المادة:</a:t>
            </a:r>
            <a:endParaRPr lang="en-US" sz="2800" dirty="0">
              <a:latin typeface="Arial" pitchFamily="34" charset="0"/>
              <a:cs typeface="Arial" pitchFamily="34" charset="0"/>
            </a:endParaRPr>
          </a:p>
        </p:txBody>
      </p:sp>
      <p:sp>
        <p:nvSpPr>
          <p:cNvPr id="27" name="TextBox 26"/>
          <p:cNvSpPr txBox="1"/>
          <p:nvPr/>
        </p:nvSpPr>
        <p:spPr>
          <a:xfrm>
            <a:off x="2819400" y="1981200"/>
            <a:ext cx="31242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واحد مذكر غائب</a:t>
            </a:r>
            <a:endParaRPr lang="en-US" sz="2800" dirty="0">
              <a:latin typeface="NikoshBAN" pitchFamily="2" charset="0"/>
              <a:cs typeface="NikoshBAN" pitchFamily="2" charset="0"/>
            </a:endParaRPr>
          </a:p>
        </p:txBody>
      </p:sp>
      <p:sp>
        <p:nvSpPr>
          <p:cNvPr id="28" name="TextBox 27"/>
          <p:cNvSpPr txBox="1"/>
          <p:nvPr/>
        </p:nvSpPr>
        <p:spPr>
          <a:xfrm>
            <a:off x="3962400" y="45720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و – ف - ى</a:t>
            </a:r>
            <a:endParaRPr lang="en-US" sz="2800" dirty="0">
              <a:latin typeface="NikoshBAN" pitchFamily="2" charset="0"/>
              <a:cs typeface="NikoshBAN" pitchFamily="2" charset="0"/>
            </a:endParaRPr>
          </a:p>
        </p:txBody>
      </p:sp>
      <p:sp>
        <p:nvSpPr>
          <p:cNvPr id="29" name="TextBox 28"/>
          <p:cNvSpPr txBox="1"/>
          <p:nvPr/>
        </p:nvSpPr>
        <p:spPr>
          <a:xfrm>
            <a:off x="3810000" y="32766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تفعل</a:t>
            </a:r>
            <a:endParaRPr lang="en-US" sz="2800" dirty="0">
              <a:latin typeface="NikoshBAN" pitchFamily="2" charset="0"/>
              <a:cs typeface="NikoshBAN" pitchFamily="2" charset="0"/>
            </a:endParaRPr>
          </a:p>
        </p:txBody>
      </p:sp>
      <p:sp>
        <p:nvSpPr>
          <p:cNvPr id="30" name="TextBox 29"/>
          <p:cNvSpPr txBox="1"/>
          <p:nvPr/>
        </p:nvSpPr>
        <p:spPr>
          <a:xfrm>
            <a:off x="3886200" y="39624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التوفى</a:t>
            </a:r>
            <a:endParaRPr lang="en-US" sz="2800" dirty="0">
              <a:latin typeface="NikoshBAN" pitchFamily="2" charset="0"/>
              <a:cs typeface="NikoshBAN" pitchFamily="2" charset="0"/>
            </a:endParaRPr>
          </a:p>
        </p:txBody>
      </p:sp>
      <p:sp>
        <p:nvSpPr>
          <p:cNvPr id="31" name="TextBox 30"/>
          <p:cNvSpPr txBox="1"/>
          <p:nvPr/>
        </p:nvSpPr>
        <p:spPr>
          <a:xfrm>
            <a:off x="1524000" y="2667000"/>
            <a:ext cx="4419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اثبات فعل ماضى مطلق معروف</a:t>
            </a:r>
            <a:endParaRPr lang="en-US" sz="2800" dirty="0">
              <a:latin typeface="NikoshBAN" pitchFamily="2" charset="0"/>
              <a:cs typeface="NikoshBAN" pitchFamily="2" charset="0"/>
            </a:endParaRPr>
          </a:p>
        </p:txBody>
      </p:sp>
      <p:sp>
        <p:nvSpPr>
          <p:cNvPr id="32" name="TextBox 31"/>
          <p:cNvSpPr txBox="1"/>
          <p:nvPr/>
        </p:nvSpPr>
        <p:spPr>
          <a:xfrm>
            <a:off x="6629400" y="51816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الجنس:</a:t>
            </a:r>
            <a:endParaRPr lang="en-US" sz="2800" dirty="0">
              <a:latin typeface="Arial" pitchFamily="34" charset="0"/>
              <a:cs typeface="Arial" pitchFamily="34" charset="0"/>
            </a:endParaRPr>
          </a:p>
        </p:txBody>
      </p:sp>
      <p:sp>
        <p:nvSpPr>
          <p:cNvPr id="33" name="TextBox 32"/>
          <p:cNvSpPr txBox="1"/>
          <p:nvPr/>
        </p:nvSpPr>
        <p:spPr>
          <a:xfrm>
            <a:off x="6705600" y="6019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المعنى:</a:t>
            </a:r>
            <a:endParaRPr lang="en-US" sz="2800" dirty="0">
              <a:latin typeface="Arial" pitchFamily="34" charset="0"/>
              <a:cs typeface="Arial" pitchFamily="34" charset="0"/>
            </a:endParaRPr>
          </a:p>
        </p:txBody>
      </p:sp>
      <p:sp>
        <p:nvSpPr>
          <p:cNvPr id="34" name="TextBox 33"/>
          <p:cNvSpPr txBox="1"/>
          <p:nvPr/>
        </p:nvSpPr>
        <p:spPr>
          <a:xfrm>
            <a:off x="3886200" y="52578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لفيف مفروق</a:t>
            </a:r>
            <a:endParaRPr lang="en-US" sz="2800" dirty="0">
              <a:latin typeface="NikoshBAN" pitchFamily="2" charset="0"/>
              <a:cs typeface="NikoshBAN" pitchFamily="2" charset="0"/>
            </a:endParaRPr>
          </a:p>
        </p:txBody>
      </p:sp>
      <p:sp>
        <p:nvSpPr>
          <p:cNvPr id="35" name="TextBox 34"/>
          <p:cNvSpPr txBox="1"/>
          <p:nvPr/>
        </p:nvSpPr>
        <p:spPr>
          <a:xfrm>
            <a:off x="2895600" y="5943600"/>
            <a:ext cx="32004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bn-BD" sz="2800" dirty="0" smtClean="0">
                <a:latin typeface="NikoshBAN" pitchFamily="2" charset="0"/>
                <a:cs typeface="NikoshBAN" pitchFamily="2" charset="0"/>
              </a:rPr>
              <a:t>তিনি মৃত্যু দিয়েছেন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ppt_x"/>
                                          </p:val>
                                        </p:tav>
                                        <p:tav tm="100000">
                                          <p:val>
                                            <p:strVal val="#ppt_x"/>
                                          </p:val>
                                        </p:tav>
                                      </p:tavLst>
                                    </p:anim>
                                    <p:anim calcmode="lin" valueType="num">
                                      <p:cBhvr additive="base">
                                        <p:cTn id="8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6705600" cy="707886"/>
          </a:xfrm>
          <a:prstGeom prst="rect">
            <a:avLst/>
          </a:prstGeom>
          <a:solidFill>
            <a:schemeClr val="accent6">
              <a:lumMod val="40000"/>
              <a:lumOff val="60000"/>
            </a:schemeClr>
          </a:solidFill>
        </p:spPr>
        <p:txBody>
          <a:bodyPr wrap="square" rtlCol="0">
            <a:spAutoFit/>
          </a:bodyPr>
          <a:lstStyle/>
          <a:p>
            <a:pPr algn="ctr"/>
            <a:r>
              <a:rPr lang="bn-BD" sz="4000" dirty="0" smtClean="0">
                <a:latin typeface="NikoshBAN" pitchFamily="2" charset="0"/>
                <a:cs typeface="NikoshBAN" pitchFamily="2" charset="0"/>
              </a:rPr>
              <a:t>নতুন শব্দসমূহের তাহকীক</a:t>
            </a:r>
            <a:endParaRPr lang="en-US" sz="4000" dirty="0">
              <a:latin typeface="NikoshBAN" pitchFamily="2" charset="0"/>
              <a:cs typeface="NikoshBAN" pitchFamily="2" charset="0"/>
            </a:endParaRPr>
          </a:p>
        </p:txBody>
      </p:sp>
      <p:sp>
        <p:nvSpPr>
          <p:cNvPr id="3" name="TextBox 2"/>
          <p:cNvSpPr txBox="1"/>
          <p:nvPr/>
        </p:nvSpPr>
        <p:spPr>
          <a:xfrm>
            <a:off x="6096000" y="1219200"/>
            <a:ext cx="2286000" cy="707886"/>
          </a:xfrm>
          <a:prstGeom prst="rect">
            <a:avLst/>
          </a:prstGeom>
          <a:solidFill>
            <a:schemeClr val="tx2">
              <a:lumMod val="40000"/>
              <a:lumOff val="60000"/>
            </a:schemeClr>
          </a:solidFill>
        </p:spPr>
        <p:txBody>
          <a:bodyPr wrap="square" rtlCol="0">
            <a:spAutoFit/>
          </a:bodyPr>
          <a:lstStyle/>
          <a:p>
            <a:pPr algn="r"/>
            <a:r>
              <a:rPr lang="ar-SA" sz="4000" dirty="0" smtClean="0">
                <a:latin typeface="Arial" pitchFamily="34" charset="0"/>
                <a:cs typeface="Arial" pitchFamily="34" charset="0"/>
              </a:rPr>
              <a:t>لا يستطيعون</a:t>
            </a:r>
            <a:endParaRPr lang="en-US" sz="4000" dirty="0">
              <a:latin typeface="Arial" pitchFamily="34" charset="0"/>
              <a:cs typeface="Arial" pitchFamily="34" charset="0"/>
            </a:endParaRPr>
          </a:p>
        </p:txBody>
      </p:sp>
      <p:sp>
        <p:nvSpPr>
          <p:cNvPr id="4" name="TextBox 3"/>
          <p:cNvSpPr txBox="1"/>
          <p:nvPr/>
        </p:nvSpPr>
        <p:spPr>
          <a:xfrm>
            <a:off x="6629400" y="1981200"/>
            <a:ext cx="1371600" cy="523220"/>
          </a:xfrm>
          <a:prstGeom prst="rect">
            <a:avLst/>
          </a:prstGeom>
          <a:noFill/>
        </p:spPr>
        <p:txBody>
          <a:bodyPr wrap="square" rtlCol="0">
            <a:spAutoFit/>
          </a:bodyPr>
          <a:lstStyle/>
          <a:p>
            <a:pPr algn="r" rtl="1"/>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الصيغة</a:t>
            </a:r>
            <a:r>
              <a:rPr lang="bn-BD" sz="2800" dirty="0" smtClean="0">
                <a:latin typeface="Arial" pitchFamily="34" charset="0"/>
                <a:cs typeface="Arial" pitchFamily="34" charset="0"/>
              </a:rPr>
              <a:t>	</a:t>
            </a:r>
            <a:r>
              <a:rPr lang="ar-SA" sz="2800" dirty="0" smtClean="0">
                <a:latin typeface="Arial" pitchFamily="34" charset="0"/>
                <a:cs typeface="Arial" pitchFamily="34" charset="0"/>
              </a:rPr>
              <a:t>:</a:t>
            </a:r>
            <a:endParaRPr lang="en-US" sz="2800" dirty="0">
              <a:latin typeface="NikoshBAN" pitchFamily="2" charset="0"/>
              <a:cs typeface="NikoshBAN" pitchFamily="2" charset="0"/>
            </a:endParaRPr>
          </a:p>
        </p:txBody>
      </p:sp>
      <p:sp>
        <p:nvSpPr>
          <p:cNvPr id="5" name="TextBox 4"/>
          <p:cNvSpPr txBox="1"/>
          <p:nvPr/>
        </p:nvSpPr>
        <p:spPr>
          <a:xfrm>
            <a:off x="6705600" y="2590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البحث:</a:t>
            </a:r>
            <a:endParaRPr lang="en-US" sz="2800" dirty="0">
              <a:latin typeface="Arial" pitchFamily="34" charset="0"/>
              <a:cs typeface="Arial" pitchFamily="34" charset="0"/>
            </a:endParaRPr>
          </a:p>
        </p:txBody>
      </p:sp>
      <p:sp>
        <p:nvSpPr>
          <p:cNvPr id="6" name="TextBox 5"/>
          <p:cNvSpPr txBox="1"/>
          <p:nvPr/>
        </p:nvSpPr>
        <p:spPr>
          <a:xfrm>
            <a:off x="6705600" y="32004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الباب:</a:t>
            </a:r>
            <a:endParaRPr lang="en-US" sz="2800" dirty="0">
              <a:latin typeface="Arial" pitchFamily="34" charset="0"/>
              <a:cs typeface="Arial" pitchFamily="34" charset="0"/>
            </a:endParaRPr>
          </a:p>
        </p:txBody>
      </p:sp>
      <p:sp>
        <p:nvSpPr>
          <p:cNvPr id="7" name="TextBox 6"/>
          <p:cNvSpPr txBox="1"/>
          <p:nvPr/>
        </p:nvSpPr>
        <p:spPr>
          <a:xfrm>
            <a:off x="6553200" y="3886200"/>
            <a:ext cx="15240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المصدر:</a:t>
            </a:r>
            <a:endParaRPr lang="en-US" sz="2800" dirty="0">
              <a:latin typeface="Arial" pitchFamily="34" charset="0"/>
              <a:cs typeface="Arial" pitchFamily="34" charset="0"/>
            </a:endParaRPr>
          </a:p>
        </p:txBody>
      </p:sp>
      <p:sp>
        <p:nvSpPr>
          <p:cNvPr id="8" name="TextBox 7"/>
          <p:cNvSpPr txBox="1"/>
          <p:nvPr/>
        </p:nvSpPr>
        <p:spPr>
          <a:xfrm>
            <a:off x="6705600" y="45720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المادة:</a:t>
            </a:r>
            <a:endParaRPr lang="en-US" sz="2800" dirty="0">
              <a:latin typeface="Arial" pitchFamily="34" charset="0"/>
              <a:cs typeface="Arial" pitchFamily="34" charset="0"/>
            </a:endParaRPr>
          </a:p>
        </p:txBody>
      </p:sp>
      <p:sp>
        <p:nvSpPr>
          <p:cNvPr id="9" name="TextBox 8"/>
          <p:cNvSpPr txBox="1"/>
          <p:nvPr/>
        </p:nvSpPr>
        <p:spPr>
          <a:xfrm>
            <a:off x="2819400" y="1981200"/>
            <a:ext cx="31242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جمع مذكر غائب</a:t>
            </a:r>
            <a:endParaRPr lang="en-US" sz="2800" dirty="0">
              <a:latin typeface="NikoshBAN" pitchFamily="2" charset="0"/>
              <a:cs typeface="NikoshBAN" pitchFamily="2" charset="0"/>
            </a:endParaRPr>
          </a:p>
        </p:txBody>
      </p:sp>
      <p:sp>
        <p:nvSpPr>
          <p:cNvPr id="10" name="TextBox 9"/>
          <p:cNvSpPr txBox="1"/>
          <p:nvPr/>
        </p:nvSpPr>
        <p:spPr>
          <a:xfrm>
            <a:off x="3962400" y="45720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ط – و - ع</a:t>
            </a:r>
            <a:endParaRPr lang="en-US" sz="2800" dirty="0">
              <a:latin typeface="NikoshBAN" pitchFamily="2" charset="0"/>
              <a:cs typeface="NikoshBAN" pitchFamily="2" charset="0"/>
            </a:endParaRPr>
          </a:p>
        </p:txBody>
      </p:sp>
      <p:sp>
        <p:nvSpPr>
          <p:cNvPr id="11" name="TextBox 10"/>
          <p:cNvSpPr txBox="1"/>
          <p:nvPr/>
        </p:nvSpPr>
        <p:spPr>
          <a:xfrm>
            <a:off x="4800600" y="3276600"/>
            <a:ext cx="1143000" cy="523220"/>
          </a:xfrm>
          <a:prstGeom prst="rect">
            <a:avLst/>
          </a:prstGeom>
          <a:noFill/>
        </p:spPr>
        <p:txBody>
          <a:bodyPr wrap="square" rtlCol="0">
            <a:spAutoFit/>
          </a:bodyPr>
          <a:lstStyle/>
          <a:p>
            <a:pPr algn="r"/>
            <a:r>
              <a:rPr lang="ar-SA" sz="2800" dirty="0" smtClean="0">
                <a:latin typeface="Arial" pitchFamily="34" charset="0"/>
                <a:cs typeface="Arial" pitchFamily="34" charset="0"/>
              </a:rPr>
              <a:t>استفعال</a:t>
            </a:r>
            <a:endParaRPr lang="en-US" sz="2800" dirty="0">
              <a:latin typeface="Arial" pitchFamily="34" charset="0"/>
              <a:cs typeface="Arial" pitchFamily="34" charset="0"/>
            </a:endParaRPr>
          </a:p>
        </p:txBody>
      </p:sp>
      <p:sp>
        <p:nvSpPr>
          <p:cNvPr id="12" name="TextBox 11"/>
          <p:cNvSpPr txBox="1"/>
          <p:nvPr/>
        </p:nvSpPr>
        <p:spPr>
          <a:xfrm>
            <a:off x="3886200" y="39624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ا</a:t>
            </a:r>
            <a:r>
              <a:rPr lang="ar-SA" sz="2800" dirty="0" smtClean="0">
                <a:latin typeface="Arial" pitchFamily="34" charset="0"/>
                <a:cs typeface="Arial" pitchFamily="34" charset="0"/>
              </a:rPr>
              <a:t>لاستطاعة</a:t>
            </a:r>
            <a:endParaRPr lang="en-US" sz="2800" dirty="0">
              <a:latin typeface="Arial" pitchFamily="34" charset="0"/>
              <a:cs typeface="Arial" pitchFamily="34" charset="0"/>
            </a:endParaRPr>
          </a:p>
        </p:txBody>
      </p:sp>
      <p:sp>
        <p:nvSpPr>
          <p:cNvPr id="13" name="TextBox 12"/>
          <p:cNvSpPr txBox="1"/>
          <p:nvPr/>
        </p:nvSpPr>
        <p:spPr>
          <a:xfrm>
            <a:off x="1524000" y="2667000"/>
            <a:ext cx="4419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اثبات فعل مضارع معروف</a:t>
            </a:r>
            <a:endParaRPr lang="en-US" sz="2800" dirty="0">
              <a:latin typeface="NikoshBAN" pitchFamily="2" charset="0"/>
              <a:cs typeface="NikoshBAN" pitchFamily="2" charset="0"/>
            </a:endParaRPr>
          </a:p>
        </p:txBody>
      </p:sp>
      <p:sp>
        <p:nvSpPr>
          <p:cNvPr id="14" name="TextBox 13"/>
          <p:cNvSpPr txBox="1"/>
          <p:nvPr/>
        </p:nvSpPr>
        <p:spPr>
          <a:xfrm>
            <a:off x="6629400" y="51816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الجنس:</a:t>
            </a:r>
            <a:endParaRPr lang="en-US" sz="2800" dirty="0">
              <a:latin typeface="Arial" pitchFamily="34" charset="0"/>
              <a:cs typeface="Arial" pitchFamily="34" charset="0"/>
            </a:endParaRPr>
          </a:p>
        </p:txBody>
      </p:sp>
      <p:sp>
        <p:nvSpPr>
          <p:cNvPr id="15" name="TextBox 14"/>
          <p:cNvSpPr txBox="1"/>
          <p:nvPr/>
        </p:nvSpPr>
        <p:spPr>
          <a:xfrm>
            <a:off x="6705600" y="6019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المعنى:</a:t>
            </a:r>
            <a:endParaRPr lang="en-US" sz="2800" dirty="0">
              <a:latin typeface="Arial" pitchFamily="34" charset="0"/>
              <a:cs typeface="Arial" pitchFamily="34" charset="0"/>
            </a:endParaRPr>
          </a:p>
        </p:txBody>
      </p:sp>
      <p:sp>
        <p:nvSpPr>
          <p:cNvPr id="16" name="TextBox 15"/>
          <p:cNvSpPr txBox="1"/>
          <p:nvPr/>
        </p:nvSpPr>
        <p:spPr>
          <a:xfrm>
            <a:off x="3886200" y="5257800"/>
            <a:ext cx="2133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اجوف واوى</a:t>
            </a:r>
            <a:endParaRPr lang="en-US" sz="2800" dirty="0">
              <a:latin typeface="Arial" pitchFamily="34" charset="0"/>
              <a:cs typeface="Arial" pitchFamily="34" charset="0"/>
            </a:endParaRPr>
          </a:p>
        </p:txBody>
      </p:sp>
      <p:sp>
        <p:nvSpPr>
          <p:cNvPr id="17" name="TextBox 16"/>
          <p:cNvSpPr txBox="1"/>
          <p:nvPr/>
        </p:nvSpPr>
        <p:spPr>
          <a:xfrm>
            <a:off x="2895600" y="5943600"/>
            <a:ext cx="32004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bn-BD" sz="2800" dirty="0" smtClean="0">
                <a:latin typeface="NikoshBAN" pitchFamily="2" charset="0"/>
                <a:cs typeface="NikoshBAN" pitchFamily="2" charset="0"/>
              </a:rPr>
              <a:t>তারা সক্ষম হয়না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1347</TotalTime>
  <Words>938</Words>
  <Application>Microsoft Office PowerPoint</Application>
  <PresentationFormat>On-screen Show (4:3)</PresentationFormat>
  <Paragraphs>171</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Package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DCL</cp:lastModifiedBy>
  <cp:revision>156</cp:revision>
  <dcterms:created xsi:type="dcterms:W3CDTF">2006-08-16T00:00:00Z</dcterms:created>
  <dcterms:modified xsi:type="dcterms:W3CDTF">2019-10-19T15:20:49Z</dcterms:modified>
</cp:coreProperties>
</file>