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8" r:id="rId2"/>
    <p:sldMasterId id="2147483774" r:id="rId3"/>
    <p:sldMasterId id="2147483798" r:id="rId4"/>
  </p:sldMasterIdLst>
  <p:notesMasterIdLst>
    <p:notesMasterId r:id="rId32"/>
  </p:notesMasterIdLst>
  <p:sldIdLst>
    <p:sldId id="260" r:id="rId5"/>
    <p:sldId id="261" r:id="rId6"/>
    <p:sldId id="259" r:id="rId7"/>
    <p:sldId id="263" r:id="rId8"/>
    <p:sldId id="268" r:id="rId9"/>
    <p:sldId id="264" r:id="rId10"/>
    <p:sldId id="299" r:id="rId11"/>
    <p:sldId id="279" r:id="rId12"/>
    <p:sldId id="285" r:id="rId13"/>
    <p:sldId id="271" r:id="rId14"/>
    <p:sldId id="287" r:id="rId15"/>
    <p:sldId id="288" r:id="rId16"/>
    <p:sldId id="289" r:id="rId17"/>
    <p:sldId id="291" r:id="rId18"/>
    <p:sldId id="272" r:id="rId19"/>
    <p:sldId id="273" r:id="rId20"/>
    <p:sldId id="282" r:id="rId21"/>
    <p:sldId id="283" r:id="rId22"/>
    <p:sldId id="276" r:id="rId23"/>
    <p:sldId id="277" r:id="rId24"/>
    <p:sldId id="280" r:id="rId25"/>
    <p:sldId id="293" r:id="rId26"/>
    <p:sldId id="301" r:id="rId27"/>
    <p:sldId id="300" r:id="rId28"/>
    <p:sldId id="295" r:id="rId29"/>
    <p:sldId id="294" r:id="rId30"/>
    <p:sldId id="29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1989EAF-D45D-4422-AA86-C74E74D3087A}">
          <p14:sldIdLst>
            <p14:sldId id="260"/>
            <p14:sldId id="261"/>
            <p14:sldId id="259"/>
            <p14:sldId id="263"/>
            <p14:sldId id="268"/>
            <p14:sldId id="264"/>
            <p14:sldId id="299"/>
            <p14:sldId id="279"/>
            <p14:sldId id="285"/>
            <p14:sldId id="271"/>
            <p14:sldId id="287"/>
            <p14:sldId id="288"/>
            <p14:sldId id="289"/>
            <p14:sldId id="291"/>
            <p14:sldId id="272"/>
            <p14:sldId id="273"/>
            <p14:sldId id="282"/>
            <p14:sldId id="283"/>
            <p14:sldId id="276"/>
            <p14:sldId id="277"/>
            <p14:sldId id="280"/>
            <p14:sldId id="293"/>
            <p14:sldId id="301"/>
            <p14:sldId id="300"/>
            <p14:sldId id="295"/>
            <p14:sldId id="294"/>
            <p14:sldId id="297"/>
          </p14:sldIdLst>
        </p14:section>
        <p14:section name="Untitled Section" id="{BD5DE837-42A8-4004-9F14-81F2258FD91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94660"/>
  </p:normalViewPr>
  <p:slideViewPr>
    <p:cSldViewPr snapToGrid="0">
      <p:cViewPr varScale="1">
        <p:scale>
          <a:sx n="43" d="100"/>
          <a:sy n="43" d="100"/>
        </p:scale>
        <p:origin x="86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D5B2E-86B7-48F1-A132-0F4719B8555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6F0E7-DB24-4220-A833-1C3E03383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99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641F47-FA2B-4AC3-B125-79E2D834DBEE}" type="slidenum">
              <a:rPr lang="en-US"/>
              <a:pPr eaLnBrk="1" hangingPunct="1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62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AF441D5-0EE7-4B54-B6D0-3237CF278A42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207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7A18FB-4432-4832-90EC-172878F1B2D9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587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3221-F8DD-479B-90FF-4C805986D94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04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3221-F8DD-479B-90FF-4C805986D94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70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3221-F8DD-479B-90FF-4C805986D94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39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9EE6A7-D6B3-48C7-9DCB-F7B053E18745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742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6F0E7-DB24-4220-A833-1C3E03383D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72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6F0E7-DB24-4220-A833-1C3E03383D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44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6F0E7-DB24-4220-A833-1C3E03383D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15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6F0E7-DB24-4220-A833-1C3E03383D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24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6F0E7-DB24-4220-A833-1C3E03383D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38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6F0E7-DB24-4220-A833-1C3E03383D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02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1B91B2-442D-403E-8206-ED4DC044230A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69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6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98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12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66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21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95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83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80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163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9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62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408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25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363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88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261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78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356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794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144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68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288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81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685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758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70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11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882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61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8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642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7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174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4873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122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7627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624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215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874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13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285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1944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7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23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58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1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0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64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7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5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53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3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5ADE9A3-BF4A-455D-944D-F84116694780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79E0525-64EE-49FD-8C86-E30961C5765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26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H5_2F3SdAU&amp;feature=youtu.b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F1DE"/>
            </a:gs>
            <a:gs pos="34000">
              <a:srgbClr val="C2D1ED"/>
            </a:gs>
            <a:gs pos="100000">
              <a:srgbClr val="E1E8F5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2500" y="685801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0"/>
            <a:ext cx="1143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" y="0"/>
            <a:ext cx="76200" cy="6858000"/>
          </a:xfrm>
          <a:prstGeom prst="rect">
            <a:avLst/>
          </a:prstGeom>
          <a:solidFill>
            <a:srgbClr val="F68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81200" y="-16416"/>
            <a:ext cx="1524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79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42736" y="-16416"/>
            <a:ext cx="762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-690866" y="3429000"/>
            <a:ext cx="6858000" cy="1588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-608806" y="3428206"/>
            <a:ext cx="6858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1753394" y="3411790"/>
            <a:ext cx="685800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-1218406" y="3429000"/>
            <a:ext cx="6858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540814" y="3428206"/>
            <a:ext cx="6858000" cy="1588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362200" y="4648200"/>
            <a:ext cx="762000" cy="762000"/>
          </a:xfrm>
          <a:prstGeom prst="ellipse">
            <a:avLst/>
          </a:prstGeom>
          <a:solidFill>
            <a:srgbClr val="F792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581400" y="5410200"/>
            <a:ext cx="2286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24000" y="2438400"/>
            <a:ext cx="457200" cy="457200"/>
          </a:xfrm>
          <a:prstGeom prst="ellipse">
            <a:avLst/>
          </a:prstGeom>
          <a:solidFill>
            <a:srgbClr val="F79B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657600" y="6324600"/>
            <a:ext cx="304800" cy="304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362200" y="3505200"/>
            <a:ext cx="381000" cy="381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439400" y="0"/>
            <a:ext cx="2286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623" y="2714818"/>
            <a:ext cx="4482459" cy="28090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0" name="Straight Connector 29"/>
          <p:cNvCxnSpPr/>
          <p:nvPr/>
        </p:nvCxnSpPr>
        <p:spPr>
          <a:xfrm>
            <a:off x="4419600" y="1600200"/>
            <a:ext cx="54864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933072" y="1676400"/>
            <a:ext cx="5486400" cy="158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286000" y="990600"/>
            <a:ext cx="304800" cy="304800"/>
          </a:xfrm>
          <a:prstGeom prst="ellipse">
            <a:avLst/>
          </a:prstGeom>
          <a:solidFill>
            <a:srgbClr val="F79B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600200" y="5867400"/>
            <a:ext cx="304800" cy="304800"/>
          </a:xfrm>
          <a:prstGeom prst="ellipse">
            <a:avLst/>
          </a:prstGeom>
          <a:solidFill>
            <a:srgbClr val="F79B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7162006" y="3429000"/>
            <a:ext cx="6858000" cy="158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-800100" y="3467100"/>
            <a:ext cx="69342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-504470" y="3429000"/>
            <a:ext cx="6858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-1647470" y="3429000"/>
            <a:ext cx="6858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-1876864" y="3429000"/>
            <a:ext cx="6858000" cy="1588"/>
          </a:xfrm>
          <a:prstGeom prst="line">
            <a:avLst/>
          </a:prstGeom>
          <a:ln w="38100">
            <a:solidFill>
              <a:srgbClr val="F79B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7210070" y="3428206"/>
            <a:ext cx="6858000" cy="158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514600" y="20574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3000" y="6172200"/>
            <a:ext cx="228600" cy="228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286000" y="6248400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769" y="25193"/>
            <a:ext cx="3954439" cy="666605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740" y="78200"/>
            <a:ext cx="3886305" cy="65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1507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-0.40794 -0.00625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32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46784 0.00694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85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457200"/>
            <a:ext cx="8534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  </a:t>
            </a:r>
          </a:p>
          <a:p>
            <a:pPr algn="ctr"/>
            <a:r>
              <a:rPr lang="en-US" sz="3200" dirty="0">
                <a:ln>
                  <a:solidFill>
                    <a:srgbClr val="FFFF00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</a:t>
            </a:r>
            <a:r>
              <a:rPr lang="bn-BD" sz="2800" dirty="0">
                <a:ln>
                  <a:solidFill>
                    <a:srgbClr val="FFFF00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211" y="1719083"/>
            <a:ext cx="2130870" cy="3250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496" y="1923620"/>
            <a:ext cx="4191000" cy="2354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211" y="4969750"/>
            <a:ext cx="2599532" cy="1460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662866" y="4620129"/>
            <a:ext cx="5213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হাতে খবরের কাগজ।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শরিফা বই পড়ছে।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13587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457200"/>
            <a:ext cx="8534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  </a:t>
            </a:r>
          </a:p>
          <a:p>
            <a:pPr algn="ctr"/>
            <a:r>
              <a:rPr lang="en-US" sz="32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</a:t>
            </a:r>
            <a:r>
              <a:rPr lang="bn-BD" sz="2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510" y="2085969"/>
            <a:ext cx="4809509" cy="2701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695075" y="5410201"/>
            <a:ext cx="8301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নানা , রোদ মিষ্টি হয় কী করে?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 rot="20751978">
            <a:off x="3577221" y="2777044"/>
            <a:ext cx="2564931" cy="2913628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2911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457200"/>
            <a:ext cx="8534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  </a:t>
            </a:r>
          </a:p>
          <a:p>
            <a:pPr algn="ctr"/>
            <a:r>
              <a:rPr lang="en-US" sz="32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</a:t>
            </a:r>
            <a:r>
              <a:rPr lang="bn-BD" sz="2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35" y="1893464"/>
            <a:ext cx="4809509" cy="2701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695075" y="5410201"/>
            <a:ext cx="8301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এটা তুমি কোথায় পেলে বুবু?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 rot="2138331">
            <a:off x="6209316" y="1711097"/>
            <a:ext cx="1902140" cy="2871648"/>
          </a:xfrm>
          <a:prstGeom prst="wedgeEllipseCallout">
            <a:avLst>
              <a:gd name="adj1" fmla="val 1510"/>
              <a:gd name="adj2" fmla="val 1000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43677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457200"/>
            <a:ext cx="8534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  </a:t>
            </a:r>
          </a:p>
          <a:p>
            <a:pPr algn="ctr"/>
            <a:r>
              <a:rPr lang="en-US" sz="32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</a:t>
            </a:r>
            <a:r>
              <a:rPr lang="bn-BD" sz="2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35" y="1893464"/>
            <a:ext cx="4809509" cy="2701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695075" y="5410201"/>
            <a:ext cx="8301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আপানার খবরের কাগজে।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 rot="934375">
            <a:off x="4413632" y="2536454"/>
            <a:ext cx="1785555" cy="2129526"/>
          </a:xfrm>
          <a:prstGeom prst="wedgeEllipseCallout">
            <a:avLst>
              <a:gd name="adj1" fmla="val 67389"/>
              <a:gd name="adj2" fmla="val -710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89594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416574">
            <a:off x="-1026368" y="2353122"/>
            <a:ext cx="7352523" cy="2862322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7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bn-BD" sz="7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>
                <a:ln>
                  <a:solidFill>
                    <a:srgbClr val="FFFF00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</a:t>
            </a:r>
            <a:r>
              <a:rPr lang="bn-BD" sz="4800" dirty="0">
                <a:ln>
                  <a:solidFill>
                    <a:srgbClr val="FFFF00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474" y="649108"/>
            <a:ext cx="4663828" cy="574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62836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7560" y="2055615"/>
            <a:ext cx="6614311" cy="1107996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none">
            <a:spAutoFit/>
          </a:bodyPr>
          <a:lstStyle/>
          <a:p>
            <a:r>
              <a:rPr lang="bn-BD" sz="66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নতুন শব্দের অর্থ </a:t>
            </a:r>
            <a:r>
              <a:rPr lang="bn-BD" sz="6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জানবে </a:t>
            </a:r>
            <a:endParaRPr lang="en-US" sz="6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9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52610" y="585645"/>
            <a:ext cx="19050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পোহানো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 flipH="1">
            <a:off x="6019801" y="3962400"/>
            <a:ext cx="152401" cy="381000"/>
          </a:xfrm>
          <a:prstGeom prst="downArrow">
            <a:avLst/>
          </a:prstGeom>
          <a:solidFill>
            <a:srgbClr val="92D050"/>
          </a:solidFill>
          <a:ln w="3175">
            <a:solidFill>
              <a:srgbClr val="3C4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04360" y="4382870"/>
            <a:ext cx="32766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3C4A1A"/>
                </a:solidFill>
                <a:latin typeface="NikoshBAN" pitchFamily="2" charset="0"/>
                <a:cs typeface="NikoshBAN" pitchFamily="2" charset="0"/>
              </a:rPr>
              <a:t> তাপ গ্রহণ করা</a:t>
            </a:r>
            <a:endParaRPr lang="en-US" sz="3600" dirty="0">
              <a:solidFill>
                <a:srgbClr val="3C4A1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22320" y="5562601"/>
            <a:ext cx="545592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নানা শরিফাকে নিয়ে রোদ পোহাচ্ছেন।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0310" y="2024199"/>
            <a:ext cx="2832668" cy="1770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Down Arrow 14"/>
          <p:cNvSpPr/>
          <p:nvPr/>
        </p:nvSpPr>
        <p:spPr>
          <a:xfrm flipH="1" flipV="1">
            <a:off x="6105110" y="1527841"/>
            <a:ext cx="152401" cy="381000"/>
          </a:xfrm>
          <a:prstGeom prst="downArrow">
            <a:avLst/>
          </a:prstGeom>
          <a:solidFill>
            <a:srgbClr val="92D050"/>
          </a:solidFill>
          <a:ln w="3175">
            <a:solidFill>
              <a:srgbClr val="3C4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flipH="1">
            <a:off x="6019801" y="5105400"/>
            <a:ext cx="152401" cy="381000"/>
          </a:xfrm>
          <a:prstGeom prst="downArrow">
            <a:avLst/>
          </a:prstGeom>
          <a:solidFill>
            <a:srgbClr val="92D050"/>
          </a:solidFill>
          <a:ln w="3175">
            <a:solidFill>
              <a:srgbClr val="3C4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86" b="6464"/>
          <a:stretch/>
        </p:blipFill>
        <p:spPr>
          <a:xfrm>
            <a:off x="6185858" y="2011739"/>
            <a:ext cx="2726137" cy="1755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764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 animBg="1"/>
      <p:bldP spid="19" grpId="0" animBg="1"/>
      <p:bldP spid="15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9000">
              <a:schemeClr val="accent3">
                <a:lumMod val="0"/>
                <a:lumOff val="100000"/>
              </a:schemeClr>
            </a:gs>
            <a:gs pos="13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29200" y="381086"/>
            <a:ext cx="1600200" cy="1200329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মিষ্টি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4343401"/>
            <a:ext cx="4419600" cy="83099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মিঠাই/ভালো লাগা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126" y="5750850"/>
            <a:ext cx="7291137" cy="92333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শীতের সকালের রোদ ভারি মিষ্টি।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 flipH="1" flipV="1">
            <a:off x="5739063" y="1712493"/>
            <a:ext cx="152400" cy="381000"/>
          </a:xfrm>
          <a:prstGeom prst="downArrow">
            <a:avLst/>
          </a:prstGeom>
          <a:solidFill>
            <a:srgbClr val="92D050"/>
          </a:solidFill>
          <a:ln w="3175">
            <a:solidFill>
              <a:srgbClr val="3C4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own Arrow 12"/>
          <p:cNvSpPr/>
          <p:nvPr/>
        </p:nvSpPr>
        <p:spPr>
          <a:xfrm flipH="1">
            <a:off x="5715000" y="3886200"/>
            <a:ext cx="152400" cy="381000"/>
          </a:xfrm>
          <a:prstGeom prst="downArrow">
            <a:avLst/>
          </a:prstGeom>
          <a:solidFill>
            <a:srgbClr val="92D050"/>
          </a:solidFill>
          <a:ln w="3175">
            <a:solidFill>
              <a:srgbClr val="3C4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Down Arrow 13"/>
          <p:cNvSpPr/>
          <p:nvPr/>
        </p:nvSpPr>
        <p:spPr>
          <a:xfrm flipH="1">
            <a:off x="5811252" y="5225715"/>
            <a:ext cx="152400" cy="381000"/>
          </a:xfrm>
          <a:prstGeom prst="downArrow">
            <a:avLst/>
          </a:prstGeom>
          <a:solidFill>
            <a:srgbClr val="92D050"/>
          </a:solidFill>
          <a:ln w="3175">
            <a:solidFill>
              <a:srgbClr val="3C4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106307" y="2145631"/>
            <a:ext cx="5119282" cy="1688430"/>
            <a:chOff x="1693062" y="890337"/>
            <a:chExt cx="7932201" cy="27400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93062" y="922979"/>
              <a:ext cx="4194390" cy="2683341"/>
            </a:xfrm>
            <a:prstGeom prst="rect">
              <a:avLst/>
            </a:prstGeom>
            <a:noFill/>
            <a:ln w="9525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1639" y="890337"/>
              <a:ext cx="3703624" cy="2740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686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69000">
              <a:schemeClr val="accent3">
                <a:lumMod val="0"/>
                <a:lumOff val="100000"/>
              </a:schemeClr>
            </a:gs>
            <a:gs pos="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57800" y="481263"/>
            <a:ext cx="1744579" cy="707886"/>
          </a:xfrm>
          <a:prstGeom prst="rect">
            <a:avLst/>
          </a:prstGeom>
          <a:gradFill>
            <a:gsLst>
              <a:gs pos="0">
                <a:srgbClr val="92D050"/>
              </a:gs>
              <a:gs pos="69000">
                <a:schemeClr val="accent3">
                  <a:lumMod val="0"/>
                  <a:lumOff val="100000"/>
                </a:schemeClr>
              </a:gs>
              <a:gs pos="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ঠান্ডা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4191001"/>
            <a:ext cx="2362200" cy="7078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খুব শীত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5449888"/>
            <a:ext cx="5181600" cy="92333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শীতের সকাল খুব ঠান্ডা।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9"/>
          <a:stretch/>
        </p:blipFill>
        <p:spPr bwMode="auto">
          <a:xfrm>
            <a:off x="4608370" y="1700464"/>
            <a:ext cx="3124493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own Arrow 11"/>
          <p:cNvSpPr/>
          <p:nvPr/>
        </p:nvSpPr>
        <p:spPr>
          <a:xfrm flipH="1" flipV="1">
            <a:off x="6096000" y="1219200"/>
            <a:ext cx="152400" cy="381000"/>
          </a:xfrm>
          <a:prstGeom prst="downArrow">
            <a:avLst/>
          </a:prstGeom>
          <a:solidFill>
            <a:srgbClr val="92D050"/>
          </a:solidFill>
          <a:ln w="3175">
            <a:solidFill>
              <a:srgbClr val="3C4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own Arrow 12"/>
          <p:cNvSpPr/>
          <p:nvPr/>
        </p:nvSpPr>
        <p:spPr>
          <a:xfrm flipH="1">
            <a:off x="6096000" y="3733800"/>
            <a:ext cx="152400" cy="381000"/>
          </a:xfrm>
          <a:prstGeom prst="downArrow">
            <a:avLst/>
          </a:prstGeom>
          <a:solidFill>
            <a:srgbClr val="92D050"/>
          </a:solidFill>
          <a:ln w="3175">
            <a:solidFill>
              <a:srgbClr val="3C4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Down Arrow 13"/>
          <p:cNvSpPr/>
          <p:nvPr/>
        </p:nvSpPr>
        <p:spPr>
          <a:xfrm flipH="1">
            <a:off x="6096000" y="4953000"/>
            <a:ext cx="152400" cy="381000"/>
          </a:xfrm>
          <a:prstGeom prst="downArrow">
            <a:avLst/>
          </a:prstGeom>
          <a:solidFill>
            <a:srgbClr val="92D050"/>
          </a:solidFill>
          <a:ln w="3175">
            <a:solidFill>
              <a:srgbClr val="3C4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4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626" y="2784274"/>
            <a:ext cx="12954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মিষ্টি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626" y="2792393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 </a:t>
            </a:r>
            <a:endParaRPr lang="en-US" sz="60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0920" y="2805253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ষ্টি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53200" y="2590800"/>
            <a:ext cx="14478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35226" y="2792393"/>
            <a:ext cx="1600200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মিষ্টি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09900" y="4281268"/>
            <a:ext cx="1295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-647700" y="4281268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ষ </a:t>
            </a:r>
            <a:endParaRPr lang="en-US" sz="6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05600" y="4191000"/>
            <a:ext cx="9906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810000" y="457201"/>
            <a:ext cx="434340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যুক্তবর্ণ </a:t>
            </a:r>
            <a:endParaRPr lang="en-US" sz="44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962400" y="1371600"/>
            <a:ext cx="411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696200" y="1066800"/>
            <a:ext cx="457200" cy="457200"/>
          </a:xfrm>
          <a:prstGeom prst="rect">
            <a:avLst/>
          </a:prstGeom>
          <a:solidFill>
            <a:srgbClr val="F3D10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001000" y="1219200"/>
            <a:ext cx="45720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590800" y="4219693"/>
            <a:ext cx="6559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ট </a:t>
            </a:r>
            <a:endParaRPr lang="en-US" sz="54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20050" y="4191000"/>
            <a:ext cx="9906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6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0.2987 -0.02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5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1389 L 0.28932 -0.02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45143E-6 L -0.00052 0.23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81 0.025 L 0.61875 0.00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47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875 0.03333 L 0.8793 0.014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21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5" grpId="0"/>
      <p:bldP spid="21" grpId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accent1">
                <a:lumMod val="67000"/>
              </a:schemeClr>
            </a:gs>
            <a:gs pos="19000">
              <a:srgbClr val="00B050"/>
            </a:gs>
            <a:gs pos="69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610600" y="2286000"/>
            <a:ext cx="609600" cy="1219200"/>
          </a:xfrm>
          <a:prstGeom prst="rect">
            <a:avLst/>
          </a:prstGeom>
          <a:solidFill>
            <a:srgbClr val="00D25F"/>
          </a:solidFill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16392" y="516192"/>
            <a:ext cx="762000" cy="14478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43548" y="487740"/>
            <a:ext cx="3200400" cy="156966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66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রিচিতি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3053860"/>
            <a:ext cx="5410200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i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নজরুল ইসলাম </a:t>
            </a:r>
            <a:endParaRPr lang="en-US" sz="5400" i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4162865"/>
            <a:ext cx="5181600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ইন্সট্রাক্টর (বিজ্ঞান)</a:t>
            </a: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রাজবাড়ী পিটিআই,রাজবাড়ী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0" y="2362200"/>
            <a:ext cx="67056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 rot="202460">
            <a:off x="1526176" y="2590865"/>
            <a:ext cx="7239000" cy="7844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039664" y="2494672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124200" y="4020882"/>
            <a:ext cx="38100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38400" y="4112702"/>
            <a:ext cx="3810000" cy="1588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524000" y="6567268"/>
            <a:ext cx="91440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V="1">
            <a:off x="1535720" y="6400800"/>
            <a:ext cx="9144000" cy="1219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V="1">
            <a:off x="1524000" y="6248400"/>
            <a:ext cx="9144000" cy="87922"/>
          </a:xfrm>
          <a:prstGeom prst="rect">
            <a:avLst/>
          </a:prstGeom>
          <a:solidFill>
            <a:srgbClr val="C5E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524000" y="6096000"/>
            <a:ext cx="9144000" cy="1588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59163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2" grpId="0"/>
      <p:bldP spid="4" grpId="0"/>
      <p:bldP spid="5" grpId="0"/>
      <p:bldP spid="8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69000">
              <a:schemeClr val="accent3">
                <a:lumMod val="0"/>
                <a:lumOff val="100000"/>
              </a:schemeClr>
            </a:gs>
            <a:gs pos="0">
              <a:schemeClr val="bg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0840" y="2792633"/>
            <a:ext cx="12954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ঠান্ডা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626" y="2792393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ঠা</a:t>
            </a:r>
            <a:endParaRPr lang="en-US" sz="60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0430" y="2821676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ন্ডা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53200" y="2590800"/>
            <a:ext cx="14478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931591" y="2785698"/>
            <a:ext cx="1322479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ঠান্ডা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92730" y="4281268"/>
            <a:ext cx="1295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্‌্‌্‌্‌্‌্‌্‌্‌্‌্‌্‌্‌্‌্‌্‌্‌্‌্‌্‌্‌্‌্‌্‌্‌্‌্‌্‌্‌্‌্‌্‌্‌্‌্‌্‌্‌্‌্‌্‌্‌্‌্‌্‌্‌্‌্‌্‌্‌্‌্‌্‌্‌্‌্‌্‌্‌্‌্‌্‌্‌্‌্‌,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-647700" y="4281268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ড </a:t>
            </a:r>
            <a:endParaRPr lang="en-US" sz="6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05600" y="4191000"/>
            <a:ext cx="9906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810000" y="457201"/>
            <a:ext cx="434340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যুক্তবর্ণ </a:t>
            </a:r>
            <a:endParaRPr lang="en-US" sz="44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962400" y="1371600"/>
            <a:ext cx="411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696200" y="1066800"/>
            <a:ext cx="457200" cy="457200"/>
          </a:xfrm>
          <a:prstGeom prst="rect">
            <a:avLst/>
          </a:prstGeom>
          <a:solidFill>
            <a:srgbClr val="F3D10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001000" y="1219200"/>
            <a:ext cx="45720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590800" y="4219693"/>
            <a:ext cx="6655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5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20050" y="4191000"/>
            <a:ext cx="9906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9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0.2987 -0.02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5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0.30378 -0.027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0.00052 0.23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313 0.02778 L 0.77579 0.006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33" y="-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219 0.01389 L 0.725 0.00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1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5" grpId="0"/>
      <p:bldP spid="21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1669" y="1561424"/>
            <a:ext cx="2514600" cy="101566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6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পোহাচ্ছেন</a:t>
            </a:r>
            <a:endParaRPr lang="en-US" sz="60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3575" y="1561027"/>
            <a:ext cx="762000" cy="101441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bn-BD" sz="6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পো 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5719" y="1560632"/>
            <a:ext cx="914400" cy="101441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6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হা </a:t>
            </a:r>
            <a:endParaRPr lang="en-US" sz="60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7538" y="1575712"/>
            <a:ext cx="990600" cy="10160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60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চ্ছে 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1569362"/>
            <a:ext cx="1066800" cy="10160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7600" y="3415624"/>
            <a:ext cx="914400" cy="10160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6000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7726" y="1574124"/>
            <a:ext cx="1219200" cy="10160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bn-BD" sz="6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চ্ছ </a:t>
            </a:r>
            <a:endParaRPr lang="en-US" sz="60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008856" y="5098374"/>
            <a:ext cx="875506" cy="10414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924050" y="5193624"/>
            <a:ext cx="971550" cy="101566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60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bn-BD" sz="6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24200" y="3364824"/>
            <a:ext cx="5257800" cy="12192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001544" y="5155524"/>
            <a:ext cx="914400" cy="914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010650" y="5165049"/>
            <a:ext cx="1028700" cy="9144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696200" y="5145999"/>
            <a:ext cx="1028700" cy="9144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810000" y="457201"/>
            <a:ext cx="434340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যুক্তবর্ণ </a:t>
            </a:r>
            <a:endParaRPr lang="en-US" sz="44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962400" y="1371600"/>
            <a:ext cx="411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696200" y="1066800"/>
            <a:ext cx="457200" cy="457200"/>
          </a:xfrm>
          <a:prstGeom prst="rect">
            <a:avLst/>
          </a:prstGeom>
          <a:solidFill>
            <a:srgbClr val="F3D10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001000" y="1219200"/>
            <a:ext cx="45720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4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-0.05625 0.2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-0.01549 0.272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0.02331 0.278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05625 0.279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0.01302 0.514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015 -4.44444E-6 L 0.71862 0.00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469 0 L 0.90469 0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/>
      <p:bldP spid="13" grpId="0"/>
      <p:bldP spid="13" grpId="1"/>
      <p:bldP spid="14" grpId="0" animBg="1"/>
      <p:bldP spid="1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981200" y="1066800"/>
            <a:ext cx="3810000" cy="5181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পাঠ </a:t>
            </a:r>
            <a:endParaRPr lang="en-US" sz="8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G_0588.JPG"/>
          <p:cNvPicPr>
            <a:picLocks noChangeAspect="1"/>
          </p:cNvPicPr>
          <p:nvPr/>
        </p:nvPicPr>
        <p:blipFill rotWithShape="1">
          <a:blip r:embed="rId3" cstate="print">
            <a:lum bright="10000" contrast="40000"/>
          </a:blip>
          <a:srcRect t="14063" b="8853"/>
          <a:stretch/>
        </p:blipFill>
        <p:spPr>
          <a:xfrm>
            <a:off x="5791200" y="2534653"/>
            <a:ext cx="4114800" cy="178067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1646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61035"/>
            <a:ext cx="12192000" cy="6858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5475" y="506763"/>
            <a:ext cx="3810000" cy="5181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অনুশীলন</a:t>
            </a:r>
            <a:endParaRPr lang="en-US" sz="8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5755" y="2717301"/>
            <a:ext cx="2893326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তুচ্ছ-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গুচ্ছ-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মন্ডা-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লন্ড-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কষ্ট-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নষ্ট-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9546" y="1815481"/>
            <a:ext cx="443779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যুক্তবর্ণগুলো ভেঙ্গে দেখাও।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44009" y="506763"/>
            <a:ext cx="443779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846559" y="2831149"/>
            <a:ext cx="574116" cy="3928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517575" y="2847073"/>
            <a:ext cx="574116" cy="3928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810160" y="3367965"/>
            <a:ext cx="574116" cy="3928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481180" y="3342941"/>
            <a:ext cx="574116" cy="3928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801059" y="4464335"/>
            <a:ext cx="574116" cy="3928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499376" y="4466610"/>
            <a:ext cx="574116" cy="3928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791961" y="3882029"/>
            <a:ext cx="574116" cy="3928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572160" y="3911597"/>
            <a:ext cx="574116" cy="3928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01059" y="4952015"/>
            <a:ext cx="574116" cy="3928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502099" y="4952015"/>
            <a:ext cx="574116" cy="3928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35905" y="697831"/>
            <a:ext cx="3810000" cy="5181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73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-56627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45720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ঘরের ভিতরের শব্দ গুলো খালি জায়গায় বসিয়ে বাক্য তৈরী করি: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25908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১। শীতের সকালে  রোদ--------লাগে।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8400" y="38100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২। ঘরে এখন-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----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--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8400" y="51816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৩। নানা শরিফাকে নিয়ে রোদ----------।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46128" y="1551802"/>
            <a:ext cx="1192473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পোহান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8255" y="1543110"/>
            <a:ext cx="1192473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মিষ্টি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1" y="1524001"/>
            <a:ext cx="1192473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1575" y="1552694"/>
            <a:ext cx="1148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পোহান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4174993" y="1537454"/>
            <a:ext cx="849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মিষ্টি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00550" y="1522214"/>
            <a:ext cx="606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খুব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937755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0.17526 0.15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-0.0763 0.324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35794 0.531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83" y="583472"/>
            <a:ext cx="5967664" cy="14465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 শেষে যতি চিহ্নের ব্যবহার  দেখি ও বসাই: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8607" y="2943723"/>
            <a:ext cx="3657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কেমন লাগছে?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6208" y="2983067"/>
            <a:ext cx="3657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রোদ মিষ্টি হয় কী করে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33809" y="2983067"/>
            <a:ext cx="657726" cy="5454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8607" y="3874636"/>
            <a:ext cx="3657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বাড়ি এসেছি।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4017" y="3946826"/>
            <a:ext cx="3657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নান বেড়াতে এসেছেন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33809" y="3894307"/>
            <a:ext cx="657726" cy="5454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0587" y="4618197"/>
            <a:ext cx="3657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হাতে কী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68185" y="4771537"/>
            <a:ext cx="3657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ভালো লাগছে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25787" y="4839043"/>
            <a:ext cx="657726" cy="5454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71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150">
              <a:srgbClr val="0070C0"/>
            </a:gs>
            <a:gs pos="4000">
              <a:schemeClr val="accent4">
                <a:lumMod val="75000"/>
              </a:schemeClr>
            </a:gs>
            <a:gs pos="25000">
              <a:srgbClr val="00B050"/>
            </a:gs>
            <a:gs pos="3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36" y="1219200"/>
            <a:ext cx="2098964" cy="3771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  <a:prstDash val="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4483041" y="2678109"/>
            <a:ext cx="3311236" cy="1446550"/>
          </a:xfrm>
          <a:prstGeom prst="rect">
            <a:avLst/>
          </a:prstGeom>
          <a:gradFill>
            <a:gsLst>
              <a:gs pos="91150">
                <a:schemeClr val="accent1">
                  <a:lumMod val="60000"/>
                  <a:lumOff val="40000"/>
                </a:schemeClr>
              </a:gs>
              <a:gs pos="4000">
                <a:schemeClr val="accent4">
                  <a:lumMod val="75000"/>
                </a:schemeClr>
              </a:gs>
              <a:gs pos="25000">
                <a:srgbClr val="00B050"/>
              </a:gs>
              <a:gs pos="63000">
                <a:srgbClr val="00B0F0"/>
              </a:gs>
            </a:gsLst>
            <a:lin ang="16200000" scaled="1"/>
          </a:gradFill>
          <a:ln w="76200">
            <a:solidFill>
              <a:srgbClr val="00B050"/>
            </a:solidFill>
            <a:prstDash val="sysDash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878" y="1219200"/>
            <a:ext cx="2063522" cy="3771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  <a:prstDash val="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2270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15000">
              <a:srgbClr val="00B050"/>
            </a:gs>
            <a:gs pos="53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0320" y="2560321"/>
            <a:ext cx="8839200" cy="36317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5400" dirty="0" smtClean="0">
                <a:solidFill>
                  <a:srgbClr val="B1270B"/>
                </a:solidFill>
                <a:latin typeface="NikoshBAN" pitchFamily="2" charset="0"/>
                <a:cs typeface="NikoshBAN" pitchFamily="2" charset="0"/>
              </a:rPr>
              <a:t>শ্রেণি:দ্বি</a:t>
            </a:r>
            <a:r>
              <a:rPr lang="en-US" sz="5400" dirty="0" err="1" smtClean="0">
                <a:solidFill>
                  <a:srgbClr val="B1270B"/>
                </a:solidFill>
                <a:latin typeface="NikoshBAN" pitchFamily="2" charset="0"/>
                <a:cs typeface="NikoshBAN" pitchFamily="2" charset="0"/>
              </a:rPr>
              <a:t>তী</a:t>
            </a:r>
            <a:r>
              <a:rPr lang="bn-BD" sz="5400" dirty="0" smtClean="0">
                <a:solidFill>
                  <a:srgbClr val="B1270B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en-US" sz="5400" dirty="0">
              <a:solidFill>
                <a:srgbClr val="B1270B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বিষয়:বাংলা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পাঠের শিরোনাম: শীতের সকাল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পাঠ্যাংশ: শীতের সকাল...........শীত করত খুব।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0"/>
            <a:ext cx="5334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905000" y="3352800"/>
            <a:ext cx="6096000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Callout 15"/>
          <p:cNvSpPr/>
          <p:nvPr/>
        </p:nvSpPr>
        <p:spPr>
          <a:xfrm rot="3179527">
            <a:off x="7911216" y="2954193"/>
            <a:ext cx="914400" cy="612648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009900" y="6080919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     আ     ই      ঈ      ক    খ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57400" y="0"/>
            <a:ext cx="2286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77148" y="742823"/>
            <a:ext cx="4911084" cy="156966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 প</a:t>
            </a:r>
            <a:r>
              <a:rPr lang="bn-BD" sz="6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রিচিতি </a:t>
            </a:r>
            <a:endParaRPr lang="en-US" sz="6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64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7" grpId="0"/>
      <p:bldP spid="2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150">
              <a:schemeClr val="bg2"/>
            </a:gs>
            <a:gs pos="4000">
              <a:schemeClr val="accent4">
                <a:lumMod val="75000"/>
              </a:schemeClr>
            </a:gs>
            <a:gs pos="25000">
              <a:srgbClr val="00B050"/>
            </a:gs>
            <a:gs pos="28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410200" y="914400"/>
            <a:ext cx="457200" cy="762000"/>
          </a:xfrm>
          <a:prstGeom prst="rect">
            <a:avLst/>
          </a:prstGeom>
          <a:solidFill>
            <a:srgbClr val="B64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62200" y="991612"/>
            <a:ext cx="7772400" cy="138499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খনফল  </a:t>
            </a:r>
          </a:p>
          <a:p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477000" y="1676400"/>
            <a:ext cx="26670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Callout 13"/>
          <p:cNvSpPr/>
          <p:nvPr/>
        </p:nvSpPr>
        <p:spPr>
          <a:xfrm rot="13868113">
            <a:off x="2069487" y="1960253"/>
            <a:ext cx="280626" cy="165305"/>
          </a:xfrm>
          <a:prstGeom prst="wedgeEllipseCallout">
            <a:avLst/>
          </a:prstGeom>
          <a:solidFill>
            <a:srgbClr val="AB7D8A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9"/>
          <p:cNvSpPr/>
          <p:nvPr/>
        </p:nvSpPr>
        <p:spPr>
          <a:xfrm rot="13868113">
            <a:off x="2069486" y="2796634"/>
            <a:ext cx="280626" cy="165305"/>
          </a:xfrm>
          <a:prstGeom prst="wedgeEllipseCallout">
            <a:avLst/>
          </a:prstGeom>
          <a:solidFill>
            <a:srgbClr val="AB7D8A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Callout 11"/>
          <p:cNvSpPr/>
          <p:nvPr/>
        </p:nvSpPr>
        <p:spPr>
          <a:xfrm rot="13868113">
            <a:off x="2084726" y="3687268"/>
            <a:ext cx="280626" cy="165305"/>
          </a:xfrm>
          <a:prstGeom prst="wedgeEllipseCallout">
            <a:avLst/>
          </a:prstGeom>
          <a:solidFill>
            <a:srgbClr val="AB7D8A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09900" y="5619750"/>
            <a:ext cx="9144000" cy="457200"/>
          </a:xfrm>
          <a:prstGeom prst="rect">
            <a:avLst/>
          </a:prstGeom>
          <a:solidFill>
            <a:srgbClr val="9F8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2900" y="6172200"/>
            <a:ext cx="9144000" cy="228600"/>
          </a:xfrm>
          <a:prstGeom prst="rect">
            <a:avLst/>
          </a:prstGeom>
          <a:solidFill>
            <a:srgbClr val="BA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62200" y="1811370"/>
            <a:ext cx="9189720" cy="440120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শোনা:১.১.১</a:t>
            </a:r>
            <a:r>
              <a:rPr lang="bn-BD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বাক্য ও শব্দে ব্যবহ্নত বাংলা যুক্তবর্ণের ধ্বনি শুনে মনে রাখতে পারবে।</a:t>
            </a:r>
          </a:p>
          <a:p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	১.২.১ পাঠের অন্তর্গত ছোট ছোট বাক্য শুনে বুঝতে পারবে।</a:t>
            </a:r>
          </a:p>
          <a:p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বলা: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১.১.১</a:t>
            </a: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শব্দে ব্যবহ্নত </a:t>
            </a:r>
            <a:r>
              <a:rPr lang="bn-BD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 যুক্তবর্ণের ধ্বনি </a:t>
            </a: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স্পষ্ট ও শুদ্ধভাবে বলতে পারবে।</a:t>
            </a:r>
          </a:p>
          <a:p>
            <a:r>
              <a:rPr lang="bn-BD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১.৩.২ কোন বিষয়ে প্রশ্ন করতে ও প্রশ্নের উত্তর দিতে পারবে।</a:t>
            </a:r>
          </a:p>
          <a:p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পড়া: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.১</a:t>
            </a: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পাঠ্য বইয়ের শব্দ শুদ্ধ উচ্চারণে পড়তে পারবে।</a:t>
            </a:r>
          </a:p>
          <a:p>
            <a:r>
              <a:rPr lang="bn-BD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১.৫.১ প্রশ্নবোধক চিহ্ন চিনে বাক্য পড়তে পাড়বে।</a:t>
            </a:r>
          </a:p>
          <a:p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১.৫.৩ </a:t>
            </a:r>
            <a:r>
              <a:rPr lang="bn-BD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কমা চিহ্ন চিনে পড়তে পাড়বে</a:t>
            </a: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bn-BD" sz="2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02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457200"/>
            <a:ext cx="8534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জেনে নেই  </a:t>
            </a:r>
            <a:endParaRPr lang="bn-BD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</a:t>
            </a:r>
            <a:r>
              <a:rPr lang="bn-BD" sz="2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7"/>
          <a:stretch/>
        </p:blipFill>
        <p:spPr>
          <a:xfrm>
            <a:off x="2103121" y="1923625"/>
            <a:ext cx="2567328" cy="3845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52" y="2282707"/>
            <a:ext cx="5567627" cy="3127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254240" y="5650658"/>
            <a:ext cx="217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শরিফার নানা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5120" y="5750661"/>
            <a:ext cx="169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শরিফা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96258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05541" y="0"/>
            <a:ext cx="40633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মজার ভিডিও দেখি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20862" y="2507958"/>
            <a:ext cx="6096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https://www.youtube.com/watch?v=DH5_2F3SdAU&amp;feature=youtu.be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3809" y="152400"/>
            <a:ext cx="4063366" cy="21236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নিজের তৈরি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।দেখার জন্য লিংক এ ক্লিক করুন।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71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bn-BD" sz="8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শীতের </a:t>
            </a:r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সকাল</a:t>
            </a:r>
            <a:r>
              <a:rPr lang="bn-BD" sz="8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164" y="2429293"/>
            <a:ext cx="4191000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9672" y="2478505"/>
            <a:ext cx="4125384" cy="3094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28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457200"/>
            <a:ext cx="8534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  </a:t>
            </a:r>
          </a:p>
          <a:p>
            <a:pPr algn="ctr"/>
            <a:r>
              <a:rPr lang="en-US" sz="32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</a:t>
            </a:r>
            <a:r>
              <a:rPr lang="bn-BD" sz="2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079" y="1975524"/>
            <a:ext cx="5418482" cy="3386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76603" y="5362075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শীতের সকাল।  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1" y="1975524"/>
            <a:ext cx="5433788" cy="3386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4806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457200"/>
            <a:ext cx="8534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  </a:t>
            </a:r>
          </a:p>
          <a:p>
            <a:pPr algn="ctr"/>
            <a:r>
              <a:rPr lang="en-US" sz="32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</a:t>
            </a:r>
            <a:r>
              <a:rPr lang="bn-BD" sz="2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020" y="2104639"/>
            <a:ext cx="5267097" cy="2958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695075" y="5410201"/>
            <a:ext cx="8301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নানা শরিফাকে নিয়ে রোদ পোহাচ্ছেন।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830421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304</Words>
  <Application>Microsoft Office PowerPoint</Application>
  <PresentationFormat>Widescreen</PresentationFormat>
  <Paragraphs>130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Arial</vt:lpstr>
      <vt:lpstr>Calibri</vt:lpstr>
      <vt:lpstr>Calibri Light</vt:lpstr>
      <vt:lpstr>Century Gothic</vt:lpstr>
      <vt:lpstr>NikoshBAN</vt:lpstr>
      <vt:lpstr>Tw Cen MT</vt:lpstr>
      <vt:lpstr>Tw Cen MT Condensed</vt:lpstr>
      <vt:lpstr>Vrinda</vt:lpstr>
      <vt:lpstr>Webdings</vt:lpstr>
      <vt:lpstr>Wingdings</vt:lpstr>
      <vt:lpstr>Wingdings 3</vt:lpstr>
      <vt:lpstr>Ion Boardroom</vt:lpstr>
      <vt:lpstr>Integral</vt:lpstr>
      <vt:lpstr>2_Office Theme</vt:lpstr>
      <vt:lpstr>1_Integral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শীতের সকাল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Nazmul</dc:creator>
  <cp:lastModifiedBy>Nazmul</cp:lastModifiedBy>
  <cp:revision>120</cp:revision>
  <dcterms:created xsi:type="dcterms:W3CDTF">2017-11-16T06:39:04Z</dcterms:created>
  <dcterms:modified xsi:type="dcterms:W3CDTF">2019-10-25T04:18:06Z</dcterms:modified>
</cp:coreProperties>
</file>