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6" r:id="rId3"/>
    <p:sldId id="264" r:id="rId4"/>
    <p:sldId id="258" r:id="rId5"/>
    <p:sldId id="260" r:id="rId6"/>
    <p:sldId id="267" r:id="rId7"/>
    <p:sldId id="268" r:id="rId8"/>
    <p:sldId id="269" r:id="rId9"/>
    <p:sldId id="270" r:id="rId10"/>
    <p:sldId id="271" r:id="rId11"/>
    <p:sldId id="272" r:id="rId12"/>
    <p:sldId id="259"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60"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FEF7159-EBC1-4963-8BB0-30A08DC93E95}" type="datetimeFigureOut">
              <a:rPr lang="en-US" smtClean="0"/>
              <a:pPr/>
              <a:t>7/25/2019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3DD2279-3381-4CCB-BE0D-0B0378BEB2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EF7159-EBC1-4963-8BB0-30A08DC93E95}" type="datetimeFigureOut">
              <a:rPr lang="en-US" smtClean="0"/>
              <a:pPr/>
              <a:t>7/25/2019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DD2279-3381-4CCB-BE0D-0B0378BEB2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EF7159-EBC1-4963-8BB0-30A08DC93E95}" type="datetimeFigureOut">
              <a:rPr lang="en-US" smtClean="0"/>
              <a:pPr/>
              <a:t>7/25/2019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DD2279-3381-4CCB-BE0D-0B0378BEB2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EF7159-EBC1-4963-8BB0-30A08DC93E95}" type="datetimeFigureOut">
              <a:rPr lang="en-US" smtClean="0"/>
              <a:pPr/>
              <a:t>7/25/2019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DD2279-3381-4CCB-BE0D-0B0378BEB25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FEF7159-EBC1-4963-8BB0-30A08DC93E95}" type="datetimeFigureOut">
              <a:rPr lang="en-US" smtClean="0"/>
              <a:pPr/>
              <a:t>7/25/2019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DD2279-3381-4CCB-BE0D-0B0378BEB25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EF7159-EBC1-4963-8BB0-30A08DC93E95}" type="datetimeFigureOut">
              <a:rPr lang="en-US" smtClean="0"/>
              <a:pPr/>
              <a:t>7/25/2019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3DD2279-3381-4CCB-BE0D-0B0378BEB25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FEF7159-EBC1-4963-8BB0-30A08DC93E95}" type="datetimeFigureOut">
              <a:rPr lang="en-US" smtClean="0"/>
              <a:pPr/>
              <a:t>7/25/2019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3DD2279-3381-4CCB-BE0D-0B0378BEB25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FEF7159-EBC1-4963-8BB0-30A08DC93E95}" type="datetimeFigureOut">
              <a:rPr lang="en-US" smtClean="0"/>
              <a:pPr/>
              <a:t>7/25/2019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3DD2279-3381-4CCB-BE0D-0B0378BEB25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FEF7159-EBC1-4963-8BB0-30A08DC93E95}" type="datetimeFigureOut">
              <a:rPr lang="en-US" smtClean="0"/>
              <a:pPr/>
              <a:t>7/25/2019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3DD2279-3381-4CCB-BE0D-0B0378BEB2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FEF7159-EBC1-4963-8BB0-30A08DC93E95}" type="datetimeFigureOut">
              <a:rPr lang="en-US" smtClean="0"/>
              <a:pPr/>
              <a:t>7/25/2019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3DD2279-3381-4CCB-BE0D-0B0378BEB25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FEF7159-EBC1-4963-8BB0-30A08DC93E95}" type="datetimeFigureOut">
              <a:rPr lang="en-US" smtClean="0"/>
              <a:pPr/>
              <a:t>7/25/2019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3DD2279-3381-4CCB-BE0D-0B0378BEB25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FEF7159-EBC1-4963-8BB0-30A08DC93E95}" type="datetimeFigureOut">
              <a:rPr lang="en-US" smtClean="0"/>
              <a:pPr/>
              <a:t>7/25/2019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3DD2279-3381-4CCB-BE0D-0B0378BEB2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sp>
        <p:nvSpPr>
          <p:cNvPr id="4" name="TextBox 1"/>
          <p:cNvSpPr txBox="1"/>
          <p:nvPr/>
        </p:nvSpPr>
        <p:spPr>
          <a:xfrm>
            <a:off x="1524000" y="0"/>
            <a:ext cx="5486400" cy="1371600"/>
          </a:xfrm>
          <a:prstGeom prst="rect">
            <a:avLst/>
          </a:prstGeom>
          <a:noFill/>
        </p:spPr>
        <p:txBody>
          <a:bodyPr wrap="square" numCol="1" rtlCol="0">
            <a:prstTxWarp prst="textWave1">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3800" b="1" dirty="0" smtClean="0">
                <a:ln w="28575">
                  <a:solidFill>
                    <a:schemeClr val="tx1"/>
                  </a:solidFill>
                  <a:prstDash val="sysDot"/>
                  <a:miter lim="800000"/>
                </a:ln>
                <a:gradFill flip="none" rotWithShape="1">
                  <a:gsLst>
                    <a:gs pos="0">
                      <a:srgbClr val="002060"/>
                    </a:gs>
                    <a:gs pos="21001">
                      <a:srgbClr val="C00000"/>
                    </a:gs>
                    <a:gs pos="35001">
                      <a:srgbClr val="1A8D48"/>
                    </a:gs>
                    <a:gs pos="52000">
                      <a:srgbClr val="FFFF00"/>
                    </a:gs>
                    <a:gs pos="73000">
                      <a:srgbClr val="EE3F17"/>
                    </a:gs>
                    <a:gs pos="88000">
                      <a:srgbClr val="E81766"/>
                    </a:gs>
                    <a:gs pos="100000">
                      <a:srgbClr val="002060"/>
                    </a:gs>
                  </a:gsLst>
                  <a:lin ang="5400000" scaled="0"/>
                  <a:tileRect/>
                </a:gradFill>
                <a:effectLst>
                  <a:outerShdw blurRad="25500" dist="23000" dir="7020000" algn="tl">
                    <a:srgbClr val="000000">
                      <a:alpha val="50000"/>
                    </a:srgbClr>
                  </a:outerShdw>
                </a:effectLst>
                <a:latin typeface="NikoshBAN" pitchFamily="2" charset="0"/>
                <a:cs typeface="NikoshBAN" pitchFamily="2" charset="0"/>
              </a:rPr>
              <a:t>স্বাগতম</a:t>
            </a:r>
            <a:endParaRPr lang="en-US" b="1" dirty="0">
              <a:ln w="28575">
                <a:solidFill>
                  <a:schemeClr val="tx1"/>
                </a:solidFill>
                <a:prstDash val="sysDot"/>
                <a:miter lim="800000"/>
              </a:ln>
              <a:gradFill flip="none" rotWithShape="1">
                <a:gsLst>
                  <a:gs pos="0">
                    <a:srgbClr val="002060"/>
                  </a:gs>
                  <a:gs pos="21001">
                    <a:srgbClr val="C00000"/>
                  </a:gs>
                  <a:gs pos="35001">
                    <a:srgbClr val="1A8D48"/>
                  </a:gs>
                  <a:gs pos="52000">
                    <a:srgbClr val="FFFF00"/>
                  </a:gs>
                  <a:gs pos="73000">
                    <a:srgbClr val="EE3F17"/>
                  </a:gs>
                  <a:gs pos="88000">
                    <a:srgbClr val="E81766"/>
                  </a:gs>
                  <a:gs pos="100000">
                    <a:srgbClr val="002060"/>
                  </a:gs>
                </a:gsLst>
                <a:lin ang="5400000" scaled="0"/>
                <a:tileRect/>
              </a:gradFill>
              <a:effectLst>
                <a:outerShdw blurRad="25500" dist="23000" dir="7020000" algn="tl">
                  <a:srgbClr val="000000">
                    <a:alpha val="50000"/>
                  </a:srgbClr>
                </a:outerShdw>
              </a:effectLst>
              <a:latin typeface="NikoshBAN" pitchFamily="2" charset="0"/>
              <a:cs typeface="NikoshBAN" pitchFamily="2" charset="0"/>
            </a:endParaRPr>
          </a:p>
        </p:txBody>
      </p:sp>
      <p:pic>
        <p:nvPicPr>
          <p:cNvPr id="5" name="Picture 4" descr="IMG_20180616_102538.jpg"/>
          <p:cNvPicPr>
            <a:picLocks noChangeAspect="1"/>
          </p:cNvPicPr>
          <p:nvPr/>
        </p:nvPicPr>
        <p:blipFill>
          <a:blip r:embed="rId3" cstate="print"/>
          <a:stretch>
            <a:fillRect/>
          </a:stretch>
        </p:blipFill>
        <p:spPr>
          <a:xfrm>
            <a:off x="0" y="1219200"/>
            <a:ext cx="3124200" cy="5638800"/>
          </a:xfrm>
          <a:prstGeom prst="rect">
            <a:avLst/>
          </a:prstGeom>
        </p:spPr>
      </p:pic>
      <p:pic>
        <p:nvPicPr>
          <p:cNvPr id="6" name="Picture 5" descr="bangladesh-3539906__340.jpg"/>
          <p:cNvPicPr>
            <a:picLocks noChangeAspect="1"/>
          </p:cNvPicPr>
          <p:nvPr/>
        </p:nvPicPr>
        <p:blipFill>
          <a:blip r:embed="rId4"/>
          <a:stretch>
            <a:fillRect/>
          </a:stretch>
        </p:blipFill>
        <p:spPr>
          <a:xfrm>
            <a:off x="3048000" y="1219200"/>
            <a:ext cx="5943600" cy="5562600"/>
          </a:xfrm>
          <a:prstGeom prst="rect">
            <a:avLst/>
          </a:prstGeom>
        </p:spPr>
      </p:pic>
    </p:spTree>
  </p:cSld>
  <p:clrMapOvr>
    <a:masterClrMapping/>
  </p:clrMapOvr>
  <p:transition spd="slow">
    <p:wedge/>
    <p:sndAc>
      <p:stSnd>
        <p:snd r:embed="rId2" name="camera.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0190414_103440.jpg"/>
          <p:cNvPicPr>
            <a:picLocks noGrp="1" noChangeAspect="1"/>
          </p:cNvPicPr>
          <p:nvPr>
            <p:ph idx="1"/>
          </p:nvPr>
        </p:nvPicPr>
        <p:blipFill>
          <a:blip r:embed="rId2" cstate="print"/>
          <a:stretch>
            <a:fillRect/>
          </a:stretch>
        </p:blipFill>
        <p:spPr>
          <a:xfrm>
            <a:off x="1447800" y="1219200"/>
            <a:ext cx="3810000" cy="1600200"/>
          </a:xfrm>
        </p:spPr>
      </p:pic>
      <p:sp>
        <p:nvSpPr>
          <p:cNvPr id="2" name="Title 1"/>
          <p:cNvSpPr>
            <a:spLocks noGrp="1"/>
          </p:cNvSpPr>
          <p:nvPr>
            <p:ph type="title"/>
          </p:nvPr>
        </p:nvSpPr>
        <p:spPr>
          <a:xfrm>
            <a:off x="457200" y="274638"/>
            <a:ext cx="8229600" cy="868362"/>
          </a:xfrm>
        </p:spPr>
        <p:txBody>
          <a:bodyPr/>
          <a:lstStyle/>
          <a:p>
            <a:r>
              <a:rPr lang="bn-IN" dirty="0" smtClean="0">
                <a:latin typeface="NikoshBAN" pitchFamily="2" charset="0"/>
                <a:cs typeface="NikoshBAN" pitchFamily="2" charset="0"/>
              </a:rPr>
              <a:t>শব্দার্থ</a:t>
            </a:r>
            <a:endParaRPr lang="en-US" dirty="0">
              <a:latin typeface="NikoshBAN" pitchFamily="2" charset="0"/>
              <a:cs typeface="NikoshBAN" pitchFamily="2" charset="0"/>
            </a:endParaRPr>
          </a:p>
        </p:txBody>
      </p:sp>
      <p:pic>
        <p:nvPicPr>
          <p:cNvPr id="5" name="Picture 4" descr="bangladesh-3535023__340.jpg"/>
          <p:cNvPicPr>
            <a:picLocks noChangeAspect="1"/>
          </p:cNvPicPr>
          <p:nvPr/>
        </p:nvPicPr>
        <p:blipFill>
          <a:blip r:embed="rId3" cstate="print"/>
          <a:stretch>
            <a:fillRect/>
          </a:stretch>
        </p:blipFill>
        <p:spPr>
          <a:xfrm>
            <a:off x="1524000" y="2895600"/>
            <a:ext cx="3657600" cy="1188720"/>
          </a:xfrm>
          <a:prstGeom prst="rect">
            <a:avLst/>
          </a:prstGeom>
        </p:spPr>
      </p:pic>
      <p:pic>
        <p:nvPicPr>
          <p:cNvPr id="6" name="Picture 5" descr="sunset-4002534__340.jpg"/>
          <p:cNvPicPr>
            <a:picLocks noChangeAspect="1"/>
          </p:cNvPicPr>
          <p:nvPr/>
        </p:nvPicPr>
        <p:blipFill>
          <a:blip r:embed="rId4"/>
          <a:stretch>
            <a:fillRect/>
          </a:stretch>
        </p:blipFill>
        <p:spPr>
          <a:xfrm>
            <a:off x="1524000" y="4191000"/>
            <a:ext cx="3657600" cy="1188720"/>
          </a:xfrm>
          <a:prstGeom prst="rect">
            <a:avLst/>
          </a:prstGeom>
        </p:spPr>
      </p:pic>
      <p:sp>
        <p:nvSpPr>
          <p:cNvPr id="7" name="TextBox 6"/>
          <p:cNvSpPr txBox="1"/>
          <p:nvPr/>
        </p:nvSpPr>
        <p:spPr>
          <a:xfrm>
            <a:off x="0" y="1447800"/>
            <a:ext cx="1752600" cy="646331"/>
          </a:xfrm>
          <a:prstGeom prst="rect">
            <a:avLst/>
          </a:prstGeom>
          <a:noFill/>
        </p:spPr>
        <p:txBody>
          <a:bodyPr wrap="square" rtlCol="0">
            <a:spAutoFit/>
          </a:bodyPr>
          <a:lstStyle/>
          <a:p>
            <a:r>
              <a:rPr lang="bn-IN" sz="3600" dirty="0" smtClean="0">
                <a:latin typeface="NikoshBAN" pitchFamily="2" charset="0"/>
                <a:cs typeface="NikoshBAN" pitchFamily="2" charset="0"/>
              </a:rPr>
              <a:t>চিরশিশু</a:t>
            </a:r>
            <a:endParaRPr lang="en-US" sz="3600" dirty="0">
              <a:latin typeface="NikoshBAN" pitchFamily="2" charset="0"/>
              <a:cs typeface="NikoshBAN" pitchFamily="2" charset="0"/>
            </a:endParaRPr>
          </a:p>
        </p:txBody>
      </p:sp>
      <p:sp>
        <p:nvSpPr>
          <p:cNvPr id="8" name="TextBox 7"/>
          <p:cNvSpPr txBox="1"/>
          <p:nvPr/>
        </p:nvSpPr>
        <p:spPr>
          <a:xfrm>
            <a:off x="5257800" y="1371600"/>
            <a:ext cx="3886200" cy="1077218"/>
          </a:xfrm>
          <a:prstGeom prst="rect">
            <a:avLst/>
          </a:prstGeom>
          <a:noFill/>
        </p:spPr>
        <p:txBody>
          <a:bodyPr wrap="square" rtlCol="0">
            <a:spAutoFit/>
          </a:bodyPr>
          <a:lstStyle/>
          <a:p>
            <a:r>
              <a:rPr lang="bn-IN" sz="3200" dirty="0" smtClean="0">
                <a:latin typeface="NikoshBAN" pitchFamily="2" charset="0"/>
                <a:cs typeface="NikoshBAN" pitchFamily="2" charset="0"/>
              </a:rPr>
              <a:t>চিরকাল যে শিশুর মতো সহজ,অকৃত্রিম ও মমতাময়।</a:t>
            </a:r>
            <a:endParaRPr lang="en-US" sz="3200" dirty="0">
              <a:latin typeface="NikoshBAN" pitchFamily="2" charset="0"/>
              <a:cs typeface="NikoshBAN" pitchFamily="2" charset="0"/>
            </a:endParaRPr>
          </a:p>
        </p:txBody>
      </p:sp>
      <p:sp>
        <p:nvSpPr>
          <p:cNvPr id="9" name="TextBox 8"/>
          <p:cNvSpPr txBox="1"/>
          <p:nvPr/>
        </p:nvSpPr>
        <p:spPr>
          <a:xfrm>
            <a:off x="0" y="2895600"/>
            <a:ext cx="1752600" cy="646331"/>
          </a:xfrm>
          <a:prstGeom prst="rect">
            <a:avLst/>
          </a:prstGeom>
          <a:noFill/>
        </p:spPr>
        <p:txBody>
          <a:bodyPr wrap="square" rtlCol="0">
            <a:spAutoFit/>
          </a:bodyPr>
          <a:lstStyle/>
          <a:p>
            <a:r>
              <a:rPr lang="bn-IN" sz="3600" dirty="0" smtClean="0">
                <a:latin typeface="NikoshBAN" pitchFamily="2" charset="0"/>
                <a:cs typeface="NikoshBAN" pitchFamily="2" charset="0"/>
              </a:rPr>
              <a:t>বনভূমি</a:t>
            </a:r>
            <a:endParaRPr lang="en-US" sz="3600" dirty="0">
              <a:latin typeface="NikoshBAN" pitchFamily="2" charset="0"/>
              <a:cs typeface="NikoshBAN" pitchFamily="2" charset="0"/>
            </a:endParaRPr>
          </a:p>
        </p:txBody>
      </p:sp>
      <p:sp>
        <p:nvSpPr>
          <p:cNvPr id="10" name="TextBox 9"/>
          <p:cNvSpPr txBox="1"/>
          <p:nvPr/>
        </p:nvSpPr>
        <p:spPr>
          <a:xfrm>
            <a:off x="0" y="4419600"/>
            <a:ext cx="1752600" cy="646331"/>
          </a:xfrm>
          <a:prstGeom prst="rect">
            <a:avLst/>
          </a:prstGeom>
          <a:noFill/>
        </p:spPr>
        <p:txBody>
          <a:bodyPr wrap="square" rtlCol="0">
            <a:spAutoFit/>
          </a:bodyPr>
          <a:lstStyle/>
          <a:p>
            <a:r>
              <a:rPr lang="bn-IN" sz="3600" dirty="0" smtClean="0">
                <a:latin typeface="NikoshBAN" pitchFamily="2" charset="0"/>
                <a:cs typeface="NikoshBAN" pitchFamily="2" charset="0"/>
              </a:rPr>
              <a:t>বালুচর</a:t>
            </a:r>
            <a:endParaRPr lang="en-US" sz="3600" dirty="0">
              <a:latin typeface="NikoshBAN" pitchFamily="2" charset="0"/>
              <a:cs typeface="NikoshBAN" pitchFamily="2" charset="0"/>
            </a:endParaRPr>
          </a:p>
        </p:txBody>
      </p:sp>
      <p:sp>
        <p:nvSpPr>
          <p:cNvPr id="11" name="TextBox 10"/>
          <p:cNvSpPr txBox="1"/>
          <p:nvPr/>
        </p:nvSpPr>
        <p:spPr>
          <a:xfrm>
            <a:off x="5257800" y="2971800"/>
            <a:ext cx="3886200" cy="1077218"/>
          </a:xfrm>
          <a:prstGeom prst="rect">
            <a:avLst/>
          </a:prstGeom>
          <a:noFill/>
        </p:spPr>
        <p:txBody>
          <a:bodyPr wrap="square" rtlCol="0">
            <a:spAutoFit/>
          </a:bodyPr>
          <a:lstStyle/>
          <a:p>
            <a:r>
              <a:rPr lang="bn-IN" sz="3200" dirty="0" smtClean="0">
                <a:latin typeface="NikoshBAN" pitchFamily="2" charset="0"/>
                <a:cs typeface="NikoshBAN" pitchFamily="2" charset="0"/>
              </a:rPr>
              <a:t>গাছ পালায় ঘেরা জঙ্গল এলাকা।</a:t>
            </a:r>
            <a:endParaRPr lang="en-US" sz="3200" dirty="0">
              <a:latin typeface="NikoshBAN" pitchFamily="2" charset="0"/>
              <a:cs typeface="NikoshBAN" pitchFamily="2" charset="0"/>
            </a:endParaRPr>
          </a:p>
        </p:txBody>
      </p:sp>
      <p:sp>
        <p:nvSpPr>
          <p:cNvPr id="12" name="TextBox 11"/>
          <p:cNvSpPr txBox="1"/>
          <p:nvPr/>
        </p:nvSpPr>
        <p:spPr>
          <a:xfrm>
            <a:off x="5257800" y="4191000"/>
            <a:ext cx="3886200" cy="1077218"/>
          </a:xfrm>
          <a:prstGeom prst="rect">
            <a:avLst/>
          </a:prstGeom>
          <a:noFill/>
        </p:spPr>
        <p:txBody>
          <a:bodyPr wrap="square" rtlCol="0">
            <a:spAutoFit/>
          </a:bodyPr>
          <a:lstStyle/>
          <a:p>
            <a:r>
              <a:rPr lang="bn-IN" sz="3200" dirty="0" smtClean="0">
                <a:latin typeface="NikoshBAN" pitchFamily="2" charset="0"/>
                <a:cs typeface="NikoshBAN" pitchFamily="2" charset="0"/>
              </a:rPr>
              <a:t>বালুর পলি জমে উৎপন্ন যে চর।</a:t>
            </a:r>
            <a:endParaRPr lang="en-US" sz="3200" dirty="0">
              <a:latin typeface="NikoshBAN" pitchFamily="2" charset="0"/>
              <a:cs typeface="NikoshBAN" pitchFamily="2" charset="0"/>
            </a:endParaRPr>
          </a:p>
        </p:txBody>
      </p:sp>
      <p:sp>
        <p:nvSpPr>
          <p:cNvPr id="13" name="TextBox 12"/>
          <p:cNvSpPr txBox="1"/>
          <p:nvPr/>
        </p:nvSpPr>
        <p:spPr>
          <a:xfrm>
            <a:off x="0" y="5715000"/>
            <a:ext cx="1752600" cy="646331"/>
          </a:xfrm>
          <a:prstGeom prst="rect">
            <a:avLst/>
          </a:prstGeom>
          <a:noFill/>
        </p:spPr>
        <p:txBody>
          <a:bodyPr wrap="square" rtlCol="0">
            <a:spAutoFit/>
          </a:bodyPr>
          <a:lstStyle/>
          <a:p>
            <a:r>
              <a:rPr lang="bn-IN" sz="3600" dirty="0" smtClean="0">
                <a:latin typeface="NikoshBAN" pitchFamily="2" charset="0"/>
                <a:cs typeface="NikoshBAN" pitchFamily="2" charset="0"/>
              </a:rPr>
              <a:t>সোনাধান</a:t>
            </a:r>
            <a:endParaRPr lang="en-US" sz="3600" dirty="0">
              <a:latin typeface="NikoshBAN" pitchFamily="2" charset="0"/>
              <a:cs typeface="NikoshBAN" pitchFamily="2" charset="0"/>
            </a:endParaRPr>
          </a:p>
        </p:txBody>
      </p:sp>
      <p:sp>
        <p:nvSpPr>
          <p:cNvPr id="14" name="TextBox 13"/>
          <p:cNvSpPr txBox="1"/>
          <p:nvPr/>
        </p:nvSpPr>
        <p:spPr>
          <a:xfrm>
            <a:off x="5257800" y="5780782"/>
            <a:ext cx="3886200" cy="584775"/>
          </a:xfrm>
          <a:prstGeom prst="rect">
            <a:avLst/>
          </a:prstGeom>
          <a:noFill/>
        </p:spPr>
        <p:txBody>
          <a:bodyPr wrap="square" rtlCol="0">
            <a:spAutoFit/>
          </a:bodyPr>
          <a:lstStyle/>
          <a:p>
            <a:r>
              <a:rPr lang="bn-IN" sz="3200" dirty="0" smtClean="0">
                <a:latin typeface="NikoshBAN" pitchFamily="2" charset="0"/>
                <a:cs typeface="NikoshBAN" pitchFamily="2" charset="0"/>
              </a:rPr>
              <a:t>সোনালি রঙের পাকা ধান।</a:t>
            </a:r>
            <a:endParaRPr lang="en-US" sz="3200" dirty="0">
              <a:latin typeface="NikoshBAN" pitchFamily="2" charset="0"/>
              <a:cs typeface="NikoshBAN" pitchFamily="2" charset="0"/>
            </a:endParaRPr>
          </a:p>
        </p:txBody>
      </p:sp>
      <p:pic>
        <p:nvPicPr>
          <p:cNvPr id="15" name="Picture 14" descr="e3e9701d2f97d06a5d0b68bc4f1ce19c (1).jpg"/>
          <p:cNvPicPr>
            <a:picLocks noChangeAspect="1"/>
          </p:cNvPicPr>
          <p:nvPr/>
        </p:nvPicPr>
        <p:blipFill>
          <a:blip r:embed="rId5" cstate="print"/>
          <a:stretch>
            <a:fillRect/>
          </a:stretch>
        </p:blipFill>
        <p:spPr>
          <a:xfrm>
            <a:off x="1524000" y="5486400"/>
            <a:ext cx="3657600" cy="114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3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3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bn-IN" dirty="0" smtClean="0">
                <a:latin typeface="NikoshBAN" pitchFamily="2" charset="0"/>
                <a:cs typeface="NikoshBAN" pitchFamily="2" charset="0"/>
              </a:rPr>
              <a:t>স্বাধীন বাংলা চিরকাল কাকে ডাকবে?</a:t>
            </a:r>
          </a:p>
          <a:p>
            <a:r>
              <a:rPr lang="bn-IN" dirty="0" smtClean="0">
                <a:latin typeface="NikoshBAN" pitchFamily="2" charset="0"/>
                <a:cs typeface="NikoshBAN" pitchFamily="2" charset="0"/>
              </a:rPr>
              <a:t>সবুজ শ্যামল বনভূমি মাঠ নদীতীর বালুচর-এর দ্বারা কবি কি বুঝিয়েছেন?</a:t>
            </a:r>
          </a:p>
          <a:p>
            <a:r>
              <a:rPr lang="bn-IN" dirty="0" smtClean="0">
                <a:latin typeface="NikoshBAN" pitchFamily="2" charset="0"/>
                <a:cs typeface="NikoshBAN" pitchFamily="2" charset="0"/>
              </a:rPr>
              <a:t>কার মধুর হাসিতে বাঙালির ঘর ভরে ওঠে?</a:t>
            </a:r>
          </a:p>
          <a:p>
            <a:endParaRPr lang="en-US" dirty="0">
              <a:latin typeface="NikoshBAN" pitchFamily="2" charset="0"/>
              <a:cs typeface="NikoshBAN" pitchFamily="2" charset="0"/>
            </a:endParaRPr>
          </a:p>
        </p:txBody>
      </p:sp>
      <p:sp>
        <p:nvSpPr>
          <p:cNvPr id="2" name="Title 1"/>
          <p:cNvSpPr>
            <a:spLocks noGrp="1"/>
          </p:cNvSpPr>
          <p:nvPr>
            <p:ph type="title"/>
          </p:nvPr>
        </p:nvSpPr>
        <p:spPr/>
        <p:txBody>
          <a:bodyPr/>
          <a:lstStyle/>
          <a:p>
            <a:r>
              <a:rPr lang="bn-IN" dirty="0" smtClean="0">
                <a:latin typeface="NikoshBAN" pitchFamily="2" charset="0"/>
                <a:cs typeface="NikoshBAN" pitchFamily="2" charset="0"/>
              </a:rPr>
              <a:t>নিচের প্রশ্ন গুলির উত্তর দাও</a:t>
            </a:r>
            <a:endParaRPr lang="en-US" dirty="0">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3000"/>
                                        <p:tgtEl>
                                          <p:spTgt spid="3">
                                            <p:txEl>
                                              <p:pRg st="0" end="0"/>
                                            </p:txEl>
                                          </p:spTgt>
                                        </p:tgtEl>
                                        <p:attrNameLst>
                                          <p:attrName>ppt_w</p:attrName>
                                        </p:attrNameLst>
                                      </p:cBhvr>
                                      <p:tavLst>
                                        <p:tav tm="0">
                                          <p:val>
                                            <p:strVal val="ppt_w"/>
                                          </p:val>
                                        </p:tav>
                                        <p:tav tm="100000">
                                          <p:val>
                                            <p:fltVal val="0"/>
                                          </p:val>
                                        </p:tav>
                                      </p:tavLst>
                                    </p:anim>
                                    <p:anim calcmode="lin" valueType="num">
                                      <p:cBhvr>
                                        <p:cTn id="7" dur="3000"/>
                                        <p:tgtEl>
                                          <p:spTgt spid="3">
                                            <p:txEl>
                                              <p:pRg st="0" end="0"/>
                                            </p:txEl>
                                          </p:spTgt>
                                        </p:tgtEl>
                                        <p:attrNameLst>
                                          <p:attrName>ppt_h</p:attrName>
                                        </p:attrNameLst>
                                      </p:cBhvr>
                                      <p:tavLst>
                                        <p:tav tm="0">
                                          <p:val>
                                            <p:strVal val="ppt_h"/>
                                          </p:val>
                                        </p:tav>
                                        <p:tav tm="100000">
                                          <p:val>
                                            <p:strVal val="ppt_h"/>
                                          </p:val>
                                        </p:tav>
                                      </p:tavLst>
                                    </p:anim>
                                    <p:set>
                                      <p:cBhvr>
                                        <p:cTn id="8" dur="1" fill="hold">
                                          <p:stCondLst>
                                            <p:cond delay="2999"/>
                                          </p:stCondLst>
                                        </p:cTn>
                                        <p:tgtEl>
                                          <p:spTgt spid="3">
                                            <p:txEl>
                                              <p:pRg st="0" end="0"/>
                                            </p:txEl>
                                          </p:spTgt>
                                        </p:tgtEl>
                                        <p:attrNameLst>
                                          <p:attrName>style.visibility</p:attrName>
                                        </p:attrNameLst>
                                      </p:cBhvr>
                                      <p:to>
                                        <p:strVal val="hidden"/>
                                      </p:to>
                                    </p:set>
                                  </p:childTnLst>
                                </p:cTn>
                              </p:par>
                              <p:par>
                                <p:cTn id="9" presetID="17" presetClass="exit" presetSubtype="10" fill="hold" nodeType="withEffect">
                                  <p:stCondLst>
                                    <p:cond delay="0"/>
                                  </p:stCondLst>
                                  <p:childTnLst>
                                    <p:anim calcmode="lin" valueType="num">
                                      <p:cBhvr>
                                        <p:cTn id="10" dur="3000"/>
                                        <p:tgtEl>
                                          <p:spTgt spid="3">
                                            <p:txEl>
                                              <p:pRg st="1" end="1"/>
                                            </p:txEl>
                                          </p:spTgt>
                                        </p:tgtEl>
                                        <p:attrNameLst>
                                          <p:attrName>ppt_w</p:attrName>
                                        </p:attrNameLst>
                                      </p:cBhvr>
                                      <p:tavLst>
                                        <p:tav tm="0">
                                          <p:val>
                                            <p:strVal val="ppt_w"/>
                                          </p:val>
                                        </p:tav>
                                        <p:tav tm="100000">
                                          <p:val>
                                            <p:fltVal val="0"/>
                                          </p:val>
                                        </p:tav>
                                      </p:tavLst>
                                    </p:anim>
                                    <p:anim calcmode="lin" valueType="num">
                                      <p:cBhvr>
                                        <p:cTn id="11" dur="3000"/>
                                        <p:tgtEl>
                                          <p:spTgt spid="3">
                                            <p:txEl>
                                              <p:pRg st="1" end="1"/>
                                            </p:txEl>
                                          </p:spTgt>
                                        </p:tgtEl>
                                        <p:attrNameLst>
                                          <p:attrName>ppt_h</p:attrName>
                                        </p:attrNameLst>
                                      </p:cBhvr>
                                      <p:tavLst>
                                        <p:tav tm="0">
                                          <p:val>
                                            <p:strVal val="ppt_h"/>
                                          </p:val>
                                        </p:tav>
                                        <p:tav tm="100000">
                                          <p:val>
                                            <p:strVal val="ppt_h"/>
                                          </p:val>
                                        </p:tav>
                                      </p:tavLst>
                                    </p:anim>
                                    <p:set>
                                      <p:cBhvr>
                                        <p:cTn id="12" dur="1" fill="hold">
                                          <p:stCondLst>
                                            <p:cond delay="2999"/>
                                          </p:stCondLst>
                                        </p:cTn>
                                        <p:tgtEl>
                                          <p:spTgt spid="3">
                                            <p:txEl>
                                              <p:pRg st="1" end="1"/>
                                            </p:txEl>
                                          </p:spTgt>
                                        </p:tgtEl>
                                        <p:attrNameLst>
                                          <p:attrName>style.visibility</p:attrName>
                                        </p:attrNameLst>
                                      </p:cBhvr>
                                      <p:to>
                                        <p:strVal val="hidden"/>
                                      </p:to>
                                    </p:set>
                                  </p:childTnLst>
                                </p:cTn>
                              </p:par>
                              <p:par>
                                <p:cTn id="13" presetID="17" presetClass="exit" presetSubtype="10" fill="hold" nodeType="withEffect">
                                  <p:stCondLst>
                                    <p:cond delay="0"/>
                                  </p:stCondLst>
                                  <p:childTnLst>
                                    <p:anim calcmode="lin" valueType="num">
                                      <p:cBhvr>
                                        <p:cTn id="14" dur="3000"/>
                                        <p:tgtEl>
                                          <p:spTgt spid="3">
                                            <p:txEl>
                                              <p:pRg st="2" end="2"/>
                                            </p:txEl>
                                          </p:spTgt>
                                        </p:tgtEl>
                                        <p:attrNameLst>
                                          <p:attrName>ppt_w</p:attrName>
                                        </p:attrNameLst>
                                      </p:cBhvr>
                                      <p:tavLst>
                                        <p:tav tm="0">
                                          <p:val>
                                            <p:strVal val="ppt_w"/>
                                          </p:val>
                                        </p:tav>
                                        <p:tav tm="100000">
                                          <p:val>
                                            <p:fltVal val="0"/>
                                          </p:val>
                                        </p:tav>
                                      </p:tavLst>
                                    </p:anim>
                                    <p:anim calcmode="lin" valueType="num">
                                      <p:cBhvr>
                                        <p:cTn id="15" dur="3000"/>
                                        <p:tgtEl>
                                          <p:spTgt spid="3">
                                            <p:txEl>
                                              <p:pRg st="2" end="2"/>
                                            </p:txEl>
                                          </p:spTgt>
                                        </p:tgtEl>
                                        <p:attrNameLst>
                                          <p:attrName>ppt_h</p:attrName>
                                        </p:attrNameLst>
                                      </p:cBhvr>
                                      <p:tavLst>
                                        <p:tav tm="0">
                                          <p:val>
                                            <p:strVal val="ppt_h"/>
                                          </p:val>
                                        </p:tav>
                                        <p:tav tm="100000">
                                          <p:val>
                                            <p:strVal val="ppt_h"/>
                                          </p:val>
                                        </p:tav>
                                      </p:tavLst>
                                    </p:anim>
                                    <p:set>
                                      <p:cBhvr>
                                        <p:cTn id="16" dur="1" fill="hold">
                                          <p:stCondLst>
                                            <p:cond delay="2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00_F_248931665_7Y6V9174Q9rdiCARUi639IZbXuJksbzq (1).jpg"/>
          <p:cNvPicPr>
            <a:picLocks noGrp="1" noChangeAspect="1"/>
          </p:cNvPicPr>
          <p:nvPr>
            <p:ph idx="1"/>
          </p:nvPr>
        </p:nvPicPr>
        <p:blipFill>
          <a:blip r:embed="rId2"/>
          <a:stretch>
            <a:fillRect/>
          </a:stretch>
        </p:blipFill>
        <p:spPr>
          <a:xfrm>
            <a:off x="609600" y="1219200"/>
            <a:ext cx="4648200" cy="4764881"/>
          </a:xfrm>
        </p:spPr>
      </p:pic>
      <p:sp>
        <p:nvSpPr>
          <p:cNvPr id="2" name="Title 1"/>
          <p:cNvSpPr>
            <a:spLocks noGrp="1"/>
          </p:cNvSpPr>
          <p:nvPr>
            <p:ph type="title"/>
          </p:nvPr>
        </p:nvSpPr>
        <p:spPr/>
        <p:txBody>
          <a:bodyPr/>
          <a:lstStyle/>
          <a:p>
            <a:r>
              <a:rPr lang="bn-IN"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6" name="TextBox 5"/>
          <p:cNvSpPr txBox="1"/>
          <p:nvPr/>
        </p:nvSpPr>
        <p:spPr>
          <a:xfrm>
            <a:off x="5410200" y="1905000"/>
            <a:ext cx="3505200" cy="3477875"/>
          </a:xfrm>
          <a:prstGeom prst="rect">
            <a:avLst/>
          </a:prstGeom>
          <a:noFill/>
        </p:spPr>
        <p:txBody>
          <a:bodyPr wrap="square" rtlCol="0">
            <a:spAutoFit/>
          </a:bodyPr>
          <a:lstStyle/>
          <a:p>
            <a:r>
              <a:rPr lang="bn-IN" sz="4400" dirty="0" smtClean="0">
                <a:latin typeface="NikoshBAN" pitchFamily="2" charset="0"/>
                <a:cs typeface="NikoshBAN" pitchFamily="2" charset="0"/>
              </a:rPr>
              <a:t>মুজিব আয় ঘরে ফিরে আয়। এই বাক্যের তাৎপর্য ব্যাখ্যা করে আনবে।</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 calcmode="lin" valueType="num">
                                      <p:cBhvr>
                                        <p:cTn id="9" dur="3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autiful-paintings-of-nature-oil-painting-by-free-download.jpg"/>
          <p:cNvPicPr>
            <a:picLocks noGrp="1" noChangeAspect="1"/>
          </p:cNvPicPr>
          <p:nvPr>
            <p:ph idx="1"/>
          </p:nvPr>
        </p:nvPicPr>
        <p:blipFill>
          <a:blip r:embed="rId2"/>
          <a:stretch>
            <a:fillRect/>
          </a:stretch>
        </p:blipFill>
        <p:spPr>
          <a:xfrm>
            <a:off x="533400" y="1481138"/>
            <a:ext cx="8153400" cy="4525962"/>
          </a:xfrm>
        </p:spPr>
      </p:pic>
      <p:sp>
        <p:nvSpPr>
          <p:cNvPr id="2" name="Title 1"/>
          <p:cNvSpPr>
            <a:spLocks noGrp="1"/>
          </p:cNvSpPr>
          <p:nvPr>
            <p:ph type="title"/>
          </p:nvPr>
        </p:nvSpPr>
        <p:spPr/>
        <p:txBody>
          <a:bodyPr/>
          <a:lstStyle/>
          <a:p>
            <a:r>
              <a:rPr lang="bn-IN" dirty="0" smtClean="0">
                <a:latin typeface="NikoshBAN" pitchFamily="2" charset="0"/>
                <a:cs typeface="NikoshBAN" pitchFamily="2" charset="0"/>
              </a:rPr>
              <a:t>ধন্যবাদ সবাইকে</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fmla="#ppt_w*sin(2.5*pi*$)">
                                          <p:val>
                                            <p:fltVal val="0"/>
                                          </p:val>
                                        </p:tav>
                                        <p:tav tm="100000">
                                          <p:val>
                                            <p:fltVal val="1"/>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4" name="Picture 3" descr="I:\Rofik.jpg"/>
          <p:cNvPicPr>
            <a:picLocks noChangeAspect="1" noChangeArrowheads="1"/>
          </p:cNvPicPr>
          <p:nvPr/>
        </p:nvPicPr>
        <p:blipFill>
          <a:blip r:embed="rId3"/>
          <a:srcRect/>
          <a:stretch>
            <a:fillRect/>
          </a:stretch>
        </p:blipFill>
        <p:spPr bwMode="auto">
          <a:xfrm>
            <a:off x="1447800" y="1600200"/>
            <a:ext cx="1447800" cy="2672678"/>
          </a:xfrm>
          <a:prstGeom prst="rect">
            <a:avLst/>
          </a:prstGeom>
          <a:noFill/>
        </p:spPr>
      </p:pic>
      <p:sp>
        <p:nvSpPr>
          <p:cNvPr id="6" name="Title 1"/>
          <p:cNvSpPr txBox="1">
            <a:spLocks/>
          </p:cNvSpPr>
          <p:nvPr/>
        </p:nvSpPr>
        <p:spPr>
          <a:xfrm>
            <a:off x="533400" y="685800"/>
            <a:ext cx="8229600" cy="1143000"/>
          </a:xfrm>
          <a:prstGeom prst="rect">
            <a:avLst/>
          </a:prstGeom>
        </p:spPr>
        <p:txBody>
          <a:bodyPr vert="horz" lIns="0" rIns="0" bIns="0" numCol="1" anchor="b">
            <a:prstTxWarp prst="textPlain">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bn-BD" sz="5000" b="0" i="0" u="none" strike="noStrike" kern="1200" cap="none" spc="0" normalizeH="0" baseline="0" noProof="0" smtClean="0">
                <a:ln>
                  <a:noFill/>
                </a:ln>
                <a:solidFill>
                  <a:schemeClr val="tx2"/>
                </a:solidFill>
                <a:effectLst/>
                <a:uLnTx/>
                <a:uFillTx/>
                <a:latin typeface="NikoshBAN" pitchFamily="2" charset="0"/>
                <a:ea typeface="+mj-ea"/>
                <a:cs typeface="NikoshBAN" pitchFamily="2" charset="0"/>
              </a:rPr>
              <a:t> </a:t>
            </a:r>
            <a:r>
              <a:rPr kumimoji="0" lang="bn-BD" sz="5000" b="1" i="0" u="none" strike="noStrike" kern="1200" cap="none" spc="0" normalizeH="0" baseline="0" noProof="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NikoshBAN" pitchFamily="2" charset="0"/>
                <a:ea typeface="+mj-ea"/>
                <a:cs typeface="NikoshBAN" pitchFamily="2" charset="0"/>
              </a:rPr>
              <a:t>পরিচিতি </a:t>
            </a:r>
            <a:endParaRPr kumimoji="0" lang="en-US" sz="5000" b="1"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NikoshBAN" pitchFamily="2" charset="0"/>
              <a:ea typeface="+mj-ea"/>
              <a:cs typeface="NikoshBAN" pitchFamily="2" charset="0"/>
            </a:endParaRPr>
          </a:p>
        </p:txBody>
      </p:sp>
      <p:sp>
        <p:nvSpPr>
          <p:cNvPr id="7" name="Rectangle 6"/>
          <p:cNvSpPr/>
          <p:nvPr/>
        </p:nvSpPr>
        <p:spPr>
          <a:xfrm>
            <a:off x="0" y="4267200"/>
            <a:ext cx="3886200"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smtClean="0">
                <a:ln>
                  <a:solidFill>
                    <a:schemeClr val="tx1"/>
                  </a:solidFill>
                  <a:prstDash val="solid"/>
                </a:ln>
                <a:latin typeface="NikoshBAN" pitchFamily="2" charset="0"/>
                <a:cs typeface="NikoshBAN" pitchFamily="2" charset="0"/>
              </a:rPr>
              <a:t> </a:t>
            </a:r>
            <a:r>
              <a:rPr lang="bn-IN" sz="2400" dirty="0" smtClean="0">
                <a:ln>
                  <a:solidFill>
                    <a:schemeClr val="tx1"/>
                  </a:solidFill>
                  <a:prstDash val="solid"/>
                </a:ln>
                <a:latin typeface="NikoshBAN" pitchFamily="2" charset="0"/>
                <a:cs typeface="NikoshBAN" pitchFamily="2" charset="0"/>
              </a:rPr>
              <a:t>মরুফা আখতার</a:t>
            </a:r>
            <a:endParaRPr lang="bn-BD" sz="2400" dirty="0" smtClean="0">
              <a:ln>
                <a:solidFill>
                  <a:schemeClr val="tx1"/>
                </a:solidFill>
                <a:prstDash val="solid"/>
              </a:ln>
              <a:latin typeface="NikoshBAN" pitchFamily="2" charset="0"/>
              <a:cs typeface="NikoshBAN" pitchFamily="2" charset="0"/>
            </a:endParaRPr>
          </a:p>
          <a:p>
            <a:pPr algn="ctr"/>
            <a:r>
              <a:rPr lang="en-US" sz="2400" dirty="0" smtClean="0">
                <a:ln>
                  <a:solidFill>
                    <a:schemeClr val="tx1"/>
                  </a:solidFill>
                  <a:prstDash val="solid"/>
                </a:ln>
                <a:latin typeface="NikoshBAN" pitchFamily="2" charset="0"/>
                <a:cs typeface="NikoshBAN" pitchFamily="2" charset="0"/>
              </a:rPr>
              <a:t> </a:t>
            </a:r>
            <a:r>
              <a:rPr lang="en-US" sz="2400" dirty="0" err="1" smtClean="0">
                <a:ln>
                  <a:solidFill>
                    <a:schemeClr val="tx1"/>
                  </a:solidFill>
                  <a:prstDash val="solid"/>
                </a:ln>
                <a:latin typeface="NikoshBAN" pitchFamily="2" charset="0"/>
                <a:cs typeface="NikoshBAN" pitchFamily="2" charset="0"/>
              </a:rPr>
              <a:t>কম্পিউটার</a:t>
            </a:r>
            <a:r>
              <a:rPr lang="en-US" sz="2400" dirty="0" smtClean="0">
                <a:ln>
                  <a:solidFill>
                    <a:schemeClr val="tx1"/>
                  </a:solidFill>
                  <a:prstDash val="solid"/>
                </a:ln>
                <a:latin typeface="NikoshBAN" pitchFamily="2" charset="0"/>
                <a:cs typeface="NikoshBAN" pitchFamily="2" charset="0"/>
              </a:rPr>
              <a:t> </a:t>
            </a:r>
            <a:r>
              <a:rPr lang="en-US" sz="2400" dirty="0" err="1" smtClean="0">
                <a:ln>
                  <a:solidFill>
                    <a:schemeClr val="tx1"/>
                  </a:solidFill>
                  <a:prstDash val="solid"/>
                </a:ln>
                <a:latin typeface="NikoshBAN" pitchFamily="2" charset="0"/>
                <a:cs typeface="NikoshBAN" pitchFamily="2" charset="0"/>
              </a:rPr>
              <a:t>শিক্ষক</a:t>
            </a:r>
            <a:endParaRPr lang="en-US" sz="2400" dirty="0" smtClean="0">
              <a:ln>
                <a:solidFill>
                  <a:schemeClr val="tx1"/>
                </a:solidFill>
                <a:prstDash val="solid"/>
              </a:ln>
              <a:latin typeface="NikoshBAN" pitchFamily="2" charset="0"/>
              <a:cs typeface="NikoshBAN" pitchFamily="2" charset="0"/>
            </a:endParaRPr>
          </a:p>
          <a:p>
            <a:pPr algn="ctr"/>
            <a:r>
              <a:rPr lang="en-US" sz="2400" dirty="0" smtClean="0">
                <a:ln>
                  <a:solidFill>
                    <a:schemeClr val="tx1"/>
                  </a:solidFill>
                  <a:prstDash val="solid"/>
                </a:ln>
                <a:latin typeface="NikoshBAN" pitchFamily="2" charset="0"/>
                <a:cs typeface="NikoshBAN" pitchFamily="2" charset="0"/>
              </a:rPr>
              <a:t> </a:t>
            </a:r>
            <a:r>
              <a:rPr lang="bn-IN" sz="2400" dirty="0" smtClean="0">
                <a:ln>
                  <a:solidFill>
                    <a:schemeClr val="tx1"/>
                  </a:solidFill>
                  <a:prstDash val="solid"/>
                </a:ln>
                <a:latin typeface="NikoshBAN" pitchFamily="2" charset="0"/>
                <a:cs typeface="NikoshBAN" pitchFamily="2" charset="0"/>
              </a:rPr>
              <a:t>মোস্তাইল পাঁচপীরতলা বালিকা দাখিল মাদ্রাসা,শাজাহানপুর,বগুড়া।</a:t>
            </a:r>
            <a:endParaRPr lang="en-US" sz="2400" dirty="0" smtClean="0">
              <a:ln>
                <a:solidFill>
                  <a:schemeClr val="tx1"/>
                </a:solidFill>
                <a:prstDash val="solid"/>
              </a:ln>
              <a:latin typeface="NikoshBAN" pitchFamily="2" charset="0"/>
              <a:cs typeface="NikoshBAN" pitchFamily="2" charset="0"/>
            </a:endParaRPr>
          </a:p>
        </p:txBody>
      </p:sp>
      <p:sp>
        <p:nvSpPr>
          <p:cNvPr id="8" name="TextBox 13"/>
          <p:cNvSpPr txBox="1"/>
          <p:nvPr/>
        </p:nvSpPr>
        <p:spPr>
          <a:xfrm>
            <a:off x="4648200" y="3940701"/>
            <a:ext cx="3429000"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2400" b="1" dirty="0" smtClean="0">
                <a:latin typeface="NikoshBAN" pitchFamily="2" charset="0"/>
                <a:cs typeface="NikoshBAN" pitchFamily="2" charset="0"/>
              </a:rPr>
              <a:t>বিষয়: </a:t>
            </a:r>
            <a:r>
              <a:rPr lang="bn-IN" sz="2400" b="1" dirty="0" smtClean="0">
                <a:latin typeface="NikoshBAN" pitchFamily="2" charset="0"/>
                <a:cs typeface="NikoshBAN" pitchFamily="2" charset="0"/>
              </a:rPr>
              <a:t>বাংলা</a:t>
            </a:r>
            <a:endParaRPr lang="bn-BD" sz="2400" b="1" dirty="0" smtClean="0">
              <a:latin typeface="NikoshBAN" pitchFamily="2" charset="0"/>
              <a:cs typeface="NikoshBAN" pitchFamily="2" charset="0"/>
            </a:endParaRPr>
          </a:p>
          <a:p>
            <a:pPr algn="ctr"/>
            <a:r>
              <a:rPr lang="bn-BD" sz="2400" b="1" dirty="0" smtClean="0">
                <a:latin typeface="NikoshBAN" pitchFamily="2" charset="0"/>
                <a:cs typeface="NikoshBAN" pitchFamily="2" charset="0"/>
              </a:rPr>
              <a:t>শ্রেণি  : ষষ্ঠ </a:t>
            </a:r>
          </a:p>
          <a:p>
            <a:pPr algn="ctr"/>
            <a:r>
              <a:rPr lang="bn-BD" sz="2400" b="1" dirty="0" smtClean="0">
                <a:latin typeface="NikoshBAN" pitchFamily="2" charset="0"/>
                <a:cs typeface="NikoshBAN" pitchFamily="2" charset="0"/>
              </a:rPr>
              <a:t>পাঠ    : </a:t>
            </a:r>
            <a:r>
              <a:rPr lang="bn-IN" sz="2400" b="1" dirty="0" smtClean="0">
                <a:latin typeface="NikoshBAN" pitchFamily="2" charset="0"/>
                <a:cs typeface="NikoshBAN" pitchFamily="2" charset="0"/>
              </a:rPr>
              <a:t>মুজিব</a:t>
            </a:r>
            <a:endParaRPr lang="bn-BD" sz="2400" b="1" dirty="0" smtClean="0">
              <a:latin typeface="NikoshBAN" pitchFamily="2" charset="0"/>
              <a:cs typeface="NikoshBAN" pitchFamily="2" charset="0"/>
            </a:endParaRPr>
          </a:p>
          <a:p>
            <a:pPr algn="ctr"/>
            <a:r>
              <a:rPr lang="bn-BD" sz="2400" b="1" dirty="0" smtClean="0">
                <a:latin typeface="NikoshBAN" pitchFamily="2" charset="0"/>
                <a:cs typeface="NikoshBAN" pitchFamily="2" charset="0"/>
              </a:rPr>
              <a:t>সময়   : </a:t>
            </a:r>
            <a:r>
              <a:rPr lang="bn-IN" sz="2400" b="1" dirty="0" smtClean="0">
                <a:latin typeface="NikoshBAN" pitchFamily="2" charset="0"/>
                <a:cs typeface="NikoshBAN" pitchFamily="2" charset="0"/>
              </a:rPr>
              <a:t>৪</a:t>
            </a:r>
            <a:r>
              <a:rPr lang="bn-BD" sz="2400" b="1" dirty="0" smtClean="0">
                <a:latin typeface="NikoshBAN" pitchFamily="2" charset="0"/>
                <a:cs typeface="NikoshBAN" pitchFamily="2" charset="0"/>
              </a:rPr>
              <a:t>০ মিনিট</a:t>
            </a:r>
            <a:endParaRPr lang="en-US" sz="2400" b="1" dirty="0">
              <a:latin typeface="NikoshBAN" pitchFamily="2" charset="0"/>
              <a:cs typeface="NikoshBAN" pitchFamily="2" charset="0"/>
            </a:endParaRPr>
          </a:p>
        </p:txBody>
      </p:sp>
      <p:pic>
        <p:nvPicPr>
          <p:cNvPr id="11" name="Content Placeholder 3" descr="Class-6-BGS-E-Book-310x165.jpg"/>
          <p:cNvPicPr>
            <a:picLocks noChangeAspect="1"/>
          </p:cNvPicPr>
          <p:nvPr/>
        </p:nvPicPr>
        <p:blipFill>
          <a:blip r:embed="rId4"/>
          <a:stretch>
            <a:fillRect/>
          </a:stretch>
        </p:blipFill>
        <p:spPr>
          <a:xfrm>
            <a:off x="5562600" y="1676400"/>
            <a:ext cx="1905000" cy="2210594"/>
          </a:xfrm>
          <a:prstGeom prst="rect">
            <a:avLst/>
          </a:prstGeom>
        </p:spPr>
      </p:pic>
      <p:cxnSp>
        <p:nvCxnSpPr>
          <p:cNvPr id="13" name="Straight Connector 12"/>
          <p:cNvCxnSpPr/>
          <p:nvPr/>
        </p:nvCxnSpPr>
        <p:spPr>
          <a:xfrm rot="16200000" flipH="1">
            <a:off x="2324100" y="3771900"/>
            <a:ext cx="3962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2400300" y="3848100"/>
            <a:ext cx="3352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819400" y="3810000"/>
            <a:ext cx="34290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u"/>
    <p:sndAc>
      <p:stSnd>
        <p:snd r:embed="rId2" name="coin.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23063998.jpg"/>
          <p:cNvPicPr>
            <a:picLocks noGrp="1" noChangeAspect="1"/>
          </p:cNvPicPr>
          <p:nvPr>
            <p:ph idx="1"/>
          </p:nvPr>
        </p:nvPicPr>
        <p:blipFill>
          <a:blip r:embed="rId3"/>
          <a:stretch>
            <a:fillRect/>
          </a:stretch>
        </p:blipFill>
        <p:spPr>
          <a:xfrm>
            <a:off x="152400" y="1295400"/>
            <a:ext cx="8991600" cy="4572000"/>
          </a:xfrm>
          <a:prstGeom prst="rect">
            <a:avLst/>
          </a:prstGeom>
        </p:spPr>
      </p:pic>
      <p:sp>
        <p:nvSpPr>
          <p:cNvPr id="2" name="Title 1"/>
          <p:cNvSpPr>
            <a:spLocks noGrp="1"/>
          </p:cNvSpPr>
          <p:nvPr>
            <p:ph type="title"/>
          </p:nvPr>
        </p:nvSpPr>
        <p:spPr/>
        <p:txBody>
          <a:bodyPr/>
          <a:lstStyle/>
          <a:p>
            <a:r>
              <a:rPr lang="bn-IN" dirty="0" smtClean="0">
                <a:latin typeface="NikoshBAN" pitchFamily="2" charset="0"/>
                <a:cs typeface="NikoshBAN" pitchFamily="2" charset="0"/>
              </a:rPr>
              <a:t>তোমরা কি বলতে পারবে ইনি কে?</a:t>
            </a:r>
            <a:endParaRPr lang="en-US" dirty="0">
              <a:latin typeface="NikoshBAN" pitchFamily="2" charset="0"/>
              <a:cs typeface="NikoshBAN" pitchFamily="2" charset="0"/>
            </a:endParaRPr>
          </a:p>
        </p:txBody>
      </p:sp>
    </p:spTree>
  </p:cSld>
  <p:clrMapOvr>
    <a:masterClrMapping/>
  </p:clrMapOvr>
  <p:transition spd="slow">
    <p:dissolve/>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bangabandhu01_big.jpg"/>
          <p:cNvPicPr>
            <a:picLocks noGrp="1" noChangeAspect="1"/>
          </p:cNvPicPr>
          <p:nvPr>
            <p:ph idx="1"/>
          </p:nvPr>
        </p:nvPicPr>
        <p:blipFill>
          <a:blip r:embed="rId3"/>
          <a:stretch>
            <a:fillRect/>
          </a:stretch>
        </p:blipFill>
        <p:spPr>
          <a:xfrm>
            <a:off x="304800" y="1143000"/>
            <a:ext cx="8534399" cy="5410200"/>
          </a:xfrm>
        </p:spPr>
      </p:pic>
      <p:sp>
        <p:nvSpPr>
          <p:cNvPr id="2" name="Title 1"/>
          <p:cNvSpPr>
            <a:spLocks noGrp="1"/>
          </p:cNvSpPr>
          <p:nvPr>
            <p:ph type="title"/>
          </p:nvPr>
        </p:nvSpPr>
        <p:spPr/>
        <p:txBody>
          <a:bodyPr/>
          <a:lstStyle/>
          <a:p>
            <a:r>
              <a:rPr lang="bn-IN" dirty="0" smtClean="0">
                <a:latin typeface="NikoshBAN" pitchFamily="2" charset="0"/>
                <a:cs typeface="NikoshBAN" pitchFamily="2" charset="0"/>
              </a:rPr>
              <a:t>আজকের পাঠঃ মুজিব</a:t>
            </a:r>
            <a:endParaRPr lang="en-US" dirty="0">
              <a:latin typeface="NikoshBAN" pitchFamily="2" charset="0"/>
              <a:cs typeface="NikoshBAN" pitchFamily="2" charset="0"/>
            </a:endParaRPr>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gn="ctr"/>
            <a:r>
              <a:rPr lang="bn-IN" dirty="0" smtClean="0">
                <a:latin typeface="NikoshBAN" pitchFamily="2" charset="0"/>
                <a:cs typeface="NikoshBAN" pitchFamily="2" charset="0"/>
              </a:rPr>
              <a:t>সবুজ শ্যামল বনভূমি মাঠ নদীতীর বালুচর</a:t>
            </a:r>
          </a:p>
          <a:p>
            <a:pPr algn="ctr"/>
            <a:r>
              <a:rPr lang="bn-IN" dirty="0" smtClean="0">
                <a:latin typeface="NikoshBAN" pitchFamily="2" charset="0"/>
                <a:cs typeface="NikoshBAN" pitchFamily="2" charset="0"/>
              </a:rPr>
              <a:t>সবখানে আছে বঙ্গবন্ধু শেখ মুজিবের ঘর।</a:t>
            </a:r>
          </a:p>
          <a:p>
            <a:pPr algn="ctr"/>
            <a:r>
              <a:rPr lang="bn-IN" dirty="0" smtClean="0">
                <a:latin typeface="NikoshBAN" pitchFamily="2" charset="0"/>
                <a:cs typeface="NikoshBAN" pitchFamily="2" charset="0"/>
              </a:rPr>
              <a:t>সোনার দেশের মাঠে মাঠে ফলে সোনাধান রাশি রাশি</a:t>
            </a:r>
          </a:p>
          <a:p>
            <a:pPr algn="ctr"/>
            <a:r>
              <a:rPr lang="bn-IN" dirty="0" smtClean="0">
                <a:latin typeface="NikoshBAN" pitchFamily="2" charset="0"/>
                <a:cs typeface="NikoshBAN" pitchFamily="2" charset="0"/>
              </a:rPr>
              <a:t>ফসলের হাসি দেখে মনে হয় শেখ মুজিবের হাসি।</a:t>
            </a:r>
          </a:p>
          <a:p>
            <a:pPr algn="ctr"/>
            <a:r>
              <a:rPr lang="bn-IN" dirty="0" smtClean="0">
                <a:latin typeface="NikoshBAN" pitchFamily="2" charset="0"/>
                <a:cs typeface="NikoshBAN" pitchFamily="2" charset="0"/>
              </a:rPr>
              <a:t>শিশুর মধুর হাসিতে যখন ভরে বাঙালির ঘর</a:t>
            </a:r>
          </a:p>
          <a:p>
            <a:pPr algn="ctr"/>
            <a:r>
              <a:rPr lang="bn-IN" dirty="0" smtClean="0">
                <a:latin typeface="NikoshBAN" pitchFamily="2" charset="0"/>
                <a:cs typeface="NikoshBAN" pitchFamily="2" charset="0"/>
              </a:rPr>
              <a:t>মনে হয় যেন শিশু হয়ে হাসে চিরশিশু মুজিবর।</a:t>
            </a:r>
          </a:p>
          <a:p>
            <a:pPr algn="ctr"/>
            <a:r>
              <a:rPr lang="bn-IN" dirty="0" smtClean="0">
                <a:latin typeface="NikoshBAN" pitchFamily="2" charset="0"/>
                <a:cs typeface="NikoshBAN" pitchFamily="2" charset="0"/>
              </a:rPr>
              <a:t>আমরা বাঙালি যতদিন বেঁচে রইব এ বাংলায়</a:t>
            </a:r>
          </a:p>
          <a:p>
            <a:pPr algn="ctr"/>
            <a:r>
              <a:rPr lang="bn-IN" dirty="0" smtClean="0">
                <a:latin typeface="NikoshBAN" pitchFamily="2" charset="0"/>
                <a:cs typeface="NikoshBAN" pitchFamily="2" charset="0"/>
              </a:rPr>
              <a:t>স্বাধীন বাংলা ডাকবে:মুজিব আয় ঘরে ফিরে আয়। </a:t>
            </a:r>
            <a:endParaRPr lang="en-US" dirty="0">
              <a:latin typeface="NikoshBAN" pitchFamily="2" charset="0"/>
              <a:cs typeface="NikoshBAN" pitchFamily="2" charset="0"/>
            </a:endParaRPr>
          </a:p>
        </p:txBody>
      </p:sp>
      <p:sp>
        <p:nvSpPr>
          <p:cNvPr id="2" name="Title 1"/>
          <p:cNvSpPr>
            <a:spLocks noGrp="1"/>
          </p:cNvSpPr>
          <p:nvPr>
            <p:ph type="title"/>
          </p:nvPr>
        </p:nvSpPr>
        <p:spPr>
          <a:xfrm>
            <a:off x="2362200" y="228600"/>
            <a:ext cx="5562600" cy="1143000"/>
          </a:xfrm>
        </p:spPr>
        <p:txBody>
          <a:bodyPr/>
          <a:lstStyle/>
          <a:p>
            <a:r>
              <a:rPr lang="bn-IN" dirty="0" smtClean="0">
                <a:latin typeface="NikoshBAN" pitchFamily="2" charset="0"/>
                <a:cs typeface="NikoshBAN" pitchFamily="2" charset="0"/>
              </a:rPr>
              <a:t>মুজিব</a:t>
            </a:r>
            <a:r>
              <a:rPr lang="bn-IN" baseline="-25000" dirty="0" smtClean="0">
                <a:latin typeface="NikoshBAN" pitchFamily="2" charset="0"/>
                <a:cs typeface="NikoshBAN" pitchFamily="2" charset="0"/>
              </a:rPr>
              <a:t>রোকনুজ্জামান খান</a:t>
            </a:r>
            <a:endParaRPr lang="en-US" dirty="0">
              <a:latin typeface="NikoshBAN" pitchFamily="2" charset="0"/>
              <a:cs typeface="NikoshBAN" pitchFamily="2" charset="0"/>
            </a:endParaRPr>
          </a:p>
        </p:txBody>
      </p:sp>
      <p:pic>
        <p:nvPicPr>
          <p:cNvPr id="4" name="Picture 3" descr="-180109150548..jpg"/>
          <p:cNvPicPr>
            <a:picLocks noChangeAspect="1"/>
          </p:cNvPicPr>
          <p:nvPr/>
        </p:nvPicPr>
        <p:blipFill>
          <a:blip r:embed="rId3"/>
          <a:stretch>
            <a:fillRect/>
          </a:stretch>
        </p:blipFill>
        <p:spPr>
          <a:xfrm>
            <a:off x="0" y="0"/>
            <a:ext cx="1905000" cy="2514599"/>
          </a:xfrm>
          <a:prstGeom prst="rect">
            <a:avLst/>
          </a:prstGeom>
        </p:spPr>
      </p:pic>
    </p:spTree>
  </p:cSld>
  <p:clrMapOvr>
    <a:masterClrMapping/>
  </p:clrMapOvr>
  <p:transition spd="slow">
    <p:sndAc>
      <p:stSnd>
        <p:snd r:embed="rId2" name="coin.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5">
                                            <p:txEl>
                                              <p:pRg st="0" end="0"/>
                                            </p:txEl>
                                          </p:spTgt>
                                        </p:tgtEl>
                                      </p:cBhvr>
                                    </p:animEffect>
                                    <p:set>
                                      <p:cBhvr>
                                        <p:cTn id="7" dur="1" fill="hold">
                                          <p:stCondLst>
                                            <p:cond delay="1999"/>
                                          </p:stCondLst>
                                        </p:cTn>
                                        <p:tgtEl>
                                          <p:spTgt spid="5">
                                            <p:txEl>
                                              <p:pRg st="0" end="0"/>
                                            </p:txEl>
                                          </p:spTgt>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p:cTn id="9" dur="2000"/>
                                        <p:tgtEl>
                                          <p:spTgt spid="5">
                                            <p:txEl>
                                              <p:pRg st="1" end="1"/>
                                            </p:txEl>
                                          </p:spTgt>
                                        </p:tgtEl>
                                      </p:cBhvr>
                                    </p:animEffect>
                                    <p:set>
                                      <p:cBhvr>
                                        <p:cTn id="10" dur="1" fill="hold">
                                          <p:stCondLst>
                                            <p:cond delay="1999"/>
                                          </p:stCondLst>
                                        </p:cTn>
                                        <p:tgtEl>
                                          <p:spTgt spid="5">
                                            <p:txEl>
                                              <p:pRg st="1" end="1"/>
                                            </p:txEl>
                                          </p:spTgt>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2000"/>
                                        <p:tgtEl>
                                          <p:spTgt spid="5">
                                            <p:txEl>
                                              <p:pRg st="2" end="2"/>
                                            </p:txEl>
                                          </p:spTgt>
                                        </p:tgtEl>
                                      </p:cBhvr>
                                    </p:animEffect>
                                    <p:set>
                                      <p:cBhvr>
                                        <p:cTn id="13" dur="1" fill="hold">
                                          <p:stCondLst>
                                            <p:cond delay="1999"/>
                                          </p:stCondLst>
                                        </p:cTn>
                                        <p:tgtEl>
                                          <p:spTgt spid="5">
                                            <p:txEl>
                                              <p:pRg st="2" end="2"/>
                                            </p:txEl>
                                          </p:spTgt>
                                        </p:tgtEl>
                                        <p:attrNameLst>
                                          <p:attrName>style.visibility</p:attrName>
                                        </p:attrNameLst>
                                      </p:cBhvr>
                                      <p:to>
                                        <p:strVal val="hidden"/>
                                      </p:to>
                                    </p:set>
                                  </p:childTnLst>
                                </p:cTn>
                              </p:par>
                              <p:par>
                                <p:cTn id="14" presetID="8" presetClass="exit" presetSubtype="16" fill="hold" nodeType="withEffect">
                                  <p:stCondLst>
                                    <p:cond delay="0"/>
                                  </p:stCondLst>
                                  <p:childTnLst>
                                    <p:animEffect transition="out" filter="diamond(in)">
                                      <p:cBhvr>
                                        <p:cTn id="15" dur="2000"/>
                                        <p:tgtEl>
                                          <p:spTgt spid="5">
                                            <p:txEl>
                                              <p:pRg st="3" end="3"/>
                                            </p:txEl>
                                          </p:spTgt>
                                        </p:tgtEl>
                                      </p:cBhvr>
                                    </p:animEffect>
                                    <p:set>
                                      <p:cBhvr>
                                        <p:cTn id="16" dur="1" fill="hold">
                                          <p:stCondLst>
                                            <p:cond delay="1999"/>
                                          </p:stCondLst>
                                        </p:cTn>
                                        <p:tgtEl>
                                          <p:spTgt spid="5">
                                            <p:txEl>
                                              <p:pRg st="3" end="3"/>
                                            </p:txEl>
                                          </p:spTgt>
                                        </p:tgtEl>
                                        <p:attrNameLst>
                                          <p:attrName>style.visibility</p:attrName>
                                        </p:attrNameLst>
                                      </p:cBhvr>
                                      <p:to>
                                        <p:strVal val="hidden"/>
                                      </p:to>
                                    </p:set>
                                  </p:childTnLst>
                                </p:cTn>
                              </p:par>
                              <p:par>
                                <p:cTn id="17" presetID="8" presetClass="exit" presetSubtype="16" fill="hold" nodeType="withEffect">
                                  <p:stCondLst>
                                    <p:cond delay="0"/>
                                  </p:stCondLst>
                                  <p:childTnLst>
                                    <p:animEffect transition="out" filter="diamond(in)">
                                      <p:cBhvr>
                                        <p:cTn id="18" dur="2000"/>
                                        <p:tgtEl>
                                          <p:spTgt spid="5">
                                            <p:txEl>
                                              <p:pRg st="4" end="4"/>
                                            </p:txEl>
                                          </p:spTgt>
                                        </p:tgtEl>
                                      </p:cBhvr>
                                    </p:animEffect>
                                    <p:set>
                                      <p:cBhvr>
                                        <p:cTn id="19" dur="1" fill="hold">
                                          <p:stCondLst>
                                            <p:cond delay="1999"/>
                                          </p:stCondLst>
                                        </p:cTn>
                                        <p:tgtEl>
                                          <p:spTgt spid="5">
                                            <p:txEl>
                                              <p:pRg st="4" end="4"/>
                                            </p:txEl>
                                          </p:spTgt>
                                        </p:tgtEl>
                                        <p:attrNameLst>
                                          <p:attrName>style.visibility</p:attrName>
                                        </p:attrNameLst>
                                      </p:cBhvr>
                                      <p:to>
                                        <p:strVal val="hidden"/>
                                      </p:to>
                                    </p:set>
                                  </p:childTnLst>
                                </p:cTn>
                              </p:par>
                              <p:par>
                                <p:cTn id="20" presetID="8" presetClass="exit" presetSubtype="16" fill="hold" nodeType="withEffect">
                                  <p:stCondLst>
                                    <p:cond delay="0"/>
                                  </p:stCondLst>
                                  <p:childTnLst>
                                    <p:animEffect transition="out" filter="diamond(in)">
                                      <p:cBhvr>
                                        <p:cTn id="21" dur="2000"/>
                                        <p:tgtEl>
                                          <p:spTgt spid="5">
                                            <p:txEl>
                                              <p:pRg st="5" end="5"/>
                                            </p:txEl>
                                          </p:spTgt>
                                        </p:tgtEl>
                                      </p:cBhvr>
                                    </p:animEffect>
                                    <p:set>
                                      <p:cBhvr>
                                        <p:cTn id="22" dur="1" fill="hold">
                                          <p:stCondLst>
                                            <p:cond delay="1999"/>
                                          </p:stCondLst>
                                        </p:cTn>
                                        <p:tgtEl>
                                          <p:spTgt spid="5">
                                            <p:txEl>
                                              <p:pRg st="5" end="5"/>
                                            </p:txEl>
                                          </p:spTgt>
                                        </p:tgtEl>
                                        <p:attrNameLst>
                                          <p:attrName>style.visibility</p:attrName>
                                        </p:attrNameLst>
                                      </p:cBhvr>
                                      <p:to>
                                        <p:strVal val="hidden"/>
                                      </p:to>
                                    </p:set>
                                  </p:childTnLst>
                                </p:cTn>
                              </p:par>
                              <p:par>
                                <p:cTn id="23" presetID="8" presetClass="exit" presetSubtype="16" fill="hold" nodeType="withEffect">
                                  <p:stCondLst>
                                    <p:cond delay="0"/>
                                  </p:stCondLst>
                                  <p:childTnLst>
                                    <p:animEffect transition="out" filter="diamond(in)">
                                      <p:cBhvr>
                                        <p:cTn id="24" dur="2000"/>
                                        <p:tgtEl>
                                          <p:spTgt spid="5">
                                            <p:txEl>
                                              <p:pRg st="6" end="6"/>
                                            </p:txEl>
                                          </p:spTgt>
                                        </p:tgtEl>
                                      </p:cBhvr>
                                    </p:animEffect>
                                    <p:set>
                                      <p:cBhvr>
                                        <p:cTn id="25" dur="1" fill="hold">
                                          <p:stCondLst>
                                            <p:cond delay="1999"/>
                                          </p:stCondLst>
                                        </p:cTn>
                                        <p:tgtEl>
                                          <p:spTgt spid="5">
                                            <p:txEl>
                                              <p:pRg st="6" end="6"/>
                                            </p:txEl>
                                          </p:spTgt>
                                        </p:tgtEl>
                                        <p:attrNameLst>
                                          <p:attrName>style.visibility</p:attrName>
                                        </p:attrNameLst>
                                      </p:cBhvr>
                                      <p:to>
                                        <p:strVal val="hidden"/>
                                      </p:to>
                                    </p:set>
                                  </p:childTnLst>
                                </p:cTn>
                              </p:par>
                              <p:par>
                                <p:cTn id="26" presetID="8" presetClass="exit" presetSubtype="16" fill="hold" nodeType="withEffect">
                                  <p:stCondLst>
                                    <p:cond delay="0"/>
                                  </p:stCondLst>
                                  <p:childTnLst>
                                    <p:animEffect transition="out" filter="diamond(in)">
                                      <p:cBhvr>
                                        <p:cTn id="27" dur="2000"/>
                                        <p:tgtEl>
                                          <p:spTgt spid="5">
                                            <p:txEl>
                                              <p:pRg st="7" end="7"/>
                                            </p:txEl>
                                          </p:spTgt>
                                        </p:tgtEl>
                                      </p:cBhvr>
                                    </p:animEffect>
                                    <p:set>
                                      <p:cBhvr>
                                        <p:cTn id="28" dur="1" fill="hold">
                                          <p:stCondLst>
                                            <p:cond delay="1999"/>
                                          </p:stCondLst>
                                        </p:cTn>
                                        <p:tgtEl>
                                          <p:spTgt spid="5">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bn-IN" dirty="0" smtClean="0">
                <a:latin typeface="NikoshBAN" pitchFamily="2" charset="0"/>
                <a:cs typeface="NikoshBAN" pitchFamily="2" charset="0"/>
              </a:rPr>
              <a:t>জাতির পিতা বঙ্গবন্ধু শেখ মুজিবুর রহমানকে ভালোবাসার মাধ্যমে শিক্ষার্থীদের মধ্যে দেশপ্রেম ও মানুষের প্রতি মমত্ববোধ জাগিয়ে তোলা।</a:t>
            </a:r>
            <a:endParaRPr lang="en-US" dirty="0">
              <a:latin typeface="NikoshBAN" pitchFamily="2" charset="0"/>
              <a:cs typeface="NikoshBAN" pitchFamily="2" charset="0"/>
            </a:endParaRPr>
          </a:p>
        </p:txBody>
      </p:sp>
      <p:sp>
        <p:nvSpPr>
          <p:cNvPr id="2" name="Title 1"/>
          <p:cNvSpPr>
            <a:spLocks noGrp="1"/>
          </p:cNvSpPr>
          <p:nvPr>
            <p:ph type="title"/>
          </p:nvPr>
        </p:nvSpPr>
        <p:spPr/>
        <p:txBody>
          <a:bodyPr/>
          <a:lstStyle/>
          <a:p>
            <a:r>
              <a:rPr lang="bn-IN" dirty="0" smtClean="0">
                <a:latin typeface="NikoshBAN" pitchFamily="2" charset="0"/>
                <a:cs typeface="NikoshBAN" pitchFamily="2" charset="0"/>
              </a:rPr>
              <a:t>পাঠের উদ্দেশ্য</a:t>
            </a:r>
            <a:endParaRPr lang="en-US" dirty="0">
              <a:latin typeface="NikoshBAN" pitchFamily="2" charset="0"/>
              <a:cs typeface="NikoshBAN" pitchFamily="2" charset="0"/>
            </a:endParaRPr>
          </a:p>
        </p:txBody>
      </p:sp>
      <p:pic>
        <p:nvPicPr>
          <p:cNvPr id="5" name="Picture 4" descr="1460631856.jpg"/>
          <p:cNvPicPr>
            <a:picLocks noChangeAspect="1"/>
          </p:cNvPicPr>
          <p:nvPr/>
        </p:nvPicPr>
        <p:blipFill>
          <a:blip r:embed="rId3"/>
          <a:stretch>
            <a:fillRect/>
          </a:stretch>
        </p:blipFill>
        <p:spPr>
          <a:xfrm>
            <a:off x="2819400" y="2743200"/>
            <a:ext cx="6019800" cy="3810000"/>
          </a:xfrm>
          <a:prstGeom prst="rect">
            <a:avLst/>
          </a:prstGeom>
        </p:spPr>
      </p:pic>
    </p:spTree>
  </p:cSld>
  <p:clrMapOvr>
    <a:masterClrMapping/>
  </p:clrMapOvr>
  <p:transition>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3000"/>
                                        <p:tgtEl>
                                          <p:spTgt spid="5"/>
                                        </p:tgtEl>
                                      </p:cBhvr>
                                    </p:animEffect>
                                    <p:set>
                                      <p:cBhvr>
                                        <p:cTn id="7"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gabandhu_28.jpg"/>
          <p:cNvPicPr>
            <a:picLocks noChangeAspect="1"/>
          </p:cNvPicPr>
          <p:nvPr/>
        </p:nvPicPr>
        <p:blipFill>
          <a:blip r:embed="rId3"/>
          <a:stretch>
            <a:fillRect/>
          </a:stretch>
        </p:blipFill>
        <p:spPr>
          <a:xfrm>
            <a:off x="533400" y="152400"/>
            <a:ext cx="4343400" cy="2133600"/>
          </a:xfrm>
          <a:prstGeom prst="rect">
            <a:avLst/>
          </a:prstGeom>
        </p:spPr>
      </p:pic>
      <p:sp>
        <p:nvSpPr>
          <p:cNvPr id="3" name="Content Placeholder 2"/>
          <p:cNvSpPr>
            <a:spLocks noGrp="1"/>
          </p:cNvSpPr>
          <p:nvPr>
            <p:ph idx="1"/>
          </p:nvPr>
        </p:nvSpPr>
        <p:spPr>
          <a:xfrm>
            <a:off x="457200" y="1828800"/>
            <a:ext cx="8229600" cy="4178491"/>
          </a:xfrm>
        </p:spPr>
        <p:txBody>
          <a:bodyPr>
            <a:normAutofit fontScale="92500" lnSpcReduction="10000"/>
          </a:bodyPr>
          <a:lstStyle/>
          <a:p>
            <a:endParaRPr lang="bn-IN" dirty="0" smtClean="0">
              <a:latin typeface="NikoshBAN" pitchFamily="2" charset="0"/>
              <a:cs typeface="NikoshBAN" pitchFamily="2" charset="0"/>
            </a:endParaRPr>
          </a:p>
          <a:p>
            <a:pPr>
              <a:buNone/>
            </a:pPr>
            <a:r>
              <a:rPr lang="bn-IN" sz="3100" dirty="0" smtClean="0">
                <a:latin typeface="NikoshBAN" pitchFamily="2" charset="0"/>
                <a:cs typeface="NikoshBAN" pitchFamily="2" charset="0"/>
              </a:rPr>
              <a:t>মুজিব কবিতায় রোকনুজ্জামান খান মমতামাখা ভাষায় আমাদের জীবনের সকল স্তরে বঙ্গবন্ধু শেখ মুজিবুর রহমানের প্রতিমুহুর্তের উপস্থিতির কথা তুলে ধরেছেন। এই স্বাধীন দেশের তিনি স্থপতি, জাতির পিতা। এই দেশকে ভালোবাসতেন বলেই তিনি সংগ্রাম করেছেন ও জীবন দিয়েছেন। তাঁর এই ভালোবাসা ও দেশপ্রেমের মূল্য অপরিসীম। বাংলার মানুষ,প্রকৃতি,আকাশ-বাতাস সব জায়গাতেই তিনি বিরাজমান। প্রতিটি শিশুর অমলিন হাসিতেও তাঁর অকৃত্রিম উপস্থিতি। যতদিন বাঙালি থাকবে ততদিন তারা বঙ্গবন্ধুকে কাছে পাওয়ার জন্য আকুল হবে।</a:t>
            </a:r>
            <a:endParaRPr lang="en-US" sz="3100" dirty="0">
              <a:latin typeface="NikoshBAN" pitchFamily="2" charset="0"/>
              <a:cs typeface="NikoshBAN" pitchFamily="2" charset="0"/>
            </a:endParaRPr>
          </a:p>
        </p:txBody>
      </p:sp>
      <p:sp>
        <p:nvSpPr>
          <p:cNvPr id="2" name="Title 1"/>
          <p:cNvSpPr>
            <a:spLocks noGrp="1"/>
          </p:cNvSpPr>
          <p:nvPr>
            <p:ph type="title"/>
          </p:nvPr>
        </p:nvSpPr>
        <p:spPr>
          <a:xfrm>
            <a:off x="2819400" y="1447800"/>
            <a:ext cx="5638800" cy="503238"/>
          </a:xfrm>
        </p:spPr>
        <p:txBody>
          <a:bodyPr>
            <a:normAutofit fontScale="90000"/>
          </a:bodyPr>
          <a:lstStyle/>
          <a:p>
            <a:r>
              <a:rPr lang="bn-IN" dirty="0" smtClean="0">
                <a:latin typeface="NikoshBAN" pitchFamily="2" charset="0"/>
                <a:cs typeface="NikoshBAN" pitchFamily="2" charset="0"/>
              </a:rPr>
              <a:t>                   পাঠ-পরিচিতি</a:t>
            </a:r>
            <a:endParaRPr lang="en-US" dirty="0">
              <a:latin typeface="NikoshBAN" pitchFamily="2" charset="0"/>
              <a:cs typeface="NikoshBAN" pitchFamily="2" charset="0"/>
            </a:endParaRPr>
          </a:p>
        </p:txBody>
      </p:sp>
    </p:spTree>
  </p:cSld>
  <p:clrMapOvr>
    <a:masterClrMapping/>
  </p:clrMapOvr>
  <p:transition spd="slow">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bn-IN" sz="4000" dirty="0" smtClean="0">
                <a:latin typeface="NikoshBAN" pitchFamily="2" charset="0"/>
                <a:cs typeface="NikoshBAN" pitchFamily="2" charset="0"/>
              </a:rPr>
              <a:t>রোকনুজ্জমান খান ১৯২৫ সালে ফরিদপুর জলার পাংশা উপজেলায় জন্মগ্রহন করেন। তিনি দাদা ভাই নামে সমধিক পরিচিত। পেশায় তিনি একজন সাংবাদিক।</a:t>
            </a:r>
            <a:endParaRPr lang="en-US" sz="4000" dirty="0">
              <a:latin typeface="NikoshBAN" pitchFamily="2" charset="0"/>
              <a:cs typeface="NikoshBAN" pitchFamily="2" charset="0"/>
            </a:endParaRPr>
          </a:p>
        </p:txBody>
      </p:sp>
      <p:sp>
        <p:nvSpPr>
          <p:cNvPr id="2" name="Title 1"/>
          <p:cNvSpPr>
            <a:spLocks noGrp="1"/>
          </p:cNvSpPr>
          <p:nvPr>
            <p:ph type="title"/>
          </p:nvPr>
        </p:nvSpPr>
        <p:spPr/>
        <p:txBody>
          <a:bodyPr/>
          <a:lstStyle/>
          <a:p>
            <a:r>
              <a:rPr lang="bn-IN" dirty="0" smtClean="0">
                <a:latin typeface="NikoshBAN" pitchFamily="2" charset="0"/>
                <a:cs typeface="NikoshBAN" pitchFamily="2" charset="0"/>
              </a:rPr>
              <a:t>কবি-পরিচিতি</a:t>
            </a:r>
            <a:endParaRPr lang="en-US" dirty="0">
              <a:latin typeface="NikoshBAN" pitchFamily="2" charset="0"/>
              <a:cs typeface="NikoshBAN" pitchFamily="2" charset="0"/>
            </a:endParaRPr>
          </a:p>
        </p:txBody>
      </p:sp>
    </p:spTree>
  </p:cSld>
  <p:clrMapOvr>
    <a:masterClrMapping/>
  </p:clrMapOvr>
  <p:transition spd="slow">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sp>
        <p:nvSpPr>
          <p:cNvPr id="4" name="Up Arrow Callout 3"/>
          <p:cNvSpPr/>
          <p:nvPr/>
        </p:nvSpPr>
        <p:spPr>
          <a:xfrm>
            <a:off x="5219700" y="3657600"/>
            <a:ext cx="3276600" cy="2667000"/>
          </a:xfrm>
          <a:prstGeom prst="up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4400" dirty="0" smtClean="0">
                <a:solidFill>
                  <a:schemeClr val="tx1"/>
                </a:solidFill>
                <a:latin typeface="NikoshBAN" pitchFamily="2" charset="0"/>
                <a:cs typeface="NikoshBAN" pitchFamily="2" charset="0"/>
              </a:rPr>
              <a:t>আদর্শ পাঠ</a:t>
            </a:r>
            <a:endParaRPr lang="en-US" sz="4400" dirty="0">
              <a:solidFill>
                <a:schemeClr val="tx1"/>
              </a:solidFill>
              <a:latin typeface="NikoshBAN" pitchFamily="2" charset="0"/>
              <a:cs typeface="NikoshBAN" pitchFamily="2" charset="0"/>
            </a:endParaRPr>
          </a:p>
        </p:txBody>
      </p:sp>
      <p:sp>
        <p:nvSpPr>
          <p:cNvPr id="5" name="Down Arrow 4"/>
          <p:cNvSpPr/>
          <p:nvPr/>
        </p:nvSpPr>
        <p:spPr>
          <a:xfrm>
            <a:off x="647700" y="533400"/>
            <a:ext cx="3200400" cy="2514600"/>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4800" dirty="0" smtClean="0">
                <a:solidFill>
                  <a:schemeClr val="tx1"/>
                </a:solidFill>
                <a:latin typeface="NikoshBAN" pitchFamily="2" charset="0"/>
                <a:cs typeface="NikoshBAN" pitchFamily="2" charset="0"/>
              </a:rPr>
              <a:t>সরব পাঠ</a:t>
            </a:r>
            <a:endParaRPr lang="en-US" sz="4800" dirty="0">
              <a:solidFill>
                <a:schemeClr val="tx1"/>
              </a:solidFill>
              <a:latin typeface="NikoshBAN" pitchFamily="2" charset="0"/>
              <a:cs typeface="NikoshBAN" pitchFamily="2" charset="0"/>
            </a:endParaRPr>
          </a:p>
        </p:txBody>
      </p:sp>
      <p:pic>
        <p:nvPicPr>
          <p:cNvPr id="6" name="Picture 5" descr="IMG_20140821_001147.jpg"/>
          <p:cNvPicPr>
            <a:picLocks noChangeAspect="1"/>
          </p:cNvPicPr>
          <p:nvPr/>
        </p:nvPicPr>
        <p:blipFill>
          <a:blip r:embed="rId3" cstate="print"/>
          <a:stretch>
            <a:fillRect/>
          </a:stretch>
        </p:blipFill>
        <p:spPr>
          <a:xfrm>
            <a:off x="571500" y="3124200"/>
            <a:ext cx="3810000" cy="3124200"/>
          </a:xfrm>
          <a:prstGeom prst="round2DiagRect">
            <a:avLst/>
          </a:prstGeom>
        </p:spPr>
      </p:pic>
      <p:pic>
        <p:nvPicPr>
          <p:cNvPr id="7" name="Picture 6" descr="IMG_20140821_001250.jpg"/>
          <p:cNvPicPr>
            <a:picLocks noChangeAspect="1"/>
          </p:cNvPicPr>
          <p:nvPr/>
        </p:nvPicPr>
        <p:blipFill>
          <a:blip r:embed="rId4" cstate="print"/>
          <a:stretch>
            <a:fillRect/>
          </a:stretch>
        </p:blipFill>
        <p:spPr>
          <a:xfrm>
            <a:off x="4838700" y="533400"/>
            <a:ext cx="3733800" cy="2800350"/>
          </a:xfrm>
          <a:prstGeom prst="round2DiagRect">
            <a:avLst/>
          </a:prstGeom>
        </p:spPr>
      </p:pic>
    </p:spTree>
  </p:cSld>
  <p:clrMapOvr>
    <a:masterClrMapping/>
  </p:clrMapOvr>
  <p:transition spd="slow">
    <p:wedg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225</TotalTime>
  <Words>306</Words>
  <Application>Microsoft Office PowerPoint</Application>
  <PresentationFormat>On-screen Show (4:3)</PresentationFormat>
  <Paragraphs>45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Slide 1</vt:lpstr>
      <vt:lpstr>Slide 2</vt:lpstr>
      <vt:lpstr>তোমরা কি বলতে পারবে ইনি কে?</vt:lpstr>
      <vt:lpstr>আজকের পাঠঃ মুজিব</vt:lpstr>
      <vt:lpstr>মুজিবরোকনুজ্জামান খান</vt:lpstr>
      <vt:lpstr>পাঠের উদ্দেশ্য</vt:lpstr>
      <vt:lpstr>                   পাঠ-পরিচিতি</vt:lpstr>
      <vt:lpstr>কবি-পরিচিতি</vt:lpstr>
      <vt:lpstr>Slide 9</vt:lpstr>
      <vt:lpstr>শব্দার্থ</vt:lpstr>
      <vt:lpstr>নিচের প্রশ্ন গুলির উত্তর দাও</vt:lpstr>
      <vt:lpstr>বাড়ির কাজ</vt:lpstr>
      <vt:lpstr>ধন্যবাদ সবাইকে</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dc:creator>
  <cp:lastModifiedBy>p</cp:lastModifiedBy>
  <cp:revision>67</cp:revision>
  <dcterms:created xsi:type="dcterms:W3CDTF">2019-07-18T09:30:56Z</dcterms:created>
  <dcterms:modified xsi:type="dcterms:W3CDTF">2019-07-25T14:27:00Z</dcterms:modified>
</cp:coreProperties>
</file>