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70" r:id="rId11"/>
    <p:sldId id="271" r:id="rId12"/>
    <p:sldId id="272" r:id="rId13"/>
    <p:sldId id="269" r:id="rId14"/>
    <p:sldId id="273" r:id="rId15"/>
    <p:sldId id="274" r:id="rId16"/>
    <p:sldId id="275" r:id="rId17"/>
    <p:sldId id="276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1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47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8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8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1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6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8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05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12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45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58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D9A276-E0F9-45CA-88D4-0085D1348EE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868AF0F-B34A-49B8-8746-8926DC990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5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ujibnagar/videoplayback%5b2%5d.mp4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-1" y="0"/>
            <a:chExt cx="12192000" cy="6858000"/>
          </a:xfrm>
        </p:grpSpPr>
        <p:sp>
          <p:nvSpPr>
            <p:cNvPr id="4" name="Freeform 3"/>
            <p:cNvSpPr/>
            <p:nvPr/>
          </p:nvSpPr>
          <p:spPr>
            <a:xfrm>
              <a:off x="-1" y="0"/>
              <a:ext cx="12192000" cy="6858000"/>
            </a:xfrm>
            <a:custGeom>
              <a:avLst/>
              <a:gdLst>
                <a:gd name="connsiteX0" fmla="*/ 112295 w 12192000"/>
                <a:gd name="connsiteY0" fmla="*/ 112296 h 6858000"/>
                <a:gd name="connsiteX1" fmla="*/ 112295 w 12192000"/>
                <a:gd name="connsiteY1" fmla="*/ 6721642 h 6858000"/>
                <a:gd name="connsiteX2" fmla="*/ 12047620 w 12192000"/>
                <a:gd name="connsiteY2" fmla="*/ 6721642 h 6858000"/>
                <a:gd name="connsiteX3" fmla="*/ 12047620 w 12192000"/>
                <a:gd name="connsiteY3" fmla="*/ 112296 h 6858000"/>
                <a:gd name="connsiteX4" fmla="*/ 0 w 12192000"/>
                <a:gd name="connsiteY4" fmla="*/ 0 h 6858000"/>
                <a:gd name="connsiteX5" fmla="*/ 12192000 w 12192000"/>
                <a:gd name="connsiteY5" fmla="*/ 0 h 6858000"/>
                <a:gd name="connsiteX6" fmla="*/ 12192000 w 12192000"/>
                <a:gd name="connsiteY6" fmla="*/ 6858000 h 6858000"/>
                <a:gd name="connsiteX7" fmla="*/ 0 w 12192000"/>
                <a:gd name="connsiteY7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2000" h="6858000">
                  <a:moveTo>
                    <a:pt x="112295" y="112296"/>
                  </a:moveTo>
                  <a:lnTo>
                    <a:pt x="112295" y="6721642"/>
                  </a:lnTo>
                  <a:lnTo>
                    <a:pt x="12047620" y="6721642"/>
                  </a:lnTo>
                  <a:lnTo>
                    <a:pt x="12047620" y="112296"/>
                  </a:lnTo>
                  <a:close/>
                  <a:moveTo>
                    <a:pt x="0" y="0"/>
                  </a:moveTo>
                  <a:lnTo>
                    <a:pt x="12192000" y="0"/>
                  </a:lnTo>
                  <a:lnTo>
                    <a:pt x="12192000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336" y="128337"/>
              <a:ext cx="11935327" cy="6497052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659538" y="284806"/>
            <a:ext cx="1118134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72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79597" y="471944"/>
            <a:ext cx="2895600" cy="10156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18" y="254269"/>
            <a:ext cx="2224586" cy="246667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0294" y="3306102"/>
            <a:ext cx="423080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মোঃ এনামুল ইসলাম 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শের-ই-বাংলা স্কুল এন্ড কলেজ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মধুবাগ, মগবাজার, ঢাকা।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 ০১৭১২৭০১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৬৭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enamul.islam.sbsc@gmail.com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17501" y="1856097"/>
            <a:ext cx="95536" cy="4421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Picture 2" descr="C:\Users\Walton\Desktop\content\Screenshot_2018-07-11-01-52-32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811" y="254269"/>
            <a:ext cx="3442648" cy="440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224218" y="4663243"/>
            <a:ext cx="5181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</a:p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বাংলাদেশ ও বিশ্বপরিচয় </a:t>
            </a:r>
          </a:p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02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: 04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08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bn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052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1998" cy="6858000"/>
            <a:chOff x="0" y="0"/>
            <a:chExt cx="12191998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1998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76465" y="176463"/>
              <a:ext cx="11839071" cy="651309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47" y="351054"/>
            <a:ext cx="3577390" cy="3242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324192"/>
            <a:ext cx="3756002" cy="3269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116" y="324192"/>
            <a:ext cx="2663633" cy="3269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30441" y="3721769"/>
            <a:ext cx="2775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4927" y="3726971"/>
            <a:ext cx="3224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পতাকা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07116" y="3726971"/>
            <a:ext cx="2775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417" y="4312119"/>
            <a:ext cx="8166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832" y="4776374"/>
            <a:ext cx="10813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পেয়েছি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পতাকা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6466" y="5158234"/>
            <a:ext cx="113753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পরিচালিত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হয়েছিল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?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28332" y="6104016"/>
            <a:ext cx="10813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42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3808353" y="120752"/>
            <a:ext cx="457529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i="1" u="sng" dirty="0" smtClean="0">
                <a:ln w="0"/>
                <a:latin typeface="NikoshBAN" pitchFamily="2" charset="0"/>
                <a:cs typeface="NikoshBAN" pitchFamily="2" charset="0"/>
              </a:rPr>
              <a:t>পা</a:t>
            </a:r>
            <a:r>
              <a:rPr lang="bn-BD" sz="6000" i="1" u="sng" dirty="0" smtClean="0">
                <a:ln w="0"/>
                <a:latin typeface="NikoshBAN" pitchFamily="2" charset="0"/>
                <a:cs typeface="NikoshBAN" pitchFamily="2" charset="0"/>
              </a:rPr>
              <a:t>ঠের বিষয়.......</a:t>
            </a:r>
            <a:endParaRPr lang="en-US" sz="4800" i="1" u="sng" dirty="0">
              <a:ln w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3" y="1281865"/>
            <a:ext cx="7064103" cy="36313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73484" y="5041532"/>
            <a:ext cx="5317481" cy="120032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মুজিবনগর সরকার</a:t>
            </a:r>
            <a:endParaRPr lang="en-US" sz="7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85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3234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82986" y="263876"/>
            <a:ext cx="11259835" cy="5250678"/>
            <a:chOff x="482986" y="263876"/>
            <a:chExt cx="11259835" cy="5250678"/>
          </a:xfrm>
        </p:grpSpPr>
        <p:sp>
          <p:nvSpPr>
            <p:cNvPr id="4" name="Rectangle 3"/>
            <p:cNvSpPr/>
            <p:nvPr/>
          </p:nvSpPr>
          <p:spPr>
            <a:xfrm>
              <a:off x="3657600" y="263876"/>
              <a:ext cx="5029200" cy="923330"/>
            </a:xfrm>
            <a:prstGeom prst="rect">
              <a:avLst/>
            </a:prstGeom>
            <a:ln w="38100">
              <a:solidFill>
                <a:srgbClr val="92D05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bn-IN" sz="5400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শিখনফল </a:t>
              </a:r>
              <a:endPara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2986" y="1432515"/>
              <a:ext cx="38234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32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32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শেষে</a:t>
              </a:r>
              <a:r>
                <a:rPr lang="en-US" sz="32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শিক্ষার্থীরা</a:t>
              </a:r>
              <a:r>
                <a:rPr lang="en-US" sz="3200" b="1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…</a:t>
              </a:r>
              <a:endParaRPr lang="en-US" sz="32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80184" y="2196762"/>
              <a:ext cx="1046263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মুক্তিযুদ্ধের সময়ে গঠিত গণপ্রজাতন্ত্রী বাংলাদেশ 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সরকারের পরিচয় বর্ণনা করতে পারবে</a:t>
              </a:r>
              <a:r>
                <a:rPr lang="en-US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48098" y="3520201"/>
              <a:ext cx="1046263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bn-BD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মুজিবনগর সরকারের </a:t>
              </a:r>
              <a:r>
                <a:rPr lang="en-US" sz="4000" kern="1100" dirty="0" err="1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গঠন</a:t>
              </a:r>
              <a:r>
                <a:rPr lang="en-US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en-US" sz="4000" kern="1100" dirty="0" err="1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এবং</a:t>
              </a:r>
              <a:r>
                <a:rPr lang="en-US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en-US" sz="4000" kern="1100" dirty="0" err="1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এর</a:t>
              </a:r>
              <a:r>
                <a:rPr lang="en-US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bn-BD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মন্ত্রীসভা সম্পর্কে </a:t>
              </a:r>
              <a:r>
                <a:rPr lang="bn-IN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বর্ণনা করতে </a:t>
              </a:r>
              <a:r>
                <a:rPr lang="bn-BD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পারবে</a:t>
              </a:r>
              <a:r>
                <a:rPr lang="en-US" sz="4000" kern="1100" dirty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,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23199" y="4806668"/>
              <a:ext cx="104626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buFont typeface="Wingdings" panose="05000000000000000000" pitchFamily="2" charset="2"/>
                <a:buChar char="v"/>
              </a:pPr>
              <a:r>
                <a:rPr lang="bn-BD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মুজিবনগর সরকারের </a:t>
              </a:r>
              <a:r>
                <a:rPr lang="en-US" sz="4000" kern="1100" dirty="0" err="1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কার্যক্রম</a:t>
              </a:r>
              <a:r>
                <a:rPr lang="bn-BD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 </a:t>
              </a:r>
              <a:r>
                <a:rPr lang="bn-IN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বর্ণনা করতে </a:t>
              </a:r>
              <a:r>
                <a:rPr lang="bn-BD" sz="4000" kern="1100" dirty="0" smtClean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পারবে</a:t>
              </a:r>
              <a:r>
                <a:rPr lang="en-US" sz="4000" kern="1100" dirty="0">
                  <a:latin typeface="NikoshBAN" panose="02000000000000000000" pitchFamily="2" charset="0"/>
                  <a:ea typeface="NikoshBAN" pitchFamily="2" charset="0"/>
                  <a:cs typeface="NikoshBAN" panose="02000000000000000000" pitchFamily="2" charset="0"/>
                  <a:sym typeface="Wingdings"/>
                </a:rPr>
                <a:t>।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15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69819" y="88976"/>
              <a:ext cx="11877802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447637" y="176736"/>
            <a:ext cx="3324949" cy="769441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মুজি</a:t>
            </a:r>
            <a:r>
              <a:rPr lang="bn-BD" sz="4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বনগর সরকার</a:t>
            </a:r>
            <a:endParaRPr lang="en-US" sz="4400" b="1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455769" y="919319"/>
            <a:ext cx="3276600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69819" y="1049979"/>
            <a:ext cx="11473030" cy="3060852"/>
            <a:chOff x="169819" y="1049979"/>
            <a:chExt cx="11473030" cy="306085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819" y="1090177"/>
              <a:ext cx="5720766" cy="302065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0976" y="1049979"/>
              <a:ext cx="5491873" cy="302065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13" name="TextBox 12"/>
          <p:cNvSpPr txBox="1"/>
          <p:nvPr/>
        </p:nvSpPr>
        <p:spPr>
          <a:xfrm>
            <a:off x="323387" y="4398985"/>
            <a:ext cx="11319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মুক্তিযুদ্ধ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সঠিকভাবে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পরিচালনার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জন্য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গঠিত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গণপ্রজাতন্ত্রী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বাংলাদেশের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1ম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সরকার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হলো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 </a:t>
            </a:r>
            <a:r>
              <a:rPr lang="bn-BD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মুজিবনগর সরকার</a:t>
            </a:r>
            <a:r>
              <a:rPr lang="en-US" sz="3200" b="1" kern="1100" dirty="0" smtClean="0">
                <a:solidFill>
                  <a:srgbClr val="0070C0"/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।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0854" y="5358109"/>
            <a:ext cx="11319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মুজিবনগর সরকার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অস্থায়ী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সরকার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বা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প্রবাসী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সরকার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নামেও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পরিচিত</a:t>
            </a:r>
            <a:r>
              <a:rPr lang="en-US" sz="3200" b="1" kern="11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2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0854" y="5994266"/>
            <a:ext cx="11319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এই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সরকারের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নেতৃত্বেই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মুক্তিযুদ্ধ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পরিচালিত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হয়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এবং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দেশ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শত্রু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মুক্ত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হয়</a:t>
            </a:r>
            <a:r>
              <a:rPr lang="en-US" sz="3200" b="1" kern="11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81" y="112568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3"/>
          <p:cNvSpPr/>
          <p:nvPr/>
        </p:nvSpPr>
        <p:spPr>
          <a:xfrm>
            <a:off x="4447637" y="48400"/>
            <a:ext cx="3324949" cy="769441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মুজি</a:t>
            </a:r>
            <a:r>
              <a:rPr lang="bn-BD" sz="44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বনগর সরকার</a:t>
            </a:r>
            <a:endParaRPr lang="en-US" sz="4400" b="1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455769" y="758899"/>
            <a:ext cx="3276600" cy="0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55783" y="924902"/>
            <a:ext cx="11791839" cy="2095930"/>
            <a:chOff x="255783" y="924902"/>
            <a:chExt cx="11791839" cy="209593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0664" y="924903"/>
              <a:ext cx="3750807" cy="209592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783" y="924905"/>
              <a:ext cx="4014458" cy="209592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2317" y="924902"/>
              <a:ext cx="3545305" cy="2095927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44381" y="3143884"/>
            <a:ext cx="11319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1971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সালের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10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এপ্রিল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মুজিবনগর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সরকার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গঠন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করা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হয়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381" y="4615601"/>
            <a:ext cx="114638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as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১৭ এপ্রিল মেহেরপুর জেলার বৈদ্যনাথতলা গ্রামে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আম্রকাননে</a:t>
            </a:r>
            <a:r>
              <a:rPr lang="as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মুজিবনগর সরকার শপথ গ্রহণ করে। বঙ্গবন্ধু শেখ মুজিবুর রহমানের নামে বৈদ্যনাথতলা গ্রামের নামকরণ হ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মুজিবনগর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783" y="6040432"/>
            <a:ext cx="11319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শপথ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পাঠ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করান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অধ্যাপক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ইউসুফ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আলী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 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381" y="3693488"/>
            <a:ext cx="11319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এই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দিনই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আনুষ্ঠানিকভাবে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স্বাধীনতার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ঘোষণাপত্র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ও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বঙ্গবন্ধুর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26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মার্চের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স্বাধীনতার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ঘোষণা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অনুমোদন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করা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000" kern="1100" dirty="0" err="1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হয়</a:t>
            </a:r>
            <a:r>
              <a:rPr lang="en-US" sz="3000" kern="1100" dirty="0" smtClean="0"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 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9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7" y="13234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3793954" y="978568"/>
            <a:ext cx="4604083" cy="7379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670884" y="4539582"/>
            <a:ext cx="2076880" cy="457200"/>
          </a:xfrm>
          <a:prstGeom prst="wedgeRoundRectCallout">
            <a:avLst>
              <a:gd name="adj1" fmla="val -17498"/>
              <a:gd name="adj2" fmla="val -171457"/>
              <a:gd name="adj3" fmla="val 16667"/>
            </a:avLst>
          </a:prstGeom>
          <a:noFill/>
          <a:ln w="539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1"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https://www.youtube.com/watch?v=6FE6HlfRdtE&amp;feature=youtu.be</a:t>
            </a:r>
          </a:p>
        </p:txBody>
      </p:sp>
    </p:spTree>
    <p:extLst>
      <p:ext uri="{BB962C8B-B14F-4D97-AF65-F5344CB8AC3E}">
        <p14:creationId xmlns:p14="http://schemas.microsoft.com/office/powerpoint/2010/main" val="33687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81" y="96254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657726" y="240631"/>
            <a:ext cx="10940716" cy="6930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4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মন্ত্রীসভা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93795" y="1218196"/>
            <a:ext cx="2498584" cy="5117432"/>
          </a:xfrm>
          <a:prstGeom prst="roundRect">
            <a:avLst/>
          </a:prstGeom>
          <a:noFill/>
          <a:ln w="666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22213" y="1453496"/>
            <a:ext cx="2053389" cy="5557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922213" y="2135563"/>
            <a:ext cx="2053389" cy="555737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উপ-রাষ্ট্রপতি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16392" y="2817630"/>
            <a:ext cx="2053389" cy="5557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প্রধানমন্ত্রী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16391" y="3474558"/>
            <a:ext cx="2053389" cy="555737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স্বরাষ্ট্রমন্ত্রী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16389" y="4851612"/>
            <a:ext cx="2053389" cy="555737"/>
          </a:xfrm>
          <a:prstGeom prst="round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পররাষ্ট্র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মন্ত্রী</a:t>
            </a:r>
            <a:endParaRPr lang="en-US" sz="2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16390" y="4163084"/>
            <a:ext cx="2053389" cy="5557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অর্থমন্ত্রী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916388" y="5570529"/>
            <a:ext cx="2053389" cy="555737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সশস্ত্রবাহিনীর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511464" y="1218196"/>
            <a:ext cx="4242136" cy="4750336"/>
            <a:chOff x="5511464" y="1218196"/>
            <a:chExt cx="4242136" cy="47503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1464" y="1218196"/>
              <a:ext cx="4242136" cy="3952138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5511464" y="5137535"/>
              <a:ext cx="4242136" cy="830997"/>
            </a:xfrm>
            <a:prstGeom prst="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2400" b="1" dirty="0" smtClean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বঙ্গবন্ধু </a:t>
              </a:r>
              <a:r>
                <a:rPr lang="bn-BD" sz="2400" b="1" dirty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শেখ মুজিবুর </a:t>
              </a:r>
              <a:r>
                <a:rPr lang="bn-BD" sz="2400" b="1" dirty="0" smtClean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রহমান</a:t>
              </a:r>
              <a:endParaRPr lang="en-US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b="1" dirty="0" smtClean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000" b="1" dirty="0" smtClean="0">
                  <a:ln w="1905"/>
                  <a:solidFill>
                    <a:schemeClr val="tx1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(পদাধিকার বলে সশস্ত্র ও মুক্তিযুদ্ধের সর্বাধিনায়ক)</a:t>
              </a:r>
              <a:endParaRPr lang="en-US" sz="2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481736" y="1106906"/>
            <a:ext cx="4242137" cy="4879477"/>
            <a:chOff x="10399795" y="1956030"/>
            <a:chExt cx="4242137" cy="4879477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9795" y="1956030"/>
              <a:ext cx="4242137" cy="3930653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10399796" y="5876222"/>
              <a:ext cx="4242136" cy="959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সৈয়দ</a:t>
              </a:r>
              <a:r>
                <a:rPr lang="en-US" sz="28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নজরুল</a:t>
              </a:r>
              <a:r>
                <a:rPr lang="en-US" sz="28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ইসলাম</a:t>
              </a:r>
              <a:endPara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sz="2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বঙ্গবন্ধুর</a:t>
              </a:r>
              <a:r>
                <a:rPr lang="en-US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অনুপস্থিতিতে</a:t>
              </a:r>
              <a:r>
                <a:rPr lang="en-US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অস্থায়ী</a:t>
              </a:r>
              <a:r>
                <a:rPr lang="en-US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রাষ্ট্রপতি</a:t>
              </a:r>
              <a:r>
                <a:rPr lang="en-US" sz="2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)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31689" y="1178224"/>
            <a:ext cx="4242137" cy="4898729"/>
            <a:chOff x="10188736" y="1069803"/>
            <a:chExt cx="4242137" cy="4898729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8736" y="1069803"/>
              <a:ext cx="4242137" cy="4051390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10188736" y="5009247"/>
              <a:ext cx="4120822" cy="959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তাজউদ্দীন</a:t>
              </a:r>
              <a:r>
                <a:rPr lang="en-US" sz="4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আহমদ</a:t>
              </a:r>
              <a:endPara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547234" y="1400430"/>
            <a:ext cx="3686429" cy="4703991"/>
            <a:chOff x="10542917" y="1106906"/>
            <a:chExt cx="3686429" cy="4703991"/>
          </a:xfrm>
        </p:grpSpPr>
        <p:sp>
          <p:nvSpPr>
            <p:cNvPr id="36" name="Rectangle 35"/>
            <p:cNvSpPr/>
            <p:nvPr/>
          </p:nvSpPr>
          <p:spPr>
            <a:xfrm>
              <a:off x="10542917" y="4851612"/>
              <a:ext cx="3686429" cy="959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এইচ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এম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কামারুজ্জামান</a:t>
              </a:r>
              <a:endPara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5916" y="1106906"/>
              <a:ext cx="3473116" cy="36957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grpSp>
        <p:nvGrpSpPr>
          <p:cNvPr id="40" name="Group 39"/>
          <p:cNvGrpSpPr/>
          <p:nvPr/>
        </p:nvGrpSpPr>
        <p:grpSpPr>
          <a:xfrm>
            <a:off x="5624543" y="1148629"/>
            <a:ext cx="3396416" cy="5019620"/>
            <a:chOff x="10303542" y="1077200"/>
            <a:chExt cx="3396416" cy="5019620"/>
          </a:xfrm>
        </p:grpSpPr>
        <p:sp>
          <p:nvSpPr>
            <p:cNvPr id="35" name="Rectangle 34"/>
            <p:cNvSpPr/>
            <p:nvPr/>
          </p:nvSpPr>
          <p:spPr>
            <a:xfrm>
              <a:off x="10303542" y="5137535"/>
              <a:ext cx="3396416" cy="959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এম</a:t>
              </a:r>
              <a:r>
                <a:rPr lang="en-US" sz="4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মনসুর</a:t>
              </a:r>
              <a:r>
                <a:rPr lang="en-US" sz="44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আলী</a:t>
              </a:r>
              <a:endPara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3542" y="1077200"/>
              <a:ext cx="3396416" cy="4108704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5664923" y="1218196"/>
            <a:ext cx="3629398" cy="4611613"/>
            <a:chOff x="10358688" y="1236784"/>
            <a:chExt cx="3068554" cy="4611613"/>
          </a:xfrm>
        </p:grpSpPr>
        <p:sp>
          <p:nvSpPr>
            <p:cNvPr id="34" name="Rectangle 33"/>
            <p:cNvSpPr/>
            <p:nvPr/>
          </p:nvSpPr>
          <p:spPr>
            <a:xfrm>
              <a:off x="10404304" y="4889112"/>
              <a:ext cx="2894601" cy="959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খন্দকার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মোস্তাক</a:t>
              </a:r>
              <a:r>
                <a:rPr lang="en-US" sz="32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আহমেদ</a:t>
              </a:r>
              <a:endPara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8688" y="1236784"/>
              <a:ext cx="3068554" cy="3835693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5506886" y="1212938"/>
            <a:ext cx="4120822" cy="5078975"/>
            <a:chOff x="10086266" y="1047291"/>
            <a:chExt cx="4120822" cy="5078975"/>
          </a:xfrm>
        </p:grpSpPr>
        <p:sp>
          <p:nvSpPr>
            <p:cNvPr id="33" name="Rectangle 32"/>
            <p:cNvSpPr/>
            <p:nvPr/>
          </p:nvSpPr>
          <p:spPr>
            <a:xfrm>
              <a:off x="10086266" y="5166981"/>
              <a:ext cx="4120822" cy="95928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কর্নেল</a:t>
              </a:r>
              <a:r>
                <a:rPr lang="en-US" sz="40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এম</a:t>
              </a:r>
              <a:r>
                <a:rPr lang="en-US" sz="40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এ </a:t>
              </a:r>
              <a:r>
                <a:rPr lang="en-US" sz="40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জি</a:t>
              </a:r>
              <a:r>
                <a:rPr lang="en-US" sz="40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ওসমানী</a:t>
              </a:r>
              <a:endPara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0484" y="1047291"/>
              <a:ext cx="4048730" cy="40964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6147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4013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Freeform 6"/>
          <p:cNvSpPr/>
          <p:nvPr/>
        </p:nvSpPr>
        <p:spPr>
          <a:xfrm>
            <a:off x="6899469" y="633906"/>
            <a:ext cx="2414155" cy="2430135"/>
          </a:xfrm>
          <a:custGeom>
            <a:avLst/>
            <a:gdLst>
              <a:gd name="connsiteX0" fmla="*/ 0 w 2328749"/>
              <a:gd name="connsiteY0" fmla="*/ 1071018 h 2142036"/>
              <a:gd name="connsiteX1" fmla="*/ 1164375 w 2328749"/>
              <a:gd name="connsiteY1" fmla="*/ 0 h 2142036"/>
              <a:gd name="connsiteX2" fmla="*/ 2328750 w 2328749"/>
              <a:gd name="connsiteY2" fmla="*/ 1071018 h 2142036"/>
              <a:gd name="connsiteX3" fmla="*/ 1164375 w 2328749"/>
              <a:gd name="connsiteY3" fmla="*/ 2142036 h 2142036"/>
              <a:gd name="connsiteX4" fmla="*/ 0 w 2328749"/>
              <a:gd name="connsiteY4" fmla="*/ 1071018 h 214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8749" h="2142036">
                <a:moveTo>
                  <a:pt x="0" y="1071018"/>
                </a:moveTo>
                <a:cubicBezTo>
                  <a:pt x="0" y="479511"/>
                  <a:pt x="521308" y="0"/>
                  <a:pt x="1164375" y="0"/>
                </a:cubicBezTo>
                <a:cubicBezTo>
                  <a:pt x="1807442" y="0"/>
                  <a:pt x="2328750" y="479511"/>
                  <a:pt x="2328750" y="1071018"/>
                </a:cubicBezTo>
                <a:cubicBezTo>
                  <a:pt x="2328750" y="1662525"/>
                  <a:pt x="1807442" y="2142036"/>
                  <a:pt x="1164375" y="2142036"/>
                </a:cubicBezTo>
                <a:cubicBezTo>
                  <a:pt x="521308" y="2142036"/>
                  <a:pt x="0" y="1662525"/>
                  <a:pt x="0" y="107101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6757" tIns="359414" rIns="386757" bIns="359414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বেসামরিক</a:t>
            </a:r>
            <a:r>
              <a:rPr lang="en-US" sz="3600" b="1" kern="1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endParaRPr lang="en-US" sz="3600" b="1" kern="12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7099957" y="3798980"/>
            <a:ext cx="2418295" cy="2409315"/>
          </a:xfrm>
          <a:custGeom>
            <a:avLst/>
            <a:gdLst>
              <a:gd name="connsiteX0" fmla="*/ 0 w 2048696"/>
              <a:gd name="connsiteY0" fmla="*/ 1065206 h 2130411"/>
              <a:gd name="connsiteX1" fmla="*/ 1024348 w 2048696"/>
              <a:gd name="connsiteY1" fmla="*/ 0 h 2130411"/>
              <a:gd name="connsiteX2" fmla="*/ 2048696 w 2048696"/>
              <a:gd name="connsiteY2" fmla="*/ 1065206 h 2130411"/>
              <a:gd name="connsiteX3" fmla="*/ 1024348 w 2048696"/>
              <a:gd name="connsiteY3" fmla="*/ 2130412 h 2130411"/>
              <a:gd name="connsiteX4" fmla="*/ 0 w 2048696"/>
              <a:gd name="connsiteY4" fmla="*/ 1065206 h 2130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8696" h="2130411">
                <a:moveTo>
                  <a:pt x="0" y="1065206"/>
                </a:moveTo>
                <a:cubicBezTo>
                  <a:pt x="0" y="476909"/>
                  <a:pt x="458616" y="0"/>
                  <a:pt x="1024348" y="0"/>
                </a:cubicBezTo>
                <a:cubicBezTo>
                  <a:pt x="1590080" y="0"/>
                  <a:pt x="2048696" y="476909"/>
                  <a:pt x="2048696" y="1065206"/>
                </a:cubicBezTo>
                <a:cubicBezTo>
                  <a:pt x="2048696" y="1653503"/>
                  <a:pt x="1590080" y="2130412"/>
                  <a:pt x="1024348" y="2130412"/>
                </a:cubicBezTo>
                <a:cubicBezTo>
                  <a:pt x="458616" y="2130412"/>
                  <a:pt x="0" y="1653503"/>
                  <a:pt x="0" y="1065206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5745" tIns="357711" rIns="345745" bIns="3577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b="1" kern="1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সামরিক</a:t>
            </a:r>
            <a:r>
              <a:rPr lang="en-US" sz="3600" b="1" kern="1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kern="1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endParaRPr lang="en-US" sz="3600" b="1" kern="12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 rot="20424079">
            <a:off x="4011218" y="2334880"/>
            <a:ext cx="2445871" cy="574309"/>
          </a:xfrm>
          <a:custGeom>
            <a:avLst/>
            <a:gdLst>
              <a:gd name="connsiteX0" fmla="*/ 0 w 758650"/>
              <a:gd name="connsiteY0" fmla="*/ 114862 h 574309"/>
              <a:gd name="connsiteX1" fmla="*/ 471496 w 758650"/>
              <a:gd name="connsiteY1" fmla="*/ 114862 h 574309"/>
              <a:gd name="connsiteX2" fmla="*/ 471496 w 758650"/>
              <a:gd name="connsiteY2" fmla="*/ 0 h 574309"/>
              <a:gd name="connsiteX3" fmla="*/ 758650 w 758650"/>
              <a:gd name="connsiteY3" fmla="*/ 287155 h 574309"/>
              <a:gd name="connsiteX4" fmla="*/ 471496 w 758650"/>
              <a:gd name="connsiteY4" fmla="*/ 574309 h 574309"/>
              <a:gd name="connsiteX5" fmla="*/ 471496 w 758650"/>
              <a:gd name="connsiteY5" fmla="*/ 459447 h 574309"/>
              <a:gd name="connsiteX6" fmla="*/ 0 w 758650"/>
              <a:gd name="connsiteY6" fmla="*/ 459447 h 574309"/>
              <a:gd name="connsiteX7" fmla="*/ 0 w 758650"/>
              <a:gd name="connsiteY7" fmla="*/ 114862 h 57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650" h="574309">
                <a:moveTo>
                  <a:pt x="0" y="114862"/>
                </a:moveTo>
                <a:lnTo>
                  <a:pt x="471496" y="114862"/>
                </a:lnTo>
                <a:lnTo>
                  <a:pt x="471496" y="0"/>
                </a:lnTo>
                <a:lnTo>
                  <a:pt x="758650" y="287155"/>
                </a:lnTo>
                <a:lnTo>
                  <a:pt x="471496" y="574309"/>
                </a:lnTo>
                <a:lnTo>
                  <a:pt x="471496" y="459447"/>
                </a:lnTo>
                <a:lnTo>
                  <a:pt x="0" y="459447"/>
                </a:lnTo>
                <a:lnTo>
                  <a:pt x="0" y="114862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4861" rIns="172292" bIns="114862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/>
          </a:p>
        </p:txBody>
      </p:sp>
      <p:sp>
        <p:nvSpPr>
          <p:cNvPr id="12" name="Freeform 11"/>
          <p:cNvSpPr/>
          <p:nvPr/>
        </p:nvSpPr>
        <p:spPr>
          <a:xfrm>
            <a:off x="772908" y="1881145"/>
            <a:ext cx="3087687" cy="3087687"/>
          </a:xfrm>
          <a:custGeom>
            <a:avLst/>
            <a:gdLst>
              <a:gd name="connsiteX0" fmla="*/ 0 w 3087687"/>
              <a:gd name="connsiteY0" fmla="*/ 1543844 h 3087687"/>
              <a:gd name="connsiteX1" fmla="*/ 1543844 w 3087687"/>
              <a:gd name="connsiteY1" fmla="*/ 0 h 3087687"/>
              <a:gd name="connsiteX2" fmla="*/ 3087688 w 3087687"/>
              <a:gd name="connsiteY2" fmla="*/ 1543844 h 3087687"/>
              <a:gd name="connsiteX3" fmla="*/ 1543844 w 3087687"/>
              <a:gd name="connsiteY3" fmla="*/ 3087688 h 3087687"/>
              <a:gd name="connsiteX4" fmla="*/ 0 w 3087687"/>
              <a:gd name="connsiteY4" fmla="*/ 1543844 h 3087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7687" h="3087687">
                <a:moveTo>
                  <a:pt x="0" y="1543844"/>
                </a:moveTo>
                <a:cubicBezTo>
                  <a:pt x="0" y="691203"/>
                  <a:pt x="691203" y="0"/>
                  <a:pt x="1543844" y="0"/>
                </a:cubicBezTo>
                <a:cubicBezTo>
                  <a:pt x="2396485" y="0"/>
                  <a:pt x="3087688" y="691203"/>
                  <a:pt x="3087688" y="1543844"/>
                </a:cubicBezTo>
                <a:cubicBezTo>
                  <a:pt x="3087688" y="2396485"/>
                  <a:pt x="2396485" y="3087688"/>
                  <a:pt x="1543844" y="3087688"/>
                </a:cubicBezTo>
                <a:cubicBezTo>
                  <a:pt x="691203" y="3087688"/>
                  <a:pt x="0" y="2396485"/>
                  <a:pt x="0" y="1543844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4411" tIns="514411" rIns="514411" bIns="514411" numCol="1" spcCol="1270" anchor="ctr" anchorCtr="0">
            <a:no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900" b="1" kern="12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4900" b="1" kern="12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00" b="1" kern="12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4900" b="1" kern="1200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900" b="1" kern="1200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endParaRPr lang="en-US" sz="4900" kern="1200" dirty="0"/>
          </a:p>
        </p:txBody>
      </p:sp>
      <p:sp>
        <p:nvSpPr>
          <p:cNvPr id="13" name="Freeform 12"/>
          <p:cNvSpPr/>
          <p:nvPr/>
        </p:nvSpPr>
        <p:spPr>
          <a:xfrm rot="1212773">
            <a:off x="4000413" y="3881656"/>
            <a:ext cx="2745817" cy="574309"/>
          </a:xfrm>
          <a:custGeom>
            <a:avLst/>
            <a:gdLst>
              <a:gd name="connsiteX0" fmla="*/ 0 w 758650"/>
              <a:gd name="connsiteY0" fmla="*/ 114862 h 574309"/>
              <a:gd name="connsiteX1" fmla="*/ 471496 w 758650"/>
              <a:gd name="connsiteY1" fmla="*/ 114862 h 574309"/>
              <a:gd name="connsiteX2" fmla="*/ 471496 w 758650"/>
              <a:gd name="connsiteY2" fmla="*/ 0 h 574309"/>
              <a:gd name="connsiteX3" fmla="*/ 758650 w 758650"/>
              <a:gd name="connsiteY3" fmla="*/ 287155 h 574309"/>
              <a:gd name="connsiteX4" fmla="*/ 471496 w 758650"/>
              <a:gd name="connsiteY4" fmla="*/ 574309 h 574309"/>
              <a:gd name="connsiteX5" fmla="*/ 471496 w 758650"/>
              <a:gd name="connsiteY5" fmla="*/ 459447 h 574309"/>
              <a:gd name="connsiteX6" fmla="*/ 0 w 758650"/>
              <a:gd name="connsiteY6" fmla="*/ 459447 h 574309"/>
              <a:gd name="connsiteX7" fmla="*/ 0 w 758650"/>
              <a:gd name="connsiteY7" fmla="*/ 114862 h 574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650" h="574309">
                <a:moveTo>
                  <a:pt x="0" y="114862"/>
                </a:moveTo>
                <a:lnTo>
                  <a:pt x="471496" y="114862"/>
                </a:lnTo>
                <a:lnTo>
                  <a:pt x="471496" y="0"/>
                </a:lnTo>
                <a:lnTo>
                  <a:pt x="758650" y="287155"/>
                </a:lnTo>
                <a:lnTo>
                  <a:pt x="471496" y="574309"/>
                </a:lnTo>
                <a:lnTo>
                  <a:pt x="471496" y="459447"/>
                </a:lnTo>
                <a:lnTo>
                  <a:pt x="0" y="459447"/>
                </a:lnTo>
                <a:lnTo>
                  <a:pt x="0" y="114862"/>
                </a:lnTo>
                <a:close/>
              </a:path>
            </a:pathLst>
          </a:cu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4861" rIns="172292" bIns="114862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/>
          </a:p>
        </p:txBody>
      </p:sp>
    </p:spTree>
    <p:extLst>
      <p:ext uri="{BB962C8B-B14F-4D97-AF65-F5344CB8AC3E}">
        <p14:creationId xmlns:p14="http://schemas.microsoft.com/office/powerpoint/2010/main" val="3133899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বেসরকারি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কার্যক্রম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পরিচালনার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মুজিবনগর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সরকারের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মন্ত্রণালয়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অধীনে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দপ্তরগুলো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ছিল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নিম্নরূপ</a:t>
              </a:r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----</a:t>
              </a:r>
            </a:p>
            <a:p>
              <a:pPr algn="ctr"/>
              <a:endParaRPr lang="en-US" sz="3600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6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600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6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600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6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3600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982639" y="218363"/>
            <a:ext cx="10290412" cy="6141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বেসামরিক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82639" y="2193440"/>
            <a:ext cx="10294268" cy="3626207"/>
            <a:chOff x="982639" y="2193440"/>
            <a:chExt cx="10294268" cy="3626207"/>
          </a:xfrm>
        </p:grpSpPr>
        <p:sp>
          <p:nvSpPr>
            <p:cNvPr id="19" name="Rectangle 18"/>
            <p:cNvSpPr/>
            <p:nvPr/>
          </p:nvSpPr>
          <p:spPr>
            <a:xfrm>
              <a:off x="1151415" y="2294196"/>
              <a:ext cx="30380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১. প্রতিরক্ষা মন্ত্রণালয়।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142442" y="2193440"/>
              <a:ext cx="283923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২. পররাষ্ট্র মন্ত্রণালয়।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151415" y="4154689"/>
              <a:ext cx="449353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৭.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অর্থ, শিল্প ও বাণিজ্য মন্ত্রণালয়।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88179" y="2999623"/>
              <a:ext cx="347563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৩.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মন্ত্রিপরিষদ সচিবালয়।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05310" y="2709030"/>
              <a:ext cx="349005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৪.</a:t>
              </a:r>
              <a:r>
                <a:rPr lang="bn-IN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সাধারণ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প্রশাসন বিভাগ।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205310" y="3390812"/>
              <a:ext cx="392447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৬</a:t>
              </a: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স্বাস্থ্য ও কল্যাণ মন্ত্রণালয়।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51415" y="3522669"/>
              <a:ext cx="375455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৫.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তথ্য ও বেতার মন্ত্রণালয়।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51415" y="4616007"/>
              <a:ext cx="267092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৯.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স্বরাষ্ট্র মন্ত্রণালয়।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42442" y="5234872"/>
              <a:ext cx="413446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১২.</a:t>
              </a:r>
              <a:r>
                <a:rPr lang="bn-IN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ত্রাণ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ও পুনর্বাসন মন্ত্রণালয়। 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82639" y="5200782"/>
              <a:ext cx="361669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১১.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সংসদ বিষয়ক বিভাগ।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251555" y="4016196"/>
              <a:ext cx="21996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spcBef>
                  <a:spcPct val="20000"/>
                </a:spcBef>
              </a:pP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৮</a:t>
              </a: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কৃষি বিভাগ।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106374" y="4616007"/>
              <a:ext cx="291137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bn-BD" sz="32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১০. </a:t>
              </a:r>
              <a:r>
                <a:rPr lang="bn-BD" sz="32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প্রকৌশল বিভাগ।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66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986495" y="182929"/>
            <a:ext cx="10290412" cy="6141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সামরিক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89968" y="898836"/>
            <a:ext cx="10910308" cy="5666455"/>
            <a:chOff x="489968" y="898836"/>
            <a:chExt cx="10910308" cy="566645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968" y="898836"/>
              <a:ext cx="3809077" cy="5666455"/>
            </a:xfrm>
            <a:prstGeom prst="rect">
              <a:avLst/>
            </a:prstGeom>
          </p:spPr>
        </p:pic>
        <p:sp>
          <p:nvSpPr>
            <p:cNvPr id="4" name="Rounded Rectangle 3"/>
            <p:cNvSpPr/>
            <p:nvPr/>
          </p:nvSpPr>
          <p:spPr>
            <a:xfrm>
              <a:off x="4644634" y="1064526"/>
              <a:ext cx="6755642" cy="135112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মুক্তিযুদ্ধকে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যথাযথভাবে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পরিচালনার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বাংলাদেশকে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11টি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প্রশাসনিক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অঞ্চলে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ভাগ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করা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r>
                <a:rPr lang="en-US" sz="32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200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4644634" y="2676278"/>
            <a:ext cx="6755642" cy="156817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প্রশাসনিক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অঞ্চলের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দায়িত্ব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অর্পন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এলাকার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সংসদ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আওয়ামীলীগে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নেতাদের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44634" y="4473714"/>
            <a:ext cx="6755642" cy="167639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মুক্তিযুদ্ধকালীন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ঐক্য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প্রধানমন্ত্রী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তাজউদ্দীন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নেতৃত্বে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সদস্যের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উপদেষ্টা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পরিষদ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248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1039" y="132347"/>
            <a:ext cx="11903241" cy="65933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951644" y="158934"/>
            <a:ext cx="4288711" cy="1688458"/>
            <a:chOff x="2478173" y="-269082"/>
            <a:chExt cx="4622428" cy="2671762"/>
          </a:xfrm>
        </p:grpSpPr>
        <p:pic>
          <p:nvPicPr>
            <p:cNvPr id="6" name="Picture 3" descr="C:\Users\Walton\Desktop\গারো\index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1940" y="-269082"/>
              <a:ext cx="4538661" cy="2671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2478173" y="175143"/>
              <a:ext cx="4538661" cy="16024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IN" sz="4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r>
                <a:rPr lang="en-US" sz="4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গত</a:t>
              </a:r>
              <a:r>
                <a:rPr lang="bn-IN" sz="4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        </a:t>
              </a:r>
              <a:r>
                <a:rPr lang="bn-IN" sz="4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238814" y="2499195"/>
            <a:ext cx="8128000" cy="3668390"/>
            <a:chOff x="3192864" y="1174715"/>
            <a:chExt cx="8128000" cy="3668390"/>
          </a:xfrm>
        </p:grpSpPr>
        <p:sp>
          <p:nvSpPr>
            <p:cNvPr id="8" name="Freeform 7"/>
            <p:cNvSpPr/>
            <p:nvPr/>
          </p:nvSpPr>
          <p:spPr>
            <a:xfrm>
              <a:off x="3192864" y="1174715"/>
              <a:ext cx="1350700" cy="1929573"/>
            </a:xfrm>
            <a:custGeom>
              <a:avLst/>
              <a:gdLst>
                <a:gd name="connsiteX0" fmla="*/ 0 w 1929572"/>
                <a:gd name="connsiteY0" fmla="*/ 0 h 1350700"/>
                <a:gd name="connsiteX1" fmla="*/ 1254222 w 1929572"/>
                <a:gd name="connsiteY1" fmla="*/ 0 h 1350700"/>
                <a:gd name="connsiteX2" fmla="*/ 1929572 w 1929572"/>
                <a:gd name="connsiteY2" fmla="*/ 675350 h 1350700"/>
                <a:gd name="connsiteX3" fmla="*/ 1254222 w 1929572"/>
                <a:gd name="connsiteY3" fmla="*/ 1350700 h 1350700"/>
                <a:gd name="connsiteX4" fmla="*/ 0 w 1929572"/>
                <a:gd name="connsiteY4" fmla="*/ 1350700 h 1350700"/>
                <a:gd name="connsiteX5" fmla="*/ 675350 w 1929572"/>
                <a:gd name="connsiteY5" fmla="*/ 675350 h 1350700"/>
                <a:gd name="connsiteX6" fmla="*/ 0 w 1929572"/>
                <a:gd name="connsiteY6" fmla="*/ 0 h 135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9572" h="1350700">
                  <a:moveTo>
                    <a:pt x="1929571" y="0"/>
                  </a:moveTo>
                  <a:lnTo>
                    <a:pt x="1929571" y="877955"/>
                  </a:lnTo>
                  <a:lnTo>
                    <a:pt x="964786" y="1350700"/>
                  </a:lnTo>
                  <a:lnTo>
                    <a:pt x="1" y="877955"/>
                  </a:lnTo>
                  <a:lnTo>
                    <a:pt x="1" y="0"/>
                  </a:lnTo>
                  <a:lnTo>
                    <a:pt x="964786" y="472745"/>
                  </a:lnTo>
                  <a:lnTo>
                    <a:pt x="1929571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700751" rIns="25400" bIns="70075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ক-</a:t>
              </a:r>
              <a:r>
                <a:rPr lang="en-US" sz="40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endParaRPr lang="en-US" sz="40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543564" y="1198262"/>
              <a:ext cx="6777299" cy="1254881"/>
            </a:xfrm>
            <a:custGeom>
              <a:avLst/>
              <a:gdLst>
                <a:gd name="connsiteX0" fmla="*/ 209151 w 1254881"/>
                <a:gd name="connsiteY0" fmla="*/ 0 h 6777299"/>
                <a:gd name="connsiteX1" fmla="*/ 1045730 w 1254881"/>
                <a:gd name="connsiteY1" fmla="*/ 0 h 6777299"/>
                <a:gd name="connsiteX2" fmla="*/ 1254881 w 1254881"/>
                <a:gd name="connsiteY2" fmla="*/ 209151 h 6777299"/>
                <a:gd name="connsiteX3" fmla="*/ 1254881 w 1254881"/>
                <a:gd name="connsiteY3" fmla="*/ 6777299 h 6777299"/>
                <a:gd name="connsiteX4" fmla="*/ 1254881 w 1254881"/>
                <a:gd name="connsiteY4" fmla="*/ 6777299 h 6777299"/>
                <a:gd name="connsiteX5" fmla="*/ 0 w 1254881"/>
                <a:gd name="connsiteY5" fmla="*/ 6777299 h 6777299"/>
                <a:gd name="connsiteX6" fmla="*/ 0 w 1254881"/>
                <a:gd name="connsiteY6" fmla="*/ 6777299 h 6777299"/>
                <a:gd name="connsiteX7" fmla="*/ 0 w 1254881"/>
                <a:gd name="connsiteY7" fmla="*/ 209151 h 6777299"/>
                <a:gd name="connsiteX8" fmla="*/ 209151 w 1254881"/>
                <a:gd name="connsiteY8" fmla="*/ 0 h 677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4881" h="6777299">
                  <a:moveTo>
                    <a:pt x="1254881" y="1129574"/>
                  </a:moveTo>
                  <a:lnTo>
                    <a:pt x="1254881" y="5647725"/>
                  </a:lnTo>
                  <a:cubicBezTo>
                    <a:pt x="1254881" y="6271570"/>
                    <a:pt x="1237543" y="6777296"/>
                    <a:pt x="1216155" y="6777296"/>
                  </a:cubicBezTo>
                  <a:lnTo>
                    <a:pt x="0" y="6777296"/>
                  </a:lnTo>
                  <a:lnTo>
                    <a:pt x="0" y="677729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155" y="3"/>
                  </a:lnTo>
                  <a:cubicBezTo>
                    <a:pt x="1237543" y="3"/>
                    <a:pt x="1254881" y="505729"/>
                    <a:pt x="1254881" y="1129574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4480" tIns="86658" rIns="86658" bIns="86658" numCol="1" spcCol="1270" anchor="ctr" anchorCtr="0">
              <a:noAutofit/>
            </a:bodyPr>
            <a:lstStyle/>
            <a:p>
              <a:pPr marL="0" lvl="1" algn="l" defTabSz="1778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2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ছক</a:t>
              </a:r>
              <a:r>
                <a:rPr lang="en-US" sz="32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আকারে</a:t>
              </a:r>
              <a:r>
                <a:rPr lang="en-US" sz="32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মুজিবনগর</a:t>
              </a:r>
              <a:r>
                <a:rPr lang="en-US" sz="32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সরকারে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মন্ত্রণালয়সমূহের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নাম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লিখ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endParaRPr lang="en-US" sz="32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192866" y="2913533"/>
              <a:ext cx="1350700" cy="1929572"/>
            </a:xfrm>
            <a:custGeom>
              <a:avLst/>
              <a:gdLst>
                <a:gd name="connsiteX0" fmla="*/ 0 w 1929572"/>
                <a:gd name="connsiteY0" fmla="*/ 0 h 1350700"/>
                <a:gd name="connsiteX1" fmla="*/ 1254222 w 1929572"/>
                <a:gd name="connsiteY1" fmla="*/ 0 h 1350700"/>
                <a:gd name="connsiteX2" fmla="*/ 1929572 w 1929572"/>
                <a:gd name="connsiteY2" fmla="*/ 675350 h 1350700"/>
                <a:gd name="connsiteX3" fmla="*/ 1254222 w 1929572"/>
                <a:gd name="connsiteY3" fmla="*/ 1350700 h 1350700"/>
                <a:gd name="connsiteX4" fmla="*/ 0 w 1929572"/>
                <a:gd name="connsiteY4" fmla="*/ 1350700 h 1350700"/>
                <a:gd name="connsiteX5" fmla="*/ 675350 w 1929572"/>
                <a:gd name="connsiteY5" fmla="*/ 675350 h 1350700"/>
                <a:gd name="connsiteX6" fmla="*/ 0 w 1929572"/>
                <a:gd name="connsiteY6" fmla="*/ 0 h 135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29572" h="1350700">
                  <a:moveTo>
                    <a:pt x="1929571" y="0"/>
                  </a:moveTo>
                  <a:lnTo>
                    <a:pt x="1929571" y="877955"/>
                  </a:lnTo>
                  <a:lnTo>
                    <a:pt x="964786" y="1350700"/>
                  </a:lnTo>
                  <a:lnTo>
                    <a:pt x="1" y="877955"/>
                  </a:lnTo>
                  <a:lnTo>
                    <a:pt x="1" y="0"/>
                  </a:lnTo>
                  <a:lnTo>
                    <a:pt x="964786" y="472745"/>
                  </a:lnTo>
                  <a:lnTo>
                    <a:pt x="1929571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400" tIns="700750" rIns="25400" bIns="70075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খ-</a:t>
              </a:r>
              <a:r>
                <a:rPr lang="en-US" sz="40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endParaRPr lang="en-US" sz="40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4543565" y="2913534"/>
              <a:ext cx="6777299" cy="1254221"/>
            </a:xfrm>
            <a:custGeom>
              <a:avLst/>
              <a:gdLst>
                <a:gd name="connsiteX0" fmla="*/ 209041 w 1254221"/>
                <a:gd name="connsiteY0" fmla="*/ 0 h 6777299"/>
                <a:gd name="connsiteX1" fmla="*/ 1045180 w 1254221"/>
                <a:gd name="connsiteY1" fmla="*/ 0 h 6777299"/>
                <a:gd name="connsiteX2" fmla="*/ 1254221 w 1254221"/>
                <a:gd name="connsiteY2" fmla="*/ 209041 h 6777299"/>
                <a:gd name="connsiteX3" fmla="*/ 1254221 w 1254221"/>
                <a:gd name="connsiteY3" fmla="*/ 6777299 h 6777299"/>
                <a:gd name="connsiteX4" fmla="*/ 1254221 w 1254221"/>
                <a:gd name="connsiteY4" fmla="*/ 6777299 h 6777299"/>
                <a:gd name="connsiteX5" fmla="*/ 0 w 1254221"/>
                <a:gd name="connsiteY5" fmla="*/ 6777299 h 6777299"/>
                <a:gd name="connsiteX6" fmla="*/ 0 w 1254221"/>
                <a:gd name="connsiteY6" fmla="*/ 6777299 h 6777299"/>
                <a:gd name="connsiteX7" fmla="*/ 0 w 1254221"/>
                <a:gd name="connsiteY7" fmla="*/ 209041 h 6777299"/>
                <a:gd name="connsiteX8" fmla="*/ 209041 w 1254221"/>
                <a:gd name="connsiteY8" fmla="*/ 0 h 6777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4221" h="6777299">
                  <a:moveTo>
                    <a:pt x="1254221" y="1129574"/>
                  </a:moveTo>
                  <a:lnTo>
                    <a:pt x="1254221" y="5647725"/>
                  </a:lnTo>
                  <a:cubicBezTo>
                    <a:pt x="1254221" y="6271569"/>
                    <a:pt x="1236901" y="6777296"/>
                    <a:pt x="1215535" y="6777296"/>
                  </a:cubicBezTo>
                  <a:lnTo>
                    <a:pt x="0" y="6777296"/>
                  </a:lnTo>
                  <a:lnTo>
                    <a:pt x="0" y="677729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5535" y="3"/>
                  </a:lnTo>
                  <a:cubicBezTo>
                    <a:pt x="1236901" y="3"/>
                    <a:pt x="1254221" y="505730"/>
                    <a:pt x="1254221" y="1129574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84480" tIns="86626" rIns="86626" bIns="86626" numCol="1" spcCol="1270" anchor="ctr" anchorCtr="0">
              <a:noAutofit/>
            </a:bodyPr>
            <a:lstStyle/>
            <a:p>
              <a:pPr marL="0" lvl="1" algn="l" defTabSz="1778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200" kern="1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মুজিব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নগর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সরকারের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সামরিক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কার্যক্রমের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বর্ননা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দাও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2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814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986495" y="182929"/>
            <a:ext cx="10290412" cy="61414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উপদেষ্টা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পরিষদের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যারা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123" y="1089187"/>
            <a:ext cx="3059568" cy="29095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75712" y="4185352"/>
            <a:ext cx="3106724" cy="12910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মওলানা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আব্দুল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হামিদ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খান</a:t>
            </a:r>
            <a:r>
              <a:rPr lang="en-US" sz="2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ভাসানী</a:t>
            </a:r>
            <a:endParaRPr lang="en-US" sz="20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সভাপতি</a:t>
            </a:r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ন্যাশনাল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আওয়ামী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পার্টি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ন্যাপ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02533" y="4185353"/>
            <a:ext cx="2711236" cy="15330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মোজাফফর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সভাপতি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ন্যাশনাল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আওয়ামী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পার্টি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ন্যাপ</a:t>
            </a:r>
            <a:r>
              <a:rPr lang="en-US" sz="2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2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ন্যাপের</a:t>
            </a:r>
            <a:r>
              <a:rPr lang="en-US" sz="2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আরেকটি</a:t>
            </a:r>
            <a:r>
              <a:rPr lang="en-US" sz="2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13" y="1089188"/>
            <a:ext cx="2759155" cy="29095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968" y="1089188"/>
            <a:ext cx="2382724" cy="29095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60" y="1089187"/>
            <a:ext cx="2450940" cy="29095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92260" y="4127099"/>
            <a:ext cx="2464587" cy="1291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তাজউদ্দীন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প্রধানমন্ত্রী</a:t>
            </a:r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মুজিবনগরসরকার</a:t>
            </a:r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388493" y="4159870"/>
            <a:ext cx="2464587" cy="1291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কমরেড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মণি</a:t>
            </a:r>
            <a:r>
              <a:rPr lang="en-US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সিংহ</a:t>
            </a:r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সভাপতি</a:t>
            </a:r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কমিউনিস্ট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পার্টি</a:t>
            </a:r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92547" y="5905002"/>
            <a:ext cx="7448710" cy="5595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এছাড়াও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কংগ্রেস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নেতা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মনোরঞ্জন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29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0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2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947" y="331887"/>
            <a:ext cx="4004102" cy="449627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2112" y="3031411"/>
            <a:ext cx="9307773" cy="4848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বিশ্ববিদ্যালয়ের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প্রখ্যাত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ড. </a:t>
            </a:r>
            <a:r>
              <a:rPr lang="en-US" sz="36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মোজাফফর</a:t>
            </a:r>
            <a:r>
              <a:rPr lang="en-US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চৌধুরী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চেয়ারম্যান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পরিষদ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046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648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4572001" y="300251"/>
            <a:ext cx="2784144" cy="57320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5778" y="1692322"/>
            <a:ext cx="4849804" cy="686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তারিখে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     </a:t>
            </a:r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744872" y="4270188"/>
            <a:ext cx="3007055" cy="214425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কুইজ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775743" y="53226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983817" y="1888792"/>
            <a:ext cx="3089243" cy="6488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1971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10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এপ্রিল</a:t>
            </a: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7" name="Object 1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361082"/>
              </p:ext>
            </p:extLst>
          </p:nvPr>
        </p:nvGraphicFramePr>
        <p:xfrm>
          <a:off x="5964073" y="5749201"/>
          <a:ext cx="7350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Packager Shell Object" showAsIcon="1" r:id="rId3" imgW="734400" imgH="488520" progId="Package">
                  <p:embed/>
                </p:oleObj>
              </mc:Choice>
              <mc:Fallback>
                <p:oleObj name="Packager Shell Object" showAsIcon="1" r:id="rId3" imgW="73440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64073" y="5749201"/>
                        <a:ext cx="735013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745777" y="2262620"/>
            <a:ext cx="5218295" cy="686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শপথবাক্য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করান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     </a:t>
            </a:r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83817" y="2459090"/>
            <a:ext cx="3089243" cy="6488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ইউসুফ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5777" y="2851489"/>
            <a:ext cx="5458075" cy="686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3।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মুজিবনগর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সরকারের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কয়ভাগে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400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     </a:t>
            </a:r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983817" y="3047959"/>
            <a:ext cx="3089243" cy="6488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200000"/>
              </a:lnSpc>
            </a:pP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2 </a:t>
            </a:r>
            <a:r>
              <a:rPr lang="en-US" sz="2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2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808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7" grpId="0" animBg="1"/>
      <p:bldP spid="14" grpId="0"/>
      <p:bldP spid="26" grpId="0"/>
      <p:bldP spid="27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0251" y="305512"/>
            <a:ext cx="3705367" cy="2737937"/>
            <a:chOff x="4038600" y="2971800"/>
            <a:chExt cx="2143125" cy="2143125"/>
          </a:xfrm>
        </p:grpSpPr>
        <p:pic>
          <p:nvPicPr>
            <p:cNvPr id="7" name="Picture 2" descr="C:\Users\Walton\Desktop\গারো\12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8600" y="2971800"/>
              <a:ext cx="2143125" cy="2143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 rot="20700341">
              <a:off x="4284922" y="3358206"/>
              <a:ext cx="1600200" cy="1495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IN" sz="54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বাড়ীর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54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1476538" y="3843577"/>
            <a:ext cx="95124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মুজিবনগর সরকারের কার্যক্রম ছিল সময়োপযোগী</a:t>
            </a:r>
            <a:r>
              <a:rPr lang="bn-IN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bn-BD" sz="4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 কর।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333" y="317786"/>
            <a:ext cx="4624695" cy="287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999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44379" y="128337"/>
              <a:ext cx="11903241" cy="65933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28914" y="293318"/>
            <a:ext cx="10363200" cy="4392153"/>
            <a:chOff x="928914" y="293318"/>
            <a:chExt cx="10363200" cy="4392153"/>
          </a:xfrm>
        </p:grpSpPr>
        <p:sp>
          <p:nvSpPr>
            <p:cNvPr id="3" name="Rectangle 2"/>
            <p:cNvSpPr/>
            <p:nvPr/>
          </p:nvSpPr>
          <p:spPr>
            <a:xfrm>
              <a:off x="928914" y="293318"/>
              <a:ext cx="10363200" cy="1462911"/>
            </a:xfrm>
            <a:prstGeom prst="rect">
              <a:avLst/>
            </a:prstGeom>
            <a:gradFill flip="none" rotWithShape="1">
              <a:gsLst>
                <a:gs pos="52000">
                  <a:srgbClr val="FF0000">
                    <a:alpha val="74000"/>
                    <a:lumMod val="78000"/>
                    <a:lumOff val="22000"/>
                  </a:srgbClr>
                </a:gs>
                <a:gs pos="91000">
                  <a:srgbClr val="CBD4DB"/>
                </a:gs>
                <a:gs pos="60000">
                  <a:schemeClr val="accent1">
                    <a:lumMod val="45000"/>
                    <a:lumOff val="55000"/>
                  </a:schemeClr>
                </a:gs>
                <a:gs pos="29000">
                  <a:schemeClr val="accent1">
                    <a:lumMod val="45000"/>
                    <a:lumOff val="55000"/>
                  </a:schemeClr>
                </a:gs>
                <a:gs pos="63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হাজারো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শহিদের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রক্তের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বিনিময়ে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পাওয়া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দেশটি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আমাদের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আমাদের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সবার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উচিত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দেশকে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মনে-প্রাণে-কাজে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ভালবাসা</a:t>
              </a:r>
              <a:r>
                <a:rPr lang="en-US" sz="36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endPara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9257" y="1945219"/>
              <a:ext cx="5196114" cy="2740252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3309257" y="4874461"/>
            <a:ext cx="5196114" cy="108857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আন্তরিক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281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343</TotalTime>
  <Words>613</Words>
  <Application>Microsoft Office PowerPoint</Application>
  <PresentationFormat>Widescreen</PresentationFormat>
  <Paragraphs>150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Corbel</vt:lpstr>
      <vt:lpstr>NikoshBAN</vt:lpstr>
      <vt:lpstr>Times New Roman</vt:lpstr>
      <vt:lpstr>Wingdings</vt:lpstr>
      <vt:lpstr>Wingdings 2</vt:lpstr>
      <vt:lpstr>Frame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36</cp:revision>
  <dcterms:created xsi:type="dcterms:W3CDTF">2019-10-24T15:42:32Z</dcterms:created>
  <dcterms:modified xsi:type="dcterms:W3CDTF">2019-10-25T17:04:31Z</dcterms:modified>
</cp:coreProperties>
</file>