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9" r:id="rId1"/>
  </p:sldMasterIdLst>
  <p:notesMasterIdLst>
    <p:notesMasterId r:id="rId19"/>
  </p:notesMasterIdLst>
  <p:sldIdLst>
    <p:sldId id="344" r:id="rId2"/>
    <p:sldId id="320" r:id="rId3"/>
    <p:sldId id="335" r:id="rId4"/>
    <p:sldId id="305" r:id="rId5"/>
    <p:sldId id="258" r:id="rId6"/>
    <p:sldId id="347" r:id="rId7"/>
    <p:sldId id="346" r:id="rId8"/>
    <p:sldId id="345" r:id="rId9"/>
    <p:sldId id="313" r:id="rId10"/>
    <p:sldId id="342" r:id="rId11"/>
    <p:sldId id="343" r:id="rId12"/>
    <p:sldId id="332" r:id="rId13"/>
    <p:sldId id="339" r:id="rId14"/>
    <p:sldId id="331" r:id="rId15"/>
    <p:sldId id="311" r:id="rId16"/>
    <p:sldId id="293" r:id="rId17"/>
    <p:sldId id="33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FF00FF"/>
    <a:srgbClr val="66FF99"/>
    <a:srgbClr val="00FF00"/>
    <a:srgbClr val="0F13C1"/>
    <a:srgbClr val="FF66FF"/>
    <a:srgbClr val="CDABC3"/>
    <a:srgbClr val="B5B6F1"/>
    <a:srgbClr val="D3AAFC"/>
    <a:srgbClr val="82D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162" autoAdjust="0"/>
  </p:normalViewPr>
  <p:slideViewPr>
    <p:cSldViewPr snapToGrid="0">
      <p:cViewPr varScale="1">
        <p:scale>
          <a:sx n="67" d="100"/>
          <a:sy n="67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8F4D4-DB5A-4061-9C66-9B0D761752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8E8B4-14B4-44D4-A15D-E30908669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89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r>
              <a:rPr lang="en-US" baseline="0" dirty="0" smtClean="0"/>
              <a:t> : </a:t>
            </a:r>
            <a:r>
              <a:rPr lang="en-US" dirty="0" smtClean="0"/>
              <a:t>The full text is not given here but the keys sentences are mentioned below.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8E8B4-14B4-44D4-A15D-E309086693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46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5" indent="0" algn="ctr">
              <a:buNone/>
              <a:defRPr sz="2000"/>
            </a:lvl2pPr>
            <a:lvl3pPr marL="914388" indent="0" algn="ctr">
              <a:buNone/>
              <a:defRPr sz="1800"/>
            </a:lvl3pPr>
            <a:lvl4pPr marL="1371583" indent="0" algn="ctr">
              <a:buNone/>
              <a:defRPr sz="1600"/>
            </a:lvl4pPr>
            <a:lvl5pPr marL="1828777" indent="0" algn="ctr">
              <a:buNone/>
              <a:defRPr sz="1600"/>
            </a:lvl5pPr>
            <a:lvl6pPr marL="2285972" indent="0" algn="ctr">
              <a:buNone/>
              <a:defRPr sz="1600"/>
            </a:lvl6pPr>
            <a:lvl7pPr marL="2743166" indent="0" algn="ctr">
              <a:buNone/>
              <a:defRPr sz="1600"/>
            </a:lvl7pPr>
            <a:lvl8pPr marL="3200360" indent="0" algn="ctr">
              <a:buNone/>
              <a:defRPr sz="1600"/>
            </a:lvl8pPr>
            <a:lvl9pPr marL="3657555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194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025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58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19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0" b="1"/>
            </a:lvl3pPr>
            <a:lvl4pPr marL="1371583" indent="0">
              <a:buNone/>
              <a:defRPr sz="1600" b="1"/>
            </a:lvl4pPr>
            <a:lvl5pPr marL="1828777" indent="0">
              <a:buNone/>
              <a:defRPr sz="1600" b="1"/>
            </a:lvl5pPr>
            <a:lvl6pPr marL="2285972" indent="0">
              <a:buNone/>
              <a:defRPr sz="1600" b="1"/>
            </a:lvl6pPr>
            <a:lvl7pPr marL="2743166" indent="0">
              <a:buNone/>
              <a:defRPr sz="1600" b="1"/>
            </a:lvl7pPr>
            <a:lvl8pPr marL="3200360" indent="0">
              <a:buNone/>
              <a:defRPr sz="1600" b="1"/>
            </a:lvl8pPr>
            <a:lvl9pPr marL="365755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88" indent="0">
              <a:buNone/>
              <a:defRPr sz="1800" b="1"/>
            </a:lvl3pPr>
            <a:lvl4pPr marL="1371583" indent="0">
              <a:buNone/>
              <a:defRPr sz="1600" b="1"/>
            </a:lvl4pPr>
            <a:lvl5pPr marL="1828777" indent="0">
              <a:buNone/>
              <a:defRPr sz="1600" b="1"/>
            </a:lvl5pPr>
            <a:lvl6pPr marL="2285972" indent="0">
              <a:buNone/>
              <a:defRPr sz="1600" b="1"/>
            </a:lvl6pPr>
            <a:lvl7pPr marL="2743166" indent="0">
              <a:buNone/>
              <a:defRPr sz="1600" b="1"/>
            </a:lvl7pPr>
            <a:lvl8pPr marL="3200360" indent="0">
              <a:buNone/>
              <a:defRPr sz="1600" b="1"/>
            </a:lvl8pPr>
            <a:lvl9pPr marL="365755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9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6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71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88" indent="0">
              <a:buNone/>
              <a:defRPr sz="1200"/>
            </a:lvl3pPr>
            <a:lvl4pPr marL="1371583" indent="0">
              <a:buNone/>
              <a:defRPr sz="1000"/>
            </a:lvl4pPr>
            <a:lvl5pPr marL="1828777" indent="0">
              <a:buNone/>
              <a:defRPr sz="1000"/>
            </a:lvl5pPr>
            <a:lvl6pPr marL="2285972" indent="0">
              <a:buNone/>
              <a:defRPr sz="1000"/>
            </a:lvl6pPr>
            <a:lvl7pPr marL="2743166" indent="0">
              <a:buNone/>
              <a:defRPr sz="1000"/>
            </a:lvl7pPr>
            <a:lvl8pPr marL="3200360" indent="0">
              <a:buNone/>
              <a:defRPr sz="1000"/>
            </a:lvl8pPr>
            <a:lvl9pPr marL="365755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574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9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95" indent="0">
              <a:buNone/>
              <a:defRPr sz="2800"/>
            </a:lvl2pPr>
            <a:lvl3pPr marL="914388" indent="0">
              <a:buNone/>
              <a:defRPr sz="2400"/>
            </a:lvl3pPr>
            <a:lvl4pPr marL="1371583" indent="0">
              <a:buNone/>
              <a:defRPr sz="2000"/>
            </a:lvl4pPr>
            <a:lvl5pPr marL="1828777" indent="0">
              <a:buNone/>
              <a:defRPr sz="2000"/>
            </a:lvl5pPr>
            <a:lvl6pPr marL="2285972" indent="0">
              <a:buNone/>
              <a:defRPr sz="2000"/>
            </a:lvl6pPr>
            <a:lvl7pPr marL="2743166" indent="0">
              <a:buNone/>
              <a:defRPr sz="2000"/>
            </a:lvl7pPr>
            <a:lvl8pPr marL="3200360" indent="0">
              <a:buNone/>
              <a:defRPr sz="2000"/>
            </a:lvl8pPr>
            <a:lvl9pPr marL="3657555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5" indent="0">
              <a:buNone/>
              <a:defRPr sz="1400"/>
            </a:lvl2pPr>
            <a:lvl3pPr marL="914388" indent="0">
              <a:buNone/>
              <a:defRPr sz="1200"/>
            </a:lvl3pPr>
            <a:lvl4pPr marL="1371583" indent="0">
              <a:buNone/>
              <a:defRPr sz="1000"/>
            </a:lvl4pPr>
            <a:lvl5pPr marL="1828777" indent="0">
              <a:buNone/>
              <a:defRPr sz="1000"/>
            </a:lvl5pPr>
            <a:lvl6pPr marL="2285972" indent="0">
              <a:buNone/>
              <a:defRPr sz="1000"/>
            </a:lvl6pPr>
            <a:lvl7pPr marL="2743166" indent="0">
              <a:buNone/>
              <a:defRPr sz="1000"/>
            </a:lvl7pPr>
            <a:lvl8pPr marL="3200360" indent="0">
              <a:buNone/>
              <a:defRPr sz="1000"/>
            </a:lvl8pPr>
            <a:lvl9pPr marL="365755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782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65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865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3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3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4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91438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8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1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6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0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5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9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3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57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1" indent="-228597" algn="l" defTabSz="91438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8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3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7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2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6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0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5" algn="l" defTabSz="9143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naziz13.na@gmail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0"/>
            <a:ext cx="7334250" cy="68580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16958" y="709684"/>
            <a:ext cx="6306671" cy="31197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002060"/>
                </a:solidFill>
              </a:rPr>
              <a:t>Welcome </a:t>
            </a:r>
            <a:r>
              <a:rPr lang="en-US" sz="7200" b="1" dirty="0" smtClean="0">
                <a:solidFill>
                  <a:srgbClr val="002060"/>
                </a:solidFill>
              </a:rPr>
              <a:t>everyone</a:t>
            </a:r>
            <a:endParaRPr lang="en-US" sz="7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015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3888" y="4486274"/>
            <a:ext cx="4490113" cy="2000250"/>
          </a:xfrm>
          <a:prstGeom prst="rect">
            <a:avLst/>
          </a:prstGeom>
          <a:solidFill>
            <a:schemeClr val="bg1"/>
          </a:solidFill>
          <a:ln w="44450" cmpd="thickThin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chemeClr val="tx1"/>
                </a:solidFill>
              </a:rPr>
              <a:t>Nurul Aziz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Assistant Teacher (English)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Krishnakumari City </a:t>
            </a:r>
            <a:r>
              <a:rPr lang="en-US" b="1" dirty="0" smtClean="0">
                <a:solidFill>
                  <a:schemeClr val="tx1"/>
                </a:solidFill>
              </a:rPr>
              <a:t>Corp. </a:t>
            </a:r>
            <a:r>
              <a:rPr lang="en-US" b="1" dirty="0">
                <a:solidFill>
                  <a:schemeClr val="tx1"/>
                </a:solidFill>
              </a:rPr>
              <a:t>Girls’ High School,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Nandankanan,Chittagong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E-mail : </a:t>
            </a:r>
            <a:r>
              <a:rPr lang="en-US" sz="2000" b="1" dirty="0">
                <a:solidFill>
                  <a:schemeClr val="tx1"/>
                </a:solidFill>
                <a:hlinkClick r:id="rId2"/>
              </a:rPr>
              <a:t>naziz13.na@gmail.com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Mobile : 01843773924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27118" y="4486274"/>
            <a:ext cx="3571874" cy="2000250"/>
          </a:xfrm>
          <a:prstGeom prst="rect">
            <a:avLst/>
          </a:prstGeom>
          <a:solidFill>
            <a:schemeClr val="bg1"/>
          </a:solidFill>
          <a:ln w="47625" cap="sq" cmpd="thickThin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English For Today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Class : 9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Time : 45 Minutes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Date </a:t>
            </a:r>
            <a:r>
              <a:rPr lang="en-US" sz="2000" b="1" dirty="0" smtClean="0">
                <a:solidFill>
                  <a:schemeClr val="tx1"/>
                </a:solidFill>
              </a:rPr>
              <a:t>: 24/07/2019 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006" y="2033516"/>
            <a:ext cx="1882098" cy="2132462"/>
          </a:xfrm>
          <a:prstGeom prst="rect">
            <a:avLst/>
          </a:prstGeom>
          <a:ln w="44450" cap="sq" cmpd="thickThin">
            <a:solidFill>
              <a:schemeClr val="tx1">
                <a:alpha val="99000"/>
              </a:schemeClr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</p:pic>
      <p:cxnSp>
        <p:nvCxnSpPr>
          <p:cNvPr id="6" name="Straight Arrow Connector 5"/>
          <p:cNvCxnSpPr/>
          <p:nvPr/>
        </p:nvCxnSpPr>
        <p:spPr>
          <a:xfrm>
            <a:off x="6518953" y="1800224"/>
            <a:ext cx="0" cy="4940224"/>
          </a:xfrm>
          <a:prstGeom prst="straightConnector1">
            <a:avLst/>
          </a:prstGeom>
          <a:ln w="66675" cap="sq" cmpd="sng">
            <a:solidFill>
              <a:schemeClr val="accent1">
                <a:lumMod val="75000"/>
              </a:schemeClr>
            </a:solidFill>
            <a:round/>
            <a:headEnd type="triangle" w="sm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Magnetic Disk 17"/>
          <p:cNvSpPr/>
          <p:nvPr/>
        </p:nvSpPr>
        <p:spPr>
          <a:xfrm>
            <a:off x="4675865" y="371475"/>
            <a:ext cx="3686175" cy="964534"/>
          </a:xfrm>
          <a:prstGeom prst="flowChartMagneticDisk">
            <a:avLst/>
          </a:prstGeom>
          <a:blipFill>
            <a:blip r:embed="rId4"/>
            <a:tile tx="0" ty="0" sx="100000" sy="100000" flip="none" algn="tl"/>
          </a:blip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Identity</a:t>
            </a:r>
            <a:endParaRPr lang="en-US" sz="4800" b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038" y="2033516"/>
            <a:ext cx="2063815" cy="2132463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792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036" y="2252379"/>
            <a:ext cx="2739975" cy="2864222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  <p:sp>
        <p:nvSpPr>
          <p:cNvPr id="11" name="Rectangular Callout 10"/>
          <p:cNvSpPr/>
          <p:nvPr/>
        </p:nvSpPr>
        <p:spPr>
          <a:xfrm>
            <a:off x="4521473" y="169332"/>
            <a:ext cx="4071198" cy="1430868"/>
          </a:xfrm>
          <a:prstGeom prst="wedgeRectCallou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What do you see in the pictures below?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4" name="Up Arrow 13"/>
          <p:cNvSpPr/>
          <p:nvPr/>
        </p:nvSpPr>
        <p:spPr>
          <a:xfrm>
            <a:off x="4069552" y="5580527"/>
            <a:ext cx="2554941" cy="900953"/>
          </a:xfrm>
          <a:prstGeom prst="upArrow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Ready food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7722811" y="5580527"/>
            <a:ext cx="2554941" cy="900953"/>
          </a:xfrm>
          <a:prstGeom prst="upArrow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 home/ shelter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632" y="2252379"/>
            <a:ext cx="2781301" cy="2864223"/>
          </a:xfrm>
          <a:prstGeom prst="rect">
            <a:avLst/>
          </a:prstGeom>
          <a:ln w="4762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39" y="2252379"/>
            <a:ext cx="2466975" cy="2864222"/>
          </a:xfrm>
          <a:prstGeom prst="rect">
            <a:avLst/>
          </a:prstGeom>
          <a:ln w="47625">
            <a:solidFill>
              <a:schemeClr val="tx1"/>
            </a:solidFill>
          </a:ln>
        </p:spPr>
      </p:pic>
      <p:sp>
        <p:nvSpPr>
          <p:cNvPr id="8" name="Up Arrow 7"/>
          <p:cNvSpPr/>
          <p:nvPr/>
        </p:nvSpPr>
        <p:spPr>
          <a:xfrm>
            <a:off x="292157" y="5580528"/>
            <a:ext cx="3117537" cy="900953"/>
          </a:xfrm>
          <a:prstGeom prst="upArrow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Harvesting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684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686049" y="300038"/>
            <a:ext cx="6786563" cy="135731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6600" b="1" dirty="0" smtClean="0">
                <a:solidFill>
                  <a:schemeClr val="tx1"/>
                </a:solidFill>
              </a:rPr>
              <a:t>Our </a:t>
            </a:r>
            <a:r>
              <a:rPr lang="en-US" sz="6600" b="1" dirty="0">
                <a:solidFill>
                  <a:schemeClr val="tx1"/>
                </a:solidFill>
              </a:rPr>
              <a:t>Today’s </a:t>
            </a:r>
            <a:r>
              <a:rPr lang="en-US" sz="6600" b="1" dirty="0" smtClean="0">
                <a:solidFill>
                  <a:schemeClr val="tx1"/>
                </a:solidFill>
              </a:rPr>
              <a:t>lesson </a:t>
            </a:r>
            <a:r>
              <a:rPr lang="en-US" sz="6600" b="1" dirty="0">
                <a:solidFill>
                  <a:schemeClr val="tx1"/>
                </a:solidFill>
              </a:rPr>
              <a:t>is on</a:t>
            </a:r>
            <a:r>
              <a:rPr lang="en-US" sz="6600" b="1" dirty="0" smtClean="0">
                <a:solidFill>
                  <a:schemeClr val="tx1"/>
                </a:solidFill>
              </a:rPr>
              <a:t>……</a:t>
            </a:r>
          </a:p>
          <a:p>
            <a:pPr algn="ctr"/>
            <a:endParaRPr lang="en-US" sz="8000" b="1" i="1" dirty="0">
              <a:solidFill>
                <a:schemeClr val="tx1"/>
              </a:solidFill>
            </a:endParaRPr>
          </a:p>
          <a:p>
            <a:pPr algn="ctr"/>
            <a:r>
              <a:rPr lang="en-US" sz="8000" b="1" i="1" dirty="0" smtClean="0">
                <a:solidFill>
                  <a:schemeClr val="tx1"/>
                </a:solidFill>
              </a:rPr>
              <a:t>Our </a:t>
            </a:r>
            <a:r>
              <a:rPr lang="en-US" sz="8000" b="1" i="1" dirty="0">
                <a:solidFill>
                  <a:schemeClr val="tx1"/>
                </a:solidFill>
              </a:rPr>
              <a:t>food and shelter</a:t>
            </a:r>
          </a:p>
          <a:p>
            <a:pPr algn="ctr"/>
            <a:r>
              <a:rPr lang="en-US" sz="8000" b="1" i="1" dirty="0">
                <a:solidFill>
                  <a:schemeClr val="tx1"/>
                </a:solidFill>
              </a:rPr>
              <a:t>Unit : 4, Lesson: 3</a:t>
            </a:r>
          </a:p>
          <a:p>
            <a:pPr algn="ctr"/>
            <a:r>
              <a:rPr lang="en-US" sz="8000" b="1" i="1" dirty="0">
                <a:solidFill>
                  <a:schemeClr val="tx1"/>
                </a:solidFill>
              </a:rPr>
              <a:t>English For Today (Page: 43)</a:t>
            </a:r>
          </a:p>
          <a:p>
            <a:pPr algn="ctr"/>
            <a:endParaRPr lang="en-US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374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 rot="10800000" flipV="1">
            <a:off x="2517453" y="249163"/>
            <a:ext cx="7059167" cy="1608213"/>
          </a:xfrm>
          <a:prstGeom prst="downArrowCallou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chemeClr val="tx1"/>
                </a:solidFill>
              </a:rPr>
              <a:t>                    Objectives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832100" y="1857376"/>
            <a:ext cx="10429875" cy="5000625"/>
          </a:xfrm>
          <a:prstGeom prst="ribbon">
            <a:avLst/>
          </a:prstGeom>
          <a:solidFill>
            <a:schemeClr val="bg1"/>
          </a:solidFill>
          <a:ln w="4762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>
                <a:solidFill>
                  <a:schemeClr val="tx1"/>
                </a:solidFill>
              </a:rPr>
              <a:t>After the end of the lesson students will be able to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/>
                </a:solidFill>
              </a:rPr>
              <a:t>Learn new words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/>
                </a:solidFill>
              </a:rPr>
              <a:t>comprehend the text after reading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/>
                </a:solidFill>
              </a:rPr>
              <a:t>talk about population problem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/>
                </a:solidFill>
              </a:rPr>
              <a:t>discuss the possible impacts of over population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tx1"/>
                </a:solidFill>
              </a:rPr>
              <a:t>write composition</a:t>
            </a:r>
          </a:p>
        </p:txBody>
      </p:sp>
    </p:spTree>
    <p:extLst>
      <p:ext uri="{BB962C8B-B14F-4D97-AF65-F5344CB8AC3E}">
        <p14:creationId xmlns:p14="http://schemas.microsoft.com/office/powerpoint/2010/main" val="1067173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635580" y="229968"/>
            <a:ext cx="5400675" cy="1094999"/>
          </a:xfrm>
          <a:prstGeom prst="horizontalScroll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Vocabulary Presentation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67851" y="1055854"/>
            <a:ext cx="2540328" cy="564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74868" y="2492975"/>
            <a:ext cx="2540328" cy="6487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74867" y="4107589"/>
            <a:ext cx="2540331" cy="6643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41195" y="2292909"/>
            <a:ext cx="2932574" cy="1940101"/>
          </a:xfrm>
          <a:prstGeom prst="rightArrow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</a:rPr>
              <a:t>Arable (adj.)</a:t>
            </a:r>
            <a:endParaRPr lang="en-US" sz="3600" b="1" i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88429" y="2848675"/>
            <a:ext cx="2132234" cy="1200329"/>
          </a:xfrm>
          <a:prstGeom prst="rect">
            <a:avLst/>
          </a:prstGeo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Syn.</a:t>
            </a:r>
          </a:p>
          <a:p>
            <a:r>
              <a:rPr lang="en-US" sz="3600" b="1" dirty="0" smtClean="0"/>
              <a:t>Cultivable</a:t>
            </a:r>
            <a:endParaRPr lang="en-US" sz="3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639" y="1644880"/>
            <a:ext cx="5339616" cy="3615948"/>
          </a:xfrm>
          <a:prstGeom prst="rect">
            <a:avLst/>
          </a:prstGeom>
          <a:ln w="50800" cmpd="thickThin">
            <a:solidFill>
              <a:schemeClr val="tx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343310" y="5430649"/>
            <a:ext cx="9211236" cy="1035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We need </a:t>
            </a:r>
            <a:r>
              <a:rPr lang="en-US" sz="4400" b="1" i="1" u="sng" dirty="0" smtClean="0">
                <a:solidFill>
                  <a:schemeClr val="tx1"/>
                </a:solidFill>
              </a:rPr>
              <a:t>arable </a:t>
            </a:r>
            <a:r>
              <a:rPr lang="en-US" sz="4400" b="1" dirty="0" smtClean="0">
                <a:solidFill>
                  <a:schemeClr val="tx1"/>
                </a:solidFill>
              </a:rPr>
              <a:t>field to grow crops.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88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67851" y="1055854"/>
            <a:ext cx="2540328" cy="564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74868" y="2492975"/>
            <a:ext cx="2540328" cy="6487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74867" y="4107589"/>
            <a:ext cx="2540331" cy="6643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74869" y="5749756"/>
            <a:ext cx="2540329" cy="664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59308" y="2721910"/>
            <a:ext cx="2597853" cy="2090785"/>
          </a:xfrm>
          <a:prstGeom prst="rightArrow">
            <a:avLst/>
          </a:prstGeom>
          <a:solidFill>
            <a:schemeClr val="bg1"/>
          </a:solidFill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</a:rPr>
              <a:t>Mustard (N)</a:t>
            </a:r>
            <a:endParaRPr lang="en-US" sz="3600" b="1" i="1" dirty="0">
              <a:solidFill>
                <a:schemeClr val="tx1"/>
              </a:solidFill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3395662" y="217026"/>
            <a:ext cx="5400675" cy="1094999"/>
          </a:xfrm>
          <a:prstGeom prst="horizontalScroll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Vocabulary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8015" y="3167137"/>
            <a:ext cx="1995093" cy="1200329"/>
          </a:xfrm>
          <a:prstGeom prst="rect">
            <a:avLst/>
          </a:prstGeo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Syn.</a:t>
            </a:r>
          </a:p>
          <a:p>
            <a:r>
              <a:rPr lang="en-US" sz="3600" b="1" dirty="0" smtClean="0"/>
              <a:t>rapeseed</a:t>
            </a:r>
            <a:endParaRPr lang="en-US" sz="36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38" y="2005344"/>
            <a:ext cx="5513054" cy="3523919"/>
          </a:xfrm>
          <a:prstGeom prst="rect">
            <a:avLst/>
          </a:prstGeom>
          <a:ln w="38100" cap="sq" cmpd="thickThin">
            <a:solidFill>
              <a:schemeClr val="tx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409433" y="5737791"/>
            <a:ext cx="11527808" cy="937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u="sng" dirty="0" smtClean="0">
                <a:solidFill>
                  <a:schemeClr val="tx1"/>
                </a:solidFill>
              </a:rPr>
              <a:t>Rapeseed</a:t>
            </a:r>
            <a:r>
              <a:rPr lang="en-US" sz="3600" dirty="0" smtClean="0">
                <a:solidFill>
                  <a:schemeClr val="tx1"/>
                </a:solidFill>
              </a:rPr>
              <a:t> is one of the most important cash crops in Bangladesh</a:t>
            </a:r>
            <a:r>
              <a:rPr lang="en-US" sz="3200" dirty="0" smtClean="0">
                <a:solidFill>
                  <a:schemeClr val="tx1"/>
                </a:solidFill>
              </a:rPr>
              <a:t>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3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395662" y="177110"/>
            <a:ext cx="5400675" cy="1094999"/>
          </a:xfrm>
          <a:prstGeom prst="horizontalScroll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Vocabulary Presentation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967851" y="1055854"/>
            <a:ext cx="2540328" cy="564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74867" y="4107589"/>
            <a:ext cx="2540331" cy="6643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74869" y="5749756"/>
            <a:ext cx="2540329" cy="664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74684" y="2727573"/>
            <a:ext cx="2732289" cy="1905257"/>
          </a:xfrm>
          <a:prstGeom prst="rightArrow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</a:rPr>
              <a:t>Tamarind (N)</a:t>
            </a:r>
            <a:endParaRPr lang="en-US" sz="3600" b="1" i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93374" y="2249965"/>
            <a:ext cx="3693785" cy="2554545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  </a:t>
            </a:r>
            <a:r>
              <a:rPr lang="en-US" sz="4000" dirty="0" smtClean="0"/>
              <a:t>a chocolate-colored fruit with acidic pulp.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860" y="1815152"/>
            <a:ext cx="5117910" cy="3480179"/>
          </a:xfrm>
          <a:prstGeom prst="rect">
            <a:avLst/>
          </a:prstGeom>
          <a:ln w="50800" cmpd="sng">
            <a:solidFill>
              <a:schemeClr val="tx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228299" y="5749756"/>
            <a:ext cx="9279880" cy="883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There was a huge </a:t>
            </a:r>
            <a:r>
              <a:rPr lang="en-US" sz="3600" b="1" i="1" u="sng" dirty="0" smtClean="0">
                <a:solidFill>
                  <a:schemeClr val="tx1"/>
                </a:solidFill>
              </a:rPr>
              <a:t>tamarind </a:t>
            </a:r>
            <a:r>
              <a:rPr lang="en-US" sz="3600" b="1" dirty="0" smtClean="0">
                <a:solidFill>
                  <a:schemeClr val="tx1"/>
                </a:solidFill>
              </a:rPr>
              <a:t>tree in our village.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223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Horizontal Scroll 17"/>
          <p:cNvSpPr/>
          <p:nvPr/>
        </p:nvSpPr>
        <p:spPr>
          <a:xfrm>
            <a:off x="2783886" y="614362"/>
            <a:ext cx="6859333" cy="980659"/>
          </a:xfrm>
          <a:prstGeom prst="horizontalScroll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Silent Reading 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3624" y="1988284"/>
            <a:ext cx="9939859" cy="43396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0800" cmpd="thickThin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US" sz="2800" dirty="0" smtClean="0"/>
          </a:p>
          <a:p>
            <a:r>
              <a:rPr lang="en-US" sz="2400" b="1" i="1" u="sng" dirty="0" smtClean="0"/>
              <a:t>C. Read what Ms. Choudhury and her students are talking about.</a:t>
            </a:r>
          </a:p>
          <a:p>
            <a:r>
              <a:rPr lang="en-US" sz="2000" dirty="0" smtClean="0"/>
              <a:t>The class comes with different problems. One group leader says,” The scarcity of food will be a serious problem. (The full text is not given here but the keys sentences are mentioned below.)</a:t>
            </a:r>
          </a:p>
          <a:p>
            <a:endParaRPr lang="en-US" sz="2000" dirty="0" smtClean="0"/>
          </a:p>
          <a:p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Increase in food production can not keep pace with the rate of population growth.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Families are growing larger in size and breaking into smaller families.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The arable fields are being divided by these smaller families among themselves.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Mills and factories are being set up , which occupy a considerable portion of our land.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Trees are being cut, hills are being cleared and water bodies are being filled up.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The beauty of the crop fields is spoiled by the unplanned houses built here and there.</a:t>
            </a: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4758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Horizontal Scroll 17"/>
          <p:cNvSpPr/>
          <p:nvPr/>
        </p:nvSpPr>
        <p:spPr>
          <a:xfrm>
            <a:off x="2926763" y="1"/>
            <a:ext cx="6859333" cy="871538"/>
          </a:xfrm>
          <a:prstGeom prst="horizontalScroll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Silent Reading  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3243263"/>
            <a:ext cx="4110421" cy="3157538"/>
          </a:xfrm>
          <a:prstGeom prst="rect">
            <a:avLst/>
          </a:prstGeom>
          <a:ln w="50800" cmpd="thickThin"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62" y="3367295"/>
            <a:ext cx="2457450" cy="2390568"/>
          </a:xfrm>
          <a:prstGeom prst="rect">
            <a:avLst/>
          </a:prstGeom>
          <a:ln w="50800" cmpd="thickThin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71500" y="1200150"/>
            <a:ext cx="11058525" cy="842963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“Families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are growing larger in size and breaking into smaller families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.”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376553" y="2257425"/>
            <a:ext cx="2500313" cy="800099"/>
          </a:xfrm>
          <a:prstGeom prst="ellips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Larger family</a:t>
            </a:r>
            <a:endParaRPr lang="en-US" sz="2400" b="1" i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672387" y="5915026"/>
            <a:ext cx="2600325" cy="757237"/>
          </a:xfrm>
          <a:prstGeom prst="ellipse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</a:rPr>
              <a:t>Smaller families</a:t>
            </a:r>
            <a:endParaRPr lang="en-US" sz="2400" b="1" i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527" y="3367295"/>
            <a:ext cx="2438961" cy="2390568"/>
          </a:xfrm>
          <a:prstGeom prst="rect">
            <a:avLst/>
          </a:prstGeom>
          <a:ln w="539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1344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Horizontal Scroll 17"/>
          <p:cNvSpPr/>
          <p:nvPr/>
        </p:nvSpPr>
        <p:spPr>
          <a:xfrm>
            <a:off x="3004802" y="214314"/>
            <a:ext cx="6191918" cy="688181"/>
          </a:xfrm>
          <a:prstGeom prst="horizontalScroll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Silent Reading 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500" y="1200150"/>
            <a:ext cx="11058525" cy="842963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“Trees are being cut, hills are being cleared and water bodies are being filled up ---all to meet the needs of too many people.”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2456260"/>
            <a:ext cx="2993232" cy="3295652"/>
          </a:xfrm>
          <a:prstGeom prst="rect">
            <a:avLst/>
          </a:prstGeom>
          <a:ln w="69850" cmpd="sng">
            <a:solidFill>
              <a:srgbClr val="C0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10" y="3028949"/>
            <a:ext cx="2870323" cy="2447926"/>
          </a:xfrm>
          <a:prstGeom prst="rect">
            <a:avLst/>
          </a:prstGeom>
          <a:ln w="50800" cmpd="sng">
            <a:solidFill>
              <a:srgbClr val="002060"/>
            </a:solidFill>
          </a:ln>
        </p:spPr>
      </p:pic>
      <p:cxnSp>
        <p:nvCxnSpPr>
          <p:cNvPr id="20" name="Straight Arrow Connector 19"/>
          <p:cNvCxnSpPr/>
          <p:nvPr/>
        </p:nvCxnSpPr>
        <p:spPr>
          <a:xfrm>
            <a:off x="3393644" y="4264817"/>
            <a:ext cx="1069688" cy="0"/>
          </a:xfrm>
          <a:prstGeom prst="straightConnector1">
            <a:avLst/>
          </a:prstGeom>
          <a:ln w="85725" cmpd="sng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99" y="3028949"/>
            <a:ext cx="2828925" cy="2447926"/>
          </a:xfrm>
          <a:prstGeom prst="rect">
            <a:avLst/>
          </a:prstGeom>
          <a:ln w="66675" cmpd="sng">
            <a:solidFill>
              <a:schemeClr val="tx1"/>
            </a:solidFill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7815448" y="4264817"/>
            <a:ext cx="814202" cy="0"/>
          </a:xfrm>
          <a:prstGeom prst="straightConnector1">
            <a:avLst/>
          </a:prstGeom>
          <a:ln w="85725" cmpd="sng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10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728512" y="2237131"/>
            <a:ext cx="5329388" cy="992559"/>
          </a:xfrm>
          <a:prstGeom prst="right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People are cutting trees to ?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703069" y="3335203"/>
            <a:ext cx="5354831" cy="1153159"/>
          </a:xfrm>
          <a:prstGeom prst="right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The second group leader talks about?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03069" y="1011520"/>
            <a:ext cx="5354831" cy="1141928"/>
          </a:xfrm>
          <a:prstGeom prst="right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The word ‘scarcity’ means?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703069" y="4686300"/>
            <a:ext cx="5329388" cy="1035548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The first group leader talks about?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03069" y="5827360"/>
            <a:ext cx="5354831" cy="1046638"/>
          </a:xfrm>
          <a:prstGeom prst="rightArrow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Tamarind is?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29600" y="2361699"/>
            <a:ext cx="2997984" cy="6627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To grow crops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229600" y="4799154"/>
            <a:ext cx="3032513" cy="7036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The scarcity of food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29600" y="1317198"/>
            <a:ext cx="2997984" cy="6003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shortage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29600" y="6014910"/>
            <a:ext cx="3101563" cy="6715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One kind of fruit.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29600" y="3497255"/>
            <a:ext cx="3032513" cy="829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The </a:t>
            </a:r>
            <a:r>
              <a:rPr lang="en-US" sz="2800" b="1" dirty="0" smtClean="0">
                <a:solidFill>
                  <a:schemeClr val="tx1"/>
                </a:solidFill>
              </a:rPr>
              <a:t>housing problem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" name="Wave 1"/>
          <p:cNvSpPr/>
          <p:nvPr/>
        </p:nvSpPr>
        <p:spPr>
          <a:xfrm>
            <a:off x="3997944" y="41905"/>
            <a:ext cx="5782437" cy="906314"/>
          </a:xfrm>
          <a:prstGeom prst="wave">
            <a:avLst/>
          </a:prstGeom>
          <a:noFill/>
          <a:ln w="317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rgbClr val="002060"/>
                </a:solidFill>
              </a:rPr>
              <a:t>Individual work</a:t>
            </a:r>
            <a:endParaRPr lang="en-US" sz="3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36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Horizontal Scroll 17"/>
          <p:cNvSpPr/>
          <p:nvPr/>
        </p:nvSpPr>
        <p:spPr>
          <a:xfrm>
            <a:off x="2883727" y="128122"/>
            <a:ext cx="6859333" cy="773206"/>
          </a:xfrm>
          <a:prstGeom prst="horizontalScroll">
            <a:avLst/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</a:rPr>
              <a:t>Group Work</a:t>
            </a:r>
            <a:endParaRPr lang="en-US"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07" y="2266687"/>
            <a:ext cx="3040856" cy="2686332"/>
          </a:xfrm>
          <a:prstGeom prst="rect">
            <a:avLst/>
          </a:prstGeom>
          <a:ln w="63500" cmpd="sng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24" y="2266687"/>
            <a:ext cx="3238865" cy="2510878"/>
          </a:xfrm>
          <a:prstGeom prst="rect">
            <a:avLst/>
          </a:prstGeom>
          <a:ln w="63500" cmpd="sng">
            <a:solidFill>
              <a:schemeClr val="tx1"/>
            </a:solidFill>
          </a:ln>
        </p:spPr>
      </p:pic>
      <p:sp>
        <p:nvSpPr>
          <p:cNvPr id="5" name="Flowchart: Terminator 4"/>
          <p:cNvSpPr/>
          <p:nvPr/>
        </p:nvSpPr>
        <p:spPr>
          <a:xfrm>
            <a:off x="2883727" y="947268"/>
            <a:ext cx="7126101" cy="1227539"/>
          </a:xfrm>
          <a:prstGeom prst="flowChartTerminator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Discuss what will be our problems if our population becomes double the number we have now.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446" y="5446060"/>
            <a:ext cx="10313894" cy="954107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b="1" dirty="0" smtClean="0"/>
              <a:t>Possible answers</a:t>
            </a:r>
            <a:r>
              <a:rPr lang="en-US" sz="2800" dirty="0" smtClean="0"/>
              <a:t>: </a:t>
            </a:r>
            <a:r>
              <a:rPr lang="en-US" sz="2800" b="1" dirty="0"/>
              <a:t>Many of the people might live on trees or on the floating boats in the rivers</a:t>
            </a:r>
            <a:r>
              <a:rPr lang="en-US" sz="2800" b="1" dirty="0" smtClean="0"/>
              <a:t>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49365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137946" y="285888"/>
            <a:ext cx="4071936" cy="1471473"/>
          </a:xfrm>
          <a:prstGeom prst="ellipse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Pair Work</a:t>
            </a:r>
            <a:endParaRPr lang="en-US" sz="3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2510" y="3839297"/>
            <a:ext cx="9802906" cy="2554545"/>
          </a:xfrm>
          <a:prstGeom prst="rect">
            <a:avLst/>
          </a:prstGeom>
          <a:noFill/>
          <a:ln w="698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i="1" dirty="0" smtClean="0"/>
              <a:t>E. Make a list of things Ms. Choudhury saw as a child in the village. How do you know from the text that she liked them? </a:t>
            </a:r>
          </a:p>
          <a:p>
            <a:endParaRPr lang="en-US" sz="4000" b="1" i="1" dirty="0" smtClean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714" y="2010494"/>
            <a:ext cx="32004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5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1809" y="1643193"/>
            <a:ext cx="10672191" cy="4832092"/>
          </a:xfrm>
          <a:prstGeom prst="rect">
            <a:avLst/>
          </a:prstGeom>
          <a:noFill/>
          <a:ln w="63500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002060"/>
                </a:solidFill>
              </a:rPr>
              <a:t>D. Tik the best answer.</a:t>
            </a:r>
            <a:endParaRPr lang="en-US" sz="2400" b="1" i="1" dirty="0">
              <a:solidFill>
                <a:srgbClr val="002060"/>
              </a:solidFill>
            </a:endParaRPr>
          </a:p>
          <a:p>
            <a:r>
              <a:rPr lang="en-US" sz="2400" b="1" i="1" dirty="0" smtClean="0">
                <a:solidFill>
                  <a:srgbClr val="002060"/>
                </a:solidFill>
              </a:rPr>
              <a:t>1. </a:t>
            </a:r>
            <a:r>
              <a:rPr lang="en-US" sz="2000" b="1" dirty="0" smtClean="0"/>
              <a:t>The rate if increase in food production cannot keep pace with the rate of population growth.</a:t>
            </a:r>
          </a:p>
          <a:p>
            <a:r>
              <a:rPr lang="en-US" sz="2000" b="1" dirty="0" smtClean="0"/>
              <a:t>The sentence means that the food production</a:t>
            </a:r>
            <a:r>
              <a:rPr lang="en-US" sz="2400" b="1" dirty="0" smtClean="0"/>
              <a:t> </a:t>
            </a:r>
          </a:p>
          <a:p>
            <a:pPr marL="457200" indent="-457200">
              <a:buAutoNum type="alphaLcParenR"/>
            </a:pPr>
            <a:r>
              <a:rPr lang="en-US" sz="2000" dirty="0" smtClean="0"/>
              <a:t>is as much as needed</a:t>
            </a:r>
          </a:p>
          <a:p>
            <a:pPr marL="457200" indent="-457200">
              <a:buAutoNum type="alphaLcParenR"/>
            </a:pPr>
            <a:endParaRPr lang="en-US" sz="2000" dirty="0" smtClean="0"/>
          </a:p>
          <a:p>
            <a:pPr marL="457200" indent="-457200">
              <a:buAutoNum type="alphaLcParenR" startAt="3"/>
            </a:pPr>
            <a:r>
              <a:rPr lang="en-US" sz="2000" dirty="0" smtClean="0"/>
              <a:t>is more than what is needed </a:t>
            </a:r>
          </a:p>
          <a:p>
            <a:pPr marL="457200" indent="-457200">
              <a:buAutoNum type="alphaLcParenR" startAt="4"/>
            </a:pPr>
            <a:r>
              <a:rPr lang="en-US" sz="2000" dirty="0" smtClean="0"/>
              <a:t>is sufficient for the population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2. </a:t>
            </a:r>
            <a:r>
              <a:rPr lang="en-US" sz="2000" b="1" dirty="0" smtClean="0"/>
              <a:t>People are cutting trees to </a:t>
            </a:r>
          </a:p>
          <a:p>
            <a:pPr marL="457200" indent="-457200">
              <a:buAutoNum type="alphaLcParenR"/>
            </a:pPr>
            <a:r>
              <a:rPr lang="en-US" sz="2000" dirty="0" smtClean="0"/>
              <a:t>Plant more trees</a:t>
            </a:r>
          </a:p>
          <a:p>
            <a:pPr marL="457200" indent="-457200">
              <a:buAutoNum type="alphaLcParenR" startAt="2"/>
            </a:pPr>
            <a:r>
              <a:rPr lang="en-US" sz="2000" dirty="0" smtClean="0"/>
              <a:t>Keep the environment clean</a:t>
            </a:r>
          </a:p>
          <a:p>
            <a:pPr marL="457200" indent="-457200">
              <a:buAutoNum type="alphaLcParenR" startAt="3"/>
            </a:pPr>
            <a:r>
              <a:rPr lang="en-US" sz="2000" dirty="0"/>
              <a:t>m</a:t>
            </a:r>
            <a:r>
              <a:rPr lang="en-US" sz="2000" dirty="0" smtClean="0"/>
              <a:t>ake articles of furniture</a:t>
            </a:r>
          </a:p>
          <a:p>
            <a:endParaRPr lang="en-US" sz="2000" b="1" dirty="0" smtClean="0">
              <a:solidFill>
                <a:srgbClr val="0F13C1"/>
              </a:solidFill>
            </a:endParaRPr>
          </a:p>
          <a:p>
            <a:endParaRPr lang="en-US" sz="2400" b="1" dirty="0" smtClean="0">
              <a:solidFill>
                <a:srgbClr val="0F13C1"/>
              </a:solidFill>
            </a:endParaRPr>
          </a:p>
        </p:txBody>
      </p:sp>
      <p:sp>
        <p:nvSpPr>
          <p:cNvPr id="3" name="Flowchart: Magnetic Disk 2"/>
          <p:cNvSpPr/>
          <p:nvPr/>
        </p:nvSpPr>
        <p:spPr>
          <a:xfrm>
            <a:off x="3689029" y="257110"/>
            <a:ext cx="5066350" cy="1257431"/>
          </a:xfrm>
          <a:prstGeom prst="flowChartMagneticDisk">
            <a:avLst/>
          </a:prstGeom>
          <a:noFill/>
          <a:ln w="603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</a:rPr>
              <a:t>Evaluation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1809" y="3128963"/>
            <a:ext cx="4443413" cy="371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LcParenR" startAt="2"/>
            </a:pPr>
            <a:r>
              <a:rPr lang="en-US" dirty="0">
                <a:solidFill>
                  <a:schemeClr val="tx1"/>
                </a:solidFill>
              </a:rPr>
              <a:t>is less than what is needed  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809" y="5743575"/>
            <a:ext cx="3214404" cy="3857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d)    </a:t>
            </a:r>
            <a:r>
              <a:rPr lang="en-US" dirty="0">
                <a:solidFill>
                  <a:schemeClr val="tx1"/>
                </a:solidFill>
              </a:rPr>
              <a:t>Grow crops or make houses</a:t>
            </a:r>
          </a:p>
        </p:txBody>
      </p:sp>
    </p:spTree>
    <p:extLst>
      <p:ext uri="{BB962C8B-B14F-4D97-AF65-F5344CB8AC3E}">
        <p14:creationId xmlns:p14="http://schemas.microsoft.com/office/powerpoint/2010/main" val="130361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576895" y="127756"/>
            <a:ext cx="6507744" cy="1058106"/>
          </a:xfrm>
          <a:prstGeom prst="horizontalScroll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Home Work</a:t>
            </a:r>
          </a:p>
        </p:txBody>
      </p:sp>
      <p:sp>
        <p:nvSpPr>
          <p:cNvPr id="2" name="Flowchart: Punched Tape 1"/>
          <p:cNvSpPr/>
          <p:nvPr/>
        </p:nvSpPr>
        <p:spPr>
          <a:xfrm>
            <a:off x="1329795" y="1871663"/>
            <a:ext cx="9287447" cy="4784503"/>
          </a:xfrm>
          <a:prstGeom prst="flowChartPunchedTape">
            <a:avLst/>
          </a:prstGeom>
          <a:noFill/>
          <a:ln w="635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solidFill>
                  <a:schemeClr val="tx1"/>
                </a:solidFill>
              </a:rPr>
              <a:t>Write a </a:t>
            </a:r>
            <a:r>
              <a:rPr lang="en-US" sz="4400" b="1" dirty="0" smtClean="0">
                <a:solidFill>
                  <a:schemeClr val="tx1"/>
                </a:solidFill>
              </a:rPr>
              <a:t>composition about your village or locality. Describe any change in the things you have noticed over the years, such as houses, fields, trees, plants etc.</a:t>
            </a:r>
            <a:endParaRPr lang="en-US" sz="4400" b="1" u="sng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4" y="323849"/>
            <a:ext cx="2657475" cy="1724025"/>
          </a:xfrm>
          <a:prstGeom prst="rect">
            <a:avLst/>
          </a:prstGeom>
          <a:ln w="603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32261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4" y="742949"/>
            <a:ext cx="10815636" cy="524015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743326" y="1641383"/>
            <a:ext cx="4557712" cy="3443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</a:rPr>
              <a:t>Thank you and Good bye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780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4414</TotalTime>
  <Words>629</Words>
  <Application>Microsoft Office PowerPoint</Application>
  <PresentationFormat>Widescreen</PresentationFormat>
  <Paragraphs>98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1163</cp:revision>
  <dcterms:created xsi:type="dcterms:W3CDTF">2019-02-24T18:18:27Z</dcterms:created>
  <dcterms:modified xsi:type="dcterms:W3CDTF">2019-10-25T16:30:12Z</dcterms:modified>
</cp:coreProperties>
</file>