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83" r:id="rId2"/>
    <p:sldId id="282" r:id="rId3"/>
    <p:sldId id="280" r:id="rId4"/>
    <p:sldId id="275" r:id="rId5"/>
    <p:sldId id="279" r:id="rId6"/>
    <p:sldId id="284" r:id="rId7"/>
    <p:sldId id="277" r:id="rId8"/>
    <p:sldId id="260" r:id="rId9"/>
    <p:sldId id="261" r:id="rId10"/>
    <p:sldId id="262" r:id="rId11"/>
    <p:sldId id="263" r:id="rId12"/>
    <p:sldId id="264" r:id="rId13"/>
    <p:sldId id="265" r:id="rId14"/>
    <p:sldId id="257" r:id="rId15"/>
    <p:sldId id="288" r:id="rId16"/>
    <p:sldId id="292" r:id="rId17"/>
    <p:sldId id="286" r:id="rId18"/>
    <p:sldId id="278" r:id="rId19"/>
    <p:sldId id="267" r:id="rId20"/>
    <p:sldId id="270" r:id="rId21"/>
    <p:sldId id="271" r:id="rId22"/>
    <p:sldId id="272" r:id="rId23"/>
    <p:sldId id="273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FCF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3065" autoAdjust="0"/>
    <p:restoredTop sz="94660"/>
  </p:normalViewPr>
  <p:slideViewPr>
    <p:cSldViewPr snapToGrid="0">
      <p:cViewPr varScale="1">
        <p:scale>
          <a:sx n="65" d="100"/>
          <a:sy n="65" d="100"/>
        </p:scale>
        <p:origin x="-126" y="-2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4CCD37-48C4-425A-97F1-941DFF2BA725}" type="datetimeFigureOut">
              <a:rPr lang="en-US" smtClean="0"/>
              <a:pPr/>
              <a:t>4/8/2011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EA0BEB-6E36-4227-A8EC-7C770D3B39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49057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87E5C4-C34F-44CE-93DE-16963E273290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229937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9A532-3173-438F-920C-C624BEF8868D}" type="datetimeFigureOut">
              <a:rPr lang="en-US" smtClean="0"/>
              <a:pPr/>
              <a:t>4/8/2011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5D717-DCFC-473F-88CF-A4B2505A7B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05647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9A532-3173-438F-920C-C624BEF8868D}" type="datetimeFigureOut">
              <a:rPr lang="en-US" smtClean="0"/>
              <a:pPr/>
              <a:t>4/8/2011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5D717-DCFC-473F-88CF-A4B2505A7B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15251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9A532-3173-438F-920C-C624BEF8868D}" type="datetimeFigureOut">
              <a:rPr lang="en-US" smtClean="0"/>
              <a:pPr/>
              <a:t>4/8/2011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5D717-DCFC-473F-88CF-A4B2505A7B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49628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9A532-3173-438F-920C-C624BEF8868D}" type="datetimeFigureOut">
              <a:rPr lang="en-US" smtClean="0"/>
              <a:pPr/>
              <a:t>4/8/2011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5D717-DCFC-473F-88CF-A4B2505A7B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31542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9A532-3173-438F-920C-C624BEF8868D}" type="datetimeFigureOut">
              <a:rPr lang="en-US" smtClean="0"/>
              <a:pPr/>
              <a:t>4/8/2011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5D717-DCFC-473F-88CF-A4B2505A7B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25891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9A532-3173-438F-920C-C624BEF8868D}" type="datetimeFigureOut">
              <a:rPr lang="en-US" smtClean="0"/>
              <a:pPr/>
              <a:t>4/8/2011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5D717-DCFC-473F-88CF-A4B2505A7B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59454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9A532-3173-438F-920C-C624BEF8868D}" type="datetimeFigureOut">
              <a:rPr lang="en-US" smtClean="0"/>
              <a:pPr/>
              <a:t>4/8/2011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5D717-DCFC-473F-88CF-A4B2505A7B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50908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9A532-3173-438F-920C-C624BEF8868D}" type="datetimeFigureOut">
              <a:rPr lang="en-US" smtClean="0"/>
              <a:pPr/>
              <a:t>4/8/2011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5D717-DCFC-473F-88CF-A4B2505A7B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41739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9A532-3173-438F-920C-C624BEF8868D}" type="datetimeFigureOut">
              <a:rPr lang="en-US" smtClean="0"/>
              <a:pPr/>
              <a:t>4/8/2011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5D717-DCFC-473F-88CF-A4B2505A7B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10786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9A532-3173-438F-920C-C624BEF8868D}" type="datetimeFigureOut">
              <a:rPr lang="en-US" smtClean="0"/>
              <a:pPr/>
              <a:t>4/8/2011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5D717-DCFC-473F-88CF-A4B2505A7B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019890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9A532-3173-438F-920C-C624BEF8868D}" type="datetimeFigureOut">
              <a:rPr lang="en-US" smtClean="0"/>
              <a:pPr/>
              <a:t>4/8/2011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5D717-DCFC-473F-88CF-A4B2505A7B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14995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100000">
              <a:srgbClr val="00B0F0"/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69A532-3173-438F-920C-C624BEF8868D}" type="datetimeFigureOut">
              <a:rPr lang="en-US" smtClean="0"/>
              <a:pPr/>
              <a:t>4/8/2011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35D717-DCFC-473F-88CF-A4B2505A7B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23877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94032" y="201478"/>
            <a:ext cx="38905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b="1" dirty="0" smtClean="0"/>
              <a:t>স্বাগতম </a:t>
            </a:r>
            <a:endParaRPr lang="en-US" sz="6000" b="1" dirty="0"/>
          </a:p>
        </p:txBody>
      </p:sp>
      <p:grpSp>
        <p:nvGrpSpPr>
          <p:cNvPr id="10" name="Group 9"/>
          <p:cNvGrpSpPr/>
          <p:nvPr/>
        </p:nvGrpSpPr>
        <p:grpSpPr>
          <a:xfrm rot="169534">
            <a:off x="4294377" y="1319403"/>
            <a:ext cx="3752635" cy="3814721"/>
            <a:chOff x="3455326" y="1043306"/>
            <a:chExt cx="3752635" cy="3814721"/>
          </a:xfr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" name="Oval 2"/>
            <p:cNvSpPr/>
            <p:nvPr/>
          </p:nvSpPr>
          <p:spPr>
            <a:xfrm>
              <a:off x="4819973" y="2510725"/>
              <a:ext cx="929898" cy="852407"/>
            </a:xfrm>
            <a:prstGeom prst="ellipse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Heart 3"/>
            <p:cNvSpPr/>
            <p:nvPr/>
          </p:nvSpPr>
          <p:spPr>
            <a:xfrm rot="21240704">
              <a:off x="4902459" y="3726651"/>
              <a:ext cx="1162372" cy="1131376"/>
            </a:xfrm>
            <a:prstGeom prst="hear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Heart 4"/>
            <p:cNvSpPr/>
            <p:nvPr/>
          </p:nvSpPr>
          <p:spPr>
            <a:xfrm rot="3539253">
              <a:off x="3611106" y="3198293"/>
              <a:ext cx="1162372" cy="1131376"/>
            </a:xfrm>
            <a:prstGeom prst="hear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Heart 5"/>
            <p:cNvSpPr/>
            <p:nvPr/>
          </p:nvSpPr>
          <p:spPr>
            <a:xfrm rot="6587915">
              <a:off x="3439828" y="1844795"/>
              <a:ext cx="1162372" cy="1131376"/>
            </a:xfrm>
            <a:prstGeom prst="hear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Heart 6"/>
            <p:cNvSpPr/>
            <p:nvPr/>
          </p:nvSpPr>
          <p:spPr>
            <a:xfrm rot="10399102">
              <a:off x="4606548" y="1043306"/>
              <a:ext cx="1162372" cy="1131376"/>
            </a:xfrm>
            <a:prstGeom prst="hear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Heart 7"/>
            <p:cNvSpPr/>
            <p:nvPr/>
          </p:nvSpPr>
          <p:spPr>
            <a:xfrm rot="17388821">
              <a:off x="6061087" y="2936926"/>
              <a:ext cx="1162372" cy="1131376"/>
            </a:xfrm>
            <a:prstGeom prst="hear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Heart 8"/>
            <p:cNvSpPr/>
            <p:nvPr/>
          </p:nvSpPr>
          <p:spPr>
            <a:xfrm rot="13808631">
              <a:off x="5885716" y="1586101"/>
              <a:ext cx="1162372" cy="1131376"/>
            </a:xfrm>
            <a:prstGeom prst="hear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2" name="Straight Arrow Connector 11"/>
          <p:cNvCxnSpPr>
            <a:stCxn id="7" idx="1"/>
            <a:endCxn id="3" idx="0"/>
          </p:cNvCxnSpPr>
          <p:nvPr/>
        </p:nvCxnSpPr>
        <p:spPr>
          <a:xfrm>
            <a:off x="6055056" y="1315221"/>
            <a:ext cx="90661" cy="14698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 flipV="1">
            <a:off x="6193071" y="3628349"/>
            <a:ext cx="94512" cy="14797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6" idx="1"/>
          </p:cNvCxnSpPr>
          <p:nvPr/>
        </p:nvCxnSpPr>
        <p:spPr>
          <a:xfrm>
            <a:off x="4366130" y="2405018"/>
            <a:ext cx="1358872" cy="5833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5" idx="1"/>
            <a:endCxn id="3" idx="3"/>
          </p:cNvCxnSpPr>
          <p:nvPr/>
        </p:nvCxnSpPr>
        <p:spPr>
          <a:xfrm flipV="1">
            <a:off x="4494032" y="3495537"/>
            <a:ext cx="1287449" cy="7545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9" idx="1"/>
          </p:cNvCxnSpPr>
          <p:nvPr/>
        </p:nvCxnSpPr>
        <p:spPr>
          <a:xfrm flipH="1">
            <a:off x="6547013" y="2144139"/>
            <a:ext cx="1248538" cy="9242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8" idx="1"/>
          </p:cNvCxnSpPr>
          <p:nvPr/>
        </p:nvCxnSpPr>
        <p:spPr>
          <a:xfrm flipH="1" flipV="1">
            <a:off x="6504182" y="3422924"/>
            <a:ext cx="1470440" cy="6374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9921240" y="1097280"/>
            <a:ext cx="76200" cy="34995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2188756" y="1315221"/>
            <a:ext cx="76200" cy="34995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667796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55519" y="1878584"/>
            <a:ext cx="3303270" cy="40005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Rectangle 4"/>
          <p:cNvSpPr/>
          <p:nvPr/>
        </p:nvSpPr>
        <p:spPr>
          <a:xfrm>
            <a:off x="6581774" y="1884166"/>
            <a:ext cx="3303270" cy="40005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7" name="Straight Connector 6"/>
          <p:cNvCxnSpPr/>
          <p:nvPr/>
        </p:nvCxnSpPr>
        <p:spPr>
          <a:xfrm>
            <a:off x="6073142" y="2134196"/>
            <a:ext cx="34290" cy="293751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873116" y="2720232"/>
            <a:ext cx="40007" cy="17087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278880" y="2717374"/>
            <a:ext cx="0" cy="17116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Block Arc 15"/>
          <p:cNvSpPr/>
          <p:nvPr/>
        </p:nvSpPr>
        <p:spPr>
          <a:xfrm>
            <a:off x="4747757" y="857250"/>
            <a:ext cx="2640330" cy="2011680"/>
          </a:xfrm>
          <a:prstGeom prst="blockArc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grpSp>
        <p:nvGrpSpPr>
          <p:cNvPr id="2" name="Group 14"/>
          <p:cNvGrpSpPr/>
          <p:nvPr/>
        </p:nvGrpSpPr>
        <p:grpSpPr>
          <a:xfrm>
            <a:off x="2353453" y="810760"/>
            <a:ext cx="7980043" cy="5046856"/>
            <a:chOff x="1043942" y="289301"/>
            <a:chExt cx="10640058" cy="6729140"/>
          </a:xfrm>
        </p:grpSpPr>
        <p:sp>
          <p:nvSpPr>
            <p:cNvPr id="17" name="TextBox 16"/>
            <p:cNvSpPr txBox="1"/>
            <p:nvPr/>
          </p:nvSpPr>
          <p:spPr>
            <a:xfrm>
              <a:off x="4953750" y="289301"/>
              <a:ext cx="2730850" cy="954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5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পরিচিতি</a:t>
              </a:r>
              <a:r>
                <a:rPr lang="en-US" sz="21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43942" y="1627720"/>
              <a:ext cx="4026822" cy="80021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>
                  <a:rot lat="0" lon="0" rev="0"/>
                </a:camera>
                <a:lightRig rig="contrasting" dir="t">
                  <a:rot lat="0" lon="0" rev="4500000"/>
                </a:lightRig>
              </a:scene3d>
              <a:sp3d contourW="6350" prstMaterial="metal">
                <a:bevelT w="127000" h="31750" prst="relaxedInset"/>
                <a:contourClr>
                  <a:schemeClr val="accent1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bn-IN" sz="3300" b="1" cap="all" dirty="0" smtClean="0">
                  <a:ln w="0"/>
                  <a:gradFill flip="none">
                    <a:gsLst>
                      <a:gs pos="0">
                        <a:schemeClr val="accent1">
                          <a:tint val="75000"/>
                          <a:shade val="75000"/>
                          <a:satMod val="170000"/>
                        </a:schemeClr>
                      </a:gs>
                      <a:gs pos="49000">
                        <a:schemeClr val="accent1">
                          <a:tint val="88000"/>
                          <a:shade val="65000"/>
                          <a:satMod val="172000"/>
                        </a:schemeClr>
                      </a:gs>
                      <a:gs pos="50000">
                        <a:schemeClr val="accent1">
                          <a:shade val="65000"/>
                          <a:satMod val="130000"/>
                        </a:schemeClr>
                      </a:gs>
                      <a:gs pos="92000">
                        <a:schemeClr val="accent1">
                          <a:shade val="50000"/>
                          <a:satMod val="120000"/>
                        </a:schemeClr>
                      </a:gs>
                      <a:gs pos="100000">
                        <a:schemeClr val="accent1">
                          <a:shade val="48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reflection blurRad="12700" stA="50000" endPos="50000" dist="5000" dir="5400000" sy="-100000" rotWithShape="0"/>
                  </a:effectLst>
                  <a:latin typeface="NikoshBAN" pitchFamily="2" charset="0"/>
                  <a:cs typeface="NikoshBAN" pitchFamily="2" charset="0"/>
                  <a:sym typeface="Wingdings"/>
                </a:rPr>
                <a:t>শিক্ষক পরিচিতি </a:t>
              </a:r>
              <a:endParaRPr lang="en-US" sz="33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NikoshBAN" pitchFamily="2" charset="0"/>
                <a:cs typeface="NikoshBAN" pitchFamily="2" charset="0"/>
                <a:sym typeface="Wingdings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165989" y="4433119"/>
              <a:ext cx="4203470" cy="2585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82880"/>
              <a:r>
                <a:rPr lang="en-US" sz="135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2400" dirty="0" smtClean="0">
                  <a:latin typeface="NikoshBAN" pitchFamily="2" charset="0"/>
                  <a:cs typeface="NikoshBAN" pitchFamily="2" charset="0"/>
                </a:rPr>
                <a:t>মুঃ </a:t>
              </a:r>
              <a:r>
                <a:rPr lang="en-US" sz="2400" dirty="0" err="1" smtClean="0">
                  <a:latin typeface="NikoshBAN" pitchFamily="2" charset="0"/>
                  <a:cs typeface="NikoshBAN" pitchFamily="2" charset="0"/>
                </a:rPr>
                <a:t>খাইরুল</a:t>
              </a:r>
              <a:r>
                <a:rPr lang="en-US" sz="2400" dirty="0" smtClean="0">
                  <a:latin typeface="NikoshBAN" pitchFamily="2" charset="0"/>
                  <a:cs typeface="NikoshBAN" pitchFamily="2" charset="0"/>
                </a:rPr>
                <a:t>  </a:t>
              </a:r>
              <a:r>
                <a:rPr lang="en-US" sz="2400" dirty="0" err="1" smtClean="0">
                  <a:latin typeface="NikoshBAN" pitchFamily="2" charset="0"/>
                  <a:cs typeface="NikoshBAN" pitchFamily="2" charset="0"/>
                </a:rPr>
                <a:t>ইসলাম</a:t>
              </a:r>
              <a:r>
                <a:rPr lang="bn-BD" sz="2400" dirty="0" smtClean="0">
                  <a:latin typeface="NikoshBAN" pitchFamily="2" charset="0"/>
                  <a:cs typeface="NikoshBAN" pitchFamily="2" charset="0"/>
                </a:rPr>
                <a:t>    </a:t>
              </a:r>
              <a:r>
                <a:rPr lang="en-US" sz="2400" dirty="0" smtClean="0">
                  <a:latin typeface="NikoshBAN" pitchFamily="2" charset="0"/>
                  <a:cs typeface="NikoshBAN" pitchFamily="2" charset="0"/>
                </a:rPr>
                <a:t>                                                   </a:t>
              </a:r>
              <a:r>
                <a:rPr lang="bn-BD" sz="2400" dirty="0" smtClean="0">
                  <a:latin typeface="NikoshBAN" pitchFamily="2" charset="0"/>
                  <a:cs typeface="NikoshBAN" pitchFamily="2" charset="0"/>
                </a:rPr>
                <a:t>  কম্পিউটার শিক্ষক</a:t>
              </a:r>
              <a:r>
                <a:rPr lang="en-US" sz="2400" dirty="0" smtClean="0">
                  <a:latin typeface="NikoshBAN" pitchFamily="2" charset="0"/>
                  <a:cs typeface="NikoshBAN" pitchFamily="2" charset="0"/>
                </a:rPr>
                <a:t>(</a:t>
              </a:r>
              <a:r>
                <a:rPr lang="en-US" sz="2000" dirty="0" err="1" smtClean="0">
                  <a:latin typeface="NikoshBAN" pitchFamily="2" charset="0"/>
                  <a:cs typeface="NikoshBAN" pitchFamily="2" charset="0"/>
                </a:rPr>
                <a:t>ict</a:t>
              </a:r>
              <a:r>
                <a:rPr lang="en-US" sz="2400" dirty="0" smtClean="0">
                  <a:latin typeface="NikoshBAN" pitchFamily="2" charset="0"/>
                  <a:cs typeface="NikoshBAN" pitchFamily="2" charset="0"/>
                </a:rPr>
                <a:t>)</a:t>
              </a:r>
            </a:p>
            <a:p>
              <a:pPr marL="182880"/>
              <a:r>
                <a:rPr lang="en-US" sz="2400" dirty="0" err="1" smtClean="0">
                  <a:latin typeface="NikoshBAN" pitchFamily="2" charset="0"/>
                  <a:cs typeface="NikoshBAN" pitchFamily="2" charset="0"/>
                </a:rPr>
                <a:t>সোনাবর</a:t>
              </a:r>
              <a:r>
                <a:rPr lang="bn-BD" sz="24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4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2400" dirty="0" smtClean="0">
                  <a:latin typeface="NikoshBAN" pitchFamily="2" charset="0"/>
                  <a:cs typeface="NikoshBAN" pitchFamily="2" charset="0"/>
                </a:rPr>
                <a:t>উচ্চ বিদ্যালয়</a:t>
              </a:r>
              <a:r>
                <a:rPr lang="en-US" sz="1500" dirty="0" smtClean="0">
                  <a:latin typeface="NikoshBAN" pitchFamily="2" charset="0"/>
                  <a:cs typeface="NikoshBAN" pitchFamily="2" charset="0"/>
                </a:rPr>
                <a:t> </a:t>
              </a:r>
            </a:p>
            <a:p>
              <a:pPr marL="182880"/>
              <a:r>
                <a:rPr lang="bn-IN" sz="2400" dirty="0" smtClean="0">
                  <a:latin typeface="NikoshBAN" pitchFamily="2" charset="0"/>
                  <a:cs typeface="NikoshBAN" pitchFamily="2" charset="0"/>
                </a:rPr>
                <a:t>গোমস্তাপুর,চাঁপাইনবাবগঞ্জ।</a:t>
              </a:r>
            </a:p>
            <a:p>
              <a:pPr marL="182880"/>
              <a:r>
                <a:rPr lang="en-US" sz="1600" dirty="0" smtClean="0">
                  <a:latin typeface="NikoshBAN" pitchFamily="2" charset="0"/>
                  <a:cs typeface="NikoshBAN" pitchFamily="2" charset="0"/>
                </a:rPr>
                <a:t>M</a:t>
              </a:r>
              <a:r>
                <a:rPr lang="en-US" sz="2400" dirty="0" smtClean="0">
                  <a:latin typeface="NikoshBAN" pitchFamily="2" charset="0"/>
                  <a:cs typeface="NikoshBAN" pitchFamily="2" charset="0"/>
                </a:rPr>
                <a:t>-01761868093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908800" y="1731042"/>
              <a:ext cx="4202546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>
                  <a:rot lat="0" lon="0" rev="0"/>
                </a:camera>
                <a:lightRig rig="contrasting" dir="t">
                  <a:rot lat="0" lon="0" rev="4500000"/>
                </a:lightRig>
              </a:scene3d>
              <a:sp3d contourW="6350" prstMaterial="metal">
                <a:bevelT w="127000" h="31750" prst="relaxedInset"/>
                <a:contourClr>
                  <a:schemeClr val="accent1">
                    <a:shade val="75000"/>
                  </a:schemeClr>
                </a:contourClr>
              </a:sp3d>
            </a:bodyPr>
            <a:lstStyle/>
            <a:p>
              <a:r>
                <a:rPr lang="bn-IN" sz="3600" b="1" cap="all" dirty="0" smtClean="0">
                  <a:ln w="0"/>
                  <a:gradFill flip="none">
                    <a:gsLst>
                      <a:gs pos="0">
                        <a:schemeClr val="accent1">
                          <a:tint val="75000"/>
                          <a:shade val="75000"/>
                          <a:satMod val="170000"/>
                        </a:schemeClr>
                      </a:gs>
                      <a:gs pos="49000">
                        <a:schemeClr val="accent1">
                          <a:tint val="88000"/>
                          <a:shade val="65000"/>
                          <a:satMod val="172000"/>
                        </a:schemeClr>
                      </a:gs>
                      <a:gs pos="50000">
                        <a:schemeClr val="accent1">
                          <a:shade val="65000"/>
                          <a:satMod val="130000"/>
                        </a:schemeClr>
                      </a:gs>
                      <a:gs pos="92000">
                        <a:schemeClr val="accent1">
                          <a:shade val="50000"/>
                          <a:satMod val="120000"/>
                        </a:schemeClr>
                      </a:gs>
                      <a:gs pos="100000">
                        <a:schemeClr val="accent1">
                          <a:shade val="48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reflection blurRad="12700" stA="50000" endPos="50000" dist="5000" dir="5400000" sy="-100000" rotWithShape="0"/>
                  </a:effectLst>
                  <a:latin typeface="NikoshLightBAN" panose="02000000000000000000" pitchFamily="2" charset="0"/>
                  <a:cs typeface="NikoshBAN" pitchFamily="2" charset="0"/>
                  <a:sym typeface="Wingdings"/>
                </a:rPr>
                <a:t>পাঠ  পরিচিতি </a:t>
              </a:r>
              <a:endParaRPr lang="en-US" sz="36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NikoshBAN" pitchFamily="2" charset="0"/>
                <a:cs typeface="NikoshBAN" pitchFamily="2" charset="0"/>
                <a:sym typeface="Wingdings"/>
              </a:endParaRPr>
            </a:p>
            <a:p>
              <a:endParaRPr lang="en-US" sz="135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807200" y="3571657"/>
              <a:ext cx="4876800" cy="31085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2700" dirty="0">
                  <a:latin typeface="NikoshBAN" pitchFamily="2" charset="0"/>
                  <a:cs typeface="NikoshBAN" pitchFamily="2" charset="0"/>
                </a:rPr>
                <a:t>শ্রেণি</a:t>
              </a:r>
              <a:r>
                <a:rPr lang="bn-BD" sz="2700" dirty="0" smtClean="0">
                  <a:latin typeface="NikoshBAN" pitchFamily="2" charset="0"/>
                  <a:cs typeface="NikoshBAN" pitchFamily="2" charset="0"/>
                </a:rPr>
                <a:t>:</a:t>
              </a:r>
              <a:r>
                <a:rPr lang="bn-IN" sz="2700" dirty="0" smtClean="0">
                  <a:latin typeface="NikoshBAN" pitchFamily="2" charset="0"/>
                  <a:cs typeface="NikoshBAN" pitchFamily="2" charset="0"/>
                </a:rPr>
                <a:t>দশম</a:t>
              </a:r>
              <a:endParaRPr lang="en-US" sz="2700" dirty="0">
                <a:latin typeface="NikoshBAN" pitchFamily="2" charset="0"/>
                <a:cs typeface="NikoshBAN" pitchFamily="2" charset="0"/>
              </a:endParaRPr>
            </a:p>
            <a:p>
              <a:r>
                <a:rPr lang="bn-IN" sz="2700" dirty="0">
                  <a:latin typeface="NikoshBAN" pitchFamily="2" charset="0"/>
                  <a:cs typeface="NikoshBAN" pitchFamily="2" charset="0"/>
                </a:rPr>
                <a:t>বিষয়</a:t>
              </a:r>
              <a:r>
                <a:rPr lang="bn-BD" sz="2700" dirty="0">
                  <a:latin typeface="NikoshBAN" pitchFamily="2" charset="0"/>
                  <a:cs typeface="NikoshBAN" pitchFamily="2" charset="0"/>
                </a:rPr>
                <a:t>:</a:t>
              </a:r>
              <a:r>
                <a:rPr lang="en-US" sz="2400" dirty="0" err="1">
                  <a:solidFill>
                    <a:schemeClr val="bg2">
                      <a:lumMod val="10000"/>
                    </a:schemeClr>
                  </a:solidFill>
                  <a:latin typeface="NikoshBAN" pitchFamily="2" charset="0"/>
                  <a:cs typeface="NikoshBAN" pitchFamily="2" charset="0"/>
                </a:rPr>
                <a:t>তথ্য</a:t>
              </a:r>
              <a:r>
                <a:rPr lang="en-US" sz="2400" dirty="0">
                  <a:solidFill>
                    <a:schemeClr val="bg2">
                      <a:lumMod val="10000"/>
                    </a:schemeClr>
                  </a:solidFill>
                  <a:latin typeface="NikoshBAN" pitchFamily="2" charset="0"/>
                  <a:cs typeface="NikoshBAN" pitchFamily="2" charset="0"/>
                </a:rPr>
                <a:t> ও </a:t>
              </a:r>
              <a:r>
                <a:rPr lang="en-US" sz="2400" dirty="0" err="1">
                  <a:solidFill>
                    <a:schemeClr val="bg2">
                      <a:lumMod val="10000"/>
                    </a:schemeClr>
                  </a:solidFill>
                  <a:latin typeface="NikoshBAN" pitchFamily="2" charset="0"/>
                  <a:cs typeface="NikoshBAN" pitchFamily="2" charset="0"/>
                </a:rPr>
                <a:t>যোগাযোগ</a:t>
              </a:r>
              <a:r>
                <a:rPr lang="en-US" sz="2400" dirty="0">
                  <a:solidFill>
                    <a:schemeClr val="bg2">
                      <a:lumMod val="10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400" dirty="0" err="1">
                  <a:solidFill>
                    <a:schemeClr val="bg2">
                      <a:lumMod val="10000"/>
                    </a:schemeClr>
                  </a:solidFill>
                  <a:latin typeface="NikoshBAN" pitchFamily="2" charset="0"/>
                  <a:cs typeface="NikoshBAN" pitchFamily="2" charset="0"/>
                </a:rPr>
                <a:t>প্রযুক্তি</a:t>
              </a:r>
              <a:endParaRPr lang="en-US" sz="2000" dirty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endParaRPr>
            </a:p>
            <a:p>
              <a:r>
                <a:rPr lang="bn-IN" sz="2700" dirty="0">
                  <a:latin typeface="NikoshBAN" pitchFamily="2" charset="0"/>
                  <a:cs typeface="NikoshBAN" pitchFamily="2" charset="0"/>
                </a:rPr>
                <a:t>অধ্যায় ; </a:t>
              </a:r>
              <a:r>
                <a:rPr lang="bn-IN" sz="2700" dirty="0" smtClean="0">
                  <a:latin typeface="NikoshBAN" pitchFamily="2" charset="0"/>
                  <a:cs typeface="NikoshBAN" pitchFamily="2" charset="0"/>
                </a:rPr>
                <a:t>ষষ্ঠ </a:t>
              </a:r>
              <a:endParaRPr lang="bn-IN" sz="2700" dirty="0">
                <a:latin typeface="NikoshBAN" pitchFamily="2" charset="0"/>
                <a:cs typeface="NikoshBAN" pitchFamily="2" charset="0"/>
              </a:endParaRPr>
            </a:p>
            <a:p>
              <a:r>
                <a:rPr lang="bn-IN" sz="2700" dirty="0">
                  <a:latin typeface="NikoshBAN" pitchFamily="2" charset="0"/>
                  <a:cs typeface="NikoshBAN" pitchFamily="2" charset="0"/>
                </a:rPr>
                <a:t>সময়</a:t>
              </a:r>
              <a:r>
                <a:rPr lang="bn-BD" sz="2700" dirty="0">
                  <a:latin typeface="NikoshBAN" pitchFamily="2" charset="0"/>
                  <a:cs typeface="NikoshBAN" pitchFamily="2" charset="0"/>
                </a:rPr>
                <a:t>:</a:t>
              </a:r>
              <a:r>
                <a:rPr lang="en-US" sz="2700" dirty="0">
                  <a:latin typeface="NikoshBAN" pitchFamily="2" charset="0"/>
                  <a:cs typeface="NikoshBAN" pitchFamily="2" charset="0"/>
                </a:rPr>
                <a:t>৫</a:t>
              </a:r>
              <a:r>
                <a:rPr lang="bn-IN" sz="2700" dirty="0">
                  <a:latin typeface="NikoshBAN" pitchFamily="2" charset="0"/>
                  <a:cs typeface="NikoshBAN" pitchFamily="2" charset="0"/>
                </a:rPr>
                <a:t>০মিনিট</a:t>
              </a:r>
              <a:endParaRPr lang="en-US" sz="2700" dirty="0">
                <a:latin typeface="NikoshBAN" pitchFamily="2" charset="0"/>
                <a:cs typeface="NikoshBAN" pitchFamily="2" charset="0"/>
              </a:endParaRPr>
            </a:p>
            <a:p>
              <a:endParaRPr lang="en-US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  <a:p>
              <a:r>
                <a:rPr lang="bn-IN" sz="1350" dirty="0" smtClean="0"/>
                <a:t> </a:t>
              </a:r>
              <a:endParaRPr lang="en-US" sz="1350" dirty="0"/>
            </a:p>
          </p:txBody>
        </p:sp>
      </p:grpSp>
      <p:pic>
        <p:nvPicPr>
          <p:cNvPr id="15" name="Picture 14" descr="IMG_20190320_21132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18459" y="2317962"/>
            <a:ext cx="1810337" cy="15715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241281787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856649" y="502834"/>
            <a:ext cx="87521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                </a:t>
            </a:r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ছ</a:t>
            </a:r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বিগুলো ভালোভাবে দেখে বলো?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856649" y="1429707"/>
            <a:ext cx="8657130" cy="4216349"/>
            <a:chOff x="1856649" y="1429707"/>
            <a:chExt cx="8657130" cy="4216349"/>
          </a:xfrm>
        </p:grpSpPr>
        <p:pic>
          <p:nvPicPr>
            <p:cNvPr id="8" name="Picture 7" descr="Captureo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65723" y="1429707"/>
              <a:ext cx="8648056" cy="2559444"/>
            </a:xfrm>
            <a:prstGeom prst="rect">
              <a:avLst/>
            </a:prstGeom>
          </p:spPr>
        </p:pic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56649" y="4049579"/>
              <a:ext cx="8657130" cy="1596477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5962" y="2060525"/>
            <a:ext cx="109211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 ডাটাবেজ টেবিলে ডেটা এন্ট্রি করা, নতুন কলাম যোগ  ও  কলাম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বাতিল করা ।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68707" y="906134"/>
            <a:ext cx="4027493" cy="769441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bn-IN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</a:t>
            </a:r>
            <a:r>
              <a:rPr lang="bn-IN" sz="4400" b="1" dirty="0" smtClean="0">
                <a:latin typeface="NikoshBAN" pitchFamily="2" charset="0"/>
                <a:cs typeface="NikoshBAN" pitchFamily="2" charset="0"/>
              </a:rPr>
              <a:t> পাঠ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12935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71470" y="888439"/>
            <a:ext cx="29245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b="1" dirty="0" smtClean="0">
                <a:latin typeface="NikoshBAN" pitchFamily="2" charset="0"/>
                <a:cs typeface="NikoshBAN" pitchFamily="2" charset="0"/>
              </a:rPr>
              <a:t>শিখনফল</a:t>
            </a:r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06684" y="1668694"/>
            <a:ext cx="33786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এই পাঠ শেষে শিক্ষার্থীরা-</a:t>
            </a:r>
            <a:r>
              <a:rPr lang="bn-IN" sz="2000" dirty="0" smtClean="0"/>
              <a:t>- 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2898183" y="2479729"/>
            <a:ext cx="725320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১। ডাটাবেজ টেবিলে ডেটা এন্ট্রি করতে পারবে?</a:t>
            </a:r>
          </a:p>
          <a:p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২। ডাটাবেজ টেবিলে নতুন কলাম যোগ করতে পারবে? </a:t>
            </a:r>
          </a:p>
          <a:p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৩। ডাটাবেজ টেবিলে কলাম বাতিল করতে পারবে? </a:t>
            </a:r>
            <a:endParaRPr lang="en-U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97426" y="910525"/>
            <a:ext cx="10972798" cy="5947475"/>
            <a:chOff x="697426" y="910525"/>
            <a:chExt cx="10972798" cy="5947475"/>
          </a:xfrm>
        </p:grpSpPr>
        <p:pic>
          <p:nvPicPr>
            <p:cNvPr id="3" name="Picture 2" descr="Capture12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7427" y="910525"/>
              <a:ext cx="5191930" cy="3301914"/>
            </a:xfrm>
            <a:prstGeom prst="rect">
              <a:avLst/>
            </a:prstGeom>
          </p:spPr>
        </p:pic>
        <p:pic>
          <p:nvPicPr>
            <p:cNvPr id="4" name="Picture 3" descr="Capture2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21832" y="910525"/>
              <a:ext cx="5548392" cy="3331275"/>
            </a:xfrm>
            <a:prstGeom prst="rect">
              <a:avLst/>
            </a:prstGeom>
          </p:spPr>
        </p:pic>
        <p:pic>
          <p:nvPicPr>
            <p:cNvPr id="5" name="Picture 4" descr="Capture123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97426" y="4355228"/>
              <a:ext cx="10972798" cy="2502772"/>
            </a:xfrm>
            <a:prstGeom prst="rect">
              <a:avLst/>
            </a:prstGeom>
          </p:spPr>
        </p:pic>
      </p:grpSp>
      <p:sp>
        <p:nvSpPr>
          <p:cNvPr id="17" name="TextBox 16"/>
          <p:cNvSpPr txBox="1"/>
          <p:nvPr/>
        </p:nvSpPr>
        <p:spPr>
          <a:xfrm>
            <a:off x="531717" y="387305"/>
            <a:ext cx="115383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Practice-</a:t>
            </a:r>
            <a:r>
              <a:rPr lang="en-US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bn-IN" sz="28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ক্লিক করি</a:t>
            </a:r>
            <a:r>
              <a:rPr lang="en-US" sz="28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+ Open</a:t>
            </a:r>
            <a:r>
              <a:rPr lang="bn-IN" sz="2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ক্লিক করি</a:t>
            </a:r>
            <a:r>
              <a:rPr lang="en-US" sz="2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 Table-</a:t>
            </a:r>
            <a:r>
              <a:rPr lang="en-US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bn-IN" sz="2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ক্লিক </a:t>
            </a:r>
            <a:r>
              <a:rPr lang="bn-IN" sz="28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করি ডাটাগুলো প্রদর্শিত হবে </a:t>
            </a:r>
            <a:r>
              <a:rPr lang="en-US" sz="28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8347" y="2067216"/>
            <a:ext cx="10306373" cy="4790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718347" y="950563"/>
            <a:ext cx="116114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I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ডাটাবেজ উইন্ডোর  টেবিল ট্যাবে অবস্থানরত অবস্থায়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practice-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bn-I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টেবিলটিকে নির্বাচন</a:t>
            </a:r>
          </a:p>
          <a:p>
            <a:pPr algn="just"/>
            <a:r>
              <a:rPr lang="bn-I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করে 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Open </a:t>
            </a:r>
            <a:r>
              <a:rPr lang="bn-I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বাটুনে ক্লিক করি।তাহলে পর্দাই নিন্মের ন্যায় উইন্ডো আসবে।  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005" y="1568979"/>
            <a:ext cx="10073899" cy="515186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17154" y="612490"/>
            <a:ext cx="1113417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কার্সর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Sl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No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এর নীচে অবস্থান করছে। এখান থেকে ডাটা এন্ট্রি শুরু করতে হবে-</a:t>
            </a:r>
          </a:p>
          <a:p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এখন</a:t>
            </a:r>
            <a:r>
              <a:rPr lang="bn-IN" sz="2800" dirty="0" smtClean="0">
                <a:latin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টাইপ করে একবার ট্যাব-কী চাপলে কার্সর 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Name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ফিল্ডের নীচে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আসবে </a:t>
            </a:r>
            <a:r>
              <a:rPr lang="bn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bn-IN" sz="24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2400" b="1" dirty="0"/>
          </a:p>
        </p:txBody>
      </p:sp>
    </p:spTree>
    <p:extLst>
      <p:ext uri="{BB962C8B-B14F-4D97-AF65-F5344CB8AC3E}">
        <p14:creationId xmlns="" xmlns:p14="http://schemas.microsoft.com/office/powerpoint/2010/main" val="2262255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26762" y="1150759"/>
            <a:ext cx="1038799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এখন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Kasem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টাইপ করে একবার ট্যাব-কী চাপলে কার্সর 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Age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ফিল্ডের নীচে আসবে  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7542" y="2012532"/>
            <a:ext cx="9144001" cy="484546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76566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920" y="2016588"/>
            <a:ext cx="10713720" cy="484141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83920" y="1338884"/>
            <a:ext cx="110337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এখন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টাইপ করে একবার ট্যাব-কী চাপলে কার্সর 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Date of Birth</a:t>
            </a:r>
            <a:r>
              <a:rPr lang="bn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ফিল্ডের নীচে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আসবে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3559306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120" y="1280159"/>
            <a:ext cx="10576560" cy="557784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60120" y="633828"/>
            <a:ext cx="1083564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এখন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2/2/1960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টাইপ করে একবার ট্যাব-কী চাপলে কার্সর 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Village 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ফিল্ডের নীচে আসবে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46444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199" y="1432804"/>
            <a:ext cx="10203051" cy="542519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90046" y="769447"/>
            <a:ext cx="1046135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এখন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Tepra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টাইপ করে একবার ট্যাব-কী চাপলে কার্সর 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Union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ফিল্ডের নীচে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আসবে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="" xmlns:p14="http://schemas.microsoft.com/office/powerpoint/2010/main" val="3393892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325879"/>
            <a:ext cx="9753600" cy="553212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19200" y="521518"/>
            <a:ext cx="807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Union</a:t>
            </a:r>
            <a:r>
              <a:rPr lang="bn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ফিল্ডের নীচে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Kanaihat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টাইপ করি ।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58315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63504" y="72571"/>
            <a:ext cx="46184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/>
              </a:rPr>
              <a:t> </a:t>
            </a:r>
            <a:endParaRPr lang="en-US" sz="3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/>
            </a:endParaRPr>
          </a:p>
          <a:p>
            <a:endParaRPr lang="en-US" sz="3200" dirty="0">
              <a:latin typeface="NikoshBAN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880" y="1251389"/>
            <a:ext cx="10317479" cy="560661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19951" y="611180"/>
            <a:ext cx="79117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এইভাবে নীচের সবগুলো ডাটা এন্ট্রি করি</a:t>
            </a:r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2800" dirty="0"/>
          </a:p>
        </p:txBody>
      </p:sp>
    </p:spTree>
    <p:extLst>
      <p:ext uri="{BB962C8B-B14F-4D97-AF65-F5344CB8AC3E}">
        <p14:creationId xmlns="" xmlns:p14="http://schemas.microsoft.com/office/powerpoint/2010/main" val="2367436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289560" y="1533087"/>
            <a:ext cx="11597640" cy="4816913"/>
            <a:chOff x="289560" y="1533087"/>
            <a:chExt cx="11597640" cy="4816913"/>
          </a:xfrm>
        </p:grpSpPr>
        <p:grpSp>
          <p:nvGrpSpPr>
            <p:cNvPr id="7" name="Group 6"/>
            <p:cNvGrpSpPr/>
            <p:nvPr/>
          </p:nvGrpSpPr>
          <p:grpSpPr>
            <a:xfrm>
              <a:off x="289560" y="1533087"/>
              <a:ext cx="11597640" cy="2968687"/>
              <a:chOff x="562120" y="1533087"/>
              <a:chExt cx="11325080" cy="2968687"/>
            </a:xfrm>
          </p:grpSpPr>
          <p:pic>
            <p:nvPicPr>
              <p:cNvPr id="3" name="Picture 2" descr="Capture444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62120" y="1563045"/>
                <a:ext cx="3514393" cy="2938729"/>
              </a:xfrm>
              <a:prstGeom prst="rect">
                <a:avLst/>
              </a:prstGeom>
            </p:spPr>
          </p:pic>
          <p:pic>
            <p:nvPicPr>
              <p:cNvPr id="4" name="Picture 3" descr="Capture23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431398" y="1534332"/>
                <a:ext cx="3522315" cy="2915389"/>
              </a:xfrm>
              <a:prstGeom prst="rect">
                <a:avLst/>
              </a:prstGeom>
            </p:spPr>
          </p:pic>
          <p:pic>
            <p:nvPicPr>
              <p:cNvPr id="5" name="Picture 4" descr="Capture14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173087" y="1533087"/>
                <a:ext cx="3714113" cy="2899428"/>
              </a:xfrm>
              <a:prstGeom prst="rect">
                <a:avLst/>
              </a:prstGeom>
            </p:spPr>
          </p:pic>
        </p:grpSp>
        <p:pic>
          <p:nvPicPr>
            <p:cNvPr id="6" name="Picture 5" descr="Capture15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859046" y="4139891"/>
              <a:ext cx="4028154" cy="2210109"/>
            </a:xfrm>
            <a:prstGeom prst="rect">
              <a:avLst/>
            </a:prstGeom>
          </p:spPr>
        </p:pic>
      </p:grpSp>
      <p:sp>
        <p:nvSpPr>
          <p:cNvPr id="2" name="TextBox 1"/>
          <p:cNvSpPr txBox="1"/>
          <p:nvPr/>
        </p:nvSpPr>
        <p:spPr>
          <a:xfrm>
            <a:off x="289560" y="371307"/>
            <a:ext cx="111509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View 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থেকে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Design View 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ক্লিক করি এরপর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Deign 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মেনু হতে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Insert Rows-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তে ক্লিক করি।এবার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Table-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এর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Field Name 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ঘরের নীচে একটি শূন্য ফিল্ড যুক্ত হবে।এইঘরে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Male/Female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লিখে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Data Type 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নির্ধারন করে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View 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আইকনের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Datasheet View 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ক্লিক করে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Yes 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বোতামে ক্লিক করি।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391886" y="2322286"/>
          <a:ext cx="769257" cy="365760"/>
        </p:xfrm>
        <a:graphic>
          <a:graphicData uri="http://schemas.openxmlformats.org/drawingml/2006/table">
            <a:tbl>
              <a:tblPr/>
              <a:tblGrid>
                <a:gridCol w="769257"/>
              </a:tblGrid>
              <a:tr h="31931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478971" y="3904343"/>
          <a:ext cx="2438400" cy="365760"/>
        </p:xfrm>
        <a:graphic>
          <a:graphicData uri="http://schemas.openxmlformats.org/drawingml/2006/table">
            <a:tbl>
              <a:tblPr/>
              <a:tblGrid>
                <a:gridCol w="2438400"/>
              </a:tblGrid>
              <a:tr h="36285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8331200" y="1944914"/>
          <a:ext cx="928914" cy="391886"/>
        </p:xfrm>
        <a:graphic>
          <a:graphicData uri="http://schemas.openxmlformats.org/drawingml/2006/table">
            <a:tbl>
              <a:tblPr/>
              <a:tblGrid>
                <a:gridCol w="928914"/>
              </a:tblGrid>
              <a:tr h="39188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8360229" y="2423886"/>
          <a:ext cx="3236685" cy="365760"/>
        </p:xfrm>
        <a:graphic>
          <a:graphicData uri="http://schemas.openxmlformats.org/drawingml/2006/table">
            <a:tbl>
              <a:tblPr/>
              <a:tblGrid>
                <a:gridCol w="3236685"/>
              </a:tblGrid>
              <a:tr h="33382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3437" y="1402080"/>
            <a:ext cx="10678331" cy="5455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2373087" y="751114"/>
            <a:ext cx="8396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এইভাবে 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Male/Female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নামে নতুন কলাম যুক্ত হবে। 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0447" y="1403529"/>
            <a:ext cx="11344759" cy="54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480446" y="538480"/>
            <a:ext cx="113447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IN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প্রথমে 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Male/Female </a:t>
            </a:r>
            <a:r>
              <a:rPr lang="bn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নামে নতুন কলাম </a:t>
            </a:r>
            <a:r>
              <a:rPr lang="bn-IN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সিলেক্ট করি এরপর  মাউসের </a:t>
            </a:r>
          </a:p>
          <a:p>
            <a:pPr algn="just"/>
            <a:r>
              <a:rPr lang="bn-IN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ডান বাটুন ক্লিক করে 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Delete Colum </a:t>
            </a:r>
            <a:r>
              <a:rPr lang="bn-IN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ক্লিক করি। 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06188" y="1342449"/>
            <a:ext cx="38280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একক কাজ </a:t>
            </a:r>
            <a:endParaRPr lang="en-US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43314" y="2656114"/>
            <a:ext cx="937623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/>
              <a:t> </a:t>
            </a:r>
            <a:r>
              <a:rPr lang="bn-IN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Kasem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টাইপ করে </a:t>
            </a:r>
            <a:r>
              <a:rPr lang="bn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কিভাবে কার্সর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Age</a:t>
            </a:r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ফিল্ডে </a:t>
            </a:r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আসবে </a:t>
            </a:r>
            <a:r>
              <a:rPr lang="bn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bn-IN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২। কিভাবে ডাটাবেজ </a:t>
            </a:r>
            <a:r>
              <a:rPr lang="bn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টেবিলে কলাম বাতিল </a:t>
            </a:r>
            <a:r>
              <a:rPr lang="bn-IN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করবে? 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IN" sz="2800" dirty="0" smtClean="0"/>
              <a:t> </a:t>
            </a:r>
          </a:p>
          <a:p>
            <a:endParaRPr lang="bn-IN" sz="2800" dirty="0"/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10186" y="469599"/>
            <a:ext cx="43240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স্বম্ভাব্য উত্তরঃ-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88720" y="1706880"/>
            <a:ext cx="1046988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টাইপ করে একবার ট্যাব-কী চাপলে কার্সর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Name</a:t>
            </a:r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ফিল্ডের </a:t>
            </a:r>
            <a:endParaRPr lang="bn-IN" sz="2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নীচে </a:t>
            </a:r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আসবে ,</a:t>
            </a:r>
            <a:r>
              <a:rPr lang="bn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এখানে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Kasem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টাইপ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করি। </a:t>
            </a:r>
            <a:endParaRPr lang="bn-IN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86840" y="3840480"/>
            <a:ext cx="95707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২। প্রথমে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Male/Female </a:t>
            </a:r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নামে নতুন কলাম সিলেক্ট করি এরপর  মাউসের ডান </a:t>
            </a:r>
            <a:r>
              <a:rPr lang="bn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বাটুনে  </a:t>
            </a:r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ক্লিক করে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Delete Colum </a:t>
            </a:r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ক্লিক করি। 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2800" dirty="0"/>
          </a:p>
        </p:txBody>
      </p:sp>
    </p:spTree>
    <p:extLst>
      <p:ext uri="{BB962C8B-B14F-4D97-AF65-F5344CB8AC3E}">
        <p14:creationId xmlns="" xmlns:p14="http://schemas.microsoft.com/office/powerpoint/2010/main" val="1052304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49112" y="619932"/>
            <a:ext cx="26502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800" dirty="0" smtClean="0"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37779" y="1712686"/>
            <a:ext cx="872308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১।  ডাটাবেজ </a:t>
            </a:r>
            <a:r>
              <a:rPr lang="bn-IN" sz="3200" b="1" dirty="0">
                <a:latin typeface="NikoshBAN" pitchFamily="2" charset="0"/>
                <a:cs typeface="NikoshBAN" pitchFamily="2" charset="0"/>
              </a:rPr>
              <a:t>টেবিলে ডেটা এন্ট্রি </a:t>
            </a:r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করার উপায় লিখ? </a:t>
            </a:r>
            <a:endParaRPr lang="bn-IN" sz="3200" b="1" dirty="0">
              <a:latin typeface="NikoshBAN" pitchFamily="2" charset="0"/>
              <a:cs typeface="NikoshBAN" pitchFamily="2" charset="0"/>
            </a:endParaRPr>
          </a:p>
          <a:p>
            <a:pPr>
              <a:lnSpc>
                <a:spcPct val="150000"/>
              </a:lnSpc>
            </a:pPr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২। </a:t>
            </a:r>
            <a:r>
              <a:rPr lang="bn-IN" sz="3200" b="1" dirty="0">
                <a:latin typeface="NikoshBAN" pitchFamily="2" charset="0"/>
                <a:cs typeface="NikoshBAN" pitchFamily="2" charset="0"/>
              </a:rPr>
              <a:t>ডাটাবেজ টেবিলে </a:t>
            </a:r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নতুন </a:t>
            </a:r>
            <a:r>
              <a:rPr lang="bn-IN" sz="3200" b="1" dirty="0">
                <a:latin typeface="NikoshBAN" pitchFamily="2" charset="0"/>
                <a:cs typeface="NikoshBAN" pitchFamily="2" charset="0"/>
              </a:rPr>
              <a:t>কলাম যোগ </a:t>
            </a:r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করার নিয়মগুলো লিখ?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  <a:p>
            <a:endParaRPr lang="en-US" sz="3200" dirty="0"/>
          </a:p>
        </p:txBody>
      </p:sp>
    </p:spTree>
    <p:extLst>
      <p:ext uri="{BB962C8B-B14F-4D97-AF65-F5344CB8AC3E}">
        <p14:creationId xmlns="" xmlns:p14="http://schemas.microsoft.com/office/powerpoint/2010/main" val="344066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413400" y="326498"/>
            <a:ext cx="3182319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স্বম্ভাব্য উত্তরঃ- 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862874" y="4643846"/>
            <a:ext cx="1029280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View </a:t>
            </a: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থেকে 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Design View </a:t>
            </a: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ক্লিক করি এরপর 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Deign </a:t>
            </a: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মেনু হতে 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Insert Rows-</a:t>
            </a: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তে ক্লিক করি।এবার 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Table-1 </a:t>
            </a: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এর 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Field Name </a:t>
            </a: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ঘরের নীচে একটি শূন্য ফিল্ড যুক্ত হবে।এইঘরে 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Male/Female</a:t>
            </a: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 লিখে 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Data Type </a:t>
            </a: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নির্ধারন করে 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View </a:t>
            </a: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আইকনের 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Datasheet View </a:t>
            </a: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ক্লিক করে 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Yes </a:t>
            </a: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বোতামে ক্লিক করি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।এইভাবে নতুন কলাম যোগ হবে।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853440" y="1143000"/>
            <a:ext cx="10302240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I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১। 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ডাটাবেজ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উইন্ডোর  টেবিল ট্যাবে অবস্থানরত অবস্থায়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practice-1 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টেবিলটিকে নির্বাচন করে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Open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বাটুনে ক্লিক করি</a:t>
            </a:r>
            <a:r>
              <a:rPr lang="bn-I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এখন 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1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টাইপ করে একবার ট্যাব-কী চাপলে কার্সর 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Name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 ফিল্ডের নীচে আসবে </a:t>
            </a:r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এরপর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Kasem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টাইপ করে একবার ট্যাব-কী চাপলে কার্সর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Age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 ফিল্ডের নীচে আসবে । এরপর</a:t>
            </a:r>
            <a:r>
              <a:rPr lang="bn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টাইপ করে একবার ট্যাব-কী চাপলে কার্সর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Date of Birth</a:t>
            </a:r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ফিল্ডের নীচে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আসবে।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 এরপর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2/2/1960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টাইপ করে একবার ট্যাব-কী চাপলে কার্সর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Village 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ফিল্ডের নীচে আসবে। এরপর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Tepra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টাইপ করে একবার ট্যাব-কী চাপলে কার্সর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Union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ফিল্ডের নীচে আসবে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Union</a:t>
            </a:r>
            <a:r>
              <a:rPr lang="bn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ফিল্ডের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নীচে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Kanaihat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টাইপ করি ।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2400" dirty="0" smtClean="0"/>
              <a:t> </a:t>
            </a:r>
            <a:endParaRPr lang="bn-IN" sz="2400" dirty="0"/>
          </a:p>
          <a:p>
            <a:r>
              <a:rPr lang="bn-IN" dirty="0" smtClean="0"/>
              <a:t> </a:t>
            </a:r>
            <a:endParaRPr lang="bn-IN" dirty="0"/>
          </a:p>
          <a:p>
            <a:endParaRPr lang="en-US" sz="1400" dirty="0"/>
          </a:p>
          <a:p>
            <a:r>
              <a:rPr lang="bn-IN" dirty="0" smtClean="0"/>
              <a:t> </a:t>
            </a:r>
            <a:endParaRPr lang="bn-IN" dirty="0"/>
          </a:p>
          <a:p>
            <a:endParaRPr lang="bn-IN" b="1" dirty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71005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29882" y="526942"/>
            <a:ext cx="37281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dirty="0" smtClean="0">
                <a:latin typeface="NikoshBAN" pitchFamily="2" charset="0"/>
                <a:cs typeface="NikoshBAN" pitchFamily="2" charset="0"/>
              </a:rPr>
              <a:t>     </a:t>
            </a:r>
            <a:r>
              <a:rPr lang="bn-IN" sz="4400" b="1" dirty="0" smtClean="0"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05001" y="1950720"/>
            <a:ext cx="88849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b="1" dirty="0">
                <a:latin typeface="NikoshBAN" pitchFamily="2" charset="0"/>
                <a:cs typeface="NikoshBAN" pitchFamily="2" charset="0"/>
              </a:rPr>
              <a:t>ডেটা এন্ট্রি </a:t>
            </a:r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করার জন্য তোমার বাড়ির সকল সদস্যর </a:t>
            </a:r>
            <a:endParaRPr lang="en-US" sz="3200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Name,Date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of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Brith,Salary,Union</a:t>
            </a:r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লিখে নিয়ে আসবে? </a:t>
            </a:r>
            <a:endParaRPr lang="en-US" sz="3200" dirty="0"/>
          </a:p>
        </p:txBody>
      </p:sp>
    </p:spTree>
    <p:extLst>
      <p:ext uri="{BB962C8B-B14F-4D97-AF65-F5344CB8AC3E}">
        <p14:creationId xmlns="" xmlns:p14="http://schemas.microsoft.com/office/powerpoint/2010/main" val="191413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3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32652" y="205353"/>
            <a:ext cx="34643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</a:t>
            </a:r>
            <a:r>
              <a:rPr lang="bn-IN" sz="6600" b="1" dirty="0" smtClean="0"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bn-IN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D:\DCD Image\rose_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06880" y="1173480"/>
            <a:ext cx="8229600" cy="5543550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="" xmlns:p14="http://schemas.microsoft.com/office/powerpoint/2010/main" val="4128705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417</TotalTime>
  <Words>561</Words>
  <Application>Microsoft Office PowerPoint</Application>
  <PresentationFormat>Custom</PresentationFormat>
  <Paragraphs>63</Paragraphs>
  <Slides>23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khairul</dc:creator>
  <cp:lastModifiedBy>khairul</cp:lastModifiedBy>
  <cp:revision>161</cp:revision>
  <dcterms:created xsi:type="dcterms:W3CDTF">2011-01-31T16:55:49Z</dcterms:created>
  <dcterms:modified xsi:type="dcterms:W3CDTF">2011-04-08T15:46:55Z</dcterms:modified>
</cp:coreProperties>
</file>