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0" r:id="rId1"/>
  </p:sldMasterIdLst>
  <p:notesMasterIdLst>
    <p:notesMasterId r:id="rId20"/>
  </p:notesMasterIdLst>
  <p:sldIdLst>
    <p:sldId id="343" r:id="rId2"/>
    <p:sldId id="325" r:id="rId3"/>
    <p:sldId id="326" r:id="rId4"/>
    <p:sldId id="329" r:id="rId5"/>
    <p:sldId id="327" r:id="rId6"/>
    <p:sldId id="328" r:id="rId7"/>
    <p:sldId id="331" r:id="rId8"/>
    <p:sldId id="341" r:id="rId9"/>
    <p:sldId id="332" r:id="rId10"/>
    <p:sldId id="333" r:id="rId11"/>
    <p:sldId id="297" r:id="rId12"/>
    <p:sldId id="298" r:id="rId13"/>
    <p:sldId id="319" r:id="rId14"/>
    <p:sldId id="324" r:id="rId15"/>
    <p:sldId id="344" r:id="rId16"/>
    <p:sldId id="345" r:id="rId17"/>
    <p:sldId id="320" r:id="rId18"/>
    <p:sldId id="274" r:id="rId19"/>
  </p:sldIdLst>
  <p:sldSz cx="12192000" cy="6858000"/>
  <p:notesSz cx="6858000" cy="9144000"/>
  <p:defaultTextStyle>
    <a:defPPr>
      <a:defRPr lang="en-US"/>
    </a:defPPr>
    <a:lvl1pPr marL="0" algn="l" defTabSz="1266315" rtl="0" eaLnBrk="1" latinLnBrk="0" hangingPunct="1">
      <a:defRPr sz="2492" kern="1200">
        <a:solidFill>
          <a:schemeClr val="tx1"/>
        </a:solidFill>
        <a:latin typeface="+mn-lt"/>
        <a:ea typeface="+mn-ea"/>
        <a:cs typeface="+mn-cs"/>
      </a:defRPr>
    </a:lvl1pPr>
    <a:lvl2pPr marL="633158" algn="l" defTabSz="1266315" rtl="0" eaLnBrk="1" latinLnBrk="0" hangingPunct="1">
      <a:defRPr sz="2492" kern="1200">
        <a:solidFill>
          <a:schemeClr val="tx1"/>
        </a:solidFill>
        <a:latin typeface="+mn-lt"/>
        <a:ea typeface="+mn-ea"/>
        <a:cs typeface="+mn-cs"/>
      </a:defRPr>
    </a:lvl2pPr>
    <a:lvl3pPr marL="1266315" algn="l" defTabSz="1266315" rtl="0" eaLnBrk="1" latinLnBrk="0" hangingPunct="1">
      <a:defRPr sz="2492" kern="1200">
        <a:solidFill>
          <a:schemeClr val="tx1"/>
        </a:solidFill>
        <a:latin typeface="+mn-lt"/>
        <a:ea typeface="+mn-ea"/>
        <a:cs typeface="+mn-cs"/>
      </a:defRPr>
    </a:lvl3pPr>
    <a:lvl4pPr marL="1899472" algn="l" defTabSz="1266315" rtl="0" eaLnBrk="1" latinLnBrk="0" hangingPunct="1">
      <a:defRPr sz="2492" kern="1200">
        <a:solidFill>
          <a:schemeClr val="tx1"/>
        </a:solidFill>
        <a:latin typeface="+mn-lt"/>
        <a:ea typeface="+mn-ea"/>
        <a:cs typeface="+mn-cs"/>
      </a:defRPr>
    </a:lvl4pPr>
    <a:lvl5pPr marL="2532629" algn="l" defTabSz="1266315" rtl="0" eaLnBrk="1" latinLnBrk="0" hangingPunct="1">
      <a:defRPr sz="2492" kern="1200">
        <a:solidFill>
          <a:schemeClr val="tx1"/>
        </a:solidFill>
        <a:latin typeface="+mn-lt"/>
        <a:ea typeface="+mn-ea"/>
        <a:cs typeface="+mn-cs"/>
      </a:defRPr>
    </a:lvl5pPr>
    <a:lvl6pPr marL="3165787" algn="l" defTabSz="1266315" rtl="0" eaLnBrk="1" latinLnBrk="0" hangingPunct="1">
      <a:defRPr sz="2492" kern="1200">
        <a:solidFill>
          <a:schemeClr val="tx1"/>
        </a:solidFill>
        <a:latin typeface="+mn-lt"/>
        <a:ea typeface="+mn-ea"/>
        <a:cs typeface="+mn-cs"/>
      </a:defRPr>
    </a:lvl6pPr>
    <a:lvl7pPr marL="3798945" algn="l" defTabSz="1266315" rtl="0" eaLnBrk="1" latinLnBrk="0" hangingPunct="1">
      <a:defRPr sz="2492" kern="1200">
        <a:solidFill>
          <a:schemeClr val="tx1"/>
        </a:solidFill>
        <a:latin typeface="+mn-lt"/>
        <a:ea typeface="+mn-ea"/>
        <a:cs typeface="+mn-cs"/>
      </a:defRPr>
    </a:lvl7pPr>
    <a:lvl8pPr marL="4432102" algn="l" defTabSz="1266315" rtl="0" eaLnBrk="1" latinLnBrk="0" hangingPunct="1">
      <a:defRPr sz="2492" kern="1200">
        <a:solidFill>
          <a:schemeClr val="tx1"/>
        </a:solidFill>
        <a:latin typeface="+mn-lt"/>
        <a:ea typeface="+mn-ea"/>
        <a:cs typeface="+mn-cs"/>
      </a:defRPr>
    </a:lvl8pPr>
    <a:lvl9pPr marL="5065259" algn="l" defTabSz="1266315" rtl="0" eaLnBrk="1" latinLnBrk="0" hangingPunct="1">
      <a:defRPr sz="249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6" autoAdjust="0"/>
    <p:restoredTop sz="83826" autoAdjust="0"/>
  </p:normalViewPr>
  <p:slideViewPr>
    <p:cSldViewPr snapToGrid="0">
      <p:cViewPr varScale="1">
        <p:scale>
          <a:sx n="72" d="100"/>
          <a:sy n="72" d="100"/>
        </p:scale>
        <p:origin x="498" y="78"/>
      </p:cViewPr>
      <p:guideLst/>
    </p:cSldViewPr>
  </p:slideViewPr>
  <p:outlineViewPr>
    <p:cViewPr>
      <p:scale>
        <a:sx n="33" d="100"/>
        <a:sy n="33" d="100"/>
      </p:scale>
      <p:origin x="0" y="-5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C1AD9-8935-437B-BE38-7F945F465362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98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18E25-83EE-465C-852D-212AFF80F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66315" rtl="0" eaLnBrk="1" latinLnBrk="0" hangingPunct="1">
      <a:defRPr sz="1662" kern="1200">
        <a:solidFill>
          <a:schemeClr val="tx1"/>
        </a:solidFill>
        <a:latin typeface="+mn-lt"/>
        <a:ea typeface="+mn-ea"/>
        <a:cs typeface="+mn-cs"/>
      </a:defRPr>
    </a:lvl1pPr>
    <a:lvl2pPr marL="633158" algn="l" defTabSz="1266315" rtl="0" eaLnBrk="1" latinLnBrk="0" hangingPunct="1">
      <a:defRPr sz="1662" kern="1200">
        <a:solidFill>
          <a:schemeClr val="tx1"/>
        </a:solidFill>
        <a:latin typeface="+mn-lt"/>
        <a:ea typeface="+mn-ea"/>
        <a:cs typeface="+mn-cs"/>
      </a:defRPr>
    </a:lvl2pPr>
    <a:lvl3pPr marL="1266315" algn="l" defTabSz="1266315" rtl="0" eaLnBrk="1" latinLnBrk="0" hangingPunct="1">
      <a:defRPr sz="1662" kern="1200">
        <a:solidFill>
          <a:schemeClr val="tx1"/>
        </a:solidFill>
        <a:latin typeface="+mn-lt"/>
        <a:ea typeface="+mn-ea"/>
        <a:cs typeface="+mn-cs"/>
      </a:defRPr>
    </a:lvl3pPr>
    <a:lvl4pPr marL="1899472" algn="l" defTabSz="1266315" rtl="0" eaLnBrk="1" latinLnBrk="0" hangingPunct="1">
      <a:defRPr sz="1662" kern="1200">
        <a:solidFill>
          <a:schemeClr val="tx1"/>
        </a:solidFill>
        <a:latin typeface="+mn-lt"/>
        <a:ea typeface="+mn-ea"/>
        <a:cs typeface="+mn-cs"/>
      </a:defRPr>
    </a:lvl4pPr>
    <a:lvl5pPr marL="2532629" algn="l" defTabSz="1266315" rtl="0" eaLnBrk="1" latinLnBrk="0" hangingPunct="1">
      <a:defRPr sz="1662" kern="1200">
        <a:solidFill>
          <a:schemeClr val="tx1"/>
        </a:solidFill>
        <a:latin typeface="+mn-lt"/>
        <a:ea typeface="+mn-ea"/>
        <a:cs typeface="+mn-cs"/>
      </a:defRPr>
    </a:lvl5pPr>
    <a:lvl6pPr marL="3165787" algn="l" defTabSz="1266315" rtl="0" eaLnBrk="1" latinLnBrk="0" hangingPunct="1">
      <a:defRPr sz="1662" kern="1200">
        <a:solidFill>
          <a:schemeClr val="tx1"/>
        </a:solidFill>
        <a:latin typeface="+mn-lt"/>
        <a:ea typeface="+mn-ea"/>
        <a:cs typeface="+mn-cs"/>
      </a:defRPr>
    </a:lvl6pPr>
    <a:lvl7pPr marL="3798945" algn="l" defTabSz="1266315" rtl="0" eaLnBrk="1" latinLnBrk="0" hangingPunct="1">
      <a:defRPr sz="1662" kern="1200">
        <a:solidFill>
          <a:schemeClr val="tx1"/>
        </a:solidFill>
        <a:latin typeface="+mn-lt"/>
        <a:ea typeface="+mn-ea"/>
        <a:cs typeface="+mn-cs"/>
      </a:defRPr>
    </a:lvl7pPr>
    <a:lvl8pPr marL="4432102" algn="l" defTabSz="1266315" rtl="0" eaLnBrk="1" latinLnBrk="0" hangingPunct="1">
      <a:defRPr sz="1662" kern="1200">
        <a:solidFill>
          <a:schemeClr val="tx1"/>
        </a:solidFill>
        <a:latin typeface="+mn-lt"/>
        <a:ea typeface="+mn-ea"/>
        <a:cs typeface="+mn-cs"/>
      </a:defRPr>
    </a:lvl8pPr>
    <a:lvl9pPr marL="5065259" algn="l" defTabSz="1266315" rtl="0" eaLnBrk="1" latinLnBrk="0" hangingPunct="1">
      <a:defRPr sz="16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18E25-83EE-465C-852D-212AFF80F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84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FABE070-E7DD-45E2-A491-A0E425877410}" type="datetime1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9063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40841"/>
            <a:fld id="{E6A26BC4-AD6E-4E14-8BD5-62853B41520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4084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4084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4084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26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40841"/>
            <a:fld id="{CAF590DB-F999-49EB-8F42-643977D8597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4084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4084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4084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589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40841"/>
            <a:fld id="{CE745E6C-2FEF-4C94-A9BF-A0525638A5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4084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4084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4084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74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40841"/>
            <a:fld id="{9E54C30A-73AE-4E91-ABBE-C099BB5C778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4084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4084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4084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906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40841"/>
            <a:fld id="{1E0A4618-57B1-4126-B257-16971103971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4084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4084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4084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745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240841"/>
            <a:fld id="{E4DA5B19-6685-4240-BBF6-859A911B0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24084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24084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4084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870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B217-D884-410F-8455-C06F5C59E529}" type="datetime1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779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7B7F-3400-42D7-909C-6B4E6C22BC70}" type="datetime1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60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14E68-48C4-471F-ADCD-5F80DD68F5BC}" type="datetime1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EFDA-BFF6-45E0-96DF-95F709039FC1}" type="datetime1">
              <a:rPr lang="en-US" smtClean="0"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2582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840A-78E6-4776-BACA-23F38B55E6A8}" type="datetime1">
              <a:rPr lang="en-US" smtClean="0"/>
              <a:t>10/25/2019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78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413A-EDD2-4593-ABF3-EE586093EC4D}" type="datetime1">
              <a:rPr lang="en-US" smtClean="0"/>
              <a:t>10/25/2019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11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6F2FD-A4D0-459B-9772-A7F88D9E3C39}" type="datetime1">
              <a:rPr lang="en-US" smtClean="0"/>
              <a:t>10/25/2019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70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EF78-89DD-426D-908B-C9978D6B3158}" type="datetime1">
              <a:rPr lang="en-US" smtClean="0"/>
              <a:t>10/25/2019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1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2180-7FAA-490D-A20C-F4D07F10FFD5}" type="datetime1">
              <a:rPr lang="en-US" smtClean="0"/>
              <a:t>10/25/2019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13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9F22-8C94-4253-BD24-E92C4A22ECD5}" type="datetime1">
              <a:rPr lang="en-US" smtClean="0"/>
              <a:t>10/25/2019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2D39A-7074-4B61-8183-76EA9894E0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7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240841"/>
            <a:fld id="{7A289935-AAA5-4C99-8157-4734DEAC7A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24084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24084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4084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3270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  <p:sldLayoutId id="2147484155" r:id="rId5"/>
    <p:sldLayoutId id="2147484156" r:id="rId6"/>
    <p:sldLayoutId id="2147484157" r:id="rId7"/>
    <p:sldLayoutId id="2147484158" r:id="rId8"/>
    <p:sldLayoutId id="2147484159" r:id="rId9"/>
    <p:sldLayoutId id="2147484160" r:id="rId10"/>
    <p:sldLayoutId id="2147484161" r:id="rId11"/>
    <p:sldLayoutId id="2147484162" r:id="rId12"/>
    <p:sldLayoutId id="2147484163" r:id="rId13"/>
    <p:sldLayoutId id="2147484164" r:id="rId14"/>
    <p:sldLayoutId id="2147484165" r:id="rId15"/>
    <p:sldLayoutId id="2147484166" r:id="rId16"/>
    <p:sldLayoutId id="2147484167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12" Type="http://schemas.openxmlformats.org/officeDocument/2006/relationships/image" Target="../media/image2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F5463CD-2ADF-4A91-9E0D-D5AD6837C914}"/>
              </a:ext>
            </a:extLst>
          </p:cNvPr>
          <p:cNvSpPr/>
          <p:nvPr/>
        </p:nvSpPr>
        <p:spPr>
          <a:xfrm rot="19755172">
            <a:off x="4046275" y="1753558"/>
            <a:ext cx="560355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115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15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15C17-044E-4217-950C-67A824556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893" y="4917144"/>
            <a:ext cx="1575435" cy="1295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6CE065-AF41-4EA4-B65C-9B408F40F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791" y="636933"/>
            <a:ext cx="1575435" cy="1295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4C2604-4140-46A8-9D38-1762AF01C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74" y="602129"/>
            <a:ext cx="1575435" cy="1295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C04178-7258-4935-AD46-3B7D2A4FD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48" y="4832127"/>
            <a:ext cx="1575435" cy="1295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E6E8BD-FC2E-4D36-B767-EFE2FFA4FC4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12" y="834887"/>
            <a:ext cx="993171" cy="4108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F1A1C-8272-4BB4-A0DD-078BC780D17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621" y="834887"/>
            <a:ext cx="917501" cy="4108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9130E9-1FA7-4896-81EF-4612B95D23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07" y="5023161"/>
            <a:ext cx="829767" cy="6752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B605F71-CAD9-4512-9B41-35F1BCD14FE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727" y="5165543"/>
            <a:ext cx="695287" cy="4125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7668495"/>
      </p:ext>
    </p:extLst>
  </p:cSld>
  <p:clrMapOvr>
    <a:masterClrMapping/>
  </p:clrMapOvr>
  <p:transition spd="slow" advTm="1160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57" y="142617"/>
            <a:ext cx="3028950" cy="15144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r="7339"/>
          <a:stretch/>
        </p:blipFill>
        <p:spPr>
          <a:xfrm>
            <a:off x="3593870" y="0"/>
            <a:ext cx="2466109" cy="160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557" y="184438"/>
            <a:ext cx="2161742" cy="18478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73" y="2274223"/>
            <a:ext cx="2216727" cy="160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4" r="12542"/>
          <a:stretch/>
        </p:blipFill>
        <p:spPr>
          <a:xfrm>
            <a:off x="9950336" y="4186150"/>
            <a:ext cx="2022763" cy="16937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29" y="5245245"/>
            <a:ext cx="2270414" cy="16127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701" y="5228704"/>
            <a:ext cx="2305050" cy="17456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 t="2987" r="-1164" b="10779"/>
          <a:stretch/>
        </p:blipFill>
        <p:spPr>
          <a:xfrm>
            <a:off x="6379673" y="0"/>
            <a:ext cx="2664574" cy="18953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943" y="4908926"/>
            <a:ext cx="2643447" cy="19490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" y="3690332"/>
            <a:ext cx="2581275" cy="1771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9195" r="11425"/>
          <a:stretch/>
        </p:blipFill>
        <p:spPr>
          <a:xfrm>
            <a:off x="412866" y="1884217"/>
            <a:ext cx="2227812" cy="16001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691890" y="2205990"/>
            <a:ext cx="4171950" cy="475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4780" y="2091690"/>
            <a:ext cx="5154930" cy="1005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760470" y="2423160"/>
            <a:ext cx="3794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31920" y="2720340"/>
            <a:ext cx="5246370" cy="475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20340" y="1828800"/>
            <a:ext cx="5817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এসব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পিঠার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8248" y="2305107"/>
            <a:ext cx="7452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খেজুর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পিঠা,চুষি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পিঠা,বিবিখানা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চিতই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ছিট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সেমাই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পিঠা,ভাপা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পিঠা,দুধচিতই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পিঠা,পাটিসাপটা,পুলি,নারকেল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93870" y="3829105"/>
            <a:ext cx="6995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এমনি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নামের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পিঠা।শীতকালে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গরম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গরম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পিঠার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মজাই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1" name="TextBox 20"/>
          <p:cNvSpPr txBox="1"/>
          <p:nvPr/>
        </p:nvSpPr>
        <p:spPr>
          <a:xfrm flipH="1">
            <a:off x="890845" y="761999"/>
            <a:ext cx="1727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খেজুর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53346" y="665019"/>
            <a:ext cx="1316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চুষি পিঠা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44144" y="706581"/>
            <a:ext cx="1482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বিবিখানা</a:t>
            </a:r>
            <a:endParaRPr lang="en-US" sz="3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252363" y="969818"/>
            <a:ext cx="1717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চিতই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390909" y="3006436"/>
            <a:ext cx="1330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ছিট পিঠা</a:t>
            </a:r>
            <a:endParaRPr lang="en-US" sz="3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238509" y="4544291"/>
            <a:ext cx="1676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সেমাই</a:t>
            </a:r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endParaRPr lang="en-US" sz="3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54291" y="6165273"/>
            <a:ext cx="145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ভাপা</a:t>
            </a:r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endParaRPr lang="en-US" sz="3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79127" y="6040582"/>
            <a:ext cx="1510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দুধ চিতই</a:t>
            </a:r>
            <a:endParaRPr lang="en-US" sz="3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17273" y="5985164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পাটিসাপটা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36073" y="4599709"/>
            <a:ext cx="1233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পুলি</a:t>
            </a:r>
            <a:endParaRPr lang="en-US" sz="3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4182" y="2452255"/>
            <a:ext cx="2092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নারকেল পিঠা</a:t>
            </a:r>
            <a:endParaRPr lang="en-US" sz="3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888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2058">
        <p14:switch dir="r"/>
      </p:transition>
    </mc:Choice>
    <mc:Fallback xmlns="">
      <p:transition spd="slow" advTm="320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45904" y="711232"/>
            <a:ext cx="5580114" cy="1323439"/>
          </a:xfrm>
          <a:prstGeom prst="rect">
            <a:avLst/>
          </a:prstGeom>
          <a:solidFill>
            <a:schemeClr val="tx1"/>
          </a:solidFill>
          <a:ln w="38100">
            <a:solidFill>
              <a:srgbClr val="CC0099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 পাঠ্য বইয়ের ৩৬ পৃষ্ঠা খোলো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D46DE1-253B-4A6B-A41E-865203B28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626" y="2146852"/>
            <a:ext cx="3816626" cy="38276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006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700">
        <p14:switch dir="r"/>
      </p:transition>
    </mc:Choice>
    <mc:Fallback xmlns="">
      <p:transition spd="slow" advTm="37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uble Wave 4"/>
          <p:cNvSpPr/>
          <p:nvPr/>
        </p:nvSpPr>
        <p:spPr>
          <a:xfrm>
            <a:off x="3104701" y="850954"/>
            <a:ext cx="5982597" cy="1461119"/>
          </a:xfrm>
          <a:prstGeom prst="doubleWave">
            <a:avLst>
              <a:gd name="adj1" fmla="val 6250"/>
              <a:gd name="adj2" fmla="val -281"/>
            </a:avLst>
          </a:prstGeom>
          <a:solidFill>
            <a:schemeClr val="tx1"/>
          </a:solidFill>
          <a:ln w="57150"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latin typeface="paTHNikoshBAN"/>
                <a:cs typeface="NikoshBAN" panose="02000000000000000000" pitchFamily="2" charset="0"/>
              </a:rPr>
              <a:t>পাঠ থেকে নতুন শব্দ খুঁজে বের করো ও অর্থ বলো</a:t>
            </a:r>
            <a:endParaRPr lang="en-US" sz="3600" b="1" dirty="0">
              <a:latin typeface="paTHNikoshBAN"/>
              <a:cs typeface="NikoshBAN" panose="02000000000000000000" pitchFamily="2" charset="0"/>
            </a:endParaRPr>
          </a:p>
        </p:txBody>
      </p:sp>
      <p:sp>
        <p:nvSpPr>
          <p:cNvPr id="6" name="Flowchart: Decision 5"/>
          <p:cNvSpPr/>
          <p:nvPr/>
        </p:nvSpPr>
        <p:spPr>
          <a:xfrm rot="10800000" flipV="1">
            <a:off x="710614" y="2548890"/>
            <a:ext cx="3381554" cy="1303020"/>
          </a:xfrm>
          <a:prstGeom prst="flowChartDecisio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অনুষ্ঠান</a:t>
            </a:r>
            <a:endParaRPr lang="en-US" sz="4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Flowchart: Decision 19"/>
          <p:cNvSpPr/>
          <p:nvPr/>
        </p:nvSpPr>
        <p:spPr>
          <a:xfrm rot="10800000" flipV="1">
            <a:off x="710615" y="4309110"/>
            <a:ext cx="3550023" cy="1291590"/>
          </a:xfrm>
          <a:prstGeom prst="flowChartDecisio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4510691" y="3175054"/>
            <a:ext cx="2148840" cy="114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595423" y="2770985"/>
            <a:ext cx="3680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আয়োজন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4701540" y="4907280"/>
            <a:ext cx="2148840" cy="114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86650" y="4514850"/>
            <a:ext cx="278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</a:t>
            </a:r>
            <a:r>
              <a:rPr lang="bn-BD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লো,উত্তম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692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9425">
        <p14:switch dir="r"/>
      </p:transition>
    </mc:Choice>
    <mc:Fallback xmlns="">
      <p:transition spd="slow" advTm="94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0" grpId="0" animBg="1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ave 7"/>
          <p:cNvSpPr/>
          <p:nvPr/>
        </p:nvSpPr>
        <p:spPr>
          <a:xfrm>
            <a:off x="5168017" y="898866"/>
            <a:ext cx="6347790" cy="1566727"/>
          </a:xfrm>
          <a:prstGeom prst="wave">
            <a:avLst/>
          </a:prstGeom>
          <a:solidFill>
            <a:schemeClr val="tx1"/>
          </a:solidFill>
          <a:ln w="38100">
            <a:solidFill>
              <a:schemeClr val="accent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 ভেঙ্গে দেখাও ও শব্দ তৈরী করো</a:t>
            </a:r>
            <a:endParaRPr lang="en-US" sz="4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68180" y="2510560"/>
            <a:ext cx="2716695" cy="887896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অনুষ্ঠান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72819" y="3932778"/>
            <a:ext cx="2716695" cy="854766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4678018" y="2510560"/>
            <a:ext cx="874643" cy="834885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ষ্ঠ</a:t>
            </a:r>
            <a:endParaRPr lang="en-US" sz="4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Flowchart: Process 12"/>
          <p:cNvSpPr/>
          <p:nvPr/>
        </p:nvSpPr>
        <p:spPr>
          <a:xfrm>
            <a:off x="4678018" y="3926981"/>
            <a:ext cx="861391" cy="841513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ন্দ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6141720" y="2510560"/>
            <a:ext cx="921026" cy="854764"/>
          </a:xfrm>
          <a:prstGeom prst="flowChartProces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Flowchart: Process 15"/>
          <p:cNvSpPr/>
          <p:nvPr/>
        </p:nvSpPr>
        <p:spPr>
          <a:xfrm>
            <a:off x="6171869" y="3948351"/>
            <a:ext cx="954156" cy="834886"/>
          </a:xfrm>
          <a:prstGeom prst="flowChartProces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endParaRPr lang="en-US" sz="4800" b="1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Flowchart: Process 17"/>
          <p:cNvSpPr/>
          <p:nvPr/>
        </p:nvSpPr>
        <p:spPr>
          <a:xfrm>
            <a:off x="7493773" y="2537063"/>
            <a:ext cx="848139" cy="781878"/>
          </a:xfrm>
          <a:prstGeom prst="flowChartProcess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Flowchart: Process 18"/>
          <p:cNvSpPr/>
          <p:nvPr/>
        </p:nvSpPr>
        <p:spPr>
          <a:xfrm>
            <a:off x="7507142" y="3944013"/>
            <a:ext cx="834887" cy="901147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6403" y="2820082"/>
            <a:ext cx="2994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কাষ্ঠ,পৃষ্ঠা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01489" y="3966270"/>
            <a:ext cx="2407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অন্দর,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Horizontal Scroll 23"/>
          <p:cNvSpPr/>
          <p:nvPr/>
        </p:nvSpPr>
        <p:spPr>
          <a:xfrm>
            <a:off x="788894" y="898866"/>
            <a:ext cx="2895210" cy="1211885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172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3616">
        <p14:switch dir="r"/>
      </p:transition>
    </mc:Choice>
    <mc:Fallback xmlns="">
      <p:transition spd="slow" advTm="136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1" grpId="0"/>
      <p:bldP spid="22" grpId="0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>
            <a:off x="4161183" y="982005"/>
            <a:ext cx="3578087" cy="1033670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431" y="2384755"/>
            <a:ext cx="2581275" cy="26174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93" y="2453456"/>
            <a:ext cx="3044190" cy="23888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4448921" y="2414585"/>
            <a:ext cx="44119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 পিঠার নাম লেখ ও পিঠা সম্পর্কে দুটি করে বাক্য লেখ।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250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293">
        <p14:switch dir="r"/>
      </p:transition>
    </mc:Choice>
    <mc:Fallback xmlns="">
      <p:transition spd="slow" advTm="112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>
            <a:extLst>
              <a:ext uri="{FF2B5EF4-FFF2-40B4-BE49-F238E27FC236}">
                <a16:creationId xmlns:a16="http://schemas.microsoft.com/office/drawing/2014/main" id="{F3220D09-2FBB-444C-ADC1-DB33C0A7857A}"/>
              </a:ext>
            </a:extLst>
          </p:cNvPr>
          <p:cNvSpPr/>
          <p:nvPr/>
        </p:nvSpPr>
        <p:spPr>
          <a:xfrm>
            <a:off x="2922105" y="1041484"/>
            <a:ext cx="6347790" cy="1566727"/>
          </a:xfrm>
          <a:prstGeom prst="wave">
            <a:avLst/>
          </a:prstGeom>
          <a:solidFill>
            <a:schemeClr val="tx1"/>
          </a:solidFill>
          <a:ln w="38100">
            <a:solidFill>
              <a:schemeClr val="accent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114F53-7E71-4CA3-8BB8-BECE4AC91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3932029"/>
            <a:ext cx="1962150" cy="2333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5FB246-46DD-4E92-BC41-A827A7C85AE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626" y="2608210"/>
            <a:ext cx="3019603" cy="336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732">
        <p14:switch dir="r"/>
      </p:transition>
    </mc:Choice>
    <mc:Fallback xmlns="">
      <p:transition spd="slow" advTm="17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>
            <a:extLst>
              <a:ext uri="{FF2B5EF4-FFF2-40B4-BE49-F238E27FC236}">
                <a16:creationId xmlns:a16="http://schemas.microsoft.com/office/drawing/2014/main" id="{382F8191-D175-4CE4-B979-65843EBEB60F}"/>
              </a:ext>
            </a:extLst>
          </p:cNvPr>
          <p:cNvSpPr/>
          <p:nvPr/>
        </p:nvSpPr>
        <p:spPr>
          <a:xfrm>
            <a:off x="2766849" y="920322"/>
            <a:ext cx="6347790" cy="1566727"/>
          </a:xfrm>
          <a:prstGeom prst="wave">
            <a:avLst/>
          </a:prstGeom>
          <a:solidFill>
            <a:schemeClr val="tx1"/>
          </a:solidFill>
          <a:ln w="38100">
            <a:solidFill>
              <a:schemeClr val="accent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নিরব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59ABBD-CB45-43D7-90C4-056C44A90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3932029"/>
            <a:ext cx="1962150" cy="2333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80C7B7-CEC0-4DE0-8A61-FA6C78252B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626" y="2670628"/>
            <a:ext cx="3498574" cy="330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1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324">
        <p14:switch dir="r"/>
      </p:transition>
    </mc:Choice>
    <mc:Fallback xmlns="">
      <p:transition spd="slow" advTm="13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3883" y="1906494"/>
            <a:ext cx="2491378" cy="283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46" dirty="0"/>
          </a:p>
        </p:txBody>
      </p:sp>
      <p:sp>
        <p:nvSpPr>
          <p:cNvPr id="4" name="Horizontal Scroll 3"/>
          <p:cNvSpPr/>
          <p:nvPr/>
        </p:nvSpPr>
        <p:spPr>
          <a:xfrm>
            <a:off x="3337560" y="1075497"/>
            <a:ext cx="5516880" cy="1030329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মূল্যায়ন</a:t>
            </a:r>
            <a:endParaRPr lang="en-US" sz="6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34870" y="2190105"/>
            <a:ext cx="5634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 উত্তর খাতায় লেখ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34870" y="3429000"/>
            <a:ext cx="65083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পিঠাপুলি খাওয়ার ধুম পড়ে কখন?</a:t>
            </a:r>
          </a:p>
          <a:p>
            <a:r>
              <a:rPr lang="bn-BD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চাল গু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ঁ</a:t>
            </a:r>
            <a:r>
              <a:rPr lang="bn-BD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ড়ো করা হয় কখন?</a:t>
            </a:r>
          </a:p>
          <a:p>
            <a:r>
              <a:rPr lang="bn-BD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তোমার জানা চারটি পিঠার নাম লেখো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02C29C-FB7F-47E9-93F3-F82E9D211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3932029"/>
            <a:ext cx="1962150" cy="2333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967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739">
        <p14:switch dir="r"/>
      </p:transition>
    </mc:Choice>
    <mc:Fallback xmlns="">
      <p:transition spd="slow" advTm="37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 rot="19546730">
            <a:off x="4510212" y="2264252"/>
            <a:ext cx="6087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 সবাইকে</a:t>
            </a:r>
            <a:endParaRPr lang="en-US" sz="8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Content Placeholder 3" descr="007.gif">
            <a:extLst>
              <a:ext uri="{FF2B5EF4-FFF2-40B4-BE49-F238E27FC236}">
                <a16:creationId xmlns:a16="http://schemas.microsoft.com/office/drawing/2014/main" id="{02320507-1E3F-43BD-B5F2-6DB892959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56" y="667167"/>
            <a:ext cx="4363858" cy="39024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B65B6E-9D9B-4532-9931-ADD88D7B8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3932029"/>
            <a:ext cx="1962150" cy="2333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2716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346">
        <p15:prstTrans prst="pageCurlDouble"/>
      </p:transition>
    </mc:Choice>
    <mc:Fallback xmlns="">
      <p:transition spd="slow" advTm="43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60564" y="3252980"/>
            <a:ext cx="8058150" cy="2800767"/>
          </a:xfrm>
          <a:prstGeom prst="rect">
            <a:avLst/>
          </a:prstGeom>
          <a:solidFill>
            <a:schemeClr val="tx1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শাহরিণা </a:t>
            </a:r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বিণ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সুইটি</a:t>
            </a:r>
            <a:endParaRPr lang="en-US" sz="4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চরমোনাই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মাদ্র</a:t>
            </a:r>
            <a:r>
              <a:rPr lang="bn-BD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bn-BD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bn-BD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রকার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প্রাথমিক বিদ্যালয়</a:t>
            </a:r>
          </a:p>
          <a:p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বরিশাল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860563" y="1003036"/>
            <a:ext cx="5730240" cy="1677477"/>
          </a:xfrm>
          <a:prstGeom prst="horizontalScroll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8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C1EA05-D55E-41F7-AF7C-4676B4E320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94" y="1189643"/>
            <a:ext cx="2288317" cy="29817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3988717"/>
      </p:ext>
    </p:extLst>
  </p:cSld>
  <p:clrMapOvr>
    <a:masterClrMapping/>
  </p:clrMapOvr>
  <p:transition spd="slow" advTm="757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2541270" y="707500"/>
            <a:ext cx="6065520" cy="1662238"/>
          </a:xfrm>
          <a:prstGeom prst="horizontalScrol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27040" y="2540175"/>
            <a:ext cx="7805530" cy="3426203"/>
          </a:xfrm>
          <a:prstGeom prst="round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শ্রেনিঃ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lang="bn-BD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বিষয়ঃবাংলা</a:t>
            </a:r>
          </a:p>
          <a:p>
            <a:pPr algn="ctr"/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পাঠশিরোনামঃ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দাদির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হাতের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মজার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শীতকালে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মজাই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endParaRPr lang="bn-BD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06790" y="822960"/>
            <a:ext cx="2011680" cy="475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AC3268-5D55-4B1B-A86F-B276C208C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3932029"/>
            <a:ext cx="1962150" cy="2333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7815772"/>
      </p:ext>
    </p:extLst>
  </p:cSld>
  <p:clrMapOvr>
    <a:masterClrMapping/>
  </p:clrMapOvr>
  <p:transition spd="slow" advTm="554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3400793" y="638234"/>
            <a:ext cx="5181600" cy="1747157"/>
          </a:xfrm>
          <a:prstGeom prst="horizontalScrol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8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3818" y="2385391"/>
            <a:ext cx="101363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১.১.১ বাক্যে ও শব্দে ব্যবহৃত বাংলা যুক্তবর্ণের ধ্বনি শুনে মনে রাখতে পারবে।</a:t>
            </a:r>
          </a:p>
          <a:p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১.৩.২ পাঠের বিষয়ে প্রশ্ন করতে ও প্রশ্নের উত্তর দিতে পারবে।</a:t>
            </a:r>
          </a:p>
          <a:p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২.৫.৩ বর্ণনামূলক বিষয় পড়তে পারবে।</a:t>
            </a:r>
          </a:p>
          <a:p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১.৫.১ পাঠে ব্যবহৃত শব্দ দিয়ে বাক্য লিখতে পারবে।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F38136-D485-4CA4-AB68-DD9AAE28F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395" y="3932029"/>
            <a:ext cx="1962150" cy="2333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9764833"/>
      </p:ext>
    </p:extLst>
  </p:cSld>
  <p:clrMapOvr>
    <a:masterClrMapping/>
  </p:clrMapOvr>
  <p:transition spd="slow" advTm="530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uble Wave 3"/>
          <p:cNvSpPr/>
          <p:nvPr/>
        </p:nvSpPr>
        <p:spPr>
          <a:xfrm>
            <a:off x="662608" y="923332"/>
            <a:ext cx="6016487" cy="755373"/>
          </a:xfrm>
          <a:prstGeom prst="doubleWave">
            <a:avLst>
              <a:gd name="adj1" fmla="val 6250"/>
              <a:gd name="adj2" fmla="val 1542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কিছু ছবি দেখি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72" y="2403971"/>
            <a:ext cx="3617845" cy="31530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08" y="2393024"/>
            <a:ext cx="3333311" cy="30877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196081" y="2197601"/>
            <a:ext cx="3173506" cy="354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ছবিতে তোমরা কী দেখতে পাচ্ছো ?</a:t>
            </a:r>
          </a:p>
          <a:p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উত্তরঃপিঠা</a:t>
            </a:r>
          </a:p>
          <a:p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পিঠা খেতে কেমন লাগে?</a:t>
            </a:r>
          </a:p>
          <a:p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উত্তরঃঅনেক মজা।</a:t>
            </a:r>
          </a:p>
          <a:p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তোমাদের বাড়ীতে কে পিঠা তৈরী করেন?</a:t>
            </a:r>
          </a:p>
          <a:p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ঊত্তরঃ দাদী</a:t>
            </a:r>
          </a:p>
          <a:p>
            <a:endParaRPr lang="en-US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4396376"/>
      </p:ext>
    </p:extLst>
  </p:cSld>
  <p:clrMapOvr>
    <a:masterClrMapping/>
  </p:clrMapOvr>
  <p:transition spd="slow" advTm="1025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673626" y="937588"/>
            <a:ext cx="4273825" cy="2001079"/>
          </a:xfrm>
          <a:prstGeom prst="wav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55949B-5EAF-4B01-B945-97D49C4C6276}"/>
              </a:ext>
            </a:extLst>
          </p:cNvPr>
          <p:cNvSpPr/>
          <p:nvPr/>
        </p:nvSpPr>
        <p:spPr>
          <a:xfrm>
            <a:off x="2007901" y="3919333"/>
            <a:ext cx="50557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b="1" dirty="0">
                <a:solidFill>
                  <a:srgbClr val="CC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দাদির হাতের মজার পিঠা</a:t>
            </a:r>
            <a:endParaRPr lang="en-US" sz="4800" b="1" dirty="0">
              <a:solidFill>
                <a:srgbClr val="CC0099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C45AAE-C4AD-4A1D-B4F8-F9BF967C3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839" y="3206451"/>
            <a:ext cx="3333311" cy="30877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412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532">
        <p14:switch dir="r"/>
      </p:transition>
    </mc:Choice>
    <mc:Fallback xmlns="">
      <p:transition spd="slow" advTm="55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342" y="806822"/>
            <a:ext cx="4558552" cy="2635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930" y="820271"/>
            <a:ext cx="4585448" cy="2581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06822" y="3496234"/>
            <a:ext cx="10596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শীতকালে পিঠাপুলি খাওয়ার ধুম পড়ে যায়।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626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910">
        <p14:switch dir="r"/>
      </p:transition>
    </mc:Choice>
    <mc:Fallback xmlns="">
      <p:transition spd="slow" advTm="59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94" y="941695"/>
            <a:ext cx="5008729" cy="2879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39" y="928048"/>
            <a:ext cx="4817660" cy="286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39687" y="3988905"/>
            <a:ext cx="10045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ওঠে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ঢেঁকিতে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ভানা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48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6749">
        <p14:switch dir="r"/>
      </p:transition>
    </mc:Choice>
    <mc:Fallback xmlns="">
      <p:transition spd="slow" advTm="67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499" y="783700"/>
            <a:ext cx="4943061" cy="33130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037196" y="4190520"/>
            <a:ext cx="6871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  ভানার পর সেই চাল গুঁড়ো করা হয়।</a:t>
            </a:r>
            <a:endParaRPr lang="en-US" sz="4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37196" y="4740614"/>
            <a:ext cx="6086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 দিয়ে তৈরী হয় নানা ধরনের পিঠা।</a:t>
            </a:r>
            <a:endParaRPr lang="en-US" sz="4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2198" y="5385388"/>
            <a:ext cx="6796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নানা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অনুষ্ঠানে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পিঠা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খাওয়া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02" y="820536"/>
            <a:ext cx="4343400" cy="3234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51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774">
        <p14:switch dir="r"/>
      </p:transition>
    </mc:Choice>
    <mc:Fallback xmlns="">
      <p:transition spd="slow" advTm="77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3|1.3|1.2|1.1|1.1|1.2|1.2|1.1|1.1|1|1|1|0.9|1|1|1|1|0.9|1|1|2.2|1.3|1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|1.1|1.1|1.1|1|1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3|1|1|0.9|1|1|1|1|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6.1|1.2|1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1|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9|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4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3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3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6|1.6|1.3|1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3346</TotalTime>
  <Words>334</Words>
  <Application>Microsoft Office PowerPoint</Application>
  <PresentationFormat>Widescreen</PresentationFormat>
  <Paragraphs>75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Garamond</vt:lpstr>
      <vt:lpstr>NikoshBAN</vt:lpstr>
      <vt:lpstr>paTHNikoshBAN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sweety</dc:creator>
  <cp:lastModifiedBy>Shahrina Bin Sweety</cp:lastModifiedBy>
  <cp:revision>598</cp:revision>
  <dcterms:created xsi:type="dcterms:W3CDTF">2017-09-10T16:14:28Z</dcterms:created>
  <dcterms:modified xsi:type="dcterms:W3CDTF">2019-10-25T12:56:54Z</dcterms:modified>
</cp:coreProperties>
</file>