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329" r:id="rId3"/>
    <p:sldId id="333" r:id="rId4"/>
    <p:sldId id="305" r:id="rId5"/>
    <p:sldId id="335" r:id="rId6"/>
    <p:sldId id="337" r:id="rId7"/>
    <p:sldId id="339" r:id="rId8"/>
    <p:sldId id="341" r:id="rId9"/>
    <p:sldId id="340" r:id="rId10"/>
    <p:sldId id="343" r:id="rId11"/>
    <p:sldId id="345" r:id="rId12"/>
    <p:sldId id="346" r:id="rId13"/>
    <p:sldId id="347" r:id="rId14"/>
    <p:sldId id="349" r:id="rId15"/>
    <p:sldId id="353" r:id="rId16"/>
    <p:sldId id="356" r:id="rId17"/>
    <p:sldId id="35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1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90A49-8AD9-4887-B8B6-7E95F44375CD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FD017-252C-44F0-8A2E-76987410E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66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16609-611E-4DC9-9935-B64990E394A5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7716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F47DE-2D0D-4212-A7DC-81309161E53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43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>
                <a:latin typeface="NikoshBAN" pitchFamily="2" charset="0"/>
                <a:cs typeface="NikoshBAN" pitchFamily="2" charset="0"/>
              </a:rPr>
              <a:t>শিশুদের তিনটি</a:t>
            </a:r>
            <a:r>
              <a:rPr lang="bn-IN" baseline="0" dirty="0">
                <a:latin typeface="NikoshBAN" pitchFamily="2" charset="0"/>
                <a:cs typeface="NikoshBAN" pitchFamily="2" charset="0"/>
              </a:rPr>
              <a:t> দলে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ভাগ করে</a:t>
            </a:r>
            <a:r>
              <a:rPr lang="bn-IN" baseline="0" dirty="0">
                <a:latin typeface="NikoshBAN" pitchFamily="2" charset="0"/>
                <a:cs typeface="NikoshBAN" pitchFamily="2" charset="0"/>
              </a:rPr>
              <a:t> দিব।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F61CF-2C81-4D53-8934-09CFB0639B1E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678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3CBA-BEF7-42CF-8178-899E42C2E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9865E6-4090-4C1F-AAC1-DF46CF1FE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140FB-5F11-47AC-9220-3C2CBAB36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1CE8C-722F-4A8D-9423-DD4043C9D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7785E-95E8-4B61-A590-F3629675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87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1A6F2-4963-4BF7-9E8E-2097BA1D4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F9AFAD-FF41-46F1-A3AC-1626AC8EA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7F428-82D4-42DD-B1F1-D88BA7C4A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50138-3ED6-44CF-8126-21124B2C8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A1EC8-5E5C-4076-816A-6ACC8FDC7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453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0CA7B1-EF56-457A-AC5C-1B47AA140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452C3-B86A-4015-B511-F38749EA0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458BE-CE60-4AB3-B79E-B1281B535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4B84B-DB12-4D8B-AF1F-6F07A0EB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6C7E-4471-4EF3-8AC6-FF78402B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5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E1DD7-06ED-44BD-A8F7-8A47854D1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2C3B1-2648-4083-861A-9B088B413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986FE-C813-4BD1-8117-7173F1C4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12562-BE04-41E4-970B-F24E6E218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7623B-B3B0-440E-8BE1-7C6F30DD5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8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82065-568A-45D9-83B1-3E906A6B7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6CC73-AE11-4769-BDAC-A77EE3161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7E506-0677-4187-BBA4-7241AC5D2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8B7BAF-0913-46A6-BC3D-BE792457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F1F4A-4841-46CC-85B9-1315D6346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48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65837-4435-44E6-9F45-97D31AB35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9EFDB-F70C-4FC0-86B0-2DD1677FA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07C743-CC23-42E2-869B-C43DDCA02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17B28-770F-4735-A224-08687A481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A1667-29D8-4D62-AF08-24C5F6554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CE548E-678A-4DA8-BAED-EB0F5573E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2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50E-FF80-4931-B702-BCBF01D43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EBA49-5BDB-4201-800C-A01E6295D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448A6-337B-436F-8D98-4C4EBBA94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947705-3ED6-42A5-94A7-D2732F01F7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B344D0-1400-456E-8577-332CEDC53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EDB765-26E5-45F1-9078-06A2EDB60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DDFCD1-F5D5-49A6-837F-EC13FC27E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D26138-2B7B-4773-9D91-CBDA2B30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50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8654C-2B5C-433B-9DBE-43D232E0D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2509CC-4583-4910-892A-9E2B53292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EE96DF-B441-4D90-9F18-C700F786E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32CF7-500D-41EE-8DBA-BFEAD28E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17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119B5D-5E5E-4BDD-A2C5-719C380B5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4E5B32-4585-4D1D-AC2D-658B07C51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74853-C341-4D66-BD2E-D601DE5A4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937DA-DBA4-4BFC-8E52-8F46FD12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85FA6-0D12-447B-B506-BD50ED863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2E6FB-5255-4D2D-B7BB-CEEBE6B48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0F253-7995-4E54-8054-E8F75C7B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5C602-7182-4BF5-889E-FCE5B4ADC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BDCF4-2E6F-4FB0-8325-65F78035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5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0C716-FAD5-4FE8-B2E4-EAC5477E4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227596-08B6-4F2C-8241-D2E3145943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D0ED7-DFC9-4188-8EAB-C01B18811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A9A2E5-0288-4C21-A2EF-D3232CEDA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1B959-CE91-4F44-B037-8E8A6FF8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7CC3D-9914-43EC-85AD-119AB02C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4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30238D-CE6D-4168-A8FC-47D65763C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5AC68-0305-4E9E-BBBA-1D072FF90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F49F1-89AC-419B-AFA1-4DF89EE23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AF314-F836-44F7-9AF2-AC33E621EC00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973ED-60A1-4411-BBF3-A8EDF7F49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6B4D3-ABDB-44D2-9B5D-CA3228160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599FA-6C1A-4C1A-B467-BC9761639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1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3CB96DF-DCF3-4809-8494-019886FA4D6A}"/>
              </a:ext>
            </a:extLst>
          </p:cNvPr>
          <p:cNvSpPr/>
          <p:nvPr/>
        </p:nvSpPr>
        <p:spPr>
          <a:xfrm>
            <a:off x="-7448" y="0"/>
            <a:ext cx="12106684" cy="6858000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52" y="543338"/>
            <a:ext cx="6069496" cy="25396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0974" y="3193774"/>
            <a:ext cx="5257800" cy="215443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5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9059BB-2D42-47A3-B19E-A18B50471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8" y="5348210"/>
            <a:ext cx="6674113" cy="15097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7A3675-D8A3-4B5E-9A37-F839BAF125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011" y="5348210"/>
            <a:ext cx="5900942" cy="15097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45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2E2FD77-D794-4B99-92F4-C56284BECC03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045364" y="764777"/>
            <a:ext cx="2101272" cy="70788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b="1" u="sng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b="1" u="sng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2780" y="1918881"/>
            <a:ext cx="6631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প্রশ্নঃ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সাঁওতাল মেয়েরা কি কাপড় পরে</a:t>
            </a:r>
            <a:r>
              <a:rPr lang="bn-IN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11110" y="2882627"/>
            <a:ext cx="83049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উত্তরঃ </a:t>
            </a:r>
            <a:r>
              <a:rPr lang="bn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 মেয়েরা দুইখন্ড কাপড় পরে। উপরের অংশকে বলা হয় 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'পানচি'</a:t>
            </a:r>
            <a:r>
              <a:rPr lang="bn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এবং নিচের অংশকে বলা হয় 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'পাড়হাট'</a:t>
            </a:r>
            <a:r>
              <a:rPr lang="bn-IN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9007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4184">
        <p14:flash/>
      </p:transition>
    </mc:Choice>
    <mc:Fallback>
      <p:transition spd="slow" advTm="41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63"/>
                                  </p:iterate>
                                  <p:childTnLst>
                                    <p:animMotion origin="layout" path="M -3.05556E-6 2.96296E-6 L -3.05556E-6 -0.07223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0D319C4-C506-4AE4-9A15-A2B24ABF5903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AD1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4213874" y="318959"/>
            <a:ext cx="3449668" cy="45720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উৎসব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3" descr="C:\Users\ZISAN\Desktop\saotal\sa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8172" y="1161144"/>
            <a:ext cx="4267200" cy="46010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29" y="1175658"/>
            <a:ext cx="4180114" cy="46300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2907984" y="6000331"/>
            <a:ext cx="6773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পৌষ মাসে বছরের প্রধান ফসল তোলার পর </a:t>
            </a:r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'সোহরায়'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27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5"/>
    </mc:Choice>
    <mc:Fallback>
      <p:transition spd="slow" advTm="7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E26B9E-D507-4545-AEBF-0BAD0D1DA8A9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AD1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basanto-1.jpg"/>
          <p:cNvPicPr>
            <a:picLocks noChangeAspect="1"/>
          </p:cNvPicPr>
          <p:nvPr/>
        </p:nvPicPr>
        <p:blipFill>
          <a:blip r:embed="rId3" cstate="screen">
            <a:lum contrast="20000"/>
          </a:blip>
          <a:stretch>
            <a:fillRect/>
          </a:stretch>
        </p:blipFill>
        <p:spPr>
          <a:xfrm>
            <a:off x="1669144" y="1034578"/>
            <a:ext cx="4325257" cy="4742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5" name="TextBox 4"/>
          <p:cNvSpPr txBox="1"/>
          <p:nvPr/>
        </p:nvSpPr>
        <p:spPr>
          <a:xfrm>
            <a:off x="3236687" y="5874866"/>
            <a:ext cx="5471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মাঘ মাসে </a:t>
            </a:r>
            <a:r>
              <a:rPr lang="bn-IN" sz="2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'মাঘ সিম'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হলো ঘর বানানোর জন্য </a:t>
            </a:r>
          </a:p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বন থেকে খড় কুড়ানোর উৎসব।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059545"/>
            <a:ext cx="4325257" cy="47026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4213874" y="318959"/>
            <a:ext cx="3449668" cy="45720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উৎসব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37852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7971">
        <p15:prstTrans prst="drape"/>
      </p:transition>
    </mc:Choice>
    <mc:Fallback>
      <p:transition spd="slow" advTm="79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BB08311-D161-4646-B3DF-985C42F3A6DD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AD1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21565" y="6174501"/>
            <a:ext cx="8348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ফাল্গুন ওমাঘ মাসে বসন্তের প্রথম দিনের উৎসব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464246221.jpg"/>
          <p:cNvPicPr>
            <a:picLocks noChangeAspect="1"/>
          </p:cNvPicPr>
          <p:nvPr/>
        </p:nvPicPr>
        <p:blipFill>
          <a:blip r:embed="rId3" cstate="screen">
            <a:lum contrast="20000"/>
          </a:blip>
          <a:stretch>
            <a:fillRect/>
          </a:stretch>
        </p:blipFill>
        <p:spPr>
          <a:xfrm>
            <a:off x="1805946" y="1167535"/>
            <a:ext cx="4123361" cy="4913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5" name="Picture 4" descr="baha_1.jpg"/>
          <p:cNvPicPr>
            <a:picLocks noChangeAspect="1"/>
          </p:cNvPicPr>
          <p:nvPr/>
        </p:nvPicPr>
        <p:blipFill>
          <a:blip r:embed="rId4" cstate="screen">
            <a:lum contrast="20000"/>
          </a:blip>
          <a:stretch>
            <a:fillRect/>
          </a:stretch>
        </p:blipFill>
        <p:spPr>
          <a:xfrm>
            <a:off x="6235148" y="1161144"/>
            <a:ext cx="4215138" cy="4891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6" name="Rounded Rectangle 5"/>
          <p:cNvSpPr/>
          <p:nvPr/>
        </p:nvSpPr>
        <p:spPr>
          <a:xfrm>
            <a:off x="4371166" y="318959"/>
            <a:ext cx="3449668" cy="45720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উৎসব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1631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346">
        <p:blinds dir="vert"/>
      </p:transition>
    </mc:Choice>
    <mc:Fallback>
      <p:transition spd="slow" advTm="6346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87DFFD1-C0BD-4388-8A12-6F326EF6FBC6}"/>
              </a:ext>
            </a:extLst>
          </p:cNvPr>
          <p:cNvSpPr/>
          <p:nvPr/>
        </p:nvSpPr>
        <p:spPr>
          <a:xfrm>
            <a:off x="0" y="0"/>
            <a:ext cx="12192000" cy="702365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AD1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21565" y="5737240"/>
            <a:ext cx="83488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ভাদ্র মাসে </a:t>
            </a:r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'হাড়িয়ার সিম'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উৎসবে ফসলের জন্য </a:t>
            </a:r>
          </a:p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বারোয়ারি ভোগ দেওয়া হয়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 descr="C:\Users\ZISAN\Desktop\saotal\sa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089" y="1117601"/>
            <a:ext cx="4393253" cy="4499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4g.jpg"/>
          <p:cNvPicPr>
            <a:picLocks noChangeAspect="1"/>
          </p:cNvPicPr>
          <p:nvPr/>
        </p:nvPicPr>
        <p:blipFill>
          <a:blip r:embed="rId4" cstate="screen">
            <a:lum contrast="20000"/>
          </a:blip>
          <a:stretch>
            <a:fillRect/>
          </a:stretch>
        </p:blipFill>
        <p:spPr>
          <a:xfrm>
            <a:off x="1669143" y="1132114"/>
            <a:ext cx="4303013" cy="447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6" name="Rounded Rectangle 5"/>
          <p:cNvSpPr/>
          <p:nvPr/>
        </p:nvSpPr>
        <p:spPr>
          <a:xfrm>
            <a:off x="4213874" y="318959"/>
            <a:ext cx="3449668" cy="45720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উৎসব 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4009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5579">
        <p14:ripple/>
      </p:transition>
    </mc:Choice>
    <mc:Fallback>
      <p:transition spd="slow" advTm="55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1CB0B13-D16F-4C65-B0E0-58A681B073B5}"/>
              </a:ext>
            </a:extLst>
          </p:cNvPr>
          <p:cNvSpPr/>
          <p:nvPr/>
        </p:nvSpPr>
        <p:spPr>
          <a:xfrm>
            <a:off x="0" y="0"/>
            <a:ext cx="12192000" cy="702365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AD1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99289" y="627945"/>
            <a:ext cx="2793422" cy="769441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bn-BD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3318" y="2152394"/>
            <a:ext cx="1216168" cy="5313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70C0"/>
            </a:solidFill>
          </a:ln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bn-IN" sz="3200" b="1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পদ্মা</a:t>
            </a:r>
            <a:r>
              <a:rPr lang="bn-IN" sz="3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b="1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87372" y="2139199"/>
            <a:ext cx="1235099" cy="5313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bn-IN" sz="32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মেঘনা</a:t>
            </a:r>
            <a:r>
              <a:rPr lang="bn-IN" sz="3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BD" sz="3200" b="1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89536" y="2168227"/>
            <a:ext cx="1171898" cy="5313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bn-IN" sz="3200" b="1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যমুনা</a:t>
            </a:r>
            <a:r>
              <a:rPr lang="bn-IN" sz="32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b="1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69886" y="3429000"/>
            <a:ext cx="7852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প্রশ্নঃ সাঁওতালদের প্রধান পাঁচটি উৎসবের নাম ও কোন মাসে কোন উৎসব পালন করা হয় তিন দলে আলোচনা করে লেখ।</a:t>
            </a:r>
            <a:endParaRPr lang="bn-BD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1015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575">
        <p:push dir="u"/>
      </p:transition>
    </mc:Choice>
    <mc:Fallback>
      <p:transition spd="slow" advTm="1575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10" grpId="0" build="allAtOnce" animBg="1"/>
      <p:bldP spid="11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4AF0B68-6C94-421A-A8EC-AF808E0EB140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AD1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2" t="14398" r="10368" b="10068"/>
          <a:stretch/>
        </p:blipFill>
        <p:spPr bwMode="auto">
          <a:xfrm>
            <a:off x="2227944" y="1289049"/>
            <a:ext cx="3369241" cy="5097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1" y="2967335"/>
            <a:ext cx="4463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তোমাদের বাংলাদেশ ও বিশ্বপরিচয় বইয়ের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১৪ নং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পৃষ্ঠা খ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ু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লে নিরবে পড়।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55086" y="341007"/>
            <a:ext cx="4081829" cy="646331"/>
          </a:xfrm>
          <a:prstGeom prst="rect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বইয়ের সাথে সংযোগ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24074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7678">
        <p15:prstTrans prst="pageCurlDouble"/>
      </p:transition>
    </mc:Choice>
    <mc:Fallback>
      <p:transition spd="slow" advTm="76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9A0EFAA-8C34-49D0-8445-230DD2877ECC}"/>
              </a:ext>
            </a:extLst>
          </p:cNvPr>
          <p:cNvSpPr/>
          <p:nvPr/>
        </p:nvSpPr>
        <p:spPr>
          <a:xfrm>
            <a:off x="0" y="-69574"/>
            <a:ext cx="12192000" cy="6997148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AD1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68B682-158E-4C40-B512-BD149E652FCA}"/>
              </a:ext>
            </a:extLst>
          </p:cNvPr>
          <p:cNvSpPr txBox="1"/>
          <p:nvPr/>
        </p:nvSpPr>
        <p:spPr>
          <a:xfrm>
            <a:off x="3541486" y="472111"/>
            <a:ext cx="5462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সঠিক শব্দ দ্বারা শূন্যস্থান পূরণ কর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5286" y="2967336"/>
            <a:ext cx="7115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১. সাঁওতালদের প্রধান খাবার _____________।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18424" y="4011552"/>
            <a:ext cx="6772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২. সাঁওতাল মেয়েরা _____________ কাপড় পরেন।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673398" y="5129301"/>
            <a:ext cx="6760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৩. সাঁওতালদের প্রধান উৎসব ____________টি।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559068" y="1657542"/>
            <a:ext cx="780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5174" y="1641205"/>
            <a:ext cx="1012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দুইখন্ড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48409" y="1566511"/>
            <a:ext cx="856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পাঁচ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3797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1758">
        <p15:prstTrans prst="drape"/>
      </p:transition>
    </mc:Choice>
    <mc:Fallback>
      <p:transition spd="slow" advTm="117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2 -0.00208 L 0.29023 0.161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15" y="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0.01927 0.3361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2" y="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-0.1461 0.52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05" y="2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Tuli 8\Desktop\PRIANKA\Picture\puffy-flower-frame-by-cesstrelle-5848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0465" y="0"/>
            <a:ext cx="7224713" cy="7076660"/>
          </a:xfrm>
          <a:prstGeom prst="rect">
            <a:avLst/>
          </a:prstGeom>
          <a:noFill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12E0181-7131-478B-9092-44BF9846DFB9}"/>
              </a:ext>
            </a:extLst>
          </p:cNvPr>
          <p:cNvSpPr/>
          <p:nvPr/>
        </p:nvSpPr>
        <p:spPr>
          <a:xfrm>
            <a:off x="3294552" y="2268269"/>
            <a:ext cx="6166983" cy="1270061"/>
          </a:xfrm>
          <a:prstGeom prst="rect">
            <a:avLst/>
          </a:prstGeom>
          <a:noFill/>
        </p:spPr>
        <p:txBody>
          <a:bodyPr wrap="square" lIns="38576" tIns="19289" rIns="38576" bIns="19289">
            <a:spAutoFit/>
          </a:bodyPr>
          <a:lstStyle/>
          <a:p>
            <a:pPr algn="ctr"/>
            <a:r>
              <a:rPr lang="bn-BD" sz="8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সকলকে ধন্যবাদ</a:t>
            </a:r>
            <a:endParaRPr lang="en-IN" sz="8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6B41F1-316C-4024-B2B6-23216086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04" y="4247323"/>
            <a:ext cx="1857375" cy="2457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7CE4AF-9FF9-4873-8424-040DE67BA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5" y="1249430"/>
            <a:ext cx="1857375" cy="2457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4F5231-2DD0-492F-A3D2-1099F2633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960" y="1249430"/>
            <a:ext cx="1857375" cy="2457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64EABF-DE1F-4DED-9BC3-BDE97EE2A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121" y="4379845"/>
            <a:ext cx="1857375" cy="24574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71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EB0B10-7172-43E0-870A-7E04A5A5343E}"/>
              </a:ext>
            </a:extLst>
          </p:cNvPr>
          <p:cNvSpPr/>
          <p:nvPr/>
        </p:nvSpPr>
        <p:spPr>
          <a:xfrm>
            <a:off x="119271" y="0"/>
            <a:ext cx="1195346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023430" y="1949781"/>
            <a:ext cx="174421" cy="3272501"/>
            <a:chOff x="4401404" y="805218"/>
            <a:chExt cx="225158" cy="4285397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4504601" y="805218"/>
              <a:ext cx="8530" cy="4285397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4616327" y="1435017"/>
              <a:ext cx="10235" cy="3191957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4401404" y="1422134"/>
              <a:ext cx="1" cy="3191957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6896395" y="3878680"/>
            <a:ext cx="4128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bn-BD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৪র্থ  </a:t>
            </a:r>
            <a:endParaRPr lang="bn-BD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ক্ষুদ্র নৃ-গোষ্ঠী</a:t>
            </a:r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৪০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150" y="1389414"/>
            <a:ext cx="2256312" cy="22800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545967" y="4171473"/>
            <a:ext cx="49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9944F8-214D-4934-90B5-0C39350B3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92951" y="1483979"/>
            <a:ext cx="2562344" cy="2256312"/>
          </a:xfrm>
          <a:prstGeom prst="rect">
            <a:avLst/>
          </a:prstGeom>
        </p:spPr>
      </p:pic>
      <p:sp>
        <p:nvSpPr>
          <p:cNvPr id="17" name="TextBox 2">
            <a:extLst>
              <a:ext uri="{FF2B5EF4-FFF2-40B4-BE49-F238E27FC236}">
                <a16:creationId xmlns:a16="http://schemas.microsoft.com/office/drawing/2014/main" id="{7B3860BB-F8DD-4704-BF95-5E8EE3A1235E}"/>
              </a:ext>
            </a:extLst>
          </p:cNvPr>
          <p:cNvSpPr txBox="1"/>
          <p:nvPr/>
        </p:nvSpPr>
        <p:spPr>
          <a:xfrm>
            <a:off x="1178275" y="4017270"/>
            <a:ext cx="4910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শাহরিণা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৩৯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বরশাল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569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4611">
        <p14:vortex dir="r"/>
      </p:transition>
    </mc:Choice>
    <mc:Fallback>
      <p:transition spd="slow" advTm="46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D9DB14F-A5A8-4FD0-BD9B-A82DA2E590BD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5566" y="2079934"/>
            <a:ext cx="669115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563"/>
            <a:r>
              <a:rPr lang="bn-BD" sz="4400" b="1" u="dbl" dirty="0">
                <a:solidFill>
                  <a:srgbClr val="7030A0"/>
                </a:solidFill>
                <a:uFill>
                  <a:solidFill>
                    <a:srgbClr val="002060"/>
                  </a:solidFill>
                </a:uFill>
                <a:latin typeface="NikoshBAN" panose="02000000000000000000" pitchFamily="2" charset="0"/>
                <a:cs typeface="NikoshBAN" panose="02000000000000000000" pitchFamily="2" charset="0"/>
              </a:rPr>
              <a:t>**আজকের পাঠ শেষে শিক্ষার্থীরা</a:t>
            </a:r>
            <a:r>
              <a:rPr lang="en-US" sz="4400" b="1" u="dbl" dirty="0">
                <a:solidFill>
                  <a:srgbClr val="7030A0"/>
                </a:solidFill>
                <a:uFill>
                  <a:solidFill>
                    <a:srgbClr val="002060"/>
                  </a:solidFill>
                </a:uFill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bn-IN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২.৩.২ সাঁওতালদের সংস্কৃতি  (পোশাক, খাদ্য ও উৎসব) বর্ণনা করতে পারবে।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750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2702">
        <p14:glitter pattern="hexagon"/>
      </p:transition>
    </mc:Choice>
    <mc:Fallback>
      <p:transition spd="slow" advTm="27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F477CEB-C951-49A3-BDB4-5885B52A835F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683657" y="928911"/>
            <a:ext cx="8824686" cy="5050972"/>
            <a:chOff x="159657" y="812799"/>
            <a:chExt cx="8824686" cy="505097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657" y="812800"/>
              <a:ext cx="2815771" cy="505097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8203" y="812799"/>
              <a:ext cx="5816140" cy="5021943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4606063" y="123588"/>
            <a:ext cx="3289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দেখে বলি......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6823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8224">
        <p14:gallery dir="l"/>
      </p:transition>
    </mc:Choice>
    <mc:Fallback>
      <p:transition spd="slow" advTm="82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A6B9890-1066-4BB6-95CE-AAEDC709B4BA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468481" y="300341"/>
            <a:ext cx="5255038" cy="643088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 সাঁওতালদের অবস্থান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2000" y="1698174"/>
            <a:ext cx="46982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দিনাজপুর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রংপুর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বগুড়া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জেলায়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সাঁওতালরা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এছাড়াও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ভারতে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solidFill>
                  <a:srgbClr val="58635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15" y="1156684"/>
            <a:ext cx="3550073" cy="5258631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604765" y="4206901"/>
            <a:ext cx="1848971" cy="51435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রাজশাহী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040164" y="5753769"/>
            <a:ext cx="1848971" cy="51435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রংপুর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590250" y="5739254"/>
            <a:ext cx="1848971" cy="5143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বগুড়া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054680" y="4206901"/>
            <a:ext cx="1848971" cy="51435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দিনাজপুর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2" name="5-Point Star 21"/>
          <p:cNvSpPr/>
          <p:nvPr/>
        </p:nvSpPr>
        <p:spPr>
          <a:xfrm>
            <a:off x="8092346" y="1757226"/>
            <a:ext cx="347870" cy="33219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5-Point Star 24"/>
          <p:cNvSpPr/>
          <p:nvPr/>
        </p:nvSpPr>
        <p:spPr>
          <a:xfrm>
            <a:off x="7184493" y="1804053"/>
            <a:ext cx="347870" cy="332191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5-Point Star 25"/>
          <p:cNvSpPr/>
          <p:nvPr/>
        </p:nvSpPr>
        <p:spPr>
          <a:xfrm>
            <a:off x="7618108" y="2734760"/>
            <a:ext cx="347870" cy="332191"/>
          </a:xfrm>
          <a:prstGeom prst="star5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5-Point Star 26"/>
          <p:cNvSpPr/>
          <p:nvPr/>
        </p:nvSpPr>
        <p:spPr>
          <a:xfrm>
            <a:off x="7986801" y="2478344"/>
            <a:ext cx="347870" cy="332191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0961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8837">
        <p14:prism/>
      </p:transition>
    </mc:Choice>
    <mc:Fallback>
      <p:transition spd="slow" advTm="88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17" grpId="0" animBg="1"/>
      <p:bldP spid="20" grpId="0" animBg="1"/>
      <p:bldP spid="21" grpId="0" animBg="1"/>
      <p:bldP spid="23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79CD7C5-8438-40B5-A8EB-7B4A73A4F2AB}"/>
              </a:ext>
            </a:extLst>
          </p:cNvPr>
          <p:cNvSpPr/>
          <p:nvPr/>
        </p:nvSpPr>
        <p:spPr>
          <a:xfrm>
            <a:off x="1" y="0"/>
            <a:ext cx="12192000" cy="675860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792605" y="5288340"/>
            <a:ext cx="86067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সাঁওতাল মেয়েরা দুইখন্ড কাপড় পরে। উপরের অংশকে বলা হয় </a:t>
            </a:r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'পানচি'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এবং নিচের অংশকে বলা হয় </a:t>
            </a:r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'পাড়হাট'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। ছেলেরা আগে ধুতি পরতেন। বর্তমানে লুঙ্গি, গেঞ্জি ও শার্ট পরে।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301948" y="212098"/>
            <a:ext cx="3588105" cy="45720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পোশাক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12686" y="970383"/>
            <a:ext cx="8766629" cy="4240247"/>
            <a:chOff x="188685" y="970382"/>
            <a:chExt cx="8766629" cy="4240247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52257" y="1002495"/>
              <a:ext cx="5903057" cy="420813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85" y="970382"/>
              <a:ext cx="2639546" cy="422573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92315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941">
        <p15:prstTrans prst="pageCurlDouble"/>
      </p:transition>
    </mc:Choice>
    <mc:Fallback>
      <p:transition spd="slow" advTm="39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E8F441E-E740-46E9-B429-3C0E2402B401}"/>
              </a:ext>
            </a:extLst>
          </p:cNvPr>
          <p:cNvSpPr/>
          <p:nvPr/>
        </p:nvSpPr>
        <p:spPr>
          <a:xfrm>
            <a:off x="1" y="0"/>
            <a:ext cx="12192000" cy="7010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464637" y="204917"/>
            <a:ext cx="3262727" cy="576470"/>
          </a:xfrm>
          <a:prstGeom prst="round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খাবার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051" y="990601"/>
            <a:ext cx="3886199" cy="4752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125" y="970540"/>
            <a:ext cx="3783825" cy="46873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ounded Rectangle 6"/>
          <p:cNvSpPr/>
          <p:nvPr/>
        </p:nvSpPr>
        <p:spPr>
          <a:xfrm>
            <a:off x="2816260" y="6042052"/>
            <a:ext cx="1759226" cy="4075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59735" y="5956327"/>
            <a:ext cx="1759226" cy="4075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 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6948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941">
        <p14:switch dir="r"/>
      </p:transition>
    </mc:Choice>
    <mc:Fallback>
      <p:transition spd="slow" advTm="59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A6186B6-305E-4CE2-BEE3-29F0973305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4464637" y="292003"/>
            <a:ext cx="3262727" cy="576470"/>
          </a:xfrm>
          <a:prstGeom prst="round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খাবার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229" y="1161144"/>
            <a:ext cx="3962400" cy="41220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1" y="1195400"/>
            <a:ext cx="4136571" cy="41023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ounded Rectangle 4"/>
          <p:cNvSpPr/>
          <p:nvPr/>
        </p:nvSpPr>
        <p:spPr>
          <a:xfrm>
            <a:off x="2700879" y="5876342"/>
            <a:ext cx="1759226" cy="4075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মাংস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162951" y="5783073"/>
            <a:ext cx="1759226" cy="4075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সবজি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9652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830">
        <p15:prstTrans prst="fracture"/>
      </p:transition>
    </mc:Choice>
    <mc:Fallback>
      <p:transition spd="slow" advTm="88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6630834-7941-46A7-9016-36FDBC3FDA5E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994349" y="173815"/>
            <a:ext cx="4438451" cy="60995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সাঁওতালদের বিশেষ খাবার </a:t>
            </a:r>
            <a:endParaRPr lang="en-US" sz="4000" dirty="0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12687" y="957944"/>
            <a:ext cx="8737599" cy="4746171"/>
            <a:chOff x="572790" y="1169892"/>
            <a:chExt cx="11005127" cy="46345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836"/>
            <a:stretch/>
          </p:blipFill>
          <p:spPr>
            <a:xfrm>
              <a:off x="7594874" y="1169892"/>
              <a:ext cx="3983043" cy="463456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539" y="1169893"/>
              <a:ext cx="3347342" cy="463455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790" y="1169894"/>
              <a:ext cx="3326855" cy="463455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8" name="TextBox 7"/>
          <p:cNvSpPr txBox="1"/>
          <p:nvPr/>
        </p:nvSpPr>
        <p:spPr>
          <a:xfrm>
            <a:off x="3512459" y="5773524"/>
            <a:ext cx="5388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'নালিতা'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নামে এক ধরণের খাবার খান </a:t>
            </a:r>
          </a:p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যা পাট গাছের পাতা দিয়ে রান্না করা হয়।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798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4052">
        <p14:prism/>
      </p:transition>
    </mc:Choice>
    <mc:Fallback>
      <p:transition spd="slow" advTm="40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2|1|1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.1|1.3|1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9|0.9|1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|0.9|0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3|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5|0.9|0.9|2|2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9|1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|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4.6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1|1|1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9|1.8|1.6|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316</Words>
  <Application>Microsoft Office PowerPoint</Application>
  <PresentationFormat>Widescreen</PresentationFormat>
  <Paragraphs>62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23</cp:revision>
  <dcterms:created xsi:type="dcterms:W3CDTF">2019-07-15T16:25:57Z</dcterms:created>
  <dcterms:modified xsi:type="dcterms:W3CDTF">2019-07-16T05:50:48Z</dcterms:modified>
</cp:coreProperties>
</file>