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1" r:id="rId4"/>
    <p:sldId id="278" r:id="rId5"/>
    <p:sldId id="281" r:id="rId6"/>
    <p:sldId id="263" r:id="rId7"/>
    <p:sldId id="259" r:id="rId8"/>
    <p:sldId id="279" r:id="rId9"/>
    <p:sldId id="270" r:id="rId10"/>
    <p:sldId id="285" r:id="rId11"/>
    <p:sldId id="284" r:id="rId12"/>
    <p:sldId id="283" r:id="rId13"/>
    <p:sldId id="280" r:id="rId14"/>
    <p:sldId id="265" r:id="rId15"/>
    <p:sldId id="266" r:id="rId16"/>
    <p:sldId id="267" r:id="rId17"/>
    <p:sldId id="282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9"/>
  </p:normalViewPr>
  <p:slideViewPr>
    <p:cSldViewPr>
      <p:cViewPr varScale="1">
        <p:scale>
          <a:sx n="88" d="100"/>
          <a:sy n="88" d="100"/>
        </p:scale>
        <p:origin x="184" y="5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535C5-A443-4F45-9B25-7B396E19E35B}" type="datetimeFigureOut">
              <a:rPr lang="en-US" smtClean="0"/>
              <a:t>10/25/19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3DD63-ED9E-074E-89D2-7892139155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0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E364B6-0E50-9A4C-9995-8FA7892DE6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7330A8-C614-974A-A8E8-81E4EC33EA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96" y="152400"/>
            <a:ext cx="11887201" cy="6553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C75F61-B555-C549-A390-BDD9B7982422}"/>
              </a:ext>
            </a:extLst>
          </p:cNvPr>
          <p:cNvSpPr txBox="1"/>
          <p:nvPr/>
        </p:nvSpPr>
        <p:spPr>
          <a:xfrm>
            <a:off x="4202326" y="3954424"/>
            <a:ext cx="1942071" cy="2215991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9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lang="bn-IN" sz="13800" dirty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76D98D-640E-4E4D-A451-8DBFFCAEE070}"/>
              </a:ext>
            </a:extLst>
          </p:cNvPr>
          <p:cNvSpPr txBox="1"/>
          <p:nvPr/>
        </p:nvSpPr>
        <p:spPr>
          <a:xfrm>
            <a:off x="4202326" y="2904354"/>
            <a:ext cx="2503274" cy="1200329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72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IN" sz="7200" dirty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F1C660-1487-3D4E-BC19-47E335900E9A}"/>
              </a:ext>
            </a:extLst>
          </p:cNvPr>
          <p:cNvSpPr txBox="1"/>
          <p:nvPr/>
        </p:nvSpPr>
        <p:spPr>
          <a:xfrm>
            <a:off x="3774990" y="3586581"/>
            <a:ext cx="3657600" cy="1323439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8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IN" sz="8000" dirty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B75FA3-D9A1-5943-983B-C4EFFE4FD28B}"/>
              </a:ext>
            </a:extLst>
          </p:cNvPr>
          <p:cNvSpPr txBox="1"/>
          <p:nvPr/>
        </p:nvSpPr>
        <p:spPr>
          <a:xfrm>
            <a:off x="3200400" y="5203873"/>
            <a:ext cx="4549347" cy="1862048"/>
          </a:xfrm>
          <a:prstGeom prst="rect">
            <a:avLst/>
          </a:prstGeom>
          <a:noFill/>
          <a:ln w="38100"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115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IN" sz="7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2F40D4-3EF4-9547-B617-A63D3B8B93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7255A2-D859-4A4F-AEE0-E422DFBB5075}"/>
              </a:ext>
            </a:extLst>
          </p:cNvPr>
          <p:cNvSpPr/>
          <p:nvPr/>
        </p:nvSpPr>
        <p:spPr>
          <a:xfrm>
            <a:off x="1828800" y="1095077"/>
            <a:ext cx="3869970" cy="92333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en-US" sz="54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48063F7-A24E-3444-817F-FA14F39687B3}"/>
              </a:ext>
            </a:extLst>
          </p:cNvPr>
          <p:cNvSpPr/>
          <p:nvPr/>
        </p:nvSpPr>
        <p:spPr>
          <a:xfrm>
            <a:off x="228600" y="2514600"/>
            <a:ext cx="6477000" cy="292387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মো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ঃ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সুলতান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ুল আরেফীন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গুরুদাসপুর মডেল 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গুরুদাসপুর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নাটোর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38D7E6-87E9-C84D-8AAF-91B72D92B9FD}"/>
              </a:ext>
            </a:extLst>
          </p:cNvPr>
          <p:cNvSpPr txBox="1"/>
          <p:nvPr/>
        </p:nvSpPr>
        <p:spPr>
          <a:xfrm>
            <a:off x="7239000" y="2514600"/>
            <a:ext cx="4572000" cy="310854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শ্রেণিঃপ্রথম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বিষয়ঃবাংলা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 রুবির বাগান </a:t>
            </a:r>
          </a:p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সময়ঃ ৪৫ মিনিট </a:t>
            </a:r>
          </a:p>
          <a:p>
            <a:pPr algn="ctr"/>
            <a:r>
              <a:rPr lang="bn-IN" sz="3600" dirty="0">
                <a:latin typeface="NikoshBAN" pitchFamily="2" charset="0"/>
                <a:cs typeface="NikoshBAN" pitchFamily="2" charset="0"/>
              </a:rPr>
              <a:t>তারিখঃ ২৪/১০/২০১৯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CA0831-6509-2843-90DD-1261D332B2DA}"/>
              </a:ext>
            </a:extLst>
          </p:cNvPr>
          <p:cNvSpPr/>
          <p:nvPr/>
        </p:nvSpPr>
        <p:spPr>
          <a:xfrm>
            <a:off x="7527570" y="1090958"/>
            <a:ext cx="3257623" cy="92333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bn-IN" sz="5400" dirty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3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2F40D4-3EF4-9547-B617-A63D3B8B93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043B7E-0167-B94D-A524-63FC80103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45" y="324876"/>
            <a:ext cx="10820400" cy="5377249"/>
          </a:xfrm>
          <a:prstGeom prst="rect">
            <a:avLst/>
          </a:prstGeom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0D96952-B4A0-DD46-B27A-CF3702B24627}"/>
              </a:ext>
            </a:extLst>
          </p:cNvPr>
          <p:cNvSpPr/>
          <p:nvPr/>
        </p:nvSpPr>
        <p:spPr>
          <a:xfrm>
            <a:off x="2743200" y="152400"/>
            <a:ext cx="5856090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এসো আমরা একটি ছবি দেখি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CC8E9D-A3B0-4E48-AFF6-FC3D7FCB16F5}"/>
              </a:ext>
            </a:extLst>
          </p:cNvPr>
          <p:cNvSpPr/>
          <p:nvPr/>
        </p:nvSpPr>
        <p:spPr>
          <a:xfrm>
            <a:off x="3163947" y="5801101"/>
            <a:ext cx="5864106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অবসরে তোমরা কে কী কর?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2AE5BB-DFBE-A540-8429-D88C09D6D695}"/>
              </a:ext>
            </a:extLst>
          </p:cNvPr>
          <p:cNvSpPr/>
          <p:nvPr/>
        </p:nvSpPr>
        <p:spPr>
          <a:xfrm>
            <a:off x="3362726" y="5801101"/>
            <a:ext cx="4820550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কার কার বাগান আছে ?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C200C3-2538-B547-8AAF-ADCEB5EB5F58}"/>
              </a:ext>
            </a:extLst>
          </p:cNvPr>
          <p:cNvSpPr/>
          <p:nvPr/>
        </p:nvSpPr>
        <p:spPr>
          <a:xfrm>
            <a:off x="3163947" y="5801101"/>
            <a:ext cx="5270995" cy="83099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বাগান করা শখ কার কার?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607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4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5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52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53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6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8" dur="5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69" dur="50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04D6B7C-96EB-A74D-8877-8DFC146AE743}"/>
              </a:ext>
            </a:extLst>
          </p:cNvPr>
          <p:cNvSpPr/>
          <p:nvPr/>
        </p:nvSpPr>
        <p:spPr>
          <a:xfrm>
            <a:off x="1600200" y="697057"/>
            <a:ext cx="960120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একটু চিন্তা করে বলতো আজকে পড়ার বিষয় কী হতে পারে?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1A0B93-E247-AF4B-95F6-000307A6BE64}"/>
              </a:ext>
            </a:extLst>
          </p:cNvPr>
          <p:cNvSpPr/>
          <p:nvPr/>
        </p:nvSpPr>
        <p:spPr>
          <a:xfrm>
            <a:off x="2991624" y="1478755"/>
            <a:ext cx="6208751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তাহলে আজকে  আমরা পড়ব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00A5EF0-B5D4-0C4B-B4EA-B0E800407F30}"/>
              </a:ext>
            </a:extLst>
          </p:cNvPr>
          <p:cNvSpPr/>
          <p:nvPr/>
        </p:nvSpPr>
        <p:spPr>
          <a:xfrm>
            <a:off x="245834" y="130432"/>
            <a:ext cx="1518364" cy="52322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পাঠ ঘোষণা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FCEBDF-C740-E741-9280-3115C0C0E675}"/>
              </a:ext>
            </a:extLst>
          </p:cNvPr>
          <p:cNvSpPr/>
          <p:nvPr/>
        </p:nvSpPr>
        <p:spPr>
          <a:xfrm>
            <a:off x="3781102" y="2588485"/>
            <a:ext cx="4629793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9600" dirty="0" err="1">
                <a:latin typeface="NikoshBAN" pitchFamily="2" charset="0"/>
                <a:cs typeface="NikoshBAN" pitchFamily="2" charset="0"/>
              </a:rPr>
              <a:t>রুবির</a:t>
            </a:r>
            <a:r>
              <a:rPr lang="en-US" sz="9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>
                <a:latin typeface="NikoshBAN" pitchFamily="2" charset="0"/>
                <a:cs typeface="NikoshBAN" pitchFamily="2" charset="0"/>
              </a:rPr>
              <a:t>বাগান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FA07D1-4D3A-2943-A0D1-DE871B78D1C2}"/>
              </a:ext>
            </a:extLst>
          </p:cNvPr>
          <p:cNvSpPr txBox="1"/>
          <p:nvPr/>
        </p:nvSpPr>
        <p:spPr>
          <a:xfrm>
            <a:off x="3028178" y="4648200"/>
            <a:ext cx="6172197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bn-IN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রুবির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একটি------ঝরে পড়ে।</a:t>
            </a:r>
          </a:p>
        </p:txBody>
      </p:sp>
    </p:spTree>
    <p:extLst>
      <p:ext uri="{BB962C8B-B14F-4D97-AF65-F5344CB8AC3E}">
        <p14:creationId xmlns:p14="http://schemas.microsoft.com/office/powerpoint/2010/main" val="3461968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A9A43E-1AB2-B34C-BFA7-FD2BDE3C7719}"/>
              </a:ext>
            </a:extLst>
          </p:cNvPr>
          <p:cNvSpPr/>
          <p:nvPr/>
        </p:nvSpPr>
        <p:spPr>
          <a:xfrm>
            <a:off x="8891983" y="381000"/>
            <a:ext cx="2042547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</a:t>
            </a: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ন ফল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A1F95F-7201-9446-AD5C-88084168B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52400"/>
            <a:ext cx="7391400" cy="6553200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CA10B1-1F2F-924B-AD8E-204CC24A03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1905000"/>
            <a:ext cx="4191000" cy="335280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92683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C99187-F238-1D47-8689-B108015747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B4E14F2-F5D1-9F44-A637-F40B249A6D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676" y="222079"/>
            <a:ext cx="4267200" cy="258633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8B54686-6417-8B4B-918D-307648268E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87" y="203544"/>
            <a:ext cx="4269260" cy="258187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EBF4CBD-7FFD-584F-9D8B-EF758FE66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406404"/>
            <a:ext cx="4017433" cy="2540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8662B23-77E9-F543-8C15-1D282921F5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3544"/>
            <a:ext cx="2840958" cy="258187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F5D542-8BB1-B045-BF7E-E96EC42A1990}"/>
              </a:ext>
            </a:extLst>
          </p:cNvPr>
          <p:cNvSpPr txBox="1"/>
          <p:nvPr/>
        </p:nvSpPr>
        <p:spPr>
          <a:xfrm>
            <a:off x="3470418" y="2659559"/>
            <a:ext cx="4263081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এসো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ছবি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দেখি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721B00-860D-2746-A87B-40EBD61159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993" y="3464049"/>
            <a:ext cx="4302035" cy="2541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 tmFilter="0,0; .5, 0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DEF5E7-2C8A-844B-9621-630738654E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sea_watercress.jpg">
            <a:extLst>
              <a:ext uri="{FF2B5EF4-FFF2-40B4-BE49-F238E27FC236}">
                <a16:creationId xmlns:a16="http://schemas.microsoft.com/office/drawing/2014/main" id="{0F84544F-17B2-8648-8AF4-65CCCE0F4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6" y="192092"/>
            <a:ext cx="4868317" cy="27797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B014F78-CDF8-D242-A77A-2FA5E60D78FE}"/>
              </a:ext>
            </a:extLst>
          </p:cNvPr>
          <p:cNvSpPr txBox="1"/>
          <p:nvPr/>
        </p:nvSpPr>
        <p:spPr>
          <a:xfrm>
            <a:off x="3048000" y="168638"/>
            <a:ext cx="64770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এসো আমরা আরো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ছবি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দেখি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0BCB85-4483-9545-B98D-A2A99F83EDE9}"/>
              </a:ext>
            </a:extLst>
          </p:cNvPr>
          <p:cNvSpPr txBox="1"/>
          <p:nvPr/>
        </p:nvSpPr>
        <p:spPr>
          <a:xfrm>
            <a:off x="2314413" y="301664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কলমি</a:t>
            </a:r>
          </a:p>
        </p:txBody>
      </p:sp>
      <p:pic>
        <p:nvPicPr>
          <p:cNvPr id="19" name="Picture 18" descr="marigold7.jpg">
            <a:extLst>
              <a:ext uri="{FF2B5EF4-FFF2-40B4-BE49-F238E27FC236}">
                <a16:creationId xmlns:a16="http://schemas.microsoft.com/office/drawing/2014/main" id="{B5230F5A-1E7E-614B-AC64-4C37954E875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3655" y="3616153"/>
            <a:ext cx="4868317" cy="253396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8554C70-9695-CF4D-9EE7-B1E8F6BEA2F1}"/>
              </a:ext>
            </a:extLst>
          </p:cNvPr>
          <p:cNvSpPr txBox="1"/>
          <p:nvPr/>
        </p:nvSpPr>
        <p:spPr>
          <a:xfrm>
            <a:off x="2552700" y="6132862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গাঁদা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698454-7174-694B-B94C-B5A355C73505}"/>
              </a:ext>
            </a:extLst>
          </p:cNvPr>
          <p:cNvSpPr txBox="1"/>
          <p:nvPr/>
        </p:nvSpPr>
        <p:spPr>
          <a:xfrm>
            <a:off x="8972605" y="6144539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শিউলি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ACB56A4-5B50-2E4A-B6C2-50C73633C3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794" y="3616153"/>
            <a:ext cx="4839358" cy="2516709"/>
          </a:xfrm>
          <a:prstGeom prst="rect">
            <a:avLst/>
          </a:prstGeom>
          <a:ln w="57150">
            <a:noFill/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965076E-4BF2-9F41-875C-FC3AB6635B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091" y="192092"/>
            <a:ext cx="4861061" cy="280179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3BA1D27-36E5-7442-BE22-92DA19981609}"/>
              </a:ext>
            </a:extLst>
          </p:cNvPr>
          <p:cNvSpPr txBox="1"/>
          <p:nvPr/>
        </p:nvSpPr>
        <p:spPr>
          <a:xfrm>
            <a:off x="8972605" y="3031378"/>
            <a:ext cx="1104790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গন্ধরাজ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 tmFilter="0,0; .5, 0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/>
      <p:bldP spid="20" grpId="0"/>
      <p:bldP spid="21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Big dark pink Lotus Flower photo.jpg">
            <a:extLst>
              <a:ext uri="{FF2B5EF4-FFF2-40B4-BE49-F238E27FC236}">
                <a16:creationId xmlns:a16="http://schemas.microsoft.com/office/drawing/2014/main" id="{65BB2F2D-6643-2346-A4C0-DDB4959B58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250" r="8333"/>
          <a:stretch>
            <a:fillRect/>
          </a:stretch>
        </p:blipFill>
        <p:spPr>
          <a:xfrm>
            <a:off x="304797" y="3673058"/>
            <a:ext cx="5081899" cy="249914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 descr="Over_the_Top_Forever_Young_Roses_300.jpg">
            <a:extLst>
              <a:ext uri="{FF2B5EF4-FFF2-40B4-BE49-F238E27FC236}">
                <a16:creationId xmlns:a16="http://schemas.microsoft.com/office/drawing/2014/main" id="{7597309F-338F-F646-A6E9-5DC05EB39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8" y="231504"/>
            <a:ext cx="5081899" cy="26355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B4014A-5C35-9943-B499-E745F4126542}"/>
              </a:ext>
            </a:extLst>
          </p:cNvPr>
          <p:cNvSpPr txBox="1"/>
          <p:nvPr/>
        </p:nvSpPr>
        <p:spPr>
          <a:xfrm>
            <a:off x="1905001" y="3012357"/>
            <a:ext cx="190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গোলাপ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8833C4-1BD2-414A-94B0-D32263AF13C5}"/>
              </a:ext>
            </a:extLst>
          </p:cNvPr>
          <p:cNvSpPr txBox="1"/>
          <p:nvPr/>
        </p:nvSpPr>
        <p:spPr>
          <a:xfrm>
            <a:off x="9144000" y="2928886"/>
            <a:ext cx="10229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গাঁদা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5BCCC6-9E8D-1042-A358-E9BEFB2821CF}"/>
              </a:ext>
            </a:extLst>
          </p:cNvPr>
          <p:cNvSpPr txBox="1"/>
          <p:nvPr/>
        </p:nvSpPr>
        <p:spPr>
          <a:xfrm>
            <a:off x="2514600" y="6208735"/>
            <a:ext cx="914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পদ্ম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63E51A-EADD-1940-9CC1-28BD0CF08C67}"/>
              </a:ext>
            </a:extLst>
          </p:cNvPr>
          <p:cNvSpPr txBox="1"/>
          <p:nvPr/>
        </p:nvSpPr>
        <p:spPr>
          <a:xfrm>
            <a:off x="8915400" y="6182770"/>
            <a:ext cx="99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জবা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70DDC0-93C3-B146-BB10-D1F3BCDA3A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299" y="231504"/>
            <a:ext cx="5074640" cy="2635578"/>
          </a:xfrm>
          <a:prstGeom prst="rect">
            <a:avLst/>
          </a:prstGeom>
        </p:spPr>
      </p:pic>
      <p:pic>
        <p:nvPicPr>
          <p:cNvPr id="15" name="Picture 3" descr="C:\Users\Acer\Desktop\Halima\44.jpg">
            <a:extLst>
              <a:ext uri="{FF2B5EF4-FFF2-40B4-BE49-F238E27FC236}">
                <a16:creationId xmlns:a16="http://schemas.microsoft.com/office/drawing/2014/main" id="{83300688-B5A4-E745-9651-AFCD67E65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1800" y="3669428"/>
            <a:ext cx="5051139" cy="2502771"/>
          </a:xfrm>
          <a:prstGeom prst="rect">
            <a:avLst/>
          </a:prstGeom>
          <a:noFill/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2AEA3F-38D3-E642-B725-85C07CEACD1C}"/>
              </a:ext>
            </a:extLst>
          </p:cNvPr>
          <p:cNvSpPr txBox="1"/>
          <p:nvPr/>
        </p:nvSpPr>
        <p:spPr>
          <a:xfrm>
            <a:off x="1676400" y="86229"/>
            <a:ext cx="4724399" cy="64633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আরো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ছবি দেখি</a:t>
            </a:r>
          </a:p>
        </p:txBody>
      </p:sp>
    </p:spTree>
    <p:extLst>
      <p:ext uri="{BB962C8B-B14F-4D97-AF65-F5344CB8AC3E}">
        <p14:creationId xmlns:p14="http://schemas.microsoft.com/office/powerpoint/2010/main" val="1661589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6" grpId="0" animBg="1"/>
      <p:bldP spid="1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2F40D4-3EF4-9547-B617-A63D3B8B93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1CC093-DB67-0A40-B5B1-2DD7196D0F9B}"/>
              </a:ext>
            </a:extLst>
          </p:cNvPr>
          <p:cNvSpPr txBox="1"/>
          <p:nvPr/>
        </p:nvSpPr>
        <p:spPr>
          <a:xfrm>
            <a:off x="830100" y="1683244"/>
            <a:ext cx="2839996" cy="523220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৫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8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পৃষ্টা বের কর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5F660D-AE93-9C49-A70C-633EE8CA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81000"/>
            <a:ext cx="6572221" cy="6248400"/>
          </a:xfrm>
          <a:prstGeom prst="rect">
            <a:avLst/>
          </a:prstGeom>
        </p:spPr>
      </p:pic>
      <p:sp>
        <p:nvSpPr>
          <p:cNvPr id="16" name="Horizontal Scroll 15">
            <a:extLst>
              <a:ext uri="{FF2B5EF4-FFF2-40B4-BE49-F238E27FC236}">
                <a16:creationId xmlns:a16="http://schemas.microsoft.com/office/drawing/2014/main" id="{633A3AAC-43D0-6344-B443-56B9E992C4AB}"/>
              </a:ext>
            </a:extLst>
          </p:cNvPr>
          <p:cNvSpPr/>
          <p:nvPr/>
        </p:nvSpPr>
        <p:spPr>
          <a:xfrm>
            <a:off x="366486" y="219851"/>
            <a:ext cx="4572000" cy="1066800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925A8C-207C-0A42-A34C-3F34CB569AA7}"/>
              </a:ext>
            </a:extLst>
          </p:cNvPr>
          <p:cNvSpPr txBox="1"/>
          <p:nvPr/>
        </p:nvSpPr>
        <p:spPr>
          <a:xfrm>
            <a:off x="656854" y="3733800"/>
            <a:ext cx="3551344" cy="954107"/>
          </a:xfrm>
          <a:prstGeom prst="rect">
            <a:avLst/>
          </a:prstGeom>
          <a:noFill/>
          <a:ln w="3175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itchFamily="2" charset="0"/>
                <a:cs typeface="NikoshBAN" pitchFamily="2" charset="0"/>
              </a:rPr>
              <a:t>আমি পড়ব তোমরা মনোযোগ সহকারে শুনবে।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4843B7-DE9A-224A-86D3-216A1DB14224}"/>
              </a:ext>
            </a:extLst>
          </p:cNvPr>
          <p:cNvSpPr/>
          <p:nvPr/>
        </p:nvSpPr>
        <p:spPr>
          <a:xfrm>
            <a:off x="553030" y="311181"/>
            <a:ext cx="3655168" cy="769441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পাঠ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0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2F40D4-3EF4-9547-B617-A63D3B8B93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1CC093-DB67-0A40-B5B1-2DD7196D0F9B}"/>
              </a:ext>
            </a:extLst>
          </p:cNvPr>
          <p:cNvSpPr txBox="1"/>
          <p:nvPr/>
        </p:nvSpPr>
        <p:spPr>
          <a:xfrm>
            <a:off x="4194483" y="3200400"/>
            <a:ext cx="7696200" cy="14465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আমি জোরে জোরে পড়ব, শিক্ষার্থীরা আমার সঙ্গে জোরে জোরে পড়বে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EDE3DD-B16A-2B4C-B23E-93E609D16776}"/>
              </a:ext>
            </a:extLst>
          </p:cNvPr>
          <p:cNvSpPr txBox="1"/>
          <p:nvPr/>
        </p:nvSpPr>
        <p:spPr>
          <a:xfrm>
            <a:off x="3733800" y="446039"/>
            <a:ext cx="419100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শিক্ষার্থীদের সরব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পাঠ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715888-8209-A343-AA84-93D314786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53" y="1982218"/>
            <a:ext cx="3429000" cy="428625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07999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2F40D4-3EF4-9547-B617-A63D3B8B93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EC7E8F-5689-FC44-9723-F7695E0DCB39}"/>
              </a:ext>
            </a:extLst>
          </p:cNvPr>
          <p:cNvSpPr txBox="1"/>
          <p:nvPr/>
        </p:nvSpPr>
        <p:spPr>
          <a:xfrm>
            <a:off x="3639457" y="283324"/>
            <a:ext cx="419100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শিক্ষার্থীদের দলগত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পাঠ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8A4699-A971-AD47-B628-F778ED5C2744}"/>
              </a:ext>
            </a:extLst>
          </p:cNvPr>
          <p:cNvSpPr txBox="1"/>
          <p:nvPr/>
        </p:nvSpPr>
        <p:spPr>
          <a:xfrm>
            <a:off x="2362200" y="5954843"/>
            <a:ext cx="8305800" cy="7694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শিক্ষার্থীরা দলে বিভক্ত হয়ে জোরে জোরে পড়বে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531C97-CF97-8940-BC22-D018F77A3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43" y="1621772"/>
            <a:ext cx="5562600" cy="37782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3BE9894-BEF0-A14E-A846-E01CFC2659BA}"/>
              </a:ext>
            </a:extLst>
          </p:cNvPr>
          <p:cNvSpPr txBox="1"/>
          <p:nvPr/>
        </p:nvSpPr>
        <p:spPr>
          <a:xfrm>
            <a:off x="6117771" y="1359633"/>
            <a:ext cx="573677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ক দলঃ 1, 10, 11, 20, 21, 30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0F21A6-DCC8-1C4D-B458-F42FC4C5C0E6}"/>
              </a:ext>
            </a:extLst>
          </p:cNvPr>
          <p:cNvSpPr txBox="1"/>
          <p:nvPr/>
        </p:nvSpPr>
        <p:spPr>
          <a:xfrm>
            <a:off x="6117771" y="2312104"/>
            <a:ext cx="573677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খ দলঃ 2, 9, 12, 19, 22, 29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31FBCDA-599E-FC41-BDE1-401D8E90B5BC}"/>
              </a:ext>
            </a:extLst>
          </p:cNvPr>
          <p:cNvSpPr txBox="1"/>
          <p:nvPr/>
        </p:nvSpPr>
        <p:spPr>
          <a:xfrm>
            <a:off x="6117771" y="3251645"/>
            <a:ext cx="573677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গ দলঃ ৩, ৮, ১৩, ১৮, ২৩, ২৮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F0A897-F682-414F-BE62-B71CA3595141}"/>
              </a:ext>
            </a:extLst>
          </p:cNvPr>
          <p:cNvSpPr txBox="1"/>
          <p:nvPr/>
        </p:nvSpPr>
        <p:spPr>
          <a:xfrm>
            <a:off x="6117771" y="4174896"/>
            <a:ext cx="573677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ঘ দলঃ ৪, ৭, ১৪, ১৭, ২৪, ২৭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DD2DF-F202-254B-9211-97D883CBD3CF}"/>
              </a:ext>
            </a:extLst>
          </p:cNvPr>
          <p:cNvSpPr txBox="1"/>
          <p:nvPr/>
        </p:nvSpPr>
        <p:spPr>
          <a:xfrm>
            <a:off x="6117771" y="5063106"/>
            <a:ext cx="573677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ঙ দলঃ ৫, ৬, ১৫, ১৬, ২৫, ২৬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74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42F40D4-3EF4-9547-B617-A63D3B8B938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4462DC-E393-9A4B-9C98-F004EF656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555" y="1527629"/>
            <a:ext cx="5668890" cy="29030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1FFE39-B5DF-7D42-A97B-B88F998D44D4}"/>
              </a:ext>
            </a:extLst>
          </p:cNvPr>
          <p:cNvSpPr txBox="1"/>
          <p:nvPr/>
        </p:nvSpPr>
        <p:spPr>
          <a:xfrm>
            <a:off x="3639456" y="283324"/>
            <a:ext cx="5199743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শিক্ষার্থীদের জোড়ায়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পাঠ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112D40-8CEC-0248-80F3-759A272AFB41}"/>
              </a:ext>
            </a:extLst>
          </p:cNvPr>
          <p:cNvSpPr txBox="1"/>
          <p:nvPr/>
        </p:nvSpPr>
        <p:spPr>
          <a:xfrm>
            <a:off x="3077027" y="5188858"/>
            <a:ext cx="6324600" cy="7694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শিক্ষার্থীরা জোড়ায় পড়বে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78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9133D0-C629-5B49-863F-0436B3954A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447800"/>
            <a:ext cx="5304534" cy="30943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921BAE-2111-B44A-9C20-B9318D0D958E}"/>
              </a:ext>
            </a:extLst>
          </p:cNvPr>
          <p:cNvSpPr txBox="1"/>
          <p:nvPr/>
        </p:nvSpPr>
        <p:spPr>
          <a:xfrm>
            <a:off x="3429001" y="457200"/>
            <a:ext cx="4267200" cy="769441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শিক্ষার্থীদের একক 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পাঠ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F467A1-7BC2-9C4B-AFFC-DC117CB2DB5C}"/>
              </a:ext>
            </a:extLst>
          </p:cNvPr>
          <p:cNvSpPr txBox="1"/>
          <p:nvPr/>
        </p:nvSpPr>
        <p:spPr>
          <a:xfrm>
            <a:off x="1774372" y="4976780"/>
            <a:ext cx="8643256" cy="14465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শিক্ষার্থীরা একে একে পড়বে, অন্যরা মনোযোগ সহকারে শুনবে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638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BF563D-315B-194D-BF3C-435FB19EA4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BAA2D7-B728-9042-8610-580B0E2CE92F}"/>
              </a:ext>
            </a:extLst>
          </p:cNvPr>
          <p:cNvSpPr txBox="1"/>
          <p:nvPr/>
        </p:nvSpPr>
        <p:spPr>
          <a:xfrm>
            <a:off x="4876800" y="228600"/>
            <a:ext cx="2952750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bn-IN" sz="6000" b="1" dirty="0">
                <a:latin typeface="NikoshBAN" pitchFamily="2" charset="0"/>
                <a:cs typeface="NikoshBAN" pitchFamily="2" charset="0"/>
              </a:rPr>
              <a:t>ীয় কাজ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BAF745-D572-BF41-BC69-45BAC32BD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104" y="2765217"/>
            <a:ext cx="1090595" cy="960002"/>
          </a:xfrm>
          <a:prstGeom prst="ellipse">
            <a:avLst/>
          </a:prstGeom>
        </p:spPr>
      </p:pic>
      <p:pic>
        <p:nvPicPr>
          <p:cNvPr id="11" name="Picture 10" descr="sea_watercress.jpg">
            <a:extLst>
              <a:ext uri="{FF2B5EF4-FFF2-40B4-BE49-F238E27FC236}">
                <a16:creationId xmlns:a16="http://schemas.microsoft.com/office/drawing/2014/main" id="{AF4E225F-6CF4-6848-9646-DF524A06F3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49" t="9890" r="56115" b="22818"/>
          <a:stretch/>
        </p:blipFill>
        <p:spPr>
          <a:xfrm>
            <a:off x="2746185" y="3944170"/>
            <a:ext cx="1024390" cy="998044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E61D492-65B6-7941-8E55-E6EA86128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809" y="5069534"/>
            <a:ext cx="1008686" cy="979791"/>
          </a:xfrm>
          <a:prstGeom prst="ellipse">
            <a:avLst/>
          </a:prstGeom>
          <a:ln w="57150"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8073B8A9-675E-1246-B969-7882FD86E26F}"/>
              </a:ext>
            </a:extLst>
          </p:cNvPr>
          <p:cNvGrpSpPr/>
          <p:nvPr/>
        </p:nvGrpSpPr>
        <p:grpSpPr>
          <a:xfrm>
            <a:off x="304800" y="1561559"/>
            <a:ext cx="3788256" cy="1060298"/>
            <a:chOff x="4529019" y="1556493"/>
            <a:chExt cx="3788256" cy="10602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0E73D0-5B3A-3D46-B6C2-023C9C8977E0}"/>
                </a:ext>
              </a:extLst>
            </p:cNvPr>
            <p:cNvSpPr txBox="1"/>
            <p:nvPr/>
          </p:nvSpPr>
          <p:spPr>
            <a:xfrm>
              <a:off x="4628868" y="1668063"/>
              <a:ext cx="2140295" cy="76944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IN" sz="4400" dirty="0">
                  <a:latin typeface="NikoshBAN" pitchFamily="2" charset="0"/>
                  <a:cs typeface="NikoshBAN" pitchFamily="2" charset="0"/>
                </a:rPr>
                <a:t>গোলাপ </a:t>
              </a:r>
              <a:r>
                <a:rPr lang="en-US" sz="4400" dirty="0" err="1"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bn-IN" sz="4400" dirty="0"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9" name="Picture 8" descr="Over_the_Top_Forever_Young_Roses_300.jpg">
              <a:extLst>
                <a:ext uri="{FF2B5EF4-FFF2-40B4-BE49-F238E27FC236}">
                  <a16:creationId xmlns:a16="http://schemas.microsoft.com/office/drawing/2014/main" id="{3D17E177-1902-1D45-A8EC-D713723C2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0022" y="1556493"/>
              <a:ext cx="946681" cy="992582"/>
            </a:xfrm>
            <a:prstGeom prst="ellipse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E1E3564-EB4F-BA4D-A66D-742073C2B593}"/>
                </a:ext>
              </a:extLst>
            </p:cNvPr>
            <p:cNvGrpSpPr/>
            <p:nvPr/>
          </p:nvGrpSpPr>
          <p:grpSpPr>
            <a:xfrm>
              <a:off x="4529019" y="1556493"/>
              <a:ext cx="3788256" cy="1060298"/>
              <a:chOff x="4041239" y="1556493"/>
              <a:chExt cx="4276036" cy="1060298"/>
            </a:xfrm>
          </p:grpSpPr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8E07D386-F5D9-9849-864D-E8BE2158FF19}"/>
                  </a:ext>
                </a:extLst>
              </p:cNvPr>
              <p:cNvSpPr/>
              <p:nvPr/>
            </p:nvSpPr>
            <p:spPr>
              <a:xfrm>
                <a:off x="4041239" y="1556493"/>
                <a:ext cx="4276036" cy="1060298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600EEB99-83B3-DD4A-92DE-428D968112B2}"/>
                  </a:ext>
                </a:extLst>
              </p:cNvPr>
              <p:cNvCxnSpPr/>
              <p:nvPr/>
            </p:nvCxnSpPr>
            <p:spPr>
              <a:xfrm>
                <a:off x="6705600" y="1556493"/>
                <a:ext cx="0" cy="1060298"/>
              </a:xfrm>
              <a:prstGeom prst="line">
                <a:avLst/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D5BF26-1884-474E-94EC-01EF76F16D69}"/>
              </a:ext>
            </a:extLst>
          </p:cNvPr>
          <p:cNvGrpSpPr/>
          <p:nvPr/>
        </p:nvGrpSpPr>
        <p:grpSpPr>
          <a:xfrm>
            <a:off x="307871" y="2715069"/>
            <a:ext cx="3788256" cy="1060298"/>
            <a:chOff x="4041239" y="1556493"/>
            <a:chExt cx="4276036" cy="106029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4932319-FC79-0F4A-AF72-E6721CB964F7}"/>
                </a:ext>
              </a:extLst>
            </p:cNvPr>
            <p:cNvSpPr/>
            <p:nvPr/>
          </p:nvSpPr>
          <p:spPr>
            <a:xfrm>
              <a:off x="4041239" y="1556493"/>
              <a:ext cx="4276036" cy="106029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81B7816-7379-8644-A06F-51C8562DD85A}"/>
                </a:ext>
              </a:extLst>
            </p:cNvPr>
            <p:cNvCxnSpPr/>
            <p:nvPr/>
          </p:nvCxnSpPr>
          <p:spPr>
            <a:xfrm>
              <a:off x="6705600" y="1556493"/>
              <a:ext cx="0" cy="1060298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A7DB92D-D7A7-B54A-8F7E-E08E80ED63C4}"/>
              </a:ext>
            </a:extLst>
          </p:cNvPr>
          <p:cNvGrpSpPr/>
          <p:nvPr/>
        </p:nvGrpSpPr>
        <p:grpSpPr>
          <a:xfrm>
            <a:off x="304800" y="3875771"/>
            <a:ext cx="3788256" cy="1060298"/>
            <a:chOff x="4041239" y="1556493"/>
            <a:chExt cx="4276036" cy="106029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BC05632-18EC-B944-9AF3-D2106289AA0D}"/>
                </a:ext>
              </a:extLst>
            </p:cNvPr>
            <p:cNvSpPr/>
            <p:nvPr/>
          </p:nvSpPr>
          <p:spPr>
            <a:xfrm>
              <a:off x="4041239" y="1556493"/>
              <a:ext cx="4276036" cy="106029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2D10F86-FFD6-3B41-98F7-6BADFA40A4D6}"/>
                </a:ext>
              </a:extLst>
            </p:cNvPr>
            <p:cNvCxnSpPr/>
            <p:nvPr/>
          </p:nvCxnSpPr>
          <p:spPr>
            <a:xfrm>
              <a:off x="6705600" y="1556493"/>
              <a:ext cx="0" cy="1060298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FCC9734-24D3-5743-9346-70C60DEE3C37}"/>
              </a:ext>
            </a:extLst>
          </p:cNvPr>
          <p:cNvGrpSpPr/>
          <p:nvPr/>
        </p:nvGrpSpPr>
        <p:grpSpPr>
          <a:xfrm>
            <a:off x="304800" y="5029281"/>
            <a:ext cx="3788256" cy="1060298"/>
            <a:chOff x="4041239" y="1556493"/>
            <a:chExt cx="4276036" cy="1060298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C553450-3C3E-3B4F-A90E-507AFF88FB69}"/>
                </a:ext>
              </a:extLst>
            </p:cNvPr>
            <p:cNvSpPr/>
            <p:nvPr/>
          </p:nvSpPr>
          <p:spPr>
            <a:xfrm>
              <a:off x="4041239" y="1556493"/>
              <a:ext cx="4276036" cy="106029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D4C6355-82FA-DE4C-9E06-396FA4CB811B}"/>
                </a:ext>
              </a:extLst>
            </p:cNvPr>
            <p:cNvCxnSpPr/>
            <p:nvPr/>
          </p:nvCxnSpPr>
          <p:spPr>
            <a:xfrm>
              <a:off x="6705600" y="1556493"/>
              <a:ext cx="0" cy="1060298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B38C28C7-531F-A447-8EB0-0325CF989835}"/>
              </a:ext>
            </a:extLst>
          </p:cNvPr>
          <p:cNvSpPr/>
          <p:nvPr/>
        </p:nvSpPr>
        <p:spPr>
          <a:xfrm>
            <a:off x="537601" y="4772561"/>
            <a:ext cx="22477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শিউলি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bn-IN" sz="8000" dirty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39EA659-16CB-4B4F-A7C2-5FAEE0C5A37D}"/>
              </a:ext>
            </a:extLst>
          </p:cNvPr>
          <p:cNvSpPr/>
          <p:nvPr/>
        </p:nvSpPr>
        <p:spPr>
          <a:xfrm>
            <a:off x="612790" y="3615702"/>
            <a:ext cx="217559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কলমি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bn-IN" sz="8000" dirty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093384F-DCB8-144C-AB0A-A26F020590BD}"/>
              </a:ext>
            </a:extLst>
          </p:cNvPr>
          <p:cNvSpPr/>
          <p:nvPr/>
        </p:nvSpPr>
        <p:spPr>
          <a:xfrm>
            <a:off x="612790" y="2439824"/>
            <a:ext cx="185499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গাঁদা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দল</a:t>
            </a:r>
            <a:r>
              <a:rPr lang="bn-IN" sz="8000" dirty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873488B-CCB0-8A42-BEC2-88F38CF9CFEC}"/>
              </a:ext>
            </a:extLst>
          </p:cNvPr>
          <p:cNvSpPr/>
          <p:nvPr/>
        </p:nvSpPr>
        <p:spPr>
          <a:xfrm>
            <a:off x="4343400" y="1561559"/>
            <a:ext cx="7696200" cy="9925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C9E728B-8C14-6D47-9DDF-9D65E3C087CD}"/>
              </a:ext>
            </a:extLst>
          </p:cNvPr>
          <p:cNvSpPr/>
          <p:nvPr/>
        </p:nvSpPr>
        <p:spPr>
          <a:xfrm>
            <a:off x="4336925" y="2715069"/>
            <a:ext cx="7696200" cy="9925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1931A76-6608-6649-8437-40418A96D2C1}"/>
              </a:ext>
            </a:extLst>
          </p:cNvPr>
          <p:cNvSpPr/>
          <p:nvPr/>
        </p:nvSpPr>
        <p:spPr>
          <a:xfrm>
            <a:off x="4312571" y="3875771"/>
            <a:ext cx="7696200" cy="9925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130CCF5-B6B2-1647-BFB5-28DAB31BA182}"/>
              </a:ext>
            </a:extLst>
          </p:cNvPr>
          <p:cNvSpPr/>
          <p:nvPr/>
        </p:nvSpPr>
        <p:spPr>
          <a:xfrm>
            <a:off x="4314371" y="5029281"/>
            <a:ext cx="7696200" cy="99258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A095840-4C8A-D64F-87CD-81ABD7563F17}"/>
              </a:ext>
            </a:extLst>
          </p:cNvPr>
          <p:cNvSpPr/>
          <p:nvPr/>
        </p:nvSpPr>
        <p:spPr>
          <a:xfrm>
            <a:off x="4572000" y="1641521"/>
            <a:ext cx="58785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চারটি লাল রঙের ফুলের নাম বলবে।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2003D41-74C4-714E-BFEA-4F209B06C3B7}"/>
              </a:ext>
            </a:extLst>
          </p:cNvPr>
          <p:cNvSpPr/>
          <p:nvPr/>
        </p:nvSpPr>
        <p:spPr>
          <a:xfrm>
            <a:off x="4530553" y="2765217"/>
            <a:ext cx="61542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তিনটি সাদা রঙের ফুলের নাম বলবে।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A1B80F9-4CEC-B744-963E-46F8AC68E47D}"/>
              </a:ext>
            </a:extLst>
          </p:cNvPr>
          <p:cNvSpPr/>
          <p:nvPr/>
        </p:nvSpPr>
        <p:spPr>
          <a:xfrm>
            <a:off x="4354828" y="3994588"/>
            <a:ext cx="73500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একটি সাদা ও একটি লাল রঙের ফুলের নাম বলবে।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C34353F-FBA0-2345-B4D2-C919B389CB68}"/>
              </a:ext>
            </a:extLst>
          </p:cNvPr>
          <p:cNvSpPr/>
          <p:nvPr/>
        </p:nvSpPr>
        <p:spPr>
          <a:xfrm>
            <a:off x="4397856" y="5155290"/>
            <a:ext cx="56076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যে কোণ তিনটি ফুলের নাম বলবে।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1" grpId="0"/>
      <p:bldP spid="42" grpId="0"/>
      <p:bldP spid="43" grpId="0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3A38117-5FD8-A940-992E-A70ACAD8FA4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D416BE-85C0-0A47-94B3-660825F1E1BB}"/>
              </a:ext>
            </a:extLst>
          </p:cNvPr>
          <p:cNvSpPr txBox="1"/>
          <p:nvPr/>
        </p:nvSpPr>
        <p:spPr>
          <a:xfrm>
            <a:off x="3276600" y="1239174"/>
            <a:ext cx="4953000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 দেখে ফুলের নাম বলি ও লিখি</a:t>
            </a:r>
          </a:p>
        </p:txBody>
      </p:sp>
      <p:pic>
        <p:nvPicPr>
          <p:cNvPr id="15" name="Picture 14" descr="index.jpg">
            <a:extLst>
              <a:ext uri="{FF2B5EF4-FFF2-40B4-BE49-F238E27FC236}">
                <a16:creationId xmlns:a16="http://schemas.microsoft.com/office/drawing/2014/main" id="{24EE3011-5964-E441-9C0C-AC78212C8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757" y="3709859"/>
            <a:ext cx="1905000" cy="1284941"/>
          </a:xfrm>
          <a:prstGeom prst="ellipse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Picture 15" descr="images.jpg">
            <a:extLst>
              <a:ext uri="{FF2B5EF4-FFF2-40B4-BE49-F238E27FC236}">
                <a16:creationId xmlns:a16="http://schemas.microsoft.com/office/drawing/2014/main" id="{85F46840-ADC7-AE41-8493-65FCE104E5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7210"/>
          <a:stretch/>
        </p:blipFill>
        <p:spPr>
          <a:xfrm>
            <a:off x="2643414" y="2171546"/>
            <a:ext cx="1905000" cy="1298827"/>
          </a:xfrm>
          <a:prstGeom prst="ellipse">
            <a:avLst/>
          </a:prstGeom>
          <a:ln w="12700">
            <a:solidFill>
              <a:schemeClr val="tx1"/>
            </a:solidFill>
          </a:ln>
        </p:spPr>
      </p:pic>
      <p:pic>
        <p:nvPicPr>
          <p:cNvPr id="17" name="Picture 16" descr="Over_the_Top_Forever_Young_Roses_300.jpg">
            <a:extLst>
              <a:ext uri="{FF2B5EF4-FFF2-40B4-BE49-F238E27FC236}">
                <a16:creationId xmlns:a16="http://schemas.microsoft.com/office/drawing/2014/main" id="{5E845CCD-3703-D440-91B6-61C31AC02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5242005"/>
            <a:ext cx="1905000" cy="1387395"/>
          </a:xfrm>
          <a:prstGeom prst="ellipse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72ED0A-3AA3-2045-8311-6BDC0F2971B6}"/>
              </a:ext>
            </a:extLst>
          </p:cNvPr>
          <p:cNvCxnSpPr/>
          <p:nvPr/>
        </p:nvCxnSpPr>
        <p:spPr>
          <a:xfrm>
            <a:off x="4762500" y="2820959"/>
            <a:ext cx="21336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C7137DB-3D8D-8644-BE6A-78A28CA8A869}"/>
              </a:ext>
            </a:extLst>
          </p:cNvPr>
          <p:cNvCxnSpPr/>
          <p:nvPr/>
        </p:nvCxnSpPr>
        <p:spPr>
          <a:xfrm>
            <a:off x="4724400" y="4352329"/>
            <a:ext cx="22860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5B4A297-DE56-AD4C-9161-2803675096D6}"/>
              </a:ext>
            </a:extLst>
          </p:cNvPr>
          <p:cNvCxnSpPr/>
          <p:nvPr/>
        </p:nvCxnSpPr>
        <p:spPr>
          <a:xfrm>
            <a:off x="4724400" y="5935702"/>
            <a:ext cx="22098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D2B82D5-9AD2-9F48-A089-0475AEDC6088}"/>
              </a:ext>
            </a:extLst>
          </p:cNvPr>
          <p:cNvSpPr txBox="1"/>
          <p:nvPr/>
        </p:nvSpPr>
        <p:spPr>
          <a:xfrm>
            <a:off x="7124700" y="2436238"/>
            <a:ext cx="152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শাপলা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0629B9-E00D-0F4B-9742-1CDD1E46DB1F}"/>
              </a:ext>
            </a:extLst>
          </p:cNvPr>
          <p:cNvSpPr txBox="1"/>
          <p:nvPr/>
        </p:nvSpPr>
        <p:spPr>
          <a:xfrm>
            <a:off x="7277100" y="3945185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NikoshBAN" pitchFamily="2" charset="0"/>
                <a:cs typeface="NikoshBAN" pitchFamily="2" charset="0"/>
              </a:rPr>
              <a:t>গাঁদা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7B8D1E-68D8-4944-B7A1-55733BFA1FFF}"/>
              </a:ext>
            </a:extLst>
          </p:cNvPr>
          <p:cNvSpPr txBox="1"/>
          <p:nvPr/>
        </p:nvSpPr>
        <p:spPr>
          <a:xfrm>
            <a:off x="7189739" y="5550981"/>
            <a:ext cx="16040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গোলাপ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675120-4CEF-F849-A899-3F48B37DE2B1}"/>
              </a:ext>
            </a:extLst>
          </p:cNvPr>
          <p:cNvSpPr txBox="1"/>
          <p:nvPr/>
        </p:nvSpPr>
        <p:spPr>
          <a:xfrm>
            <a:off x="3943350" y="140085"/>
            <a:ext cx="2952750" cy="10156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b="1" dirty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/>
      <p:bldP spid="22" grpId="0"/>
      <p:bldP spid="23" grpId="0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4BC01A-9CA7-3547-9F06-20E168A010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ED14B3-70F5-5949-92DA-C113B463780D}"/>
              </a:ext>
            </a:extLst>
          </p:cNvPr>
          <p:cNvSpPr/>
          <p:nvPr/>
        </p:nvSpPr>
        <p:spPr>
          <a:xfrm>
            <a:off x="4717257" y="304800"/>
            <a:ext cx="2757486" cy="12003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en-US" sz="7200" dirty="0" err="1">
                <a:latin typeface="NikoshBAN" pitchFamily="2" charset="0"/>
                <a:cs typeface="NikoshBAN" pitchFamily="2" charset="0"/>
              </a:rPr>
              <a:t>মুল্যায়নঃ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BC6D43-5746-D443-8FF3-6C6BA48E9FD1}"/>
              </a:ext>
            </a:extLst>
          </p:cNvPr>
          <p:cNvSpPr/>
          <p:nvPr/>
        </p:nvSpPr>
        <p:spPr>
          <a:xfrm>
            <a:off x="2650185" y="1879140"/>
            <a:ext cx="6038833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তিনটা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সাদা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CD14BD-7306-8147-805D-7D0F29BC16C1}"/>
              </a:ext>
            </a:extLst>
          </p:cNvPr>
          <p:cNvSpPr/>
          <p:nvPr/>
        </p:nvSpPr>
        <p:spPr>
          <a:xfrm>
            <a:off x="2650185" y="2968770"/>
            <a:ext cx="7790915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তিনটা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লাল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বল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BB5BE-582B-5C4A-B47F-D68E0D23A433}"/>
              </a:ext>
            </a:extLst>
          </p:cNvPr>
          <p:cNvSpPr/>
          <p:nvPr/>
        </p:nvSpPr>
        <p:spPr>
          <a:xfrm>
            <a:off x="2650185" y="4058400"/>
            <a:ext cx="8534709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 তোমার পরিচিত পাঁচটি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ফুলের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4800" dirty="0">
                <a:latin typeface="NikoshBAN" pitchFamily="2" charset="0"/>
                <a:cs typeface="NikoshBAN" pitchFamily="2" charset="0"/>
              </a:rPr>
              <a:t>বল 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4BC01A-9CA7-3547-9F06-20E168A01012}"/>
              </a:ext>
            </a:extLst>
          </p:cNvPr>
          <p:cNvSpPr/>
          <p:nvPr/>
        </p:nvSpPr>
        <p:spPr>
          <a:xfrm>
            <a:off x="12357" y="12357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ED14B3-70F5-5949-92DA-C113B463780D}"/>
              </a:ext>
            </a:extLst>
          </p:cNvPr>
          <p:cNvSpPr/>
          <p:nvPr/>
        </p:nvSpPr>
        <p:spPr>
          <a:xfrm>
            <a:off x="4114800" y="533400"/>
            <a:ext cx="3664786" cy="12003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bn-IN" sz="7200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BC6D43-5746-D443-8FF3-6C6BA48E9FD1}"/>
              </a:ext>
            </a:extLst>
          </p:cNvPr>
          <p:cNvSpPr/>
          <p:nvPr/>
        </p:nvSpPr>
        <p:spPr>
          <a:xfrm>
            <a:off x="1352554" y="3200400"/>
            <a:ext cx="9486892" cy="8309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bn-IN" sz="4800" dirty="0">
                <a:latin typeface="NikoshBAN" pitchFamily="2" charset="0"/>
                <a:cs typeface="NikoshBAN" pitchFamily="2" charset="0"/>
              </a:rPr>
              <a:t>তুমি দেখছ এমন পাঁচটি ফুলের নাম লিখে আনবে।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65C66D9-C1EB-0740-AB6F-8C30BDADF053}"/>
              </a:ext>
            </a:extLst>
          </p:cNvPr>
          <p:cNvGrpSpPr/>
          <p:nvPr/>
        </p:nvGrpSpPr>
        <p:grpSpPr>
          <a:xfrm>
            <a:off x="762000" y="596506"/>
            <a:ext cx="2236573" cy="1478666"/>
            <a:chOff x="469557" y="415636"/>
            <a:chExt cx="3429000" cy="276826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2FB9B49-5217-C54D-A527-E9548A9E6B94}"/>
                </a:ext>
              </a:extLst>
            </p:cNvPr>
            <p:cNvSpPr/>
            <p:nvPr/>
          </p:nvSpPr>
          <p:spPr>
            <a:xfrm>
              <a:off x="850557" y="1914067"/>
              <a:ext cx="2667000" cy="1066800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riangle 19">
              <a:extLst>
                <a:ext uri="{FF2B5EF4-FFF2-40B4-BE49-F238E27FC236}">
                  <a16:creationId xmlns:a16="http://schemas.microsoft.com/office/drawing/2014/main" id="{F1113F47-D90E-654C-BBC6-BC7C0661E4B0}"/>
                </a:ext>
              </a:extLst>
            </p:cNvPr>
            <p:cNvSpPr/>
            <p:nvPr/>
          </p:nvSpPr>
          <p:spPr>
            <a:xfrm>
              <a:off x="469557" y="415636"/>
              <a:ext cx="3429000" cy="1447800"/>
            </a:xfrm>
            <a:prstGeom prst="triangl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2357E19-0680-9240-A8C6-6E21B30DBE89}"/>
                </a:ext>
              </a:extLst>
            </p:cNvPr>
            <p:cNvSpPr/>
            <p:nvPr/>
          </p:nvSpPr>
          <p:spPr>
            <a:xfrm>
              <a:off x="621957" y="3031498"/>
              <a:ext cx="3200400" cy="15240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45EABD-E9F1-C54B-949B-29981A0DA718}"/>
                </a:ext>
              </a:extLst>
            </p:cNvPr>
            <p:cNvSpPr/>
            <p:nvPr/>
          </p:nvSpPr>
          <p:spPr>
            <a:xfrm>
              <a:off x="1993557" y="2127221"/>
              <a:ext cx="4572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43F7180-383F-D141-844B-7113BE2E45A6}"/>
                </a:ext>
              </a:extLst>
            </p:cNvPr>
            <p:cNvSpPr/>
            <p:nvPr/>
          </p:nvSpPr>
          <p:spPr>
            <a:xfrm>
              <a:off x="1117257" y="2280603"/>
              <a:ext cx="457200" cy="33261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254BC42-9EE3-C74E-9C95-78AA02F24D73}"/>
                </a:ext>
              </a:extLst>
            </p:cNvPr>
            <p:cNvSpPr/>
            <p:nvPr/>
          </p:nvSpPr>
          <p:spPr>
            <a:xfrm>
              <a:off x="2831757" y="2280603"/>
              <a:ext cx="457200" cy="3337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6192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0238F6E-1C62-D840-A113-B15EF318F2DF}"/>
              </a:ext>
            </a:extLst>
          </p:cNvPr>
          <p:cNvSpPr/>
          <p:nvPr/>
        </p:nvSpPr>
        <p:spPr>
          <a:xfrm>
            <a:off x="1109327" y="479743"/>
            <a:ext cx="9973345" cy="1323439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পাঠ শেষে আমরা যা শিখলাম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D9A2E5-173F-2446-A94C-5911528B4CA8}"/>
              </a:ext>
            </a:extLst>
          </p:cNvPr>
          <p:cNvSpPr/>
          <p:nvPr/>
        </p:nvSpPr>
        <p:spPr>
          <a:xfrm>
            <a:off x="3587945" y="3253109"/>
            <a:ext cx="5016117" cy="76944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= পরিচিত কিছু ফুলের নাম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5BE89D-FA12-DA42-BAF4-1C1E55A93C68}"/>
              </a:ext>
            </a:extLst>
          </p:cNvPr>
          <p:cNvSpPr/>
          <p:nvPr/>
        </p:nvSpPr>
        <p:spPr>
          <a:xfrm>
            <a:off x="533400" y="4261361"/>
            <a:ext cx="11407290" cy="769441"/>
          </a:xfrm>
          <a:prstGeom prst="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= পরিচিত কিছু ফুলের নাম ও তাদের রঙের নাম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289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902644D-6FA4-A54B-9D59-6D1E36A8E250}"/>
              </a:ext>
            </a:extLst>
          </p:cNvPr>
          <p:cNvSpPr txBox="1">
            <a:spLocks/>
          </p:cNvSpPr>
          <p:nvPr/>
        </p:nvSpPr>
        <p:spPr>
          <a:xfrm>
            <a:off x="2407039" y="5212556"/>
            <a:ext cx="7696200" cy="1447800"/>
          </a:xfrm>
          <a:prstGeom prst="rect">
            <a:avLst/>
          </a:prstGeom>
          <a:noFill/>
          <a:ln w="3810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9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31A7D0-CA34-3746-BC89-6D0752FA0B3C}"/>
              </a:ext>
            </a:extLst>
          </p:cNvPr>
          <p:cNvSpPr/>
          <p:nvPr/>
        </p:nvSpPr>
        <p:spPr>
          <a:xfrm>
            <a:off x="9317425" y="1876223"/>
            <a:ext cx="2141150" cy="1171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riangle 7">
            <a:extLst>
              <a:ext uri="{FF2B5EF4-FFF2-40B4-BE49-F238E27FC236}">
                <a16:creationId xmlns:a16="http://schemas.microsoft.com/office/drawing/2014/main" id="{CB109AE7-B11F-F940-87E1-3E67FF1AF90E}"/>
              </a:ext>
            </a:extLst>
          </p:cNvPr>
          <p:cNvSpPr/>
          <p:nvPr/>
        </p:nvSpPr>
        <p:spPr>
          <a:xfrm>
            <a:off x="8909243" y="692748"/>
            <a:ext cx="2957513" cy="1157287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67FB59-2E0A-BF4A-85BF-BD3BD8274778}"/>
              </a:ext>
            </a:extLst>
          </p:cNvPr>
          <p:cNvSpPr/>
          <p:nvPr/>
        </p:nvSpPr>
        <p:spPr>
          <a:xfrm>
            <a:off x="9087836" y="3073986"/>
            <a:ext cx="2600325" cy="13535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8B982E-B940-AF42-AE6B-62C2B17D2CEE}"/>
              </a:ext>
            </a:extLst>
          </p:cNvPr>
          <p:cNvSpPr/>
          <p:nvPr/>
        </p:nvSpPr>
        <p:spPr>
          <a:xfrm>
            <a:off x="10821388" y="2309473"/>
            <a:ext cx="445699" cy="4666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310174-7197-D842-A68F-B8ECE697F666}"/>
              </a:ext>
            </a:extLst>
          </p:cNvPr>
          <p:cNvSpPr/>
          <p:nvPr/>
        </p:nvSpPr>
        <p:spPr>
          <a:xfrm>
            <a:off x="10103239" y="2254646"/>
            <a:ext cx="574286" cy="7931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71CDE4-E50D-BF40-8865-CF8EC949CF1F}"/>
              </a:ext>
            </a:extLst>
          </p:cNvPr>
          <p:cNvSpPr/>
          <p:nvPr/>
        </p:nvSpPr>
        <p:spPr>
          <a:xfrm>
            <a:off x="9487483" y="2260667"/>
            <a:ext cx="445699" cy="4666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A3FA30-E73C-CA44-AA7A-D4191636C79E}"/>
              </a:ext>
            </a:extLst>
          </p:cNvPr>
          <p:cNvSpPr/>
          <p:nvPr/>
        </p:nvSpPr>
        <p:spPr>
          <a:xfrm>
            <a:off x="7437399" y="1916560"/>
            <a:ext cx="1808721" cy="749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riangle 20">
            <a:extLst>
              <a:ext uri="{FF2B5EF4-FFF2-40B4-BE49-F238E27FC236}">
                <a16:creationId xmlns:a16="http://schemas.microsoft.com/office/drawing/2014/main" id="{FD3705E5-A810-6A48-86D6-AA8A0608E692}"/>
              </a:ext>
            </a:extLst>
          </p:cNvPr>
          <p:cNvSpPr/>
          <p:nvPr/>
        </p:nvSpPr>
        <p:spPr>
          <a:xfrm>
            <a:off x="7145726" y="1185863"/>
            <a:ext cx="2498338" cy="740761"/>
          </a:xfrm>
          <a:prstGeom prst="triangl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92C466B-11C7-1247-BD1B-AE025B8561D4}"/>
              </a:ext>
            </a:extLst>
          </p:cNvPr>
          <p:cNvSpPr/>
          <p:nvPr/>
        </p:nvSpPr>
        <p:spPr>
          <a:xfrm>
            <a:off x="7218946" y="2668479"/>
            <a:ext cx="2196606" cy="866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84B989-9370-AB41-B2E8-CE38E50BC438}"/>
              </a:ext>
            </a:extLst>
          </p:cNvPr>
          <p:cNvSpPr/>
          <p:nvPr/>
        </p:nvSpPr>
        <p:spPr>
          <a:xfrm>
            <a:off x="8784881" y="2158783"/>
            <a:ext cx="376501" cy="2986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0B0B9F2-1A7B-A045-B32E-DA0440BDD08A}"/>
              </a:ext>
            </a:extLst>
          </p:cNvPr>
          <p:cNvSpPr/>
          <p:nvPr/>
        </p:nvSpPr>
        <p:spPr>
          <a:xfrm>
            <a:off x="8184348" y="2158783"/>
            <a:ext cx="485124" cy="50768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45A9BA-F757-944F-983E-72AD8C397A21}"/>
              </a:ext>
            </a:extLst>
          </p:cNvPr>
          <p:cNvSpPr/>
          <p:nvPr/>
        </p:nvSpPr>
        <p:spPr>
          <a:xfrm>
            <a:off x="7673629" y="2178939"/>
            <a:ext cx="376501" cy="29867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8D108E-1C5E-4240-931F-4A4961F5D1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28" y="1593163"/>
            <a:ext cx="6100054" cy="34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44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350</Words>
  <Application>Microsoft Macintosh PowerPoint</Application>
  <PresentationFormat>Widescreen</PresentationFormat>
  <Paragraphs>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Microsoft Office User</cp:lastModifiedBy>
  <cp:revision>99</cp:revision>
  <dcterms:created xsi:type="dcterms:W3CDTF">2006-08-16T00:00:00Z</dcterms:created>
  <dcterms:modified xsi:type="dcterms:W3CDTF">2019-10-25T02:18:16Z</dcterms:modified>
</cp:coreProperties>
</file>