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vml" ContentType="application/vnd.openxmlformats-officedocument.vmlDrawing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8" r:id="rId3"/>
    <p:sldMasterId id="2147483743" r:id="rId4"/>
  </p:sldMasterIdLst>
  <p:sldIdLst>
    <p:sldId id="256" r:id="rId5"/>
    <p:sldId id="257" r:id="rId6"/>
    <p:sldId id="271" r:id="rId7"/>
    <p:sldId id="259" r:id="rId8"/>
    <p:sldId id="260" r:id="rId9"/>
    <p:sldId id="261" r:id="rId10"/>
    <p:sldId id="263" r:id="rId11"/>
    <p:sldId id="264" r:id="rId12"/>
    <p:sldId id="270" r:id="rId13"/>
    <p:sldId id="258" r:id="rId14"/>
    <p:sldId id="262" r:id="rId15"/>
    <p:sldId id="265" r:id="rId16"/>
    <p:sldId id="272" r:id="rId17"/>
    <p:sldId id="274" r:id="rId18"/>
    <p:sldId id="267" r:id="rId19"/>
    <p:sldId id="266" r:id="rId20"/>
    <p:sldId id="27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C4C26E"/>
    <a:srgbClr val="220361"/>
    <a:srgbClr val="FFAF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62" autoAdjust="0"/>
    <p:restoredTop sz="94660"/>
  </p:normalViewPr>
  <p:slideViewPr>
    <p:cSldViewPr snapToGrid="0">
      <p:cViewPr varScale="1">
        <p:scale>
          <a:sx n="69" d="100"/>
          <a:sy n="69" d="100"/>
        </p:scale>
        <p:origin x="23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955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931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544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777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23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828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308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959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871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450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310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5873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6950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9347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1477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5528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4338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053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1280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3212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8768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7571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44299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6059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8386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4771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7602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4207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2386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193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1945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717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2037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63791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9918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3497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70295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79523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1975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1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0652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3599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140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59575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39339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9437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34198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72542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8156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04441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09158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24257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8806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9594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671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632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126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5925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6059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7B9FADA4-388C-49FE-90A3-7ED6E4C9B6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6AEECE46-1C4F-44C1-946D-CD5EF4D82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291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png"/><Relationship Id="rId4" Type="http://schemas.openxmlformats.org/officeDocument/2006/relationships/image" Target="../media/image8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0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jpeg"/><Relationship Id="rId5" Type="http://schemas.openxmlformats.org/officeDocument/2006/relationships/image" Target="../media/image11.wmf"/><Relationship Id="rId4" Type="http://schemas.openxmlformats.org/officeDocument/2006/relationships/oleObject" Target="../embeddings/oleObject4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5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0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9.png"/><Relationship Id="rId4" Type="http://schemas.openxmlformats.org/officeDocument/2006/relationships/image" Target="../media/image18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audio" Target="../media/audio1.wav"/><Relationship Id="rId7" Type="http://schemas.openxmlformats.org/officeDocument/2006/relationships/image" Target="../media/image2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23.png"/><Relationship Id="rId5" Type="http://schemas.openxmlformats.org/officeDocument/2006/relationships/image" Target="../media/image20.wmf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22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rgbClr val="92D050"/>
            </a:gs>
            <a:gs pos="100000">
              <a:srgbClr val="00B0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79188" y="2159875"/>
            <a:ext cx="5603131" cy="2248289"/>
          </a:xfrm>
        </p:spPr>
        <p:txBody>
          <a:bodyPr>
            <a:noAutofit/>
          </a:bodyPr>
          <a:lstStyle/>
          <a:p>
            <a:r>
              <a:rPr lang="bn-IN" sz="15000" dirty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5000" dirty="0">
              <a:solidFill>
                <a:srgbClr val="FF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miley Face 2"/>
          <p:cNvSpPr/>
          <p:nvPr/>
        </p:nvSpPr>
        <p:spPr>
          <a:xfrm>
            <a:off x="2812641" y="2510530"/>
            <a:ext cx="1546977" cy="1546977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4328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60"/>
                            </p:stCondLst>
                            <p:childTnLst>
                              <p:par>
                                <p:cTn id="15" presetID="27" presetClass="emph" presetSubtype="0" repeatCount="2000" fill="remove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60"/>
                            </p:stCondLst>
                            <p:childTnLst>
                              <p:par>
                                <p:cTn id="21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25000">
              <a:srgbClr val="00B0F0"/>
            </a:gs>
            <a:gs pos="46000">
              <a:srgbClr val="00B050"/>
            </a:gs>
            <a:gs pos="84000">
              <a:srgbClr val="220361"/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623848" y="1833267"/>
            <a:ext cx="7049098" cy="33738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কাঁঠালপোতা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মেহেরপুর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সদর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মেহেরপুর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6" name="Rectangle 5"/>
          <p:cNvSpPr/>
          <p:nvPr/>
        </p:nvSpPr>
        <p:spPr>
          <a:xfrm>
            <a:off x="1623848" y="1002270"/>
            <a:ext cx="46665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মো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ছাঃ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নুরুন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নাহার</a:t>
            </a:r>
            <a:endParaRPr lang="bn-IN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4E1214-957A-43F0-80D7-1474EA43DF2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6" t="-4026" r="20520" b="21760"/>
          <a:stretch/>
        </p:blipFill>
        <p:spPr>
          <a:xfrm>
            <a:off x="8119241" y="408194"/>
            <a:ext cx="3657600" cy="389749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093290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74719" y="767001"/>
            <a:ext cx="496660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n-IN" sz="44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 শেষে...</a:t>
            </a:r>
            <a:endParaRPr lang="en-US" sz="44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59449" y="2050197"/>
            <a:ext cx="1574927" cy="1015663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bn-IN" sz="6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৪.২.১</a:t>
            </a:r>
            <a:endParaRPr lang="en-US" sz="60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97799" y="2050197"/>
            <a:ext cx="7203551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bn-IN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শূন্যের দলগত ধারণা বলতে পারবে।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59449" y="4093370"/>
            <a:ext cx="1574927" cy="1015663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bn-IN" sz="6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৪.২.২</a:t>
            </a:r>
            <a:endParaRPr lang="en-US" sz="60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97799" y="4093370"/>
            <a:ext cx="7203551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bn-IN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 (০) সংখ্যা প্রতীকটি শনাক্ত করতে পারবে।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381822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6549552"/>
              </p:ext>
            </p:extLst>
          </p:nvPr>
        </p:nvGraphicFramePr>
        <p:xfrm>
          <a:off x="-28864" y="0"/>
          <a:ext cx="12253812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5" r:id="rId3" imgW="6399720" imgH="3580920" progId="">
                  <p:embed/>
                </p:oleObj>
              </mc:Choice>
              <mc:Fallback>
                <p:oleObj r:id="rId3" imgW="6399720" imgH="358092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28864" y="0"/>
                        <a:ext cx="12253812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00285">
            <a:off x="3320883" y="2053508"/>
            <a:ext cx="1515239" cy="16328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3908" flipH="1" flipV="1">
            <a:off x="5863170" y="531246"/>
            <a:ext cx="1695527" cy="18270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93752">
            <a:off x="4671615" y="3411491"/>
            <a:ext cx="1344451" cy="14487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23643">
            <a:off x="4057942" y="378374"/>
            <a:ext cx="1979257" cy="21328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35112">
            <a:off x="3533193" y="4234615"/>
            <a:ext cx="1090617" cy="117523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185869" y="911492"/>
            <a:ext cx="341558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4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গাছের ডালে কয়টা পাতা আছে?</a:t>
            </a:r>
          </a:p>
        </p:txBody>
      </p:sp>
      <p:sp>
        <p:nvSpPr>
          <p:cNvPr id="9" name="Rectangle 8"/>
          <p:cNvSpPr/>
          <p:nvPr/>
        </p:nvSpPr>
        <p:spPr>
          <a:xfrm>
            <a:off x="6488846" y="3171157"/>
            <a:ext cx="49479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4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এখন কয়টা পাতা আছে?</a:t>
            </a:r>
          </a:p>
        </p:txBody>
      </p:sp>
      <p:sp>
        <p:nvSpPr>
          <p:cNvPr id="11" name="Oval 10"/>
          <p:cNvSpPr/>
          <p:nvPr/>
        </p:nvSpPr>
        <p:spPr>
          <a:xfrm>
            <a:off x="8212505" y="1249749"/>
            <a:ext cx="2043981" cy="184785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৫টি</a:t>
            </a:r>
            <a:endParaRPr lang="en-US" sz="88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080024" y="2339411"/>
            <a:ext cx="2043981" cy="184785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৪টি</a:t>
            </a:r>
            <a:endParaRPr lang="en-US" sz="88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749785" y="2624883"/>
            <a:ext cx="49479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4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এখন কয়টা পাতা আছে?</a:t>
            </a:r>
          </a:p>
        </p:txBody>
      </p:sp>
      <p:sp>
        <p:nvSpPr>
          <p:cNvPr id="14" name="Oval 13"/>
          <p:cNvSpPr/>
          <p:nvPr/>
        </p:nvSpPr>
        <p:spPr>
          <a:xfrm>
            <a:off x="9653780" y="1470220"/>
            <a:ext cx="2043981" cy="184785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৩টি</a:t>
            </a:r>
            <a:endParaRPr lang="en-US" sz="88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459155" y="2804317"/>
            <a:ext cx="49479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4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এখন কয়টা পাতা আছে?</a:t>
            </a:r>
          </a:p>
        </p:txBody>
      </p:sp>
      <p:sp>
        <p:nvSpPr>
          <p:cNvPr id="16" name="Oval 15"/>
          <p:cNvSpPr/>
          <p:nvPr/>
        </p:nvSpPr>
        <p:spPr>
          <a:xfrm>
            <a:off x="9168205" y="2151980"/>
            <a:ext cx="2043981" cy="184785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২টি</a:t>
            </a:r>
            <a:endParaRPr lang="en-US" sz="88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889023" y="2370829"/>
            <a:ext cx="49479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4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এখন কয়টা পাতা আছে?</a:t>
            </a:r>
          </a:p>
        </p:txBody>
      </p:sp>
      <p:sp>
        <p:nvSpPr>
          <p:cNvPr id="18" name="Oval 17"/>
          <p:cNvSpPr/>
          <p:nvPr/>
        </p:nvSpPr>
        <p:spPr>
          <a:xfrm>
            <a:off x="8423474" y="1652766"/>
            <a:ext cx="2043981" cy="184785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9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১টি</a:t>
            </a:r>
            <a:endParaRPr lang="en-US" sz="96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709626" y="4005394"/>
            <a:ext cx="5453680" cy="212365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bn-IN" sz="6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এখন দেখ তো, গাছে কয়টা পাতা আছে?</a:t>
            </a:r>
          </a:p>
        </p:txBody>
      </p:sp>
      <p:sp>
        <p:nvSpPr>
          <p:cNvPr id="20" name="Oval 19"/>
          <p:cNvSpPr/>
          <p:nvPr/>
        </p:nvSpPr>
        <p:spPr>
          <a:xfrm>
            <a:off x="8308816" y="1811100"/>
            <a:ext cx="2043981" cy="184785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1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11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8086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7.40741E-7 L -1.25E-6 7.40741E-7 C 0.00612 0.00671 0.01276 0.01412 0.01927 0.02106 C 0.0211 0.02315 0.02305 0.02315 0.02474 0.02477 C 0.02891 0.02917 0.03281 0.03495 0.03724 0.03935 C 0.03998 0.04213 0.0431 0.04352 0.04596 0.04653 C 0.04805 0.04861 0.04948 0.05185 0.0513 0.0537 C 0.05807 0.06065 0.06068 0.06134 0.06745 0.06458 C 0.06862 0.06667 0.07695 0.07477 0.07461 0.0831 C 0.07214 0.0912 0.05729 0.11898 0.0513 0.12292 L 0.04596 0.12662 C 0.04375 0.13009 0.04128 0.1338 0.0388 0.1375 C 0.03724 0.13981 0.03503 0.1419 0.03373 0.14468 C 0.03203 0.14792 0.03112 0.15208 0.03008 0.15555 C 0.04596 0.18796 0.02695 0.15393 0.04792 0.17731 C 0.04987 0.18009 0.05078 0.18657 0.053 0.18866 C 0.05807 0.19167 0.0638 0.19074 0.06914 0.19167 C 0.07383 0.19583 0.07839 0.2 0.08333 0.20278 C 0.08568 0.20463 0.08815 0.20486 0.0905 0.20648 C 0.11224 0.21968 0.09193 0.2088 0.10833 0.21736 C 0.10938 0.22106 0.11224 0.22407 0.11198 0.22801 C 0.11081 0.23958 0.103 0.24051 0.09948 0.24329 C 0.09779 0.24352 0.0957 0.24444 0.09414 0.24653 C 0.08373 0.25694 0.09414 0.25139 0.08164 0.26111 C 0.07878 0.26343 0.06797 0.26736 0.06563 0.26829 C 0.05117 0.29051 0.06693 0.26991 0.04792 0.28287 C 0.04583 0.28403 0.0444 0.28819 0.04232 0.29005 C 0.04063 0.2919 0.0388 0.29236 0.03724 0.29375 C 0.03542 0.29606 0.03386 0.29907 0.03177 0.30116 C 0.03008 0.30278 0.02787 0.30208 0.0263 0.3044 C 0.02435 0.30741 0.02279 0.31204 0.0211 0.31551 C 0.02279 0.31782 0.02474 0.31991 0.0263 0.32268 C 0.02839 0.32593 0.02956 0.33079 0.03177 0.3338 C 0.03333 0.33611 0.03542 0.33611 0.03724 0.33704 C 0.05365 0.35185 0.03386 0.33843 0.053 0.34838 C 0.05495 0.3493 0.05677 0.35069 0.05846 0.35185 C 0.06185 0.3544 0.06862 0.36088 0.07266 0.36273 C 0.08294 0.36782 0.07956 0.36458 0.0888 0.36991 C 0.09219 0.37222 0.09948 0.37731 0.09948 0.37778 C 0.1013 0.3794 0.10287 0.38264 0.10482 0.38472 C 0.10638 0.38634 0.1086 0.38565 0.11016 0.38843 C 0.11172 0.39097 0.11237 0.3956 0.11393 0.39907 C 0.11016 0.40972 0.1099 0.41204 0.10482 0.42106 C 0.103 0.42407 0.10117 0.42523 0.09948 0.42824 C 0.0957 0.43518 0.09349 0.44653 0.0888 0.44977 C 0.08711 0.45116 0.08516 0.45185 0.08333 0.45347 C 0.08333 0.4537 0.07005 0.47199 0.06745 0.47523 C 0.06563 0.47778 0.06406 0.48125 0.06211 0.48264 L 0.05677 0.48657 C 0.05599 0.48981 0.05365 0.49444 0.05495 0.49699 C 0.05755 0.50255 0.06563 0.50463 0.06563 0.50486 C 0.06797 0.5081 0.07005 0.51227 0.07266 0.51551 C 0.07487 0.51782 0.08333 0.52153 0.08516 0.52292 C 0.0888 0.52477 0.09583 0.53009 0.09583 0.53009 C 0.10195 0.53796 0.09974 0.53403 0.10287 0.54143 " pathEditMode="relative" rAng="0" ptsTypes="AAAAAAAAAAAAAAAAAAAAAAAAAAAAAAAAAAAAAAAAAAAAAAAAAAAAAAA">
                                      <p:cBhvr>
                                        <p:cTn id="2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0" y="27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21 1.85185E-6 L -0.00521 0.00023 C -0.00469 0.07662 -0.00469 0.15324 -0.00351 0.22986 C -0.00325 0.23866 -0.0013 0.2456 0.00183 0.25231 C 0.00339 0.25579 0.00547 0.2581 0.00703 0.2618 C 0.00834 0.26481 0.00912 0.26852 0.01055 0.27153 C 0.02071 0.28981 0.01107 0.26366 0.0211 0.2875 C 0.02357 0.29329 0.02683 0.29907 0.02813 0.30671 L 0.03164 0.32569 C 0.03099 0.35139 0.03125 0.37685 0.02982 0.40254 C 0.02956 0.40625 0.02709 0.40833 0.0263 0.41204 C 0.02526 0.41597 0.02552 0.4206 0.02461 0.42477 C 0.0237 0.42824 0.02201 0.43102 0.0211 0.43449 C 0.02018 0.43727 0.02005 0.44074 0.01927 0.44398 C 0.01042 0.47592 0.02149 0.42685 0.01237 0.46643 C 0.01159 0.46921 0.01159 0.47291 0.01055 0.47592 C 0.00912 0.47963 0.00703 0.48241 0.00534 0.48541 C -0.00117 0.52037 0.00912 0.46736 -2.29167E-6 0.50463 C -0.00156 0.51088 -0.00234 0.51759 -0.00351 0.52384 C -0.00403 0.52708 -0.00442 0.53032 -0.00521 0.53356 L -0.00872 0.54629 C -0.01133 0.56991 -0.01276 0.57546 -0.00872 0.60694 C -0.00807 0.61111 -0.00508 0.61273 -0.00351 0.61643 C -0.00208 0.61944 -0.00143 0.62315 -2.29167E-6 0.62616 C 0.00156 0.6287 0.00365 0.62986 0.00534 0.63241 C 0.01875 0.65278 0.00274 0.63241 0.01589 0.64838 C 0.02826 0.68264 0.00886 0.63055 0.02461 0.66759 C 0.02709 0.67361 0.03034 0.6794 0.03164 0.6868 C 0.03399 0.69977 0.03229 0.69352 0.03685 0.70602 C 0.0375 0.71018 0.03763 0.71458 0.03867 0.71875 C 0.03933 0.72222 0.04193 0.7243 0.04219 0.72824 C 0.04258 0.75278 0.04128 0.77731 0.04037 0.80185 C 0.03959 0.81736 0.03841 0.81157 0.03516 0.8243 C 0.03425 0.82708 0.03412 0.83055 0.03334 0.83379 C 0.03229 0.83704 0.03073 0.83981 0.02982 0.84329 C 0.02904 0.84629 0.02878 0.84977 0.02813 0.85301 C 0.02435 0.86643 0.02474 0.85926 0.01927 0.87222 C 0.01667 0.87801 0.01472 0.88495 0.01237 0.8912 C 0.0112 0.89444 0.01029 0.89791 0.00886 0.90092 C 0.00703 0.90416 0.00521 0.90671 0.00352 0.91041 C -0.01028 0.94051 0.00886 0.90069 -0.00169 0.92963 C -0.00312 0.93333 -0.00521 0.93611 -0.0069 0.93912 C -0.00885 0.94907 -0.01067 0.96157 -0.01575 0.96805 L -0.02096 0.9743 C -0.02656 0.98912 -0.02448 0.97986 -0.02448 1.00324 " pathEditMode="relative" rAng="0" ptsTypes="AAAAAAAAAAAAAAAAAAAAAAAAAAAAAAAAAAAAAAAAAAAAA">
                                      <p:cBhvr>
                                        <p:cTn id="5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0" y="50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56 7.40741E-7 L -0.00456 7.40741E-7 C -0.00222 0.04167 -0.00482 0.00463 -0.00235 0.02847 C -0.0017 0.03403 -0.00157 0.04259 4.79167E-6 0.04838 C 0.00065 0.05069 0.00169 0.05255 0.00234 0.05509 C 0.00286 0.05694 0.00286 0.05949 0.00351 0.06157 C 0.00481 0.0662 0.00716 0.06968 0.00807 0.07477 L 0.01263 0.10139 L 0.0138 0.10787 L 0.01497 0.11458 C 0.01458 0.12477 0.01471 0.13518 0.0138 0.14537 C 0.01315 0.15231 0.01015 0.15208 0.00807 0.15648 C 0.00664 0.15903 0.00585 0.16227 0.00468 0.16528 C 0.00351 0.16736 0.00234 0.16968 0.00117 0.17176 C -0.00105 0.18426 0.00169 0.17384 -0.00339 0.18055 C -0.00482 0.18241 -0.0056 0.18518 -0.00691 0.18727 C -0.00808 0.18889 -0.00925 0.19028 -0.01029 0.19167 C -0.01693 0.21065 -0.00912 0.18657 -0.01381 0.20486 C -0.01836 0.22199 -0.01433 0.20139 -0.01719 0.21805 C -0.01706 0.22546 -0.01719 0.24653 -0.01498 0.25787 C -0.01433 0.26065 -0.01355 0.26366 -0.01263 0.26667 C -0.01198 0.26875 -0.01094 0.2706 -0.01029 0.27315 C -0.00404 0.30231 -0.01029 0.28426 -0.00339 0.30185 C -0.003 0.30417 -0.00287 0.30625 -0.00235 0.30856 C -0.0017 0.31065 -0.00053 0.3125 4.79167E-6 0.31505 C 0.00442 0.33495 -0.00235 0.31389 0.00351 0.33055 C 0.0052 0.34444 0.00364 0.3368 0.00924 0.35255 L 0.0138 0.36574 C 0.01458 0.36805 0.0151 0.37037 0.01614 0.37245 L 0.01953 0.37917 C 0.02044 0.38449 0.0207 0.38796 0.02304 0.39236 C 0.02395 0.39421 0.02656 0.39676 0.02656 0.39699 " pathEditMode="relative" rAng="0" ptsTypes="AAAAAAAAAAAAAAAAAAAAAAAAAAAAAAAA">
                                      <p:cBhvr>
                                        <p:cTn id="7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4" y="19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2.96296E-6 L 3.125E-6 -2.96296E-6 C 0.00364 0.01482 0.00664 0.03009 0.01094 0.04445 C 0.01289 0.05139 0.0164 0.05695 0.01875 0.06389 C 0.01953 0.0662 0.01953 0.06945 0.02031 0.07222 C 0.02591 0.09445 0.02461 0.09005 0.03125 0.10556 C 0.03177 0.10833 0.03203 0.11111 0.03281 0.11389 C 0.03359 0.11667 0.0358 0.11875 0.03594 0.12222 C 0.03633 0.14445 0.03567 0.16667 0.03437 0.18889 C 0.03411 0.19213 0.03203 0.19421 0.03125 0.19722 C 0.03047 0.19977 0.03034 0.20278 0.02969 0.20556 C 0.02877 0.20833 0.02734 0.21088 0.02656 0.21389 C 0.02578 0.21644 0.02565 0.21945 0.025 0.22222 C 0.02304 0.22963 0.02018 0.23658 0.01875 0.24445 C 0.01692 0.2537 0.01692 0.25324 0.01562 0.26389 C 0.01224 0.29051 0.01588 0.26412 0.0125 0.29445 C 0.01198 0.29815 0.01146 0.30185 0.01094 0.30556 C 0.01146 0.32037 0.01159 0.33519 0.0125 0.35 C 0.01263 0.35463 0.01302 0.35926 0.01406 0.36389 C 0.01471 0.3669 0.01627 0.36921 0.01719 0.37222 C 0.0207 0.38357 0.02278 0.39607 0.02812 0.40556 C 0.02942 0.40787 0.03125 0.40926 0.03281 0.41111 C 0.03385 0.41574 0.03437 0.4206 0.03594 0.425 C 0.03698 0.42824 0.03919 0.43009 0.04062 0.43333 C 0.0444 0.44144 0.04817 0.44954 0.05156 0.45833 C 0.0526 0.46111 0.05377 0.46366 0.05469 0.46667 C 0.05534 0.46921 0.05521 0.47245 0.05625 0.475 C 0.06341 0.49421 0.06562 0.49722 0.07344 0.51111 C 0.075 0.51759 0.07695 0.52361 0.07812 0.53056 C 0.07903 0.53588 0.07864 0.54167 0.07969 0.54722 C 0.08021 0.55023 0.0819 0.55255 0.08281 0.55556 C 0.08346 0.5581 0.08385 0.56111 0.08437 0.56389 C 0.08385 0.59074 0.08372 0.61759 0.08281 0.64445 C 0.08229 0.65671 0.08034 0.65625 0.07656 0.66667 C 0.07487 0.67107 0.0733 0.6757 0.07187 0.68056 C 0.06966 0.68773 0.06836 0.69607 0.06562 0.70278 L 0.06094 0.71389 C 0.06041 0.71759 0.06015 0.7213 0.05937 0.725 C 0.05729 0.73287 0.05 0.75347 0.04687 0.76111 C 0.0444 0.76667 0.04127 0.77176 0.03906 0.77778 C 0.03763 0.78102 0.03737 0.78565 0.03594 0.78889 C 0.03216 0.79676 0.02669 0.80232 0.02344 0.81111 C 0.01901 0.82269 0.01797 0.82616 0.01094 0.83889 C 0.00846 0.84306 0.00547 0.8456 0.00312 0.85 C 0.00169 0.85232 0.00104 0.85556 3.125E-6 0.85833 C -0.00482 0.87014 -0.00469 0.86736 -0.00781 0.88056 C -0.00847 0.8831 -0.00847 0.88634 -0.00938 0.88889 C -0.01068 0.89213 -0.0125 0.89445 -0.01406 0.89722 C -0.01459 0.90556 -0.01563 0.91366 -0.01563 0.92222 C -0.01563 0.93426 -0.01406 0.95833 -0.01406 0.95833 " pathEditMode="relative" ptsTypes="AAAAAAAAAAAAAAAAAAAAAAAAAAAAAAAAAAAAAAAAAAAAAAAAAA">
                                      <p:cBhvr>
                                        <p:cTn id="9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 1.48148E-6 L 0.0039 1.48148E-6 C 0.00351 0.05579 0.00338 0.1118 0.00247 0.16759 C 0.00221 0.18171 0.00065 0.1912 -0.0004 0.20417 C -0.00248 0.22754 0.00039 0.21805 -0.00482 0.23102 C -0.00521 0.23588 -0.0056 0.24097 -0.00625 0.2456 C -0.00665 0.24815 -0.0073 0.25046 -0.00769 0.25278 C -0.00834 0.25694 -0.0086 0.26088 -0.00912 0.26504 C -0.0086 0.27315 -0.0086 0.28148 -0.00769 0.28935 C -0.00717 0.2956 -0.00547 0.29907 -0.00326 0.30393 C -0.00053 0.31065 0.00169 0.31597 0.00546 0.32106 C 0.00677 0.32315 0.00833 0.3243 0.00976 0.32592 C 0.01289 0.33379 0.01341 0.33634 0.01848 0.34305 C 0.02122 0.34653 0.02434 0.34954 0.02721 0.35278 C 0.02864 0.3544 0.03033 0.35555 0.03164 0.35764 C 0.03502 0.36319 0.03906 0.36805 0.04179 0.37454 C 0.0457 0.38426 0.04322 0.38032 0.04908 0.3868 C 0.05559 0.40856 0.05351 0.39954 0.05638 0.41366 C 0.05833 0.43819 0.05924 0.43981 0.05638 0.47199 C 0.05612 0.475 0.05442 0.47708 0.05338 0.47917 C 0.05195 0.48264 0.05026 0.48565 0.04908 0.48912 C 0.04427 0.50185 0.04895 0.49722 0.04179 0.50116 C 0.03125 0.52778 0.047 0.49028 0.0345 0.51342 C 0.03125 0.51944 0.02916 0.52708 0.02578 0.53287 L 0.01562 0.54977 L 0.00976 0.55972 C 0.00729 0.57176 0.00976 0.56296 0.0039 0.5743 C -0.0017 0.58495 -0.003 0.58912 -0.00769 0.60092 C -0.01159 0.61042 -0.01016 0.60555 -0.01198 0.61551 C -0.01159 0.62361 -0.01198 0.63217 -0.01055 0.64004 C -0.01003 0.64398 -0.00769 0.64653 -0.00625 0.64977 C -0.00521 0.65208 -0.00443 0.65486 -0.00326 0.65694 C -0.00053 0.66366 0.0026 0.66967 0.00546 0.67639 C 0.00963 0.68727 0.00729 0.68148 0.01263 0.69352 C 0.01432 0.70162 0.0125 0.70092 0.01562 0.70092 " pathEditMode="relative" rAng="0" ptsTypes="AAAAAAAAAAAAAAAAAAAAAAAAAAAAAAAAAAA">
                                      <p:cBhvr>
                                        <p:cTn id="12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4" y="35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00"/>
                            </p:stCondLst>
                            <p:childTnLst>
                              <p:par>
                                <p:cTn id="136" presetID="35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  <p:bldP spid="11" grpId="0" animBg="1"/>
      <p:bldP spid="11" grpId="1" animBg="1"/>
      <p:bldP spid="12" grpId="0" animBg="1"/>
      <p:bldP spid="12" grpId="1" animBg="1"/>
      <p:bldP spid="13" grpId="0"/>
      <p:bldP spid="13" grpId="1"/>
      <p:bldP spid="14" grpId="0" animBg="1"/>
      <p:bldP spid="14" grpId="1" animBg="1"/>
      <p:bldP spid="15" grpId="0"/>
      <p:bldP spid="15" grpId="1"/>
      <p:bldP spid="16" grpId="0" animBg="1"/>
      <p:bldP spid="16" grpId="1" animBg="1"/>
      <p:bldP spid="17" grpId="0"/>
      <p:bldP spid="17" grpId="1"/>
      <p:bldP spid="18" grpId="0" animBg="1"/>
      <p:bldP spid="18" grpId="1" animBg="1"/>
      <p:bldP spid="19" grpId="0"/>
      <p:bldP spid="20" grpId="0" animBg="1"/>
      <p:bldP spid="20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2648783"/>
              </p:ext>
            </p:extLst>
          </p:nvPr>
        </p:nvGraphicFramePr>
        <p:xfrm>
          <a:off x="-28864" y="0"/>
          <a:ext cx="12253812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8" r:id="rId3" imgW="6399720" imgH="3580920" progId="">
                  <p:embed/>
                </p:oleObj>
              </mc:Choice>
              <mc:Fallback>
                <p:oleObj r:id="rId3" imgW="6399720" imgH="3580920" progId="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28864" y="0"/>
                        <a:ext cx="12253812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2701162"/>
              </p:ext>
            </p:extLst>
          </p:nvPr>
        </p:nvGraphicFramePr>
        <p:xfrm>
          <a:off x="10460492" y="4601793"/>
          <a:ext cx="1731508" cy="22562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9" r:id="rId5" imgW="838080" imgH="1091880" progId="">
                  <p:embed/>
                </p:oleObj>
              </mc:Choice>
              <mc:Fallback>
                <p:oleObj r:id="rId5" imgW="838080" imgH="109188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460492" y="4601793"/>
                        <a:ext cx="1731508" cy="22562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Oval Callout 5"/>
          <p:cNvSpPr/>
          <p:nvPr/>
        </p:nvSpPr>
        <p:spPr>
          <a:xfrm>
            <a:off x="6477000" y="876299"/>
            <a:ext cx="4400550" cy="2050793"/>
          </a:xfrm>
          <a:prstGeom prst="wedgeEllipseCallout">
            <a:avLst>
              <a:gd name="adj1" fmla="val 44684"/>
              <a:gd name="adj2" fmla="val 12977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IN" sz="4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গাছে কোন পাতা নাই। স্যার।</a:t>
            </a:r>
          </a:p>
          <a:p>
            <a:pPr algn="ctr"/>
            <a:endParaRPr lang="en-US" sz="4000" dirty="0">
              <a:solidFill>
                <a:schemeClr val="bg1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2280150"/>
              </p:ext>
            </p:extLst>
          </p:nvPr>
        </p:nvGraphicFramePr>
        <p:xfrm>
          <a:off x="-28864" y="3838374"/>
          <a:ext cx="2284412" cy="30196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0" r:id="rId7" imgW="414360" imgH="548280" progId="">
                  <p:embed/>
                </p:oleObj>
              </mc:Choice>
              <mc:Fallback>
                <p:oleObj r:id="rId7" imgW="414360" imgH="54828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-28864" y="3838374"/>
                        <a:ext cx="2284412" cy="30196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3638550" y="4914900"/>
            <a:ext cx="4476750" cy="1714500"/>
            <a:chOff x="3638550" y="4914900"/>
            <a:chExt cx="4476750" cy="1714500"/>
          </a:xfrm>
        </p:grpSpPr>
        <p:sp>
          <p:nvSpPr>
            <p:cNvPr id="8" name="Rounded Rectangular Callout 7"/>
            <p:cNvSpPr/>
            <p:nvPr/>
          </p:nvSpPr>
          <p:spPr>
            <a:xfrm>
              <a:off x="3638550" y="4914900"/>
              <a:ext cx="4476750" cy="1714500"/>
            </a:xfrm>
            <a:prstGeom prst="wedgeRoundRectCallout">
              <a:avLst>
                <a:gd name="adj1" fmla="val -88152"/>
                <a:gd name="adj2" fmla="val -27803"/>
                <a:gd name="adj3" fmla="val 16667"/>
              </a:avLst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08388" y="5124093"/>
              <a:ext cx="3179308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n-IN" sz="7200" dirty="0">
                  <a:solidFill>
                    <a:srgbClr val="FF00FF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শূন্য স্যার</a:t>
              </a:r>
            </a:p>
          </p:txBody>
        </p:sp>
      </p:grpSp>
      <p:sp>
        <p:nvSpPr>
          <p:cNvPr id="12" name="Rectangle 11"/>
          <p:cNvSpPr/>
          <p:nvPr/>
        </p:nvSpPr>
        <p:spPr>
          <a:xfrm>
            <a:off x="5086350" y="3664953"/>
            <a:ext cx="6623988" cy="2308324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7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হ্যাঁ</a:t>
            </a:r>
            <a:r>
              <a:rPr lang="en-US" sz="720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7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20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ইমা </a:t>
            </a:r>
            <a:r>
              <a:rPr lang="bn-IN" sz="7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ঠিক বলেছে। গাছের ডাল পাতা শূন্য।</a:t>
            </a:r>
          </a:p>
        </p:txBody>
      </p:sp>
    </p:spTree>
    <p:extLst>
      <p:ext uri="{BB962C8B-B14F-4D97-AF65-F5344CB8AC3E}">
        <p14:creationId xmlns:p14="http://schemas.microsoft.com/office/powerpoint/2010/main" val="2212689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2100" y="914399"/>
            <a:ext cx="5410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 আমরা পড়ব..</a:t>
            </a:r>
            <a:endParaRPr lang="en-US" sz="6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43250" y="2745670"/>
            <a:ext cx="50673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3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 (০)</a:t>
            </a:r>
            <a:endParaRPr lang="en-US" sz="13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10550" y="191125"/>
            <a:ext cx="3752850" cy="2554545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bn-IN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	 ১ম</a:t>
            </a:r>
          </a:p>
          <a:p>
            <a:r>
              <a:rPr lang="bn-IN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	 গণিত</a:t>
            </a:r>
          </a:p>
          <a:p>
            <a:r>
              <a:rPr lang="bn-IN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পাঠঃ		শূন্য</a:t>
            </a:r>
          </a:p>
          <a:p>
            <a:r>
              <a:rPr lang="bn-IN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 	৫০ মিনিট</a:t>
            </a:r>
            <a:endParaRPr lang="en-US" sz="4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701" y="3257625"/>
            <a:ext cx="2512762" cy="36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5563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35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68 -0.00718 L -0.00768 -0.00694 C -0.00143 -0.00625 0.00521 -0.0088 0.01107 -0.0044 C 0.01445 -0.00162 0.01523 0.00671 0.01732 0.01227 C 0.02135 0.02315 0.01979 0.01759 0.02201 0.02894 C 0.02096 0.03634 0.02096 0.04468 0.01888 0.05116 C 0.01797 0.05394 0.01562 0.05509 0.01419 0.05394 C 0.01237 0.05278 0.01211 0.04838 0.01107 0.0456 C 0.01133 0.03981 0.00872 0.01412 0.01732 0.01227 C 0.02044 0.01181 0.02357 0.01412 0.02669 0.01505 C 0.03112 0.03125 0.03281 0.03218 0.02826 0.05671 C 0.02773 0.05949 0.02513 0.05856 0.02357 0.05949 C 0.02201 0.05486 0.01914 0.05116 0.01888 0.0456 C 0.01849 0.04097 0.0168 0.00787 0.02357 -0.00162 C 0.02474 -0.00324 0.02669 -0.00347 0.02826 -0.0044 C 0.03346 -0.00347 0.0388 -0.0044 0.04388 -0.00162 C 0.04557 -0.00046 0.04622 0.0037 0.04701 0.00671 C 0.05091 0.02292 0.04987 0.02801 0.05326 0.0456 L 0.05482 0.05394 C 0.05586 0.04745 0.05742 0.0412 0.05794 0.03449 C 0.06341 -0.04352 0.05638 0.00926 0.06107 -0.02384 C 0.06159 0.00856 0.0612 0.0412 0.06263 0.07338 C 0.06276 0.07755 0.06523 0.08056 0.06576 0.08449 C 0.0668 0.09468 0.0668 0.10486 0.06732 0.11505 L 0.05951 0.11782 C 0.0543 0.11968 0.0474 0.1213 0.04232 0.12338 C 0.04062 0.12431 0.03919 0.12523 0.03763 0.12616 C 0.03659 0.12894 0.03451 0.13125 0.03451 0.13449 C 0.03451 0.13796 0.03659 0.14005 0.03763 0.14282 C 0.04596 0.16921 0.03503 0.14028 0.04544 0.16227 C 0.04987 0.17199 0.04661 0.17037 0.05326 0.17616 C 0.06615 0.18773 0.04909 0.16875 0.06263 0.18449 C 0.07096 0.18356 0.0806 0.18981 0.08763 0.18171 C 0.09193 0.17685 0.08633 0.16204 0.08919 0.15394 C 0.09036 0.15046 0.09349 0.15718 0.09544 0.15949 C 0.11419 0.18264 0.1026 0.17593 0.11576 0.18171 C 0.11914 0.18796 0.1207 0.1919 0.12513 0.1956 C 0.12656 0.19699 0.12826 0.19745 0.12982 0.19861 C 0.12773 0.1956 0.12539 0.19352 0.12357 0.19005 C 0.12018 0.18426 0.12031 0.18079 0.11888 0.17338 C 0.11693 0.16481 0.1151 0.15648 0.11263 0.14838 C 0.11159 0.1456 0.11029 0.14306 0.10951 0.14005 C 0.10872 0.1375 0.10885 0.13426 0.10794 0.13171 C 0.09792 0.10532 0.10768 0.14005 0.10013 0.11505 C 0.09779 0.10787 0.09531 0.10069 0.09388 0.09282 C 0.09154 0.08079 0.09297 0.08727 0.08919 0.07338 C 0.08763 0.07431 0.08594 0.07731 0.08451 0.07616 C 0.08216 0.07454 0.08047 0.06319 0.07982 0.05949 C 0.08034 0.05579 0.0793 0.04954 0.08138 0.04838 C 0.09388 0.04236 0.09948 0.05278 0.10638 0.06782 C 0.1099 0.07569 0.11576 0.09282 0.11576 0.09306 C 0.1168 0.09931 0.11745 0.10602 0.11888 0.11227 C 0.11953 0.11551 0.12201 0.12407 0.12201 0.1206 C 0.12201 0.11574 0.11992 0.11134 0.11888 0.10671 C 0.11836 0.08819 0.11784 0.06968 0.11732 0.05116 C 0.11576 0.00069 0.11706 0.01875 0.11419 -0.01273 C 0.05742 -0.00394 0.06615 -0.00764 0.14076 -0.0044 C 0.13685 0.00949 0.13372 0.01551 0.13919 0.03449 C 0.14036 0.03912 0.1444 0.03819 0.14701 0.04005 C 0.14805 0.04282 0.14883 0.04583 0.15013 0.04838 C 0.15951 0.06852 0.15807 0.04653 0.15169 0.09838 C 0.15091 0.1044 0.14115 0.11991 0.14076 0.1206 C 0.1388 0.12384 0.13672 0.12685 0.13451 0.12894 C 0.13307 0.13056 0.12812 0.13171 0.12982 0.13171 C 0.1319 0.13171 0.13398 0.12986 0.13607 0.12894 C 0.14492 0.1081 0.13724 0.12315 0.15638 0.10116 C 0.16263 0.09398 0.18581 0.06273 0.18763 0.05949 L 0.20013 0.03727 C 0.20169 0.03449 0.20339 0.03218 0.20482 0.02894 C 0.2069 0.02431 0.20859 0.01944 0.21107 0.01505 C 0.21237 0.01273 0.21432 0.01181 0.21576 0.00949 C 0.21953 0.00347 0.22253 -0.0044 0.22669 -0.00995 C 0.23437 -0.02014 0.23073 -0.01551 0.23763 -0.02384 C 0.23867 -0.02662 0.24206 -0.02963 0.24076 -0.03218 C 0.23919 -0.03472 0.23646 -0.03079 0.23451 -0.0294 C 0.23164 -0.02708 0.22917 -0.02384 0.22669 -0.02106 C 0.22448 -0.01829 0.22227 -0.01597 0.22044 -0.01273 C 0.21901 -0.01019 0.21836 -0.00694 0.21732 -0.0044 C 0.21523 0.00046 0.21315 0.00486 0.21107 0.00949 L 0.20794 0.02616 L 0.20638 0.03449 C 0.2069 0.05486 0.20651 0.07546 0.20794 0.0956 C 0.20807 0.09907 0.20964 0.10185 0.21107 0.10394 C 0.22786 0.13032 0.21419 0.10718 0.22513 0.11782 C 0.22839 0.1213 0.23802 0.13125 0.23451 0.12894 C 0.23294 0.12801 0.23138 0.12662 0.22982 0.12616 C 0.22409 0.12477 0.21836 0.12431 0.21263 0.12338 C 0.21549 0.08657 0.21146 0.11968 0.21888 0.09005 C 0.21966 0.08657 0.21914 0.08218 0.22044 0.07894 C 0.22187 0.07523 0.22474 0.07384 0.22669 0.0706 C 0.22943 0.06644 0.23164 0.06111 0.23451 0.05671 C 0.23698 0.05278 0.23971 0.04954 0.24232 0.0456 C 0.25378 0.02778 0.23867 0.04722 0.25482 0.02894 C 0.25794 0.02546 0.26771 0.0162 0.26419 0.01782 L 0.25326 0.02338 C 0.25169 0.02616 0.25026 0.0294 0.24857 0.03171 C 0.24701 0.03403 0.24505 0.03472 0.24388 0.03727 C 0.24297 0.03912 0.24076 0.05602 0.24076 0.05671 C 0.24128 0.06412 0.24076 0.07222 0.24232 0.07894 C 0.24297 0.08218 0.24505 0.08449 0.24701 0.08449 L 0.27669 0.08171 C 0.27826 0.08079 0.28008 0.08102 0.28138 0.07894 C 0.28568 0.07269 0.28607 0.06782 0.28763 0.05949 C 0.28659 0.05208 0.28802 0.04167 0.28451 0.03727 C 0.27826 0.02986 0.26263 0.02894 0.26263 0.02917 C 0.26003 0.02986 0.25208 0.03171 0.25482 0.03171 C 0.25846 0.03171 0.26211 0.03009 0.26576 0.02894 C 0.26875 0.02824 0.27773 0.02593 0.28138 0.02338 C 0.28346 0.02199 0.28542 0.01944 0.28763 0.01782 C 0.30456 0.00648 0.28268 0.025 0.30013 0.00949 C 0.30065 0.00671 0.30169 0.00417 0.30169 0.00116 C 0.30169 -0.00532 0.29844 -0.01227 0.30013 -0.01829 C 0.30104 -0.02176 0.30326 -0.01273 0.30482 -0.00995 C 0.30651 -0.00625 0.30794 -0.00255 0.30951 0.00116 C 0.31354 0.01157 0.31615 0.01806 0.31888 0.02894 C 0.3194 0.03171 0.31992 0.03449 0.32044 0.03727 C 0.32148 0.04468 0.32357 0.05949 0.32357 0.05972 C 0.32305 0.06875 0.32305 0.07824 0.32201 0.08727 C 0.32044 0.09931 0.31797 0.09815 0.31419 0.10671 C 0.31185 0.11204 0.31107 0.11968 0.30794 0.12338 C 0.30195 0.13056 0.30456 0.12662 0.30013 0.13449 " pathEditMode="relative" rAng="0" ptsTypes="AAAAAAAAAAAAAAAAAAAAAAAAAAAAAAAAAAAAAAAAAAAAAAAAAAAAAAAAAAAAAAAAAAAAAAAAAAAAAAAAAAAAAAAAAAAAAAAAAAAAAAAAAAAAAAAAAAAAAAAAA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63" y="8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1"/>
                            </p:stCondLst>
                            <p:childTnLst>
                              <p:par>
                                <p:cTn id="27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35812" y="2244899"/>
            <a:ext cx="100420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তোমরা জান, কীভাবে শূন্য লিখতে হয়?</a:t>
            </a:r>
            <a:endParaRPr lang="en-US" sz="6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2750640"/>
              </p:ext>
            </p:extLst>
          </p:nvPr>
        </p:nvGraphicFramePr>
        <p:xfrm>
          <a:off x="2119085" y="4731657"/>
          <a:ext cx="1631845" cy="21263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0" r:id="rId3" imgW="838080" imgH="1091880" progId="">
                  <p:embed/>
                </p:oleObj>
              </mc:Choice>
              <mc:Fallback>
                <p:oleObj r:id="rId3" imgW="838080" imgH="1091880" progId="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9085" y="4731657"/>
                        <a:ext cx="1631845" cy="21263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Oval Callout 3"/>
          <p:cNvSpPr/>
          <p:nvPr/>
        </p:nvSpPr>
        <p:spPr>
          <a:xfrm>
            <a:off x="3327400" y="2133430"/>
            <a:ext cx="4400550" cy="2050793"/>
          </a:xfrm>
          <a:prstGeom prst="wedgeEllipseCallout">
            <a:avLst>
              <a:gd name="adj1" fmla="val -45359"/>
              <a:gd name="adj2" fmla="val 92970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IN" sz="6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6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জানি স্যার!</a:t>
            </a:r>
          </a:p>
          <a:p>
            <a:pPr algn="ctr"/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21613" y="1638505"/>
            <a:ext cx="1004200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60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হ্যা</a:t>
            </a:r>
            <a:r>
              <a:rPr lang="bn-BD" sz="60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ঁ</a:t>
            </a:r>
            <a:r>
              <a:rPr lang="bn-IN" sz="60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আমি জানি।</a:t>
            </a:r>
          </a:p>
          <a:p>
            <a:r>
              <a:rPr lang="bn-IN" sz="60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তোমরা অনেকেই শূন্য লিখতে পার।</a:t>
            </a:r>
            <a:endParaRPr lang="en-US" sz="6000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21613" y="4042110"/>
            <a:ext cx="9356200" cy="92333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bn-IN" sz="54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আমি বোর্ডে শূন্য লেখার নিয়ম লিখে দিচ্ছি...</a:t>
            </a:r>
          </a:p>
        </p:txBody>
      </p:sp>
    </p:spTree>
    <p:extLst>
      <p:ext uri="{BB962C8B-B14F-4D97-AF65-F5344CB8AC3E}">
        <p14:creationId xmlns:p14="http://schemas.microsoft.com/office/powerpoint/2010/main" val="3736699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4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 animBg="1"/>
      <p:bldP spid="4" grpId="1" animBg="1"/>
      <p:bldP spid="5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17968" y="661663"/>
            <a:ext cx="8060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n-IN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এইভাবে শূন্য লিখতে হয়...</a:t>
            </a:r>
            <a:endParaRPr lang="en-US" sz="6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62101" y="2536567"/>
            <a:ext cx="6294044" cy="3168049"/>
          </a:xfrm>
          <a:prstGeom prst="rect">
            <a:avLst/>
          </a:prstGeom>
          <a:solidFill>
            <a:schemeClr val="tx1"/>
          </a:solidFill>
          <a:ln w="1270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 rot="5175356">
            <a:off x="5876886" y="3714564"/>
            <a:ext cx="248251" cy="112641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bg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Freeform 25"/>
          <p:cNvSpPr/>
          <p:nvPr/>
        </p:nvSpPr>
        <p:spPr>
          <a:xfrm rot="1845410">
            <a:off x="5554470" y="3494211"/>
            <a:ext cx="248251" cy="92138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bg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Freeform 26"/>
          <p:cNvSpPr/>
          <p:nvPr/>
        </p:nvSpPr>
        <p:spPr>
          <a:xfrm rot="20393518">
            <a:off x="5181374" y="3606508"/>
            <a:ext cx="248251" cy="92138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bg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Freeform 27"/>
          <p:cNvSpPr/>
          <p:nvPr/>
        </p:nvSpPr>
        <p:spPr>
          <a:xfrm rot="17968417">
            <a:off x="5004293" y="3943794"/>
            <a:ext cx="248251" cy="92138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bg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Freeform 28"/>
          <p:cNvSpPr/>
          <p:nvPr/>
        </p:nvSpPr>
        <p:spPr>
          <a:xfrm rot="15515566">
            <a:off x="5091116" y="4337463"/>
            <a:ext cx="248251" cy="92138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bg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Freeform 29"/>
          <p:cNvSpPr/>
          <p:nvPr/>
        </p:nvSpPr>
        <p:spPr>
          <a:xfrm rot="12413905">
            <a:off x="5424243" y="4540416"/>
            <a:ext cx="248251" cy="92138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bg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Freeform 30"/>
          <p:cNvSpPr/>
          <p:nvPr/>
        </p:nvSpPr>
        <p:spPr>
          <a:xfrm rot="9217099">
            <a:off x="5778946" y="4401317"/>
            <a:ext cx="260354" cy="85642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bg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Freeform 31"/>
          <p:cNvSpPr/>
          <p:nvPr/>
        </p:nvSpPr>
        <p:spPr>
          <a:xfrm rot="6894468">
            <a:off x="5995954" y="4098756"/>
            <a:ext cx="168022" cy="45719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bg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615868" y="886417"/>
            <a:ext cx="82235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 বোর্ডে আমার দিকে খেয়াল কর!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915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560" fill="hold">
                                          <p:stCondLst>
                                            <p:cond delay="56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560" fill="hold">
                                          <p:stCondLst>
                                            <p:cond delay="112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560" fill="hold">
                                          <p:stCondLst>
                                            <p:cond delay="168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560" fill="hold">
                                          <p:stCondLst>
                                            <p:cond delay="224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300"/>
                            </p:stCondLst>
                            <p:childTnLst>
                              <p:par>
                                <p:cTn id="18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8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5" grpId="0"/>
      <p:bldP spid="35" grpId="1"/>
      <p:bldP spid="35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14499" y="710684"/>
            <a:ext cx="90487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6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শূন্যের মত দেখতে আর কী কী আছে?</a:t>
            </a:r>
            <a:endParaRPr lang="en-US" sz="60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71599" y="2482334"/>
            <a:ext cx="2076451" cy="1015663"/>
          </a:xfrm>
          <a:prstGeom prst="rect">
            <a:avLst/>
          </a:prstGeom>
          <a:solidFill>
            <a:srgbClr val="FF00FF"/>
          </a:solidFill>
        </p:spPr>
        <p:txBody>
          <a:bodyPr wrap="square">
            <a:spAutoFit/>
          </a:bodyPr>
          <a:lstStyle/>
          <a:p>
            <a:pPr algn="ctr"/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ডিম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76674" y="2482334"/>
            <a:ext cx="2076451" cy="1015663"/>
          </a:xfrm>
          <a:prstGeom prst="rect">
            <a:avLst/>
          </a:prstGeom>
          <a:solidFill>
            <a:srgbClr val="FF00FF"/>
          </a:solidFill>
        </p:spPr>
        <p:txBody>
          <a:bodyPr wrap="square">
            <a:spAutoFit/>
          </a:bodyPr>
          <a:lstStyle/>
          <a:p>
            <a:pPr algn="ctr"/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প্লেট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81749" y="2452985"/>
            <a:ext cx="2076451" cy="1015663"/>
          </a:xfrm>
          <a:prstGeom prst="rect">
            <a:avLst/>
          </a:prstGeom>
          <a:solidFill>
            <a:srgbClr val="FF00FF"/>
          </a:solidFill>
        </p:spPr>
        <p:txBody>
          <a:bodyPr wrap="square">
            <a:spAutoFit/>
          </a:bodyPr>
          <a:lstStyle/>
          <a:p>
            <a:pPr algn="ctr"/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সূর্য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886824" y="2482334"/>
            <a:ext cx="2076451" cy="1015663"/>
          </a:xfrm>
          <a:prstGeom prst="rect">
            <a:avLst/>
          </a:prstGeom>
          <a:solidFill>
            <a:srgbClr val="FF00FF"/>
          </a:solidFill>
        </p:spPr>
        <p:txBody>
          <a:bodyPr wrap="square">
            <a:spAutoFit/>
          </a:bodyPr>
          <a:lstStyle/>
          <a:p>
            <a:pPr algn="ctr"/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চাঁদ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371599" y="3746152"/>
            <a:ext cx="2076451" cy="1015663"/>
          </a:xfrm>
          <a:prstGeom prst="rect">
            <a:avLst/>
          </a:prstGeom>
          <a:solidFill>
            <a:srgbClr val="FF00FF"/>
          </a:solidFill>
        </p:spPr>
        <p:txBody>
          <a:bodyPr wrap="square">
            <a:spAutoFit/>
          </a:bodyPr>
          <a:lstStyle/>
          <a:p>
            <a:pPr algn="ctr"/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চাকা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76674" y="3746152"/>
            <a:ext cx="2076451" cy="1015663"/>
          </a:xfrm>
          <a:prstGeom prst="rect">
            <a:avLst/>
          </a:prstGeom>
          <a:solidFill>
            <a:srgbClr val="FF00FF"/>
          </a:solidFill>
        </p:spPr>
        <p:txBody>
          <a:bodyPr wrap="square">
            <a:spAutoFit/>
          </a:bodyPr>
          <a:lstStyle/>
          <a:p>
            <a:pPr algn="ctr"/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381749" y="3716803"/>
            <a:ext cx="2076451" cy="1015663"/>
          </a:xfrm>
          <a:prstGeom prst="rect">
            <a:avLst/>
          </a:prstGeom>
          <a:solidFill>
            <a:srgbClr val="FF00FF"/>
          </a:solidFill>
        </p:spPr>
        <p:txBody>
          <a:bodyPr wrap="square">
            <a:spAutoFit/>
          </a:bodyPr>
          <a:lstStyle/>
          <a:p>
            <a:pPr algn="ctr"/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বেলুন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886824" y="3746152"/>
            <a:ext cx="2076451" cy="1015663"/>
          </a:xfrm>
          <a:prstGeom prst="rect">
            <a:avLst/>
          </a:prstGeom>
          <a:solidFill>
            <a:srgbClr val="FF00FF"/>
          </a:solidFill>
        </p:spPr>
        <p:txBody>
          <a:bodyPr wrap="square">
            <a:spAutoFit/>
          </a:bodyPr>
          <a:lstStyle/>
          <a:p>
            <a:pPr algn="ctr"/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ফুঁচকা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371599" y="4971185"/>
            <a:ext cx="2076451" cy="1015663"/>
          </a:xfrm>
          <a:prstGeom prst="rect">
            <a:avLst/>
          </a:prstGeom>
          <a:solidFill>
            <a:srgbClr val="FF00FF"/>
          </a:solidFill>
        </p:spPr>
        <p:txBody>
          <a:bodyPr wrap="square">
            <a:spAutoFit/>
          </a:bodyPr>
          <a:lstStyle/>
          <a:p>
            <a:pPr algn="ctr"/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তারা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876675" y="4971185"/>
            <a:ext cx="2076450" cy="923330"/>
          </a:xfrm>
          <a:prstGeom prst="rect">
            <a:avLst/>
          </a:prstGeom>
          <a:solidFill>
            <a:srgbClr val="FF00FF"/>
          </a:solidFill>
        </p:spPr>
        <p:txBody>
          <a:bodyPr wrap="square">
            <a:spAutoFit/>
          </a:bodyPr>
          <a:lstStyle/>
          <a:p>
            <a:pPr algn="ctr"/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রসগোল্লা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381749" y="4941836"/>
            <a:ext cx="2076451" cy="1015663"/>
          </a:xfrm>
          <a:prstGeom prst="rect">
            <a:avLst/>
          </a:prstGeom>
          <a:solidFill>
            <a:srgbClr val="FF00FF"/>
          </a:solidFill>
        </p:spPr>
        <p:txBody>
          <a:bodyPr wrap="square">
            <a:spAutoFit/>
          </a:bodyPr>
          <a:lstStyle/>
          <a:p>
            <a:pPr algn="ctr"/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বাতি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886824" y="4971185"/>
            <a:ext cx="2076451" cy="1015663"/>
          </a:xfrm>
          <a:prstGeom prst="rect">
            <a:avLst/>
          </a:prstGeom>
          <a:solidFill>
            <a:srgbClr val="FF00FF"/>
          </a:solidFill>
        </p:spPr>
        <p:txBody>
          <a:bodyPr wrap="square">
            <a:spAutoFit/>
          </a:bodyPr>
          <a:lstStyle/>
          <a:p>
            <a:pPr algn="ctr"/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মার্বেল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06661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891862" y="430467"/>
            <a:ext cx="1655380" cy="4587766"/>
            <a:chOff x="1891862" y="1245476"/>
            <a:chExt cx="1655380" cy="4587766"/>
          </a:xfrm>
        </p:grpSpPr>
        <p:sp>
          <p:nvSpPr>
            <p:cNvPr id="3" name="Rounded Rectangle 2"/>
            <p:cNvSpPr/>
            <p:nvPr/>
          </p:nvSpPr>
          <p:spPr>
            <a:xfrm>
              <a:off x="1891862" y="4272456"/>
              <a:ext cx="1655380" cy="1560786"/>
            </a:xfrm>
            <a:prstGeom prst="roundRect">
              <a:avLst/>
            </a:prstGeom>
            <a:solidFill>
              <a:srgbClr val="00B050"/>
            </a:solidFill>
            <a:ln w="34925">
              <a:solidFill>
                <a:srgbClr val="FFFFFF"/>
              </a:solidFill>
            </a:ln>
            <a:effectLst>
              <a:outerShdw blurRad="317500" dir="2700000" algn="ctr">
                <a:srgbClr val="000000">
                  <a:alpha val="43000"/>
                </a:srgbClr>
              </a:outerShdw>
            </a:effectLst>
            <a:scene3d>
              <a:camera prst="perspectiveFront" fov="2700000">
                <a:rot lat="19086000" lon="19067999" rev="3108000"/>
              </a:camera>
              <a:lightRig rig="threePt" dir="t">
                <a:rot lat="0" lon="0" rev="0"/>
              </a:lightRig>
            </a:scene3d>
            <a:sp3d extrusionH="38100" prstMaterial="clear">
              <a:bevelT w="260350" h="50800" prst="softRound"/>
              <a:bevelB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2632842" y="1245476"/>
              <a:ext cx="134007" cy="3807373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Oval 4"/>
          <p:cNvSpPr/>
          <p:nvPr/>
        </p:nvSpPr>
        <p:spPr>
          <a:xfrm>
            <a:off x="2278117" y="3362853"/>
            <a:ext cx="843456" cy="84345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278117" y="2527281"/>
            <a:ext cx="843456" cy="84345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278117" y="1707473"/>
            <a:ext cx="843456" cy="843456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4376645" y="430467"/>
            <a:ext cx="1655380" cy="4587766"/>
            <a:chOff x="1891862" y="1245476"/>
            <a:chExt cx="1655380" cy="4587766"/>
          </a:xfrm>
        </p:grpSpPr>
        <p:sp>
          <p:nvSpPr>
            <p:cNvPr id="10" name="Rounded Rectangle 9"/>
            <p:cNvSpPr/>
            <p:nvPr/>
          </p:nvSpPr>
          <p:spPr>
            <a:xfrm>
              <a:off x="1891862" y="4272456"/>
              <a:ext cx="1655380" cy="1560786"/>
            </a:xfrm>
            <a:prstGeom prst="roundRect">
              <a:avLst/>
            </a:prstGeom>
            <a:solidFill>
              <a:srgbClr val="00B050"/>
            </a:solidFill>
            <a:ln w="34925">
              <a:solidFill>
                <a:srgbClr val="FFFFFF"/>
              </a:solidFill>
            </a:ln>
            <a:effectLst>
              <a:outerShdw blurRad="317500" dir="2700000" algn="ctr">
                <a:srgbClr val="000000">
                  <a:alpha val="43000"/>
                </a:srgbClr>
              </a:outerShdw>
            </a:effectLst>
            <a:scene3d>
              <a:camera prst="perspectiveFront" fov="2700000">
                <a:rot lat="19086000" lon="19067999" rev="3108000"/>
              </a:camera>
              <a:lightRig rig="threePt" dir="t">
                <a:rot lat="0" lon="0" rev="0"/>
              </a:lightRig>
            </a:scene3d>
            <a:sp3d extrusionH="38100" prstMaterial="clear">
              <a:bevelT w="260350" h="50800" prst="softRound"/>
              <a:bevelB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632842" y="1245476"/>
              <a:ext cx="134007" cy="3807373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Oval 11"/>
          <p:cNvSpPr/>
          <p:nvPr/>
        </p:nvSpPr>
        <p:spPr>
          <a:xfrm>
            <a:off x="4762900" y="3362853"/>
            <a:ext cx="843456" cy="84345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762900" y="2527281"/>
            <a:ext cx="843456" cy="84345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6861428" y="430467"/>
            <a:ext cx="1655380" cy="4587766"/>
            <a:chOff x="1891862" y="1245476"/>
            <a:chExt cx="1655380" cy="4587766"/>
          </a:xfrm>
        </p:grpSpPr>
        <p:sp>
          <p:nvSpPr>
            <p:cNvPr id="16" name="Rounded Rectangle 15"/>
            <p:cNvSpPr/>
            <p:nvPr/>
          </p:nvSpPr>
          <p:spPr>
            <a:xfrm>
              <a:off x="1891862" y="4272456"/>
              <a:ext cx="1655380" cy="1560786"/>
            </a:xfrm>
            <a:prstGeom prst="roundRect">
              <a:avLst/>
            </a:prstGeom>
            <a:solidFill>
              <a:srgbClr val="00B050"/>
            </a:solidFill>
            <a:ln w="34925">
              <a:solidFill>
                <a:srgbClr val="FFFFFF"/>
              </a:solidFill>
            </a:ln>
            <a:effectLst>
              <a:outerShdw blurRad="317500" dir="2700000" algn="ctr">
                <a:srgbClr val="000000">
                  <a:alpha val="43000"/>
                </a:srgbClr>
              </a:outerShdw>
            </a:effectLst>
            <a:scene3d>
              <a:camera prst="perspectiveFront" fov="2700000">
                <a:rot lat="19086000" lon="19067999" rev="3108000"/>
              </a:camera>
              <a:lightRig rig="threePt" dir="t">
                <a:rot lat="0" lon="0" rev="0"/>
              </a:lightRig>
            </a:scene3d>
            <a:sp3d extrusionH="38100" prstMaterial="clear">
              <a:bevelT w="260350" h="50800" prst="softRound"/>
              <a:bevelB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632842" y="1245476"/>
              <a:ext cx="134007" cy="3807373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Oval 17"/>
          <p:cNvSpPr/>
          <p:nvPr/>
        </p:nvSpPr>
        <p:spPr>
          <a:xfrm>
            <a:off x="7247683" y="3362853"/>
            <a:ext cx="843456" cy="84345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9335588" y="430467"/>
            <a:ext cx="1655380" cy="4587766"/>
            <a:chOff x="1891862" y="1245476"/>
            <a:chExt cx="1655380" cy="4587766"/>
          </a:xfrm>
        </p:grpSpPr>
        <p:sp>
          <p:nvSpPr>
            <p:cNvPr id="22" name="Rounded Rectangle 21"/>
            <p:cNvSpPr/>
            <p:nvPr/>
          </p:nvSpPr>
          <p:spPr>
            <a:xfrm>
              <a:off x="1891862" y="4272456"/>
              <a:ext cx="1655380" cy="1560786"/>
            </a:xfrm>
            <a:prstGeom prst="roundRect">
              <a:avLst/>
            </a:prstGeom>
            <a:solidFill>
              <a:srgbClr val="00B050"/>
            </a:solidFill>
            <a:ln w="34925">
              <a:solidFill>
                <a:srgbClr val="FFFFFF"/>
              </a:solidFill>
            </a:ln>
            <a:effectLst>
              <a:outerShdw blurRad="317500" dir="2700000" algn="ctr">
                <a:srgbClr val="000000">
                  <a:alpha val="43000"/>
                </a:srgbClr>
              </a:outerShdw>
            </a:effectLst>
            <a:scene3d>
              <a:camera prst="perspectiveFront" fov="2700000">
                <a:rot lat="19086000" lon="19067999" rev="3108000"/>
              </a:camera>
              <a:lightRig rig="threePt" dir="t">
                <a:rot lat="0" lon="0" rev="0"/>
              </a:lightRig>
            </a:scene3d>
            <a:sp3d extrusionH="38100" prstMaterial="clear">
              <a:bevelT w="260350" h="50800" prst="softRound"/>
              <a:bevelB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632842" y="1245476"/>
              <a:ext cx="134007" cy="3807373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Oval 26"/>
          <p:cNvSpPr/>
          <p:nvPr/>
        </p:nvSpPr>
        <p:spPr>
          <a:xfrm>
            <a:off x="2327471" y="5144358"/>
            <a:ext cx="878755" cy="878755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</a:p>
        </p:txBody>
      </p:sp>
      <p:sp>
        <p:nvSpPr>
          <p:cNvPr id="28" name="Oval 27"/>
          <p:cNvSpPr/>
          <p:nvPr/>
        </p:nvSpPr>
        <p:spPr>
          <a:xfrm>
            <a:off x="4812254" y="5144358"/>
            <a:ext cx="878755" cy="878755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7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72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7249740" y="5144358"/>
            <a:ext cx="878755" cy="878755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7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72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9637190" y="5144358"/>
            <a:ext cx="878755" cy="878755"/>
          </a:xfrm>
          <a:prstGeom prst="ellipse">
            <a:avLst/>
          </a:prstGeom>
          <a:solidFill>
            <a:srgbClr val="FFFF00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7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7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Oval Callout 31"/>
          <p:cNvSpPr/>
          <p:nvPr/>
        </p:nvSpPr>
        <p:spPr>
          <a:xfrm>
            <a:off x="3474668" y="578526"/>
            <a:ext cx="4261747" cy="2098528"/>
          </a:xfrm>
          <a:prstGeom prst="wedgeEllipseCallout">
            <a:avLst>
              <a:gd name="adj1" fmla="val 95162"/>
              <a:gd name="adj2" fmla="val 105254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সংখ্যাটি কত?</a:t>
            </a:r>
            <a:endParaRPr lang="en-US" sz="6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4584948"/>
              </p:ext>
            </p:extLst>
          </p:nvPr>
        </p:nvGraphicFramePr>
        <p:xfrm>
          <a:off x="-24726" y="3839888"/>
          <a:ext cx="2284412" cy="30196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5" r:id="rId4" imgW="414360" imgH="548280" progId="">
                  <p:embed/>
                </p:oleObj>
              </mc:Choice>
              <mc:Fallback>
                <p:oleObj r:id="rId4" imgW="414360" imgH="548280" progId="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-24726" y="3839888"/>
                        <a:ext cx="2284412" cy="30196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val Callout 1"/>
          <p:cNvSpPr/>
          <p:nvPr/>
        </p:nvSpPr>
        <p:spPr>
          <a:xfrm>
            <a:off x="1485899" y="1066800"/>
            <a:ext cx="3326355" cy="2773088"/>
          </a:xfrm>
          <a:prstGeom prst="wedgeEllipseCallout">
            <a:avLst>
              <a:gd name="adj1" fmla="val -36045"/>
              <a:gd name="adj2" fmla="val 80542"/>
            </a:avLst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 স্যার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9637189" y="5144357"/>
            <a:ext cx="878755" cy="878755"/>
          </a:xfrm>
          <a:prstGeom prst="ellipse">
            <a:avLst/>
          </a:prstGeom>
          <a:solidFill>
            <a:srgbClr val="00B050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9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9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921854" y="782602"/>
            <a:ext cx="6260496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bn-IN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সালমাকে আমরা সবাই হাত তালি দেই।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342" name="Picture 270" descr="Image result for à¦¹à¦¾à¦¤ à¦¤à¦¾à¦²à¦¿ 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735" y="28780"/>
            <a:ext cx="3708773" cy="389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9704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9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500"/>
                            </p:stCondLst>
                            <p:childTnLst>
                              <p:par>
                                <p:cTn id="1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3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3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2" grpId="0" animBg="1"/>
      <p:bldP spid="13" grpId="0" animBg="1"/>
      <p:bldP spid="18" grpId="0" animBg="1"/>
      <p:bldP spid="27" grpId="0" animBg="1"/>
      <p:bldP spid="28" grpId="0" animBg="1"/>
      <p:bldP spid="29" grpId="0" animBg="1"/>
      <p:bldP spid="30" grpId="0" animBg="1"/>
      <p:bldP spid="30" grpId="1" animBg="1"/>
      <p:bldP spid="32" grpId="0" animBg="1"/>
      <p:bldP spid="32" grpId="1" animBg="1"/>
      <p:bldP spid="2" grpId="0" animBg="1"/>
      <p:bldP spid="2" grpId="1" animBg="1"/>
      <p:bldP spid="2" grpId="2" animBg="1"/>
      <p:bldP spid="31" grpId="0" animBg="1"/>
      <p:bldP spid="3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27498" y="1152462"/>
            <a:ext cx="1004200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আমি যেভাবে দেখিয়েছি সেভাবে  তোমরা খাতায় ৫টা করে শূন্য লেখ।</a:t>
            </a:r>
            <a:endParaRPr lang="en-US" sz="6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reeform 3"/>
          <p:cNvSpPr/>
          <p:nvPr/>
        </p:nvSpPr>
        <p:spPr>
          <a:xfrm rot="5175356">
            <a:off x="2257386" y="3200214"/>
            <a:ext cx="248251" cy="112641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eeform 4"/>
          <p:cNvSpPr/>
          <p:nvPr/>
        </p:nvSpPr>
        <p:spPr>
          <a:xfrm rot="1845410">
            <a:off x="1934970" y="2979861"/>
            <a:ext cx="248251" cy="92138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Freeform 5"/>
          <p:cNvSpPr/>
          <p:nvPr/>
        </p:nvSpPr>
        <p:spPr>
          <a:xfrm rot="20393518">
            <a:off x="1561874" y="3092158"/>
            <a:ext cx="248251" cy="92138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Freeform 6"/>
          <p:cNvSpPr/>
          <p:nvPr/>
        </p:nvSpPr>
        <p:spPr>
          <a:xfrm rot="17968417">
            <a:off x="1384793" y="3429444"/>
            <a:ext cx="248251" cy="92138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Freeform 7"/>
          <p:cNvSpPr/>
          <p:nvPr/>
        </p:nvSpPr>
        <p:spPr>
          <a:xfrm rot="15515566">
            <a:off x="1471616" y="3823113"/>
            <a:ext cx="248251" cy="92138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Freeform 8"/>
          <p:cNvSpPr/>
          <p:nvPr/>
        </p:nvSpPr>
        <p:spPr>
          <a:xfrm rot="12413905">
            <a:off x="1804743" y="4026066"/>
            <a:ext cx="248251" cy="92138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Freeform 9"/>
          <p:cNvSpPr/>
          <p:nvPr/>
        </p:nvSpPr>
        <p:spPr>
          <a:xfrm rot="9217099">
            <a:off x="2159446" y="3886967"/>
            <a:ext cx="260354" cy="85642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Freeform 10"/>
          <p:cNvSpPr/>
          <p:nvPr/>
        </p:nvSpPr>
        <p:spPr>
          <a:xfrm rot="6894468">
            <a:off x="2376454" y="3584406"/>
            <a:ext cx="168022" cy="45719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Freeform 11"/>
          <p:cNvSpPr/>
          <p:nvPr/>
        </p:nvSpPr>
        <p:spPr>
          <a:xfrm rot="5175356">
            <a:off x="4295736" y="3257364"/>
            <a:ext cx="248251" cy="112641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Freeform 12"/>
          <p:cNvSpPr/>
          <p:nvPr/>
        </p:nvSpPr>
        <p:spPr>
          <a:xfrm rot="1845410">
            <a:off x="3973320" y="3037011"/>
            <a:ext cx="248251" cy="92138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Freeform 13"/>
          <p:cNvSpPr/>
          <p:nvPr/>
        </p:nvSpPr>
        <p:spPr>
          <a:xfrm rot="20393518">
            <a:off x="3600224" y="3149308"/>
            <a:ext cx="248251" cy="92138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Freeform 14"/>
          <p:cNvSpPr/>
          <p:nvPr/>
        </p:nvSpPr>
        <p:spPr>
          <a:xfrm rot="17968417">
            <a:off x="3423143" y="3486594"/>
            <a:ext cx="248251" cy="92138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Freeform 15"/>
          <p:cNvSpPr/>
          <p:nvPr/>
        </p:nvSpPr>
        <p:spPr>
          <a:xfrm rot="15515566">
            <a:off x="3509966" y="3880263"/>
            <a:ext cx="248251" cy="92138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Freeform 16"/>
          <p:cNvSpPr/>
          <p:nvPr/>
        </p:nvSpPr>
        <p:spPr>
          <a:xfrm rot="12413905">
            <a:off x="3843093" y="4083216"/>
            <a:ext cx="248251" cy="92138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Freeform 17"/>
          <p:cNvSpPr/>
          <p:nvPr/>
        </p:nvSpPr>
        <p:spPr>
          <a:xfrm rot="9217099">
            <a:off x="4197796" y="3944117"/>
            <a:ext cx="260354" cy="85642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Freeform 18"/>
          <p:cNvSpPr/>
          <p:nvPr/>
        </p:nvSpPr>
        <p:spPr>
          <a:xfrm rot="6894468">
            <a:off x="4414804" y="3641556"/>
            <a:ext cx="168022" cy="45719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Freeform 19"/>
          <p:cNvSpPr/>
          <p:nvPr/>
        </p:nvSpPr>
        <p:spPr>
          <a:xfrm rot="5175356">
            <a:off x="6372186" y="3295464"/>
            <a:ext cx="248251" cy="112641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Freeform 20"/>
          <p:cNvSpPr/>
          <p:nvPr/>
        </p:nvSpPr>
        <p:spPr>
          <a:xfrm rot="1845410">
            <a:off x="6049770" y="3075111"/>
            <a:ext cx="248251" cy="92138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Freeform 21"/>
          <p:cNvSpPr/>
          <p:nvPr/>
        </p:nvSpPr>
        <p:spPr>
          <a:xfrm rot="20393518">
            <a:off x="5676674" y="3187408"/>
            <a:ext cx="248251" cy="92138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Freeform 22"/>
          <p:cNvSpPr/>
          <p:nvPr/>
        </p:nvSpPr>
        <p:spPr>
          <a:xfrm rot="17968417">
            <a:off x="5499593" y="3524694"/>
            <a:ext cx="248251" cy="92138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Freeform 23"/>
          <p:cNvSpPr/>
          <p:nvPr/>
        </p:nvSpPr>
        <p:spPr>
          <a:xfrm rot="15515566">
            <a:off x="5586416" y="3918363"/>
            <a:ext cx="248251" cy="92138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Freeform 24"/>
          <p:cNvSpPr/>
          <p:nvPr/>
        </p:nvSpPr>
        <p:spPr>
          <a:xfrm rot="12413905">
            <a:off x="5919543" y="4121316"/>
            <a:ext cx="248251" cy="92138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Freeform 25"/>
          <p:cNvSpPr/>
          <p:nvPr/>
        </p:nvSpPr>
        <p:spPr>
          <a:xfrm rot="9217099">
            <a:off x="6274246" y="3982217"/>
            <a:ext cx="260354" cy="85642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Freeform 26"/>
          <p:cNvSpPr/>
          <p:nvPr/>
        </p:nvSpPr>
        <p:spPr>
          <a:xfrm rot="6894468">
            <a:off x="6491254" y="3679656"/>
            <a:ext cx="168022" cy="45719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Freeform 27"/>
          <p:cNvSpPr/>
          <p:nvPr/>
        </p:nvSpPr>
        <p:spPr>
          <a:xfrm rot="5175356">
            <a:off x="8429586" y="3314514"/>
            <a:ext cx="248251" cy="112641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Freeform 28"/>
          <p:cNvSpPr/>
          <p:nvPr/>
        </p:nvSpPr>
        <p:spPr>
          <a:xfrm rot="1845410">
            <a:off x="8107170" y="3094161"/>
            <a:ext cx="248251" cy="92138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Freeform 29"/>
          <p:cNvSpPr/>
          <p:nvPr/>
        </p:nvSpPr>
        <p:spPr>
          <a:xfrm rot="20393518">
            <a:off x="7734074" y="3206458"/>
            <a:ext cx="248251" cy="92138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Freeform 30"/>
          <p:cNvSpPr/>
          <p:nvPr/>
        </p:nvSpPr>
        <p:spPr>
          <a:xfrm rot="17968417">
            <a:off x="7556993" y="3543744"/>
            <a:ext cx="248251" cy="92138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Freeform 31"/>
          <p:cNvSpPr/>
          <p:nvPr/>
        </p:nvSpPr>
        <p:spPr>
          <a:xfrm rot="15515566">
            <a:off x="7643816" y="3937413"/>
            <a:ext cx="248251" cy="92138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Freeform 32"/>
          <p:cNvSpPr/>
          <p:nvPr/>
        </p:nvSpPr>
        <p:spPr>
          <a:xfrm rot="12413905">
            <a:off x="7976943" y="4140366"/>
            <a:ext cx="248251" cy="92138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Freeform 33"/>
          <p:cNvSpPr/>
          <p:nvPr/>
        </p:nvSpPr>
        <p:spPr>
          <a:xfrm rot="9217099">
            <a:off x="8331646" y="4001267"/>
            <a:ext cx="260354" cy="85642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Freeform 34"/>
          <p:cNvSpPr/>
          <p:nvPr/>
        </p:nvSpPr>
        <p:spPr>
          <a:xfrm rot="6894468">
            <a:off x="8548654" y="3698706"/>
            <a:ext cx="168022" cy="45719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Freeform 35"/>
          <p:cNvSpPr/>
          <p:nvPr/>
        </p:nvSpPr>
        <p:spPr>
          <a:xfrm rot="5175356">
            <a:off x="10429836" y="3295464"/>
            <a:ext cx="248251" cy="112641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Freeform 36"/>
          <p:cNvSpPr/>
          <p:nvPr/>
        </p:nvSpPr>
        <p:spPr>
          <a:xfrm rot="1845410">
            <a:off x="10107420" y="3075111"/>
            <a:ext cx="248251" cy="92138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Freeform 37"/>
          <p:cNvSpPr/>
          <p:nvPr/>
        </p:nvSpPr>
        <p:spPr>
          <a:xfrm rot="20393518">
            <a:off x="9734324" y="3187408"/>
            <a:ext cx="248251" cy="92138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9" name="Freeform 38"/>
          <p:cNvSpPr/>
          <p:nvPr/>
        </p:nvSpPr>
        <p:spPr>
          <a:xfrm rot="17968417">
            <a:off x="9557243" y="3524694"/>
            <a:ext cx="248251" cy="92138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0" name="Freeform 39"/>
          <p:cNvSpPr/>
          <p:nvPr/>
        </p:nvSpPr>
        <p:spPr>
          <a:xfrm rot="15515566">
            <a:off x="9644066" y="3918363"/>
            <a:ext cx="248251" cy="92138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" name="Freeform 40"/>
          <p:cNvSpPr/>
          <p:nvPr/>
        </p:nvSpPr>
        <p:spPr>
          <a:xfrm rot="12413905">
            <a:off x="9977193" y="4121316"/>
            <a:ext cx="248251" cy="92138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2" name="Freeform 41"/>
          <p:cNvSpPr/>
          <p:nvPr/>
        </p:nvSpPr>
        <p:spPr>
          <a:xfrm rot="9217099">
            <a:off x="10331896" y="3982217"/>
            <a:ext cx="260354" cy="85642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3" name="Freeform 42"/>
          <p:cNvSpPr/>
          <p:nvPr/>
        </p:nvSpPr>
        <p:spPr>
          <a:xfrm rot="6894468">
            <a:off x="10548904" y="3679656"/>
            <a:ext cx="168022" cy="45719"/>
          </a:xfrm>
          <a:custGeom>
            <a:avLst/>
            <a:gdLst>
              <a:gd name="connsiteX0" fmla="*/ 266700 w 266700"/>
              <a:gd name="connsiteY0" fmla="*/ 0 h 106680"/>
              <a:gd name="connsiteX1" fmla="*/ 205740 w 266700"/>
              <a:gd name="connsiteY1" fmla="*/ 7620 h 106680"/>
              <a:gd name="connsiteX2" fmla="*/ 160020 w 266700"/>
              <a:gd name="connsiteY2" fmla="*/ 22860 h 106680"/>
              <a:gd name="connsiteX3" fmla="*/ 137160 w 266700"/>
              <a:gd name="connsiteY3" fmla="*/ 30480 h 106680"/>
              <a:gd name="connsiteX4" fmla="*/ 114300 w 266700"/>
              <a:gd name="connsiteY4" fmla="*/ 38100 h 106680"/>
              <a:gd name="connsiteX5" fmla="*/ 60960 w 266700"/>
              <a:gd name="connsiteY5" fmla="*/ 60960 h 106680"/>
              <a:gd name="connsiteX6" fmla="*/ 38100 w 266700"/>
              <a:gd name="connsiteY6" fmla="*/ 83820 h 106680"/>
              <a:gd name="connsiteX7" fmla="*/ 0 w 266700"/>
              <a:gd name="connsiteY7" fmla="*/ 10668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700" h="106680">
                <a:moveTo>
                  <a:pt x="266700" y="0"/>
                </a:moveTo>
                <a:cubicBezTo>
                  <a:pt x="246380" y="2540"/>
                  <a:pt x="225764" y="3329"/>
                  <a:pt x="205740" y="7620"/>
                </a:cubicBezTo>
                <a:cubicBezTo>
                  <a:pt x="190032" y="10986"/>
                  <a:pt x="175260" y="17780"/>
                  <a:pt x="160020" y="22860"/>
                </a:cubicBezTo>
                <a:lnTo>
                  <a:pt x="137160" y="30480"/>
                </a:lnTo>
                <a:cubicBezTo>
                  <a:pt x="129540" y="33020"/>
                  <a:pt x="121484" y="34508"/>
                  <a:pt x="114300" y="38100"/>
                </a:cubicBezTo>
                <a:cubicBezTo>
                  <a:pt x="76636" y="56932"/>
                  <a:pt x="94596" y="49748"/>
                  <a:pt x="60960" y="60960"/>
                </a:cubicBezTo>
                <a:cubicBezTo>
                  <a:pt x="53340" y="68580"/>
                  <a:pt x="46869" y="77556"/>
                  <a:pt x="38100" y="83820"/>
                </a:cubicBezTo>
                <a:cubicBezTo>
                  <a:pt x="-20863" y="125936"/>
                  <a:pt x="23643" y="83037"/>
                  <a:pt x="0" y="106680"/>
                </a:cubicBezTo>
              </a:path>
            </a:pathLst>
          </a:custGeom>
          <a:noFill/>
          <a:ln w="174625" cap="sq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630473" y="4375576"/>
            <a:ext cx="7385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6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648448" y="4375576"/>
            <a:ext cx="7385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6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5710541" y="4375576"/>
            <a:ext cx="7385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6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731818" y="4375576"/>
            <a:ext cx="7385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6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6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9751155" y="4375576"/>
            <a:ext cx="7385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6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77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4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6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8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00"/>
                            </p:stCondLst>
                            <p:childTnLst>
                              <p:par>
                                <p:cTn id="5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"/>
                            </p:stCondLst>
                            <p:childTnLst>
                              <p:par>
                                <p:cTn id="5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100"/>
                            </p:stCondLst>
                            <p:childTnLst>
                              <p:par>
                                <p:cTn id="7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3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00"/>
                            </p:stCondLst>
                            <p:childTnLst>
                              <p:par>
                                <p:cTn id="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700"/>
                            </p:stCondLst>
                            <p:childTnLst>
                              <p:par>
                                <p:cTn id="8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900"/>
                            </p:stCondLst>
                            <p:childTnLst>
                              <p:par>
                                <p:cTn id="9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"/>
                            </p:stCondLst>
                            <p:childTnLst>
                              <p:par>
                                <p:cTn id="9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"/>
                            </p:stCondLst>
                            <p:childTnLst>
                              <p:par>
                                <p:cTn id="10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00"/>
                            </p:stCondLst>
                            <p:childTnLst>
                              <p:par>
                                <p:cTn id="1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100"/>
                            </p:stCondLst>
                            <p:childTnLst>
                              <p:par>
                                <p:cTn id="1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0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700"/>
                            </p:stCondLst>
                            <p:childTnLst>
                              <p:par>
                                <p:cTn id="1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900"/>
                            </p:stCondLst>
                            <p:childTnLst>
                              <p:par>
                                <p:cTn id="13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00"/>
                            </p:stCondLst>
                            <p:childTnLst>
                              <p:par>
                                <p:cTn id="1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1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700"/>
                            </p:stCondLst>
                            <p:childTnLst>
                              <p:par>
                                <p:cTn id="1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8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900"/>
                            </p:stCondLst>
                            <p:childTnLst>
                              <p:par>
                                <p:cTn id="1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2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100"/>
                            </p:stCondLst>
                            <p:childTnLst>
                              <p:par>
                                <p:cTn id="1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300"/>
                            </p:stCondLst>
                            <p:childTnLst>
                              <p:par>
                                <p:cTn id="1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500"/>
                            </p:stCondLst>
                            <p:childTnLst>
                              <p:par>
                                <p:cTn id="1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4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700"/>
                            </p:stCondLst>
                            <p:childTnLst>
                              <p:par>
                                <p:cTn id="1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8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900"/>
                            </p:stCondLst>
                            <p:childTnLst>
                              <p:par>
                                <p:cTn id="17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200"/>
                            </p:stCondLst>
                            <p:childTnLst>
                              <p:par>
                                <p:cTn id="17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1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700"/>
                            </p:stCondLst>
                            <p:childTnLst>
                              <p:par>
                                <p:cTn id="1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8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900"/>
                            </p:stCondLst>
                            <p:childTnLst>
                              <p:par>
                                <p:cTn id="1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2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100"/>
                            </p:stCondLst>
                            <p:childTnLst>
                              <p:par>
                                <p:cTn id="19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6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1300"/>
                            </p:stCondLst>
                            <p:childTnLst>
                              <p:par>
                                <p:cTn id="1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0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1500"/>
                            </p:stCondLst>
                            <p:childTnLst>
                              <p:par>
                                <p:cTn id="20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4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1700"/>
                            </p:stCondLst>
                            <p:childTnLst>
                              <p:par>
                                <p:cTn id="20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8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1900"/>
                            </p:stCondLst>
                            <p:childTnLst>
                              <p:par>
                                <p:cTn id="21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370" y="3276600"/>
            <a:ext cx="1828686" cy="18286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870" y="3276600"/>
            <a:ext cx="1828686" cy="18286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370" y="3276600"/>
            <a:ext cx="1828686" cy="18286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9870" y="3276600"/>
            <a:ext cx="1828686" cy="182868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80887" y="383057"/>
            <a:ext cx="10003788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n-IN" sz="6000" dirty="0">
                <a:solidFill>
                  <a:srgbClr val="22036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 গণনা করি!</a:t>
            </a:r>
            <a:endParaRPr lang="en-US" sz="6000" dirty="0">
              <a:solidFill>
                <a:srgbClr val="22036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8488" y="1782771"/>
            <a:ext cx="81857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এখানে কতগুলো বল আছে?</a:t>
            </a:r>
            <a:endParaRPr lang="en-US" sz="6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9870" y="4589806"/>
            <a:ext cx="2157988" cy="804674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2739111" y="858254"/>
            <a:ext cx="1424916" cy="140788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৪টি</a:t>
            </a:r>
            <a:endParaRPr lang="en-US" sz="6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28487" y="1615622"/>
            <a:ext cx="81857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এখন কয়টা বল আছে?</a:t>
            </a:r>
            <a:endParaRPr lang="en-US" sz="6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173749" y="1394094"/>
            <a:ext cx="1506491" cy="148848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৩টি</a:t>
            </a:r>
            <a:endParaRPr lang="en-US" sz="6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506" y="4720722"/>
            <a:ext cx="2157988" cy="80467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33575" y="1714991"/>
            <a:ext cx="81857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এখন কয়টা বল আছে?</a:t>
            </a:r>
            <a:endParaRPr lang="en-US" sz="6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7902305" y="2308027"/>
            <a:ext cx="1506491" cy="1488486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২টি</a:t>
            </a:r>
            <a:endParaRPr lang="en-US" sz="6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752" y="4711250"/>
            <a:ext cx="2157988" cy="804674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278534" y="1714990"/>
            <a:ext cx="81857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এখন কয়টা বল আছে?</a:t>
            </a:r>
            <a:endParaRPr lang="en-US" sz="6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6930675" y="2608414"/>
            <a:ext cx="1506491" cy="1488486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১টি</a:t>
            </a:r>
            <a:endParaRPr lang="en-US" sz="6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253" y="4711250"/>
            <a:ext cx="2157988" cy="804674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2135877" y="1746276"/>
            <a:ext cx="81857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এখন কয়টা বল আছে?</a:t>
            </a:r>
            <a:endParaRPr lang="en-US" sz="6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5219220"/>
              </p:ext>
            </p:extLst>
          </p:nvPr>
        </p:nvGraphicFramePr>
        <p:xfrm>
          <a:off x="813830" y="3838374"/>
          <a:ext cx="2284412" cy="30196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7" r:id="rId5" imgW="414360" imgH="548280" progId="">
                  <p:embed/>
                </p:oleObj>
              </mc:Choice>
              <mc:Fallback>
                <p:oleObj r:id="rId5" imgW="414360" imgH="548280" progId="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13830" y="3838374"/>
                        <a:ext cx="2284412" cy="30196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ounded Rectangular Callout 23"/>
          <p:cNvSpPr/>
          <p:nvPr/>
        </p:nvSpPr>
        <p:spPr>
          <a:xfrm>
            <a:off x="3758895" y="3357753"/>
            <a:ext cx="2677309" cy="2097029"/>
          </a:xfrm>
          <a:prstGeom prst="wedgeRoundRectCallout">
            <a:avLst>
              <a:gd name="adj1" fmla="val -83177"/>
              <a:gd name="adj2" fmla="val 34138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9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</a:t>
            </a:r>
            <a:endParaRPr lang="en-US" sz="9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780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500"/>
                            </p:stCondLst>
                            <p:childTnLst>
                              <p:par>
                                <p:cTn id="149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500"/>
                            </p:stCondLst>
                            <p:childTnLst>
                              <p:par>
                                <p:cTn id="1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000"/>
                            </p:stCondLst>
                            <p:childTnLst>
                              <p:par>
                                <p:cTn id="1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8" grpId="1"/>
      <p:bldP spid="10" grpId="0" animBg="1"/>
      <p:bldP spid="10" grpId="1" animBg="1"/>
      <p:bldP spid="11" grpId="0"/>
      <p:bldP spid="11" grpId="1"/>
      <p:bldP spid="12" grpId="0" animBg="1"/>
      <p:bldP spid="12" grpId="1" animBg="1"/>
      <p:bldP spid="14" grpId="0"/>
      <p:bldP spid="14" grpId="1"/>
      <p:bldP spid="15" grpId="0" animBg="1"/>
      <p:bldP spid="15" grpId="1" animBg="1"/>
      <p:bldP spid="18" grpId="0"/>
      <p:bldP spid="18" grpId="1"/>
      <p:bldP spid="19" grpId="0" animBg="1"/>
      <p:bldP spid="19" grpId="1" animBg="1"/>
      <p:bldP spid="21" grpId="0"/>
      <p:bldP spid="21" grpId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4032" y="887680"/>
            <a:ext cx="10003788" cy="101566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bn-IN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 </a:t>
            </a:r>
            <a:r>
              <a:rPr lang="en-US" sz="6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bn-IN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তা তোমরা এবার বুঝতে পেরেছ?</a:t>
            </a:r>
            <a:endParaRPr lang="en-US" sz="6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8735969"/>
              </p:ext>
            </p:extLst>
          </p:nvPr>
        </p:nvGraphicFramePr>
        <p:xfrm>
          <a:off x="10460492" y="4601793"/>
          <a:ext cx="1731508" cy="22562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0" r:id="rId3" imgW="838080" imgH="1091880" progId="">
                  <p:embed/>
                </p:oleObj>
              </mc:Choice>
              <mc:Fallback>
                <p:oleObj r:id="rId3" imgW="838080" imgH="1091880" progId="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460492" y="4601793"/>
                        <a:ext cx="1731508" cy="22562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Oval Callout 3"/>
          <p:cNvSpPr/>
          <p:nvPr/>
        </p:nvSpPr>
        <p:spPr>
          <a:xfrm>
            <a:off x="5918084" y="2398643"/>
            <a:ext cx="4387966" cy="2412699"/>
          </a:xfrm>
          <a:prstGeom prst="wedgeEllipseCallout">
            <a:avLst>
              <a:gd name="adj1" fmla="val 56820"/>
              <a:gd name="adj2" fmla="val 78632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IN" sz="4400" dirty="0">
              <a:solidFill>
                <a:srgbClr val="FF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4400" dirty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 কিছু </a:t>
            </a:r>
          </a:p>
          <a:p>
            <a:pPr algn="ctr"/>
            <a:r>
              <a:rPr lang="bn-IN" sz="4400" dirty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 থাকলেই শূন্য</a:t>
            </a:r>
          </a:p>
          <a:p>
            <a:pPr algn="ctr"/>
            <a:endParaRPr lang="en-US" sz="4400" dirty="0">
              <a:solidFill>
                <a:srgbClr val="FF00FF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1596705"/>
              </p:ext>
            </p:extLst>
          </p:nvPr>
        </p:nvGraphicFramePr>
        <p:xfrm>
          <a:off x="1033589" y="3838374"/>
          <a:ext cx="2284412" cy="30196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1" r:id="rId5" imgW="414360" imgH="548280" progId="">
                  <p:embed/>
                </p:oleObj>
              </mc:Choice>
              <mc:Fallback>
                <p:oleObj r:id="rId5" imgW="414360" imgH="548280" progId="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33589" y="3838374"/>
                        <a:ext cx="2284412" cy="30196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Oval Callout 8"/>
          <p:cNvSpPr/>
          <p:nvPr/>
        </p:nvSpPr>
        <p:spPr>
          <a:xfrm>
            <a:off x="3318001" y="2209799"/>
            <a:ext cx="2202642" cy="1628575"/>
          </a:xfrm>
          <a:prstGeom prst="wedgeEllipseCallout">
            <a:avLst>
              <a:gd name="adj1" fmla="val -66888"/>
              <a:gd name="adj2" fmla="val 81935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IN" sz="4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জি স্যার</a:t>
            </a:r>
          </a:p>
          <a:p>
            <a:pPr algn="ctr"/>
            <a:endParaRPr lang="en-US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3281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4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8A6259-9C06-41E1-A3E0-1648841F7C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150" y="1741057"/>
            <a:ext cx="3019846" cy="40963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2CF2A46-0051-47D8-8B63-A39CAA756B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150" y="1741057"/>
            <a:ext cx="3227886" cy="42441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F07786-049D-4864-A8C0-C4F143E1A8EC}"/>
              </a:ext>
            </a:extLst>
          </p:cNvPr>
          <p:cNvSpPr txBox="1"/>
          <p:nvPr/>
        </p:nvSpPr>
        <p:spPr>
          <a:xfrm>
            <a:off x="858983" y="408709"/>
            <a:ext cx="9656618" cy="76944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bn-BD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bn-BD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bn-BD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ণিত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ব</a:t>
            </a:r>
            <a:r>
              <a:rPr lang="bn-BD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bn-BD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bn-BD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১ </a:t>
            </a:r>
            <a:r>
              <a:rPr lang="bn-BD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ৃষ্</a:t>
            </a:r>
            <a:r>
              <a:rPr lang="bn-BD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ঠ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8196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8645690">
            <a:off x="-1841254" y="-178237"/>
            <a:ext cx="5166613" cy="2580826"/>
          </a:xfrm>
          <a:custGeom>
            <a:avLst/>
            <a:gdLst>
              <a:gd name="connsiteX0" fmla="*/ 0 w 5275178"/>
              <a:gd name="connsiteY0" fmla="*/ 2651384 h 2651384"/>
              <a:gd name="connsiteX1" fmla="*/ 2855085 w 5275178"/>
              <a:gd name="connsiteY1" fmla="*/ 0 h 2651384"/>
              <a:gd name="connsiteX2" fmla="*/ 5275178 w 5275178"/>
              <a:gd name="connsiteY2" fmla="*/ 2651384 h 2651384"/>
              <a:gd name="connsiteX3" fmla="*/ 0 w 5275178"/>
              <a:gd name="connsiteY3" fmla="*/ 2651384 h 2651384"/>
              <a:gd name="connsiteX0" fmla="*/ 0 w 5275178"/>
              <a:gd name="connsiteY0" fmla="*/ 2651384 h 2651384"/>
              <a:gd name="connsiteX1" fmla="*/ 2855085 w 5275178"/>
              <a:gd name="connsiteY1" fmla="*/ 0 h 2651384"/>
              <a:gd name="connsiteX2" fmla="*/ 5275178 w 5275178"/>
              <a:gd name="connsiteY2" fmla="*/ 2651384 h 2651384"/>
              <a:gd name="connsiteX3" fmla="*/ 0 w 5275178"/>
              <a:gd name="connsiteY3" fmla="*/ 2651384 h 2651384"/>
              <a:gd name="connsiteX0" fmla="*/ 0 w 5178156"/>
              <a:gd name="connsiteY0" fmla="*/ 2651384 h 2684716"/>
              <a:gd name="connsiteX1" fmla="*/ 2855085 w 5178156"/>
              <a:gd name="connsiteY1" fmla="*/ 0 h 2684716"/>
              <a:gd name="connsiteX2" fmla="*/ 5178156 w 5178156"/>
              <a:gd name="connsiteY2" fmla="*/ 2684716 h 2684716"/>
              <a:gd name="connsiteX3" fmla="*/ 0 w 5178156"/>
              <a:gd name="connsiteY3" fmla="*/ 2651384 h 2684716"/>
              <a:gd name="connsiteX0" fmla="*/ 0 w 5178156"/>
              <a:gd name="connsiteY0" fmla="*/ 1973537 h 2006869"/>
              <a:gd name="connsiteX1" fmla="*/ 2815655 w 5178156"/>
              <a:gd name="connsiteY1" fmla="*/ 0 h 2006869"/>
              <a:gd name="connsiteX2" fmla="*/ 5178156 w 5178156"/>
              <a:gd name="connsiteY2" fmla="*/ 2006869 h 2006869"/>
              <a:gd name="connsiteX3" fmla="*/ 0 w 5178156"/>
              <a:gd name="connsiteY3" fmla="*/ 1973537 h 2006869"/>
              <a:gd name="connsiteX0" fmla="*/ 0 w 5178156"/>
              <a:gd name="connsiteY0" fmla="*/ 2537544 h 2570876"/>
              <a:gd name="connsiteX1" fmla="*/ 2933095 w 5178156"/>
              <a:gd name="connsiteY1" fmla="*/ 0 h 2570876"/>
              <a:gd name="connsiteX2" fmla="*/ 5178156 w 5178156"/>
              <a:gd name="connsiteY2" fmla="*/ 2570876 h 2570876"/>
              <a:gd name="connsiteX3" fmla="*/ 0 w 5178156"/>
              <a:gd name="connsiteY3" fmla="*/ 2537544 h 2570876"/>
              <a:gd name="connsiteX0" fmla="*/ 0 w 4981920"/>
              <a:gd name="connsiteY0" fmla="*/ 2537544 h 2740032"/>
              <a:gd name="connsiteX1" fmla="*/ 2933095 w 4981920"/>
              <a:gd name="connsiteY1" fmla="*/ 0 h 2740032"/>
              <a:gd name="connsiteX2" fmla="*/ 4981920 w 4981920"/>
              <a:gd name="connsiteY2" fmla="*/ 2740032 h 2740032"/>
              <a:gd name="connsiteX3" fmla="*/ 0 w 4981920"/>
              <a:gd name="connsiteY3" fmla="*/ 2537544 h 2740032"/>
              <a:gd name="connsiteX0" fmla="*/ 0 w 5166613"/>
              <a:gd name="connsiteY0" fmla="*/ 2537544 h 2580826"/>
              <a:gd name="connsiteX1" fmla="*/ 2933095 w 5166613"/>
              <a:gd name="connsiteY1" fmla="*/ 0 h 2580826"/>
              <a:gd name="connsiteX2" fmla="*/ 5166613 w 5166613"/>
              <a:gd name="connsiteY2" fmla="*/ 2580826 h 2580826"/>
              <a:gd name="connsiteX3" fmla="*/ 0 w 5166613"/>
              <a:gd name="connsiteY3" fmla="*/ 2537544 h 2580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66613" h="2580826">
                <a:moveTo>
                  <a:pt x="0" y="2537544"/>
                </a:moveTo>
                <a:lnTo>
                  <a:pt x="2933095" y="0"/>
                </a:lnTo>
                <a:lnTo>
                  <a:pt x="5166613" y="2580826"/>
                </a:lnTo>
                <a:lnTo>
                  <a:pt x="0" y="2537544"/>
                </a:lnTo>
                <a:close/>
              </a:path>
            </a:pathLst>
          </a:custGeom>
          <a:solidFill>
            <a:srgbClr val="C4C26E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636987" y="548902"/>
            <a:ext cx="760087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প্লেটে কয়টা করে মিষ্টি গণনা করি এবং সংখ্যা লিখি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7016463"/>
              </p:ext>
            </p:extLst>
          </p:nvPr>
        </p:nvGraphicFramePr>
        <p:xfrm>
          <a:off x="997781" y="2897084"/>
          <a:ext cx="3046477" cy="206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93" r:id="rId3" imgW="3510360" imgH="2376720" progId="">
                  <p:embed/>
                </p:oleObj>
              </mc:Choice>
              <mc:Fallback>
                <p:oleObj r:id="rId3" imgW="3510360" imgH="237672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97781" y="2897084"/>
                        <a:ext cx="3046477" cy="2062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753" y="2806489"/>
            <a:ext cx="1286963" cy="108140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372" y="3352184"/>
            <a:ext cx="1286963" cy="108140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024" y="3352183"/>
            <a:ext cx="1286963" cy="1081407"/>
          </a:xfrm>
          <a:prstGeom prst="rect">
            <a:avLst/>
          </a:prstGeom>
        </p:spPr>
      </p:pic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4989180"/>
              </p:ext>
            </p:extLst>
          </p:nvPr>
        </p:nvGraphicFramePr>
        <p:xfrm>
          <a:off x="8165497" y="2897084"/>
          <a:ext cx="3046477" cy="206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94" r:id="rId6" imgW="3510360" imgH="2376720" progId="">
                  <p:embed/>
                </p:oleObj>
              </mc:Choice>
              <mc:Fallback>
                <p:oleObj r:id="rId6" imgW="3510360" imgH="2376720" progId="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165497" y="2897084"/>
                        <a:ext cx="3046477" cy="2062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9682" y="3133556"/>
            <a:ext cx="1286963" cy="108140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82" y="3352184"/>
            <a:ext cx="1286963" cy="1081407"/>
          </a:xfrm>
          <a:prstGeom prst="rect">
            <a:avLst/>
          </a:prstGeom>
        </p:spPr>
      </p:pic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5589040"/>
              </p:ext>
            </p:extLst>
          </p:nvPr>
        </p:nvGraphicFramePr>
        <p:xfrm>
          <a:off x="4643691" y="2806489"/>
          <a:ext cx="3046477" cy="206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95" r:id="rId7" imgW="3510360" imgH="2376720" progId="">
                  <p:embed/>
                </p:oleObj>
              </mc:Choice>
              <mc:Fallback>
                <p:oleObj r:id="rId7" imgW="3510360" imgH="2376720" progId="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43691" y="2806489"/>
                        <a:ext cx="3046477" cy="2062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Flowchart: Alternate Process 15"/>
          <p:cNvSpPr/>
          <p:nvPr/>
        </p:nvSpPr>
        <p:spPr>
          <a:xfrm>
            <a:off x="1693956" y="4903183"/>
            <a:ext cx="1784555" cy="1076632"/>
          </a:xfrm>
          <a:prstGeom prst="flowChartAlternateProcess">
            <a:avLst/>
          </a:prstGeom>
          <a:noFill/>
          <a:ln w="571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Flowchart: Alternate Process 16"/>
          <p:cNvSpPr/>
          <p:nvPr/>
        </p:nvSpPr>
        <p:spPr>
          <a:xfrm>
            <a:off x="5274651" y="4903183"/>
            <a:ext cx="1784555" cy="1076632"/>
          </a:xfrm>
          <a:prstGeom prst="flowChartAlternateProcess">
            <a:avLst/>
          </a:prstGeom>
          <a:noFill/>
          <a:ln w="571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Flowchart: Alternate Process 17"/>
          <p:cNvSpPr/>
          <p:nvPr/>
        </p:nvSpPr>
        <p:spPr>
          <a:xfrm>
            <a:off x="8796457" y="4903183"/>
            <a:ext cx="1784555" cy="1076632"/>
          </a:xfrm>
          <a:prstGeom prst="flowChartAlternateProcess">
            <a:avLst/>
          </a:prstGeom>
          <a:noFill/>
          <a:ln w="571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942753" y="4718224"/>
            <a:ext cx="140473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8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88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986366" y="4718224"/>
            <a:ext cx="140473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8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88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 rot="18661187">
            <a:off x="290271" y="852881"/>
            <a:ext cx="252111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5400" dirty="0">
                <a:solidFill>
                  <a:schemeClr val="accent4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অনুশীলন</a:t>
            </a:r>
            <a:endParaRPr lang="en-US" sz="5400" dirty="0">
              <a:solidFill>
                <a:schemeClr val="accent4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402509" y="4718224"/>
            <a:ext cx="140473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8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88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97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0"/>
                            </p:stCondLst>
                            <p:childTnLst>
                              <p:par>
                                <p:cTn id="4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500"/>
                            </p:stCondLst>
                            <p:childTnLst>
                              <p:par>
                                <p:cTn id="4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000"/>
                            </p:stCondLst>
                            <p:childTnLst>
                              <p:par>
                                <p:cTn id="5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500"/>
                            </p:stCondLst>
                            <p:childTnLst>
                              <p:par>
                                <p:cTn id="5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3933477"/>
              </p:ext>
            </p:extLst>
          </p:nvPr>
        </p:nvGraphicFramePr>
        <p:xfrm>
          <a:off x="1263983" y="1695391"/>
          <a:ext cx="1828800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3" r:id="rId4" imgW="1828440" imgH="2133000" progId="">
                  <p:embed/>
                </p:oleObj>
              </mc:Choice>
              <mc:Fallback>
                <p:oleObj r:id="rId4" imgW="1828440" imgH="21330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63983" y="1695391"/>
                        <a:ext cx="1828800" cy="213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6196140"/>
              </p:ext>
            </p:extLst>
          </p:nvPr>
        </p:nvGraphicFramePr>
        <p:xfrm>
          <a:off x="3466288" y="1687269"/>
          <a:ext cx="2575810" cy="20836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4" r:id="rId6" imgW="1828440" imgH="1282320" progId="">
                  <p:embed/>
                </p:oleObj>
              </mc:Choice>
              <mc:Fallback>
                <p:oleObj r:id="rId6" imgW="1828440" imgH="1282320" progId="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466288" y="1687269"/>
                        <a:ext cx="2575810" cy="20836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7633787"/>
              </p:ext>
            </p:extLst>
          </p:nvPr>
        </p:nvGraphicFramePr>
        <p:xfrm>
          <a:off x="9086231" y="2732963"/>
          <a:ext cx="1636252" cy="10226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5" r:id="rId8" imgW="1828440" imgH="1142640" progId="">
                  <p:embed/>
                </p:oleObj>
              </mc:Choice>
              <mc:Fallback>
                <p:oleObj r:id="rId8" imgW="1828440" imgH="1142640" progId="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086231" y="2732963"/>
                        <a:ext cx="1636252" cy="10226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5099549"/>
              </p:ext>
            </p:extLst>
          </p:nvPr>
        </p:nvGraphicFramePr>
        <p:xfrm>
          <a:off x="8959176" y="1728257"/>
          <a:ext cx="1636252" cy="10226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6" r:id="rId10" imgW="1828440" imgH="1142640" progId="">
                  <p:embed/>
                </p:oleObj>
              </mc:Choice>
              <mc:Fallback>
                <p:oleObj r:id="rId10" imgW="1828440" imgH="1142640" progId="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959176" y="1728257"/>
                        <a:ext cx="1636252" cy="10226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/>
        </p:nvSpPr>
        <p:spPr>
          <a:xfrm>
            <a:off x="3466288" y="1687269"/>
            <a:ext cx="2575810" cy="208366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90478" y="1687269"/>
            <a:ext cx="2575810" cy="208366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031739" y="1687269"/>
            <a:ext cx="2575810" cy="208366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8617908" y="1687269"/>
            <a:ext cx="2575810" cy="208366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776273" y="454028"/>
            <a:ext cx="637810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 টেনে মিল কর</a:t>
            </a:r>
            <a:endParaRPr lang="en-US" sz="6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200463" y="5221755"/>
            <a:ext cx="1955839" cy="1015663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r>
              <a:rPr lang="bn-IN" sz="6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776273" y="5221755"/>
            <a:ext cx="1955839" cy="1015663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r>
              <a:rPr lang="bn-IN" sz="6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341723" y="5221755"/>
            <a:ext cx="1955839" cy="1015663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r>
              <a:rPr lang="bn-IN" sz="6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799382" y="5221755"/>
            <a:ext cx="1955839" cy="1015663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r>
              <a:rPr lang="bn-IN" sz="6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057393" y="367130"/>
            <a:ext cx="2098910" cy="101566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6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0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2178382" y="3270761"/>
            <a:ext cx="2292018" cy="2114039"/>
          </a:xfrm>
          <a:prstGeom prst="line">
            <a:avLst/>
          </a:prstGeom>
          <a:ln w="762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7309186" y="3292535"/>
            <a:ext cx="2292018" cy="2114039"/>
          </a:xfrm>
          <a:prstGeom prst="line">
            <a:avLst/>
          </a:prstGeom>
          <a:ln w="762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2272039" y="3357848"/>
            <a:ext cx="2018937" cy="2002904"/>
          </a:xfrm>
          <a:prstGeom prst="line">
            <a:avLst/>
          </a:prstGeom>
          <a:ln w="762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7438573" y="3292535"/>
            <a:ext cx="2033243" cy="2133530"/>
          </a:xfrm>
          <a:prstGeom prst="line">
            <a:avLst/>
          </a:prstGeom>
          <a:ln w="762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511" y="162080"/>
            <a:ext cx="2829690" cy="262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7514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3C78E4-F7C7-4EEF-B23D-FA13859544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F2722E-E36B-49DC-9836-3458E7F6A0CE}"/>
              </a:ext>
            </a:extLst>
          </p:cNvPr>
          <p:cNvSpPr txBox="1"/>
          <p:nvPr/>
        </p:nvSpPr>
        <p:spPr>
          <a:xfrm>
            <a:off x="2479963" y="2022764"/>
            <a:ext cx="7481455" cy="156966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bn-BD" sz="9600" b="1" dirty="0">
                <a:solidFill>
                  <a:srgbClr val="FF00FF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 ধন্যবাদ</a:t>
            </a:r>
            <a:endParaRPr lang="en-US" sz="9600" b="1" dirty="0">
              <a:solidFill>
                <a:srgbClr val="FF00FF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087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75E-6 7.40741E-7 L 3.75E-6 -0.07222 " pathEditMode="relative" rAng="0" ptsTypes="AA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3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4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745</TotalTime>
  <Words>298</Words>
  <Application>Microsoft Office PowerPoint</Application>
  <PresentationFormat>Widescreen</PresentationFormat>
  <Paragraphs>97</Paragraphs>
  <Slides>17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Calibri</vt:lpstr>
      <vt:lpstr>Calibri Light</vt:lpstr>
      <vt:lpstr>NikoshBAN</vt:lpstr>
      <vt:lpstr>Trebuchet MS</vt:lpstr>
      <vt:lpstr>Office Theme</vt:lpstr>
      <vt:lpstr>Berlin</vt:lpstr>
      <vt:lpstr>Celestial</vt:lpstr>
      <vt:lpstr>Metropolitan</vt:lpstr>
      <vt:lpstr>স্বাগতম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MahmudNice</dc:creator>
  <cp:lastModifiedBy>USER</cp:lastModifiedBy>
  <cp:revision>330</cp:revision>
  <dcterms:created xsi:type="dcterms:W3CDTF">2019-02-25T14:24:40Z</dcterms:created>
  <dcterms:modified xsi:type="dcterms:W3CDTF">2019-10-25T15:22:34Z</dcterms:modified>
</cp:coreProperties>
</file>