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1" r:id="rId11"/>
    <p:sldId id="265" r:id="rId12"/>
    <p:sldId id="266" r:id="rId13"/>
    <p:sldId id="270" r:id="rId14"/>
    <p:sldId id="264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9030" y="24245"/>
            <a:ext cx="9143998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Welcome</a:t>
            </a:r>
            <a:endParaRPr lang="en-US" sz="9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3645"/>
            <a:ext cx="9144000" cy="40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7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0"/>
            <a:ext cx="8915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See the video</a:t>
            </a:r>
            <a:endParaRPr lang="en-US" sz="4400" dirty="0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51234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3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Complete the chart carefully in pair-5 </a:t>
            </a:r>
            <a:r>
              <a:rPr lang="en-US" sz="3600" dirty="0" err="1" smtClean="0"/>
              <a:t>mins</a:t>
            </a:r>
            <a:endParaRPr lang="en-US" sz="3600" dirty="0" smtClean="0"/>
          </a:p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242777"/>
              </p:ext>
            </p:extLst>
          </p:nvPr>
        </p:nvGraphicFramePr>
        <p:xfrm>
          <a:off x="0" y="1880754"/>
          <a:ext cx="9144000" cy="658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2782"/>
                <a:gridCol w="4551218"/>
              </a:tblGrid>
              <a:tr h="65809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Time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What</a:t>
                      </a:r>
                      <a:r>
                        <a:rPr lang="en-US" sz="2800" baseline="0" dirty="0" smtClean="0"/>
                        <a:t> happened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1" y="2514600"/>
            <a:ext cx="3047999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1947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048001" y="2514600"/>
            <a:ext cx="60960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Pakistan and </a:t>
            </a:r>
            <a:r>
              <a:rPr lang="en-US" dirty="0" err="1" smtClean="0"/>
              <a:t>india</a:t>
            </a:r>
            <a:r>
              <a:rPr lang="en-US" dirty="0" smtClean="0"/>
              <a:t> became independent.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1" y="3810000"/>
            <a:ext cx="2935223" cy="1094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1948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048001" y="3810000"/>
            <a:ext cx="6095999" cy="1094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Mohammad Ali </a:t>
            </a:r>
            <a:r>
              <a:rPr lang="en-US" sz="2000" dirty="0" err="1" smtClean="0"/>
              <a:t>Zinnah</a:t>
            </a:r>
            <a:r>
              <a:rPr lang="en-US" sz="2000" dirty="0" smtClean="0"/>
              <a:t> declared that Urdu would be the only official of language of Pakistan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" y="5209309"/>
            <a:ext cx="2935223" cy="1115291"/>
          </a:xfrm>
          <a:prstGeom prst="rightArrow">
            <a:avLst>
              <a:gd name="adj1" fmla="val 61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1952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3200400" y="5209309"/>
            <a:ext cx="5943601" cy="14200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students of Dhaka University brought out a procession on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February.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063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Match the words with their meaning;-4 m.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056989"/>
              </p:ext>
            </p:extLst>
          </p:nvPr>
        </p:nvGraphicFramePr>
        <p:xfrm>
          <a:off x="0" y="838200"/>
          <a:ext cx="9144000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300"/>
                <a:gridCol w="4457700"/>
              </a:tblGrid>
              <a:tr h="92964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Words</a:t>
                      </a:r>
                      <a:endParaRPr lang="en-US" sz="44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Meaning</a:t>
                      </a:r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0" y="1828800"/>
            <a:ext cx="2743199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tribute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-6928" y="3048000"/>
            <a:ext cx="2673927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climax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" y="4191000"/>
            <a:ext cx="2666999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outlaw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1" y="5410200"/>
            <a:ext cx="2666999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momentum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2876479" y="2157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809839" y="33771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815797" y="45582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744862" y="57774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1943100"/>
            <a:ext cx="51054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To have a particular effect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3854887" y="2971800"/>
            <a:ext cx="5212913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To </a:t>
            </a:r>
            <a:r>
              <a:rPr lang="en-US" sz="4400" dirty="0" err="1" smtClean="0"/>
              <a:t>repuse</a:t>
            </a:r>
            <a:r>
              <a:rPr lang="en-US" sz="4400" dirty="0" smtClean="0"/>
              <a:t> to obey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3931087" y="4371109"/>
            <a:ext cx="5212913" cy="1066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To give in</a:t>
            </a:r>
            <a:endParaRPr lang="en-US" sz="4800" dirty="0"/>
          </a:p>
        </p:txBody>
      </p:sp>
      <p:sp>
        <p:nvSpPr>
          <p:cNvPr id="15" name="Rectangle 14"/>
          <p:cNvSpPr/>
          <p:nvPr/>
        </p:nvSpPr>
        <p:spPr>
          <a:xfrm>
            <a:off x="3854887" y="5410200"/>
            <a:ext cx="5320425" cy="1170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To ban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982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0"/>
            <a:ext cx="8686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Evaluation-10 </a:t>
            </a:r>
            <a:r>
              <a:rPr lang="en-US" sz="4800" dirty="0" err="1" smtClean="0"/>
              <a:t>mins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76200" y="1447800"/>
            <a:ext cx="9067800" cy="4267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1.Who Is Mohammad Ali </a:t>
            </a:r>
            <a:r>
              <a:rPr lang="en-US" sz="4000" dirty="0" err="1" smtClean="0"/>
              <a:t>Zinnah</a:t>
            </a:r>
            <a:r>
              <a:rPr lang="en-US" sz="4000" dirty="0" smtClean="0"/>
              <a:t>?</a:t>
            </a:r>
          </a:p>
          <a:p>
            <a:pPr algn="ctr"/>
            <a:r>
              <a:rPr lang="en-US" sz="4000" dirty="0" smtClean="0"/>
              <a:t>2.When the sad of the language movement  was sown ?</a:t>
            </a:r>
          </a:p>
          <a:p>
            <a:pPr algn="ctr"/>
            <a:r>
              <a:rPr lang="en-US" sz="4000" dirty="0" smtClean="0"/>
              <a:t>3.Who brought out a peaceful protest procession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412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742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Home work;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-6927" y="1828800"/>
            <a:ext cx="9130145" cy="35155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Write a </a:t>
            </a:r>
            <a:r>
              <a:rPr lang="en-US" sz="3600" dirty="0" err="1" smtClean="0"/>
              <a:t>paragrapath</a:t>
            </a:r>
            <a:r>
              <a:rPr lang="en-US" sz="3600" dirty="0" smtClean="0"/>
              <a:t> about International Mother Language Day.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69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00300"/>
            <a:ext cx="9220200" cy="41736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Thahjghgh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4539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Thanks to all.</a:t>
            </a:r>
            <a:endParaRPr lang="en-US" sz="8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2453986"/>
            <a:ext cx="9220200" cy="41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3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343400" y="0"/>
            <a:ext cx="4800600" cy="685800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Sultan Ahmed </a:t>
            </a:r>
            <a:r>
              <a:rPr lang="en-US" sz="2800" b="1" dirty="0" err="1" smtClean="0">
                <a:solidFill>
                  <a:srgbClr val="00B0F0"/>
                </a:solidFill>
              </a:rPr>
              <a:t>Miazi</a:t>
            </a:r>
            <a:r>
              <a:rPr lang="en-US" sz="2800" b="1" dirty="0" smtClean="0">
                <a:solidFill>
                  <a:srgbClr val="00B0F0"/>
                </a:solidFill>
              </a:rPr>
              <a:t> (</a:t>
            </a:r>
            <a:r>
              <a:rPr lang="en-US" sz="2800" b="1" dirty="0" err="1" smtClean="0">
                <a:solidFill>
                  <a:srgbClr val="00B0F0"/>
                </a:solidFill>
              </a:rPr>
              <a:t>MA.Bed</a:t>
            </a:r>
            <a:r>
              <a:rPr lang="en-US" sz="2800" b="1" dirty="0" smtClean="0">
                <a:solidFill>
                  <a:srgbClr val="00B0F0"/>
                </a:solidFill>
              </a:rPr>
              <a:t>)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Asst. Teacher</a:t>
            </a:r>
          </a:p>
          <a:p>
            <a:pPr algn="ctr"/>
            <a:r>
              <a:rPr lang="en-US" sz="2800" b="1" dirty="0" err="1" smtClean="0">
                <a:solidFill>
                  <a:srgbClr val="00B0F0"/>
                </a:solidFill>
              </a:rPr>
              <a:t>Balia</a:t>
            </a:r>
            <a:r>
              <a:rPr lang="en-US" sz="2800" b="1" dirty="0" smtClean="0">
                <a:solidFill>
                  <a:srgbClr val="00B0F0"/>
                </a:solidFill>
              </a:rPr>
              <a:t> K. B. D. N. </a:t>
            </a:r>
            <a:r>
              <a:rPr lang="en-US" sz="2800" b="1" dirty="0" err="1" smtClean="0">
                <a:solidFill>
                  <a:srgbClr val="00B0F0"/>
                </a:solidFill>
              </a:rPr>
              <a:t>Dakhil</a:t>
            </a:r>
            <a:r>
              <a:rPr lang="en-US" sz="2800" b="1" dirty="0" smtClean="0">
                <a:solidFill>
                  <a:srgbClr val="00B0F0"/>
                </a:solidFill>
              </a:rPr>
              <a:t> Madrasah,</a:t>
            </a:r>
          </a:p>
          <a:p>
            <a:pPr algn="ctr"/>
            <a:r>
              <a:rPr lang="en-US" sz="2800" b="1" dirty="0" err="1" smtClean="0">
                <a:solidFill>
                  <a:srgbClr val="00B0F0"/>
                </a:solidFill>
              </a:rPr>
              <a:t>Chandpur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Sadar</a:t>
            </a:r>
            <a:r>
              <a:rPr lang="en-US" sz="2800" b="1" dirty="0" smtClean="0">
                <a:solidFill>
                  <a:srgbClr val="00B0F0"/>
                </a:solidFill>
              </a:rPr>
              <a:t>, </a:t>
            </a:r>
            <a:r>
              <a:rPr lang="en-US" sz="2800" b="1" dirty="0" err="1" smtClean="0">
                <a:solidFill>
                  <a:srgbClr val="00B0F0"/>
                </a:solidFill>
              </a:rPr>
              <a:t>Chandpur</a:t>
            </a:r>
            <a:r>
              <a:rPr lang="en-US" sz="2800" b="1" dirty="0" smtClean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Mobile: 01817106106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Email: sultanshapdi@gmail.com</a:t>
            </a:r>
            <a:endParaRPr lang="en-US" sz="2800" b="1" dirty="0">
              <a:solidFill>
                <a:srgbClr val="00B0F0"/>
              </a:solidFill>
            </a:endParaRPr>
          </a:p>
          <a:p>
            <a:pPr algn="ctr"/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4" t="16775" r="30051" b="23011"/>
          <a:stretch/>
        </p:blipFill>
        <p:spPr>
          <a:xfrm>
            <a:off x="304800" y="228600"/>
            <a:ext cx="4038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28600"/>
            <a:ext cx="86868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Class—9,Unit-3, Lesson-3</a:t>
            </a:r>
          </a:p>
          <a:p>
            <a:pPr algn="ctr"/>
            <a:r>
              <a:rPr lang="en-US" sz="4400" dirty="0" smtClean="0"/>
              <a:t>Subject—English 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  paper</a:t>
            </a:r>
          </a:p>
          <a:p>
            <a:pPr algn="ctr"/>
            <a:r>
              <a:rPr lang="en-US" sz="4400" dirty="0" smtClean="0"/>
              <a:t>Time-50 </a:t>
            </a:r>
            <a:r>
              <a:rPr lang="en-US" sz="4400" dirty="0" err="1" smtClean="0"/>
              <a:t>mins</a:t>
            </a:r>
            <a:endParaRPr lang="en-US" sz="4400" dirty="0" smtClean="0"/>
          </a:p>
          <a:p>
            <a:pPr algn="ctr"/>
            <a:r>
              <a:rPr lang="en-US" sz="4400" dirty="0" smtClean="0"/>
              <a:t>Total SS—60, Presences-40</a:t>
            </a:r>
          </a:p>
          <a:p>
            <a:pPr algn="ctr"/>
            <a:r>
              <a:rPr lang="en-US" sz="4400" dirty="0" smtClean="0"/>
              <a:t>Date—17-05-2019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9742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685799"/>
            <a:ext cx="9289905" cy="618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3810000"/>
            <a:ext cx="9296400" cy="3075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85799"/>
            <a:ext cx="4600575" cy="3124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52" y="685799"/>
            <a:ext cx="4575248" cy="3124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2398" y="0"/>
            <a:ext cx="9289904" cy="685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Let’s some pictures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694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610600" cy="6629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International  Mother Language Day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546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609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Learning Outcome </a:t>
            </a:r>
            <a:r>
              <a:rPr lang="en-US" sz="2400" dirty="0" smtClean="0"/>
              <a:t>: By  the end of the lesson SS will be able to-----</a:t>
            </a:r>
            <a:r>
              <a:rPr lang="en-US" dirty="0" smtClean="0"/>
              <a:t>	1.</a:t>
            </a:r>
            <a:r>
              <a:rPr lang="en-US" sz="2800" dirty="0" smtClean="0"/>
              <a:t>Speak about the pictures;			                                                         2.Read and understand the text;	</a:t>
            </a:r>
          </a:p>
          <a:p>
            <a:pPr algn="ctr"/>
            <a:r>
              <a:rPr lang="en-US" sz="2800" dirty="0" smtClean="0"/>
              <a:t>3.Complete a chart;			</a:t>
            </a:r>
          </a:p>
          <a:p>
            <a:pPr algn="ctr"/>
            <a:r>
              <a:rPr lang="en-US" sz="2800" dirty="0" smtClean="0"/>
              <a:t>4. Match words with their meaning;	</a:t>
            </a:r>
          </a:p>
          <a:p>
            <a:pPr algn="ctr"/>
            <a:r>
              <a:rPr lang="en-US" sz="2800" dirty="0" smtClean="0"/>
              <a:t>5. Answer some questions;		</a:t>
            </a:r>
          </a:p>
          <a:p>
            <a:pPr algn="ctr"/>
            <a:r>
              <a:rPr lang="en-US" sz="2800" dirty="0" smtClean="0"/>
              <a:t>	6. Write a paragraph “How you observed last 21 February”;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63237"/>
            <a:ext cx="8686800" cy="2251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0055" y="2667000"/>
            <a:ext cx="9144000" cy="4343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Ask SS to discuss the picture in pair;3 </a:t>
            </a:r>
            <a:r>
              <a:rPr lang="en-US" sz="3600" dirty="0" err="1" smtClean="0"/>
              <a:t>mins</a:t>
            </a:r>
            <a:endParaRPr lang="en-US" sz="3600" dirty="0" smtClean="0"/>
          </a:p>
          <a:p>
            <a:pPr algn="ctr"/>
            <a:r>
              <a:rPr lang="en-US" sz="3600" dirty="0" smtClean="0"/>
              <a:t>1.What is the picture about ?</a:t>
            </a:r>
          </a:p>
          <a:p>
            <a:pPr algn="ctr"/>
            <a:r>
              <a:rPr lang="en-US" sz="3600" dirty="0" smtClean="0"/>
              <a:t>Answer: It Is </a:t>
            </a:r>
            <a:r>
              <a:rPr lang="en-US" sz="3600" dirty="0" err="1" smtClean="0"/>
              <a:t>Shaheed</a:t>
            </a:r>
            <a:r>
              <a:rPr lang="en-US" sz="3600" dirty="0" smtClean="0"/>
              <a:t> </a:t>
            </a:r>
            <a:r>
              <a:rPr lang="en-US" sz="3600" dirty="0" err="1" smtClean="0"/>
              <a:t>Minar</a:t>
            </a:r>
            <a:r>
              <a:rPr lang="en-US" sz="36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" y="0"/>
            <a:ext cx="890154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4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26473" y="0"/>
            <a:ext cx="8548253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Vocabulary—5 m.</a:t>
            </a:r>
            <a:endParaRPr lang="en-US" sz="6000" dirty="0"/>
          </a:p>
        </p:txBody>
      </p:sp>
      <p:sp>
        <p:nvSpPr>
          <p:cNvPr id="4" name="Oval 3"/>
          <p:cNvSpPr/>
          <p:nvPr/>
        </p:nvSpPr>
        <p:spPr>
          <a:xfrm>
            <a:off x="2590800" y="2230583"/>
            <a:ext cx="220287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outlawled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4838700" y="2230583"/>
            <a:ext cx="2171699" cy="1089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procession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7086599" y="2209801"/>
            <a:ext cx="2057401" cy="1110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enkindled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26473" y="1143000"/>
            <a:ext cx="8534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Who Know the pronunciation and meaning of this words;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1" y="2209801"/>
            <a:ext cx="2438400" cy="106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tribute</a:t>
            </a:r>
            <a:endParaRPr lang="en-US" sz="3600" dirty="0"/>
          </a:p>
        </p:txBody>
      </p:sp>
      <p:sp>
        <p:nvSpPr>
          <p:cNvPr id="9" name="Down Arrow 8"/>
          <p:cNvSpPr/>
          <p:nvPr/>
        </p:nvSpPr>
        <p:spPr>
          <a:xfrm>
            <a:off x="3429000" y="3144983"/>
            <a:ext cx="495301" cy="481082"/>
          </a:xfrm>
          <a:prstGeom prst="downArrow">
            <a:avLst>
              <a:gd name="adj1" fmla="val 50000"/>
              <a:gd name="adj2" fmla="val 47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90799" y="3626065"/>
            <a:ext cx="2247901" cy="1174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verb</a:t>
            </a:r>
            <a:endParaRPr lang="en-US" sz="4400" dirty="0"/>
          </a:p>
        </p:txBody>
      </p:sp>
      <p:sp>
        <p:nvSpPr>
          <p:cNvPr id="11" name="Down Arrow 10"/>
          <p:cNvSpPr/>
          <p:nvPr/>
        </p:nvSpPr>
        <p:spPr>
          <a:xfrm>
            <a:off x="3429000" y="4800600"/>
            <a:ext cx="495301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0799" y="5410200"/>
            <a:ext cx="2438401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ban</a:t>
            </a:r>
            <a:endParaRPr lang="en-US" sz="4800" dirty="0"/>
          </a:p>
        </p:txBody>
      </p:sp>
      <p:sp>
        <p:nvSpPr>
          <p:cNvPr id="13" name="Down Arrow 12"/>
          <p:cNvSpPr/>
          <p:nvPr/>
        </p:nvSpPr>
        <p:spPr>
          <a:xfrm>
            <a:off x="5715000" y="3320311"/>
            <a:ext cx="571499" cy="611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3863860"/>
            <a:ext cx="2057399" cy="1085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noun</a:t>
            </a:r>
            <a:endParaRPr lang="en-US" sz="3200" dirty="0"/>
          </a:p>
        </p:txBody>
      </p:sp>
      <p:sp>
        <p:nvSpPr>
          <p:cNvPr id="15" name="Down Arrow 14"/>
          <p:cNvSpPr/>
          <p:nvPr/>
        </p:nvSpPr>
        <p:spPr>
          <a:xfrm>
            <a:off x="5924549" y="4933048"/>
            <a:ext cx="361950" cy="591452"/>
          </a:xfrm>
          <a:prstGeom prst="downArrow">
            <a:avLst>
              <a:gd name="adj1" fmla="val 50000"/>
              <a:gd name="adj2" fmla="val 35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76824" y="5562600"/>
            <a:ext cx="2057399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parade</a:t>
            </a:r>
            <a:endParaRPr lang="en-US" sz="2800" dirty="0"/>
          </a:p>
        </p:txBody>
      </p:sp>
      <p:sp>
        <p:nvSpPr>
          <p:cNvPr id="17" name="Down Arrow 16"/>
          <p:cNvSpPr/>
          <p:nvPr/>
        </p:nvSpPr>
        <p:spPr>
          <a:xfrm>
            <a:off x="7886700" y="3320312"/>
            <a:ext cx="533400" cy="543548"/>
          </a:xfrm>
          <a:prstGeom prst="downArrow">
            <a:avLst>
              <a:gd name="adj1" fmla="val 50000"/>
              <a:gd name="adj2" fmla="val 54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467600" y="3863860"/>
            <a:ext cx="1562100" cy="1241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verb</a:t>
            </a:r>
            <a:endParaRPr lang="en-US" sz="3600" dirty="0"/>
          </a:p>
        </p:txBody>
      </p:sp>
      <p:sp>
        <p:nvSpPr>
          <p:cNvPr id="19" name="Down Arrow 18"/>
          <p:cNvSpPr/>
          <p:nvPr/>
        </p:nvSpPr>
        <p:spPr>
          <a:xfrm>
            <a:off x="7969826" y="5069447"/>
            <a:ext cx="457200" cy="533400"/>
          </a:xfrm>
          <a:prstGeom prst="downArrow">
            <a:avLst>
              <a:gd name="adj1" fmla="val 50000"/>
              <a:gd name="adj2" fmla="val 53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22126" y="5638800"/>
            <a:ext cx="1752601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inflame</a:t>
            </a:r>
            <a:endParaRPr lang="en-US" sz="2400" dirty="0"/>
          </a:p>
        </p:txBody>
      </p:sp>
      <p:sp>
        <p:nvSpPr>
          <p:cNvPr id="21" name="Oval 20"/>
          <p:cNvSpPr/>
          <p:nvPr/>
        </p:nvSpPr>
        <p:spPr>
          <a:xfrm>
            <a:off x="2" y="3931817"/>
            <a:ext cx="2438400" cy="1173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noun</a:t>
            </a:r>
            <a:endParaRPr lang="en-US" sz="4000" dirty="0"/>
          </a:p>
        </p:txBody>
      </p:sp>
      <p:sp>
        <p:nvSpPr>
          <p:cNvPr id="22" name="Oval 21"/>
          <p:cNvSpPr/>
          <p:nvPr/>
        </p:nvSpPr>
        <p:spPr>
          <a:xfrm>
            <a:off x="-3393" y="5685861"/>
            <a:ext cx="2403623" cy="1172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respect</a:t>
            </a:r>
            <a:endParaRPr lang="en-US" sz="3600" dirty="0"/>
          </a:p>
        </p:txBody>
      </p:sp>
      <p:sp>
        <p:nvSpPr>
          <p:cNvPr id="23" name="Down Arrow 22"/>
          <p:cNvSpPr/>
          <p:nvPr/>
        </p:nvSpPr>
        <p:spPr>
          <a:xfrm>
            <a:off x="990600" y="5093693"/>
            <a:ext cx="592211" cy="592167"/>
          </a:xfrm>
          <a:prstGeom prst="downArrow">
            <a:avLst>
              <a:gd name="adj1" fmla="val 50000"/>
              <a:gd name="adj2" fmla="val 38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838201" y="3320313"/>
            <a:ext cx="744610" cy="61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7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2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57400"/>
            <a:ext cx="5105400" cy="464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7" y="2098964"/>
            <a:ext cx="4010890" cy="464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52400"/>
            <a:ext cx="91440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Read the text silently and try to understand</a:t>
            </a:r>
            <a:r>
              <a:rPr lang="en-US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7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248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164</cp:revision>
  <dcterms:created xsi:type="dcterms:W3CDTF">2006-08-16T00:00:00Z</dcterms:created>
  <dcterms:modified xsi:type="dcterms:W3CDTF">2019-08-23T05:19:17Z</dcterms:modified>
</cp:coreProperties>
</file>