
<file path=[Content_Types].xml><?xml version="1.0" encoding="utf-8"?>
<Types xmlns="http://schemas.openxmlformats.org/package/2006/content-types">
  <Default Extension="bin" ContentType="application/vnd.openxmlformats-officedocument.oleObject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8" r:id="rId13"/>
    <p:sldId id="269" r:id="rId14"/>
    <p:sldId id="270" r:id="rId15"/>
    <p:sldId id="271" r:id="rId16"/>
    <p:sldId id="272" r:id="rId1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1524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3BE0CE6-C5A4-4689-84F8-CD13010B9A40}" type="datetimeFigureOut">
              <a:rPr lang="en-US" smtClean="0"/>
              <a:t>8/22/2019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E1E928F-5F32-4D3F-8F9F-E7835A4B74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67348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1E928F-5F32-4D3F-8F9F-E7835A4B7421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689372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8/22/2019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8/22/2019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8/22/2019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8/22/2019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8/22/2019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8/22/2019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8/22/2019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jpg"/><Relationship Id="rId4" Type="http://schemas.openxmlformats.org/officeDocument/2006/relationships/image" Target="../media/image7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9.wmf"/><Relationship Id="rId4" Type="http://schemas.openxmlformats.org/officeDocument/2006/relationships/oleObject" Target="../embeddings/oleObject1.bin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152400"/>
            <a:ext cx="9067800" cy="3886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743200"/>
            <a:ext cx="9067800" cy="4177145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0" y="159327"/>
            <a:ext cx="9144000" cy="2590800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600" dirty="0" smtClean="0"/>
              <a:t>Welcome to the students</a:t>
            </a:r>
            <a:endParaRPr lang="en-US" sz="9600" dirty="0"/>
          </a:p>
        </p:txBody>
      </p:sp>
    </p:spTree>
    <p:extLst>
      <p:ext uri="{BB962C8B-B14F-4D97-AF65-F5344CB8AC3E}">
        <p14:creationId xmlns:p14="http://schemas.microsoft.com/office/powerpoint/2010/main" val="24203026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31618" y="-152400"/>
            <a:ext cx="8991600" cy="990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/>
              <a:t>Do you think the beauty of Lake Baikal is exceptional ?</a:t>
            </a:r>
          </a:p>
        </p:txBody>
      </p:sp>
      <p:sp>
        <p:nvSpPr>
          <p:cNvPr id="3" name="Rectangle 2"/>
          <p:cNvSpPr/>
          <p:nvPr/>
        </p:nvSpPr>
        <p:spPr>
          <a:xfrm>
            <a:off x="180109" y="1447800"/>
            <a:ext cx="8991600" cy="5410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1447800"/>
            <a:ext cx="8991600" cy="54102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152400" y="838200"/>
            <a:ext cx="8970818" cy="609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smtClean="0"/>
              <a:t>Yes, the beauty of Lake Baikal is exceptional.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4974042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-235527" y="76200"/>
            <a:ext cx="9379527" cy="1219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err="1" smtClean="0"/>
              <a:t>Vocabulary:Pronunciation</a:t>
            </a:r>
            <a:r>
              <a:rPr lang="en-US" sz="4000" dirty="0" smtClean="0"/>
              <a:t> and meaning</a:t>
            </a:r>
            <a:endParaRPr lang="en-US" sz="4000" dirty="0"/>
          </a:p>
        </p:txBody>
      </p:sp>
      <p:sp>
        <p:nvSpPr>
          <p:cNvPr id="3" name="Rectangle 2"/>
          <p:cNvSpPr/>
          <p:nvPr/>
        </p:nvSpPr>
        <p:spPr>
          <a:xfrm>
            <a:off x="-235528" y="1295400"/>
            <a:ext cx="9379527" cy="571499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Oval 3"/>
          <p:cNvSpPr/>
          <p:nvPr/>
        </p:nvSpPr>
        <p:spPr>
          <a:xfrm>
            <a:off x="-235527" y="1295400"/>
            <a:ext cx="2896567" cy="1524000"/>
          </a:xfrm>
          <a:prstGeom prst="ellipse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/>
              <a:t>Gigantic</a:t>
            </a:r>
            <a:endParaRPr lang="en-US" sz="2800" dirty="0"/>
          </a:p>
        </p:txBody>
      </p:sp>
      <p:sp>
        <p:nvSpPr>
          <p:cNvPr id="5" name="Oval 4"/>
          <p:cNvSpPr/>
          <p:nvPr/>
        </p:nvSpPr>
        <p:spPr>
          <a:xfrm>
            <a:off x="-235527" y="2819401"/>
            <a:ext cx="2902527" cy="1447800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/>
              <a:t>enormous</a:t>
            </a:r>
            <a:endParaRPr lang="en-US" sz="2800" dirty="0"/>
          </a:p>
        </p:txBody>
      </p:sp>
      <p:sp>
        <p:nvSpPr>
          <p:cNvPr id="6" name="Oval 5"/>
          <p:cNvSpPr/>
          <p:nvPr/>
        </p:nvSpPr>
        <p:spPr>
          <a:xfrm>
            <a:off x="-235527" y="4267201"/>
            <a:ext cx="2902527" cy="1295397"/>
          </a:xfrm>
          <a:prstGeom prst="ellipse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/>
              <a:t>occupy</a:t>
            </a:r>
            <a:endParaRPr lang="en-US" sz="3200" dirty="0"/>
          </a:p>
        </p:txBody>
      </p:sp>
      <p:sp>
        <p:nvSpPr>
          <p:cNvPr id="7" name="Oval 6"/>
          <p:cNvSpPr/>
          <p:nvPr/>
        </p:nvSpPr>
        <p:spPr>
          <a:xfrm>
            <a:off x="-235527" y="5562599"/>
            <a:ext cx="2896567" cy="1447799"/>
          </a:xfrm>
          <a:prstGeom prst="ellipse">
            <a:avLst/>
          </a:prstGeom>
          <a:solidFill>
            <a:schemeClr val="tx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smtClean="0"/>
              <a:t>average</a:t>
            </a:r>
            <a:endParaRPr lang="en-US" sz="3600" dirty="0"/>
          </a:p>
        </p:txBody>
      </p:sp>
      <p:sp>
        <p:nvSpPr>
          <p:cNvPr id="8" name="Right Arrow 7"/>
          <p:cNvSpPr/>
          <p:nvPr/>
        </p:nvSpPr>
        <p:spPr>
          <a:xfrm>
            <a:off x="2661040" y="1537854"/>
            <a:ext cx="1744706" cy="1052946"/>
          </a:xfrm>
          <a:prstGeom prst="rightArrow">
            <a:avLst/>
          </a:prstGeom>
          <a:solidFill>
            <a:schemeClr val="accent6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 smtClean="0"/>
              <a:t>adj</a:t>
            </a:r>
            <a:endParaRPr lang="en-US" sz="3200" dirty="0"/>
          </a:p>
        </p:txBody>
      </p:sp>
      <p:sp>
        <p:nvSpPr>
          <p:cNvPr id="9" name="Right Arrow 8"/>
          <p:cNvSpPr/>
          <p:nvPr/>
        </p:nvSpPr>
        <p:spPr>
          <a:xfrm>
            <a:off x="2667000" y="3048000"/>
            <a:ext cx="1686790" cy="990601"/>
          </a:xfrm>
          <a:prstGeom prst="rightArrow">
            <a:avLst/>
          </a:prstGeom>
          <a:solidFill>
            <a:schemeClr val="accent6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err="1" smtClean="0"/>
              <a:t>adj</a:t>
            </a:r>
            <a:endParaRPr lang="en-US" sz="3600" dirty="0"/>
          </a:p>
        </p:txBody>
      </p:sp>
      <p:sp>
        <p:nvSpPr>
          <p:cNvPr id="10" name="Right Arrow 9"/>
          <p:cNvSpPr/>
          <p:nvPr/>
        </p:nvSpPr>
        <p:spPr>
          <a:xfrm>
            <a:off x="2667000" y="4571998"/>
            <a:ext cx="1524000" cy="914401"/>
          </a:xfrm>
          <a:prstGeom prst="rightArrow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/>
              <a:t>verb</a:t>
            </a:r>
            <a:endParaRPr lang="en-US" sz="3200" dirty="0"/>
          </a:p>
        </p:txBody>
      </p:sp>
      <p:sp>
        <p:nvSpPr>
          <p:cNvPr id="11" name="Right Arrow 10"/>
          <p:cNvSpPr/>
          <p:nvPr/>
        </p:nvSpPr>
        <p:spPr>
          <a:xfrm>
            <a:off x="2661040" y="5791200"/>
            <a:ext cx="1529960" cy="1066800"/>
          </a:xfrm>
          <a:prstGeom prst="rightArrow">
            <a:avLst>
              <a:gd name="adj1" fmla="val 50000"/>
              <a:gd name="adj2" fmla="val 48931"/>
            </a:avLst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/>
              <a:t>noun</a:t>
            </a:r>
            <a:endParaRPr lang="en-US" sz="3200" dirty="0"/>
          </a:p>
        </p:txBody>
      </p:sp>
      <p:sp>
        <p:nvSpPr>
          <p:cNvPr id="16" name="Oval 15"/>
          <p:cNvSpPr/>
          <p:nvPr/>
        </p:nvSpPr>
        <p:spPr>
          <a:xfrm>
            <a:off x="4405745" y="1295400"/>
            <a:ext cx="4738253" cy="1600200"/>
          </a:xfrm>
          <a:prstGeom prst="ellipse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 smtClean="0"/>
              <a:t>Extremly</a:t>
            </a:r>
            <a:r>
              <a:rPr lang="en-US" sz="3200" dirty="0" smtClean="0"/>
              <a:t> large</a:t>
            </a:r>
            <a:endParaRPr lang="en-US" sz="3200" dirty="0"/>
          </a:p>
        </p:txBody>
      </p:sp>
      <p:sp>
        <p:nvSpPr>
          <p:cNvPr id="17" name="Oval 16"/>
          <p:cNvSpPr/>
          <p:nvPr/>
        </p:nvSpPr>
        <p:spPr>
          <a:xfrm>
            <a:off x="4298372" y="2895600"/>
            <a:ext cx="4845625" cy="1371601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/>
              <a:t>Very big in size</a:t>
            </a:r>
            <a:endParaRPr lang="en-US" sz="2800" dirty="0"/>
          </a:p>
        </p:txBody>
      </p:sp>
      <p:sp>
        <p:nvSpPr>
          <p:cNvPr id="18" name="Oval 17"/>
          <p:cNvSpPr/>
          <p:nvPr/>
        </p:nvSpPr>
        <p:spPr>
          <a:xfrm>
            <a:off x="4191001" y="4267201"/>
            <a:ext cx="4952996" cy="1406233"/>
          </a:xfrm>
          <a:prstGeom prst="ellipse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/>
              <a:t>To fill a particular amount of space</a:t>
            </a:r>
            <a:endParaRPr lang="en-US" sz="2800" dirty="0"/>
          </a:p>
        </p:txBody>
      </p:sp>
      <p:sp>
        <p:nvSpPr>
          <p:cNvPr id="19" name="Oval 18"/>
          <p:cNvSpPr/>
          <p:nvPr/>
        </p:nvSpPr>
        <p:spPr>
          <a:xfrm>
            <a:off x="4284516" y="5673435"/>
            <a:ext cx="4845623" cy="1336964"/>
          </a:xfrm>
          <a:prstGeom prst="ellipse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/>
              <a:t>Usual  standard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1353901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3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3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2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2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2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2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500" tmFilter="0,0; .5, 1; 1, 1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65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66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6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6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3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74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7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7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5" dur="500" tmFilter="0,0; .5, 1; 1, 1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10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0" dur="10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135082"/>
            <a:ext cx="9144000" cy="1600200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/>
              <a:t>Read the passage silently and </a:t>
            </a:r>
            <a:r>
              <a:rPr lang="en-US" sz="3200" dirty="0" err="1" smtClean="0"/>
              <a:t>indevisualy</a:t>
            </a:r>
            <a:r>
              <a:rPr lang="en-US" sz="3200" dirty="0" smtClean="0"/>
              <a:t>-----8 </a:t>
            </a:r>
            <a:r>
              <a:rPr lang="en-US" sz="3200" dirty="0" err="1" smtClean="0"/>
              <a:t>mins</a:t>
            </a:r>
            <a:endParaRPr lang="en-US" sz="32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735282"/>
            <a:ext cx="9144000" cy="5122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97880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3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4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27709" y="-34636"/>
            <a:ext cx="9144000" cy="89361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smtClean="0"/>
              <a:t>Match the words with the meaning;</a:t>
            </a:r>
            <a:endParaRPr lang="en-US" sz="4000" dirty="0"/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03498014"/>
              </p:ext>
            </p:extLst>
          </p:nvPr>
        </p:nvGraphicFramePr>
        <p:xfrm>
          <a:off x="0" y="914400"/>
          <a:ext cx="9144000" cy="70104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4495800"/>
                <a:gridCol w="4648200"/>
              </a:tblGrid>
              <a:tr h="533400">
                <a:tc>
                  <a:txBody>
                    <a:bodyPr/>
                    <a:lstStyle/>
                    <a:p>
                      <a:r>
                        <a:rPr lang="en-US" sz="4000" dirty="0" smtClean="0"/>
                        <a:t>Words</a:t>
                      </a:r>
                      <a:endParaRPr lang="en-US" sz="4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600" dirty="0" smtClean="0"/>
                        <a:t>Meanings</a:t>
                      </a:r>
                      <a:endParaRPr lang="en-US" sz="36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8" name="Right Arrow 7"/>
          <p:cNvSpPr/>
          <p:nvPr/>
        </p:nvSpPr>
        <p:spPr>
          <a:xfrm>
            <a:off x="0" y="1676400"/>
            <a:ext cx="2666999" cy="1031748"/>
          </a:xfrm>
          <a:prstGeom prst="rightArrow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smtClean="0"/>
              <a:t>miracle</a:t>
            </a:r>
            <a:endParaRPr lang="en-US" sz="3600" dirty="0"/>
          </a:p>
        </p:txBody>
      </p:sp>
      <p:sp>
        <p:nvSpPr>
          <p:cNvPr id="9" name="Right Arrow 8"/>
          <p:cNvSpPr/>
          <p:nvPr/>
        </p:nvSpPr>
        <p:spPr>
          <a:xfrm>
            <a:off x="1" y="2590800"/>
            <a:ext cx="2590798" cy="990600"/>
          </a:xfrm>
          <a:prstGeom prst="rightArrow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smtClean="0"/>
              <a:t>basin</a:t>
            </a:r>
            <a:endParaRPr lang="en-US" sz="4000" dirty="0"/>
          </a:p>
        </p:txBody>
      </p:sp>
      <p:sp>
        <p:nvSpPr>
          <p:cNvPr id="10" name="Right Arrow 9"/>
          <p:cNvSpPr/>
          <p:nvPr/>
        </p:nvSpPr>
        <p:spPr>
          <a:xfrm>
            <a:off x="0" y="3429000"/>
            <a:ext cx="2590799" cy="990600"/>
          </a:xfrm>
          <a:prstGeom prst="rightArrow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smtClean="0"/>
              <a:t>brook</a:t>
            </a:r>
            <a:endParaRPr lang="en-US" sz="4000" dirty="0"/>
          </a:p>
        </p:txBody>
      </p:sp>
      <p:sp>
        <p:nvSpPr>
          <p:cNvPr id="11" name="Right Arrow 10"/>
          <p:cNvSpPr/>
          <p:nvPr/>
        </p:nvSpPr>
        <p:spPr>
          <a:xfrm>
            <a:off x="1" y="4419600"/>
            <a:ext cx="2590798" cy="1080516"/>
          </a:xfrm>
          <a:prstGeom prst="rightArrow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smtClean="0"/>
              <a:t>crest</a:t>
            </a:r>
            <a:endParaRPr lang="en-US" sz="4000" dirty="0"/>
          </a:p>
        </p:txBody>
      </p:sp>
      <p:sp>
        <p:nvSpPr>
          <p:cNvPr id="12" name="Right Arrow 11"/>
          <p:cNvSpPr/>
          <p:nvPr/>
        </p:nvSpPr>
        <p:spPr>
          <a:xfrm>
            <a:off x="0" y="5500116"/>
            <a:ext cx="2590799" cy="1357884"/>
          </a:xfrm>
          <a:prstGeom prst="rightArrow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/>
              <a:t>exceptional</a:t>
            </a:r>
            <a:endParaRPr lang="en-US" sz="3200" dirty="0"/>
          </a:p>
        </p:txBody>
      </p:sp>
      <p:sp>
        <p:nvSpPr>
          <p:cNvPr id="13" name="Rectangle 12"/>
          <p:cNvSpPr/>
          <p:nvPr/>
        </p:nvSpPr>
        <p:spPr>
          <a:xfrm>
            <a:off x="2743200" y="1676400"/>
            <a:ext cx="6400800" cy="685800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/>
              <a:t>An act believed to be caused by God</a:t>
            </a:r>
            <a:endParaRPr lang="en-US" sz="2800" dirty="0"/>
          </a:p>
        </p:txBody>
      </p:sp>
      <p:sp>
        <p:nvSpPr>
          <p:cNvPr id="14" name="Rectangle 13"/>
          <p:cNvSpPr/>
          <p:nvPr/>
        </p:nvSpPr>
        <p:spPr>
          <a:xfrm>
            <a:off x="2743200" y="2590800"/>
            <a:ext cx="6400800" cy="685800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/>
              <a:t>Bowl shaped depression filled with water</a:t>
            </a:r>
            <a:endParaRPr lang="en-US" sz="2800" dirty="0"/>
          </a:p>
        </p:txBody>
      </p:sp>
      <p:sp>
        <p:nvSpPr>
          <p:cNvPr id="15" name="Rectangle 14"/>
          <p:cNvSpPr/>
          <p:nvPr/>
        </p:nvSpPr>
        <p:spPr>
          <a:xfrm>
            <a:off x="2667000" y="3397827"/>
            <a:ext cx="6477000" cy="838200"/>
          </a:xfrm>
          <a:prstGeom prst="rect">
            <a:avLst/>
          </a:prstGeom>
          <a:solidFill>
            <a:schemeClr val="accent5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/>
              <a:t>Small stream</a:t>
            </a:r>
            <a:endParaRPr lang="en-US" sz="3200" dirty="0"/>
          </a:p>
        </p:txBody>
      </p:sp>
      <p:sp>
        <p:nvSpPr>
          <p:cNvPr id="16" name="Rectangle 15"/>
          <p:cNvSpPr/>
          <p:nvPr/>
        </p:nvSpPr>
        <p:spPr>
          <a:xfrm>
            <a:off x="2673927" y="4405676"/>
            <a:ext cx="6477000" cy="1080516"/>
          </a:xfrm>
          <a:prstGeom prst="rect">
            <a:avLst/>
          </a:prstGeom>
          <a:solidFill>
            <a:schemeClr val="bg2">
              <a:lumMod val="2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 smtClean="0"/>
              <a:t>top</a:t>
            </a:r>
            <a:endParaRPr lang="en-US" sz="4800" dirty="0"/>
          </a:p>
        </p:txBody>
      </p:sp>
      <p:sp>
        <p:nvSpPr>
          <p:cNvPr id="17" name="Rectangle 16"/>
          <p:cNvSpPr/>
          <p:nvPr/>
        </p:nvSpPr>
        <p:spPr>
          <a:xfrm>
            <a:off x="2639291" y="5638800"/>
            <a:ext cx="6477000" cy="1070264"/>
          </a:xfrm>
          <a:prstGeom prst="rect">
            <a:avLst/>
          </a:prstGeom>
          <a:solidFill>
            <a:schemeClr val="accent4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smtClean="0"/>
              <a:t>outstanding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39549744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5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6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 tmFilter="0,0; .5, 1; 1, 1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 tmFilter="0,0; .5, 1; 1, 1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41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42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4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4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 tmFilter="0,0; .5, 1; 1, 1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58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59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6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6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500" tmFilter="0,0; .5, 1; 1, 1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5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76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7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7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7" dur="500" tmFilter="0,0; .5, 1; 1, 1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152400"/>
            <a:ext cx="9144000" cy="914400"/>
          </a:xfrm>
          <a:prstGeom prst="rect">
            <a:avLst/>
          </a:prstGeom>
          <a:solidFill>
            <a:schemeClr val="accent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/>
              <a:t>Complete the chart by the information (group work-10  </a:t>
            </a:r>
            <a:r>
              <a:rPr lang="en-US" sz="2800" dirty="0" err="1" smtClean="0"/>
              <a:t>mins</a:t>
            </a:r>
            <a:r>
              <a:rPr lang="en-US" sz="2800" dirty="0" smtClean="0"/>
              <a:t>)</a:t>
            </a:r>
            <a:endParaRPr lang="en-US" sz="2800" dirty="0"/>
          </a:p>
        </p:txBody>
      </p:sp>
      <p:sp>
        <p:nvSpPr>
          <p:cNvPr id="14" name="Rectangle 13"/>
          <p:cNvSpPr/>
          <p:nvPr/>
        </p:nvSpPr>
        <p:spPr>
          <a:xfrm>
            <a:off x="-27709" y="1066800"/>
            <a:ext cx="8991600" cy="5562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smtClean="0"/>
              <a:t>Location-------------</a:t>
            </a:r>
          </a:p>
          <a:p>
            <a:pPr algn="ctr"/>
            <a:r>
              <a:rPr lang="en-US" sz="3600" dirty="0" smtClean="0"/>
              <a:t>Setting---------------</a:t>
            </a:r>
          </a:p>
          <a:p>
            <a:pPr algn="ctr"/>
            <a:r>
              <a:rPr lang="en-US" sz="3600" dirty="0" smtClean="0"/>
              <a:t>Length---------------</a:t>
            </a:r>
          </a:p>
          <a:p>
            <a:pPr algn="ctr"/>
            <a:r>
              <a:rPr lang="en-US" sz="3600" dirty="0" smtClean="0"/>
              <a:t>Width----------------</a:t>
            </a:r>
          </a:p>
          <a:p>
            <a:pPr algn="ctr"/>
            <a:r>
              <a:rPr lang="en-US" sz="3600" dirty="0" smtClean="0"/>
              <a:t>Maximum----------</a:t>
            </a:r>
          </a:p>
          <a:p>
            <a:pPr algn="ctr"/>
            <a:r>
              <a:rPr lang="en-US" sz="3600" dirty="0" smtClean="0"/>
              <a:t>Highest depth-----</a:t>
            </a:r>
          </a:p>
          <a:p>
            <a:pPr algn="ctr"/>
            <a:r>
              <a:rPr lang="en-US" sz="3600" dirty="0" smtClean="0"/>
              <a:t>Area------------------</a:t>
            </a:r>
          </a:p>
          <a:p>
            <a:pPr algn="ctr"/>
            <a:r>
              <a:rPr lang="en-US" sz="3600" dirty="0" smtClean="0"/>
              <a:t>Amount of water--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23852030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2000"/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2000"/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2000" fill="hold"/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2000" fill="hold"/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2000" fill="hold"/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2000"/>
                                        <p:tgtEl>
                                          <p:spTgt spid="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2000" fill="hold"/>
                                        <p:tgtEl>
                                          <p:spTgt spid="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2000" fill="hold"/>
                                        <p:tgtEl>
                                          <p:spTgt spid="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2000" fill="hold"/>
                                        <p:tgtEl>
                                          <p:spTgt spid="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2000"/>
                                        <p:tgtEl>
                                          <p:spTgt spid="1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2000" fill="hold"/>
                                        <p:tgtEl>
                                          <p:spTgt spid="1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2000" fill="hold"/>
                                        <p:tgtEl>
                                          <p:spTgt spid="1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2000" fill="hold"/>
                                        <p:tgtEl>
                                          <p:spTgt spid="1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2000"/>
                                        <p:tgtEl>
                                          <p:spTgt spid="1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2000" fill="hold"/>
                                        <p:tgtEl>
                                          <p:spTgt spid="1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2000" fill="hold"/>
                                        <p:tgtEl>
                                          <p:spTgt spid="1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2000" fill="hold"/>
                                        <p:tgtEl>
                                          <p:spTgt spid="1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609600"/>
            <a:ext cx="9144000" cy="1447800"/>
          </a:xfrm>
          <a:prstGeom prst="rect">
            <a:avLst/>
          </a:prstGeom>
          <a:solidFill>
            <a:schemeClr val="accent4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/>
              <a:t>Home work-</a:t>
            </a:r>
            <a:endParaRPr lang="en-US" sz="6000" dirty="0"/>
          </a:p>
        </p:txBody>
      </p:sp>
      <p:sp>
        <p:nvSpPr>
          <p:cNvPr id="3" name="Rectangle 2"/>
          <p:cNvSpPr/>
          <p:nvPr/>
        </p:nvSpPr>
        <p:spPr>
          <a:xfrm>
            <a:off x="0" y="2057400"/>
            <a:ext cx="9144000" cy="1981200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smtClean="0"/>
              <a:t>Make a list of attractive features of Lake Baikal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2568382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6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7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-76200" y="1981200"/>
            <a:ext cx="9144000" cy="4800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6982" y="2057400"/>
            <a:ext cx="9143999" cy="480060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-96982" y="0"/>
            <a:ext cx="9240982" cy="1981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dirty="0" smtClean="0"/>
              <a:t>Thanks to all</a:t>
            </a:r>
            <a:endParaRPr lang="en-US" sz="6600" dirty="0"/>
          </a:p>
        </p:txBody>
      </p:sp>
    </p:spTree>
    <p:extLst>
      <p:ext uri="{BB962C8B-B14F-4D97-AF65-F5344CB8AC3E}">
        <p14:creationId xmlns:p14="http://schemas.microsoft.com/office/powerpoint/2010/main" val="20716522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152400"/>
            <a:ext cx="9144000" cy="1295400"/>
          </a:xfrm>
          <a:prstGeom prst="rect">
            <a:avLst/>
          </a:prstGeom>
          <a:solidFill>
            <a:schemeClr val="bg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0" dirty="0" smtClean="0"/>
              <a:t>Identity Teacher</a:t>
            </a:r>
            <a:endParaRPr lang="en-US" sz="8000" dirty="0"/>
          </a:p>
        </p:txBody>
      </p:sp>
      <p:sp>
        <p:nvSpPr>
          <p:cNvPr id="5" name="Rectangle 4"/>
          <p:cNvSpPr/>
          <p:nvPr/>
        </p:nvSpPr>
        <p:spPr>
          <a:xfrm>
            <a:off x="4204855" y="1447800"/>
            <a:ext cx="4953000" cy="5410200"/>
          </a:xfrm>
          <a:prstGeom prst="rect">
            <a:avLst/>
          </a:prstGeom>
          <a:solidFill>
            <a:schemeClr val="accent3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/>
              <a:t>Sultan Ahmed </a:t>
            </a:r>
            <a:r>
              <a:rPr lang="en-US" sz="2800" dirty="0" err="1" smtClean="0"/>
              <a:t>Miazi</a:t>
            </a:r>
            <a:r>
              <a:rPr lang="en-US" sz="2800" dirty="0" smtClean="0"/>
              <a:t>(</a:t>
            </a:r>
            <a:r>
              <a:rPr lang="en-US" sz="2800" dirty="0" err="1" smtClean="0"/>
              <a:t>MA.Bed</a:t>
            </a:r>
            <a:r>
              <a:rPr lang="en-US" sz="2800" dirty="0" smtClean="0"/>
              <a:t>)</a:t>
            </a:r>
          </a:p>
          <a:p>
            <a:pPr algn="ctr"/>
            <a:r>
              <a:rPr lang="en-US" sz="2800" dirty="0" err="1" smtClean="0"/>
              <a:t>Astt</a:t>
            </a:r>
            <a:r>
              <a:rPr lang="en-US" sz="2800" dirty="0" smtClean="0"/>
              <a:t>. Teacher</a:t>
            </a:r>
          </a:p>
          <a:p>
            <a:pPr algn="ctr"/>
            <a:r>
              <a:rPr lang="en-US" sz="2800" dirty="0" err="1" smtClean="0"/>
              <a:t>Balia</a:t>
            </a:r>
            <a:r>
              <a:rPr lang="en-US" sz="2800" dirty="0" smtClean="0"/>
              <a:t> </a:t>
            </a:r>
            <a:r>
              <a:rPr lang="en-US" sz="2800" dirty="0" err="1" smtClean="0"/>
              <a:t>K.B.D.N.Dakhil</a:t>
            </a:r>
            <a:r>
              <a:rPr lang="en-US" sz="2800" dirty="0" smtClean="0"/>
              <a:t> Madrasah</a:t>
            </a:r>
          </a:p>
          <a:p>
            <a:pPr algn="ctr"/>
            <a:r>
              <a:rPr lang="en-US" sz="2800" dirty="0" err="1" smtClean="0"/>
              <a:t>Chandpur</a:t>
            </a:r>
            <a:r>
              <a:rPr lang="en-US" sz="2800" dirty="0" smtClean="0"/>
              <a:t> </a:t>
            </a:r>
            <a:r>
              <a:rPr lang="en-US" sz="2800" dirty="0" err="1" smtClean="0"/>
              <a:t>Sadar</a:t>
            </a:r>
            <a:r>
              <a:rPr lang="en-US" sz="2800" dirty="0" smtClean="0"/>
              <a:t>, </a:t>
            </a:r>
            <a:r>
              <a:rPr lang="en-US" sz="2800" dirty="0" err="1" smtClean="0"/>
              <a:t>Chandpur</a:t>
            </a:r>
            <a:r>
              <a:rPr lang="en-US" sz="2800" dirty="0" smtClean="0"/>
              <a:t>.</a:t>
            </a:r>
          </a:p>
          <a:p>
            <a:pPr algn="ctr"/>
            <a:r>
              <a:rPr lang="en-US" sz="2800" dirty="0" smtClean="0"/>
              <a:t>Mobile: 01817106106</a:t>
            </a:r>
          </a:p>
          <a:p>
            <a:pPr algn="ctr"/>
            <a:r>
              <a:rPr lang="en-US" sz="2800" dirty="0" smtClean="0"/>
              <a:t>Email: sultanshapdi@gmail.com</a:t>
            </a:r>
            <a:endParaRPr lang="en-US" sz="2800" dirty="0"/>
          </a:p>
        </p:txBody>
      </p:sp>
      <p:sp>
        <p:nvSpPr>
          <p:cNvPr id="2" name="Rectangle 1"/>
          <p:cNvSpPr/>
          <p:nvPr/>
        </p:nvSpPr>
        <p:spPr>
          <a:xfrm>
            <a:off x="152400" y="1447800"/>
            <a:ext cx="4052455" cy="5410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581" y="1447800"/>
            <a:ext cx="4204855" cy="54102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715" t="30323" r="31579" b="34605"/>
          <a:stretch/>
        </p:blipFill>
        <p:spPr>
          <a:xfrm>
            <a:off x="24581" y="1447800"/>
            <a:ext cx="4180273" cy="5410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43519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 tmFilter="0,0; .5, 1; 1, 1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4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 tmFilter="0,0; .5, 1; 1, 1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4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 tmFilter="0,0; .5, 1; 1, 1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4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 tmFilter="0,0; .5, 1; 1, 1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4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 tmFilter="0,0; .5, 1; 1, 1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4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 tmFilter="0,0; .5, 1; 1, 1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9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847975" y="0"/>
            <a:ext cx="6296025" cy="6892636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/>
              <a:t>English First Paper</a:t>
            </a:r>
          </a:p>
          <a:p>
            <a:pPr algn="ctr"/>
            <a:r>
              <a:rPr lang="en-US" sz="6000" dirty="0" smtClean="0"/>
              <a:t>Class:   Nine</a:t>
            </a:r>
          </a:p>
          <a:p>
            <a:pPr algn="ctr"/>
            <a:r>
              <a:rPr lang="en-US" sz="6000" dirty="0" smtClean="0"/>
              <a:t>Unit:  Eight</a:t>
            </a:r>
          </a:p>
          <a:p>
            <a:pPr algn="ctr"/>
            <a:r>
              <a:rPr lang="en-US" sz="6000" dirty="0" smtClean="0"/>
              <a:t>Lesson: Four</a:t>
            </a:r>
          </a:p>
          <a:p>
            <a:pPr algn="ctr"/>
            <a:r>
              <a:rPr lang="en-US" sz="6000" dirty="0" smtClean="0"/>
              <a:t>Total </a:t>
            </a:r>
            <a:r>
              <a:rPr lang="en-US" sz="6000" dirty="0" err="1" smtClean="0"/>
              <a:t>ss</a:t>
            </a:r>
            <a:r>
              <a:rPr lang="en-US" sz="6000" dirty="0" smtClean="0"/>
              <a:t>: 60</a:t>
            </a:r>
          </a:p>
          <a:p>
            <a:pPr algn="ctr"/>
            <a:r>
              <a:rPr lang="en-US" sz="6000" dirty="0" smtClean="0"/>
              <a:t>P. </a:t>
            </a:r>
            <a:r>
              <a:rPr lang="en-US" sz="6000" dirty="0" err="1" smtClean="0"/>
              <a:t>ss</a:t>
            </a:r>
            <a:r>
              <a:rPr lang="en-US" sz="6000" dirty="0" smtClean="0"/>
              <a:t>: 45</a:t>
            </a:r>
          </a:p>
          <a:p>
            <a:pPr algn="ctr"/>
            <a:r>
              <a:rPr lang="en-US" sz="6000" dirty="0" smtClean="0"/>
              <a:t>Time: 50</a:t>
            </a:r>
          </a:p>
        </p:txBody>
      </p:sp>
      <p:sp>
        <p:nvSpPr>
          <p:cNvPr id="7" name="Rectangle 6"/>
          <p:cNvSpPr/>
          <p:nvPr/>
        </p:nvSpPr>
        <p:spPr>
          <a:xfrm>
            <a:off x="76200" y="0"/>
            <a:ext cx="2771775" cy="689263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" y="76200"/>
            <a:ext cx="2771775" cy="6781800"/>
          </a:xfrm>
          <a:prstGeom prst="rect">
            <a:avLst/>
          </a:prstGeom>
          <a:solidFill>
            <a:srgbClr val="00B0F0"/>
          </a:solidFill>
        </p:spPr>
      </p:pic>
    </p:spTree>
    <p:extLst>
      <p:ext uri="{BB962C8B-B14F-4D97-AF65-F5344CB8AC3E}">
        <p14:creationId xmlns:p14="http://schemas.microsoft.com/office/powerpoint/2010/main" val="35156334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56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3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4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56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9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0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3" presetID="56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5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6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9" presetID="56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31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32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3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3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5" presetID="56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3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3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3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4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1" presetID="56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43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44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4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4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50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76200"/>
            <a:ext cx="9144000" cy="838200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smtClean="0"/>
              <a:t>Let’s some pictures</a:t>
            </a:r>
            <a:endParaRPr lang="en-US" sz="4000" dirty="0"/>
          </a:p>
        </p:txBody>
      </p:sp>
      <p:sp>
        <p:nvSpPr>
          <p:cNvPr id="4" name="Rectangle 3"/>
          <p:cNvSpPr/>
          <p:nvPr/>
        </p:nvSpPr>
        <p:spPr>
          <a:xfrm>
            <a:off x="0" y="914400"/>
            <a:ext cx="4191000" cy="2895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-6927" y="3816927"/>
            <a:ext cx="4197927" cy="2895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4197927" y="3816928"/>
            <a:ext cx="4953000" cy="2895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4191000" y="914400"/>
            <a:ext cx="4953000" cy="2895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914400"/>
            <a:ext cx="4177144" cy="281940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1000" y="914400"/>
            <a:ext cx="4939145" cy="2819399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7927" y="3810000"/>
            <a:ext cx="4932217" cy="2902528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3816928"/>
            <a:ext cx="4177143" cy="28886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51697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24000"/>
            <a:ext cx="4572000" cy="533400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20782" y="187036"/>
            <a:ext cx="4551218" cy="1371600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smtClean="0"/>
              <a:t>Lake Baikal</a:t>
            </a:r>
            <a:endParaRPr lang="en-US" sz="3600" dirty="0"/>
          </a:p>
        </p:txBody>
      </p:sp>
      <p:sp>
        <p:nvSpPr>
          <p:cNvPr id="6" name="Rectangle 5"/>
          <p:cNvSpPr/>
          <p:nvPr/>
        </p:nvSpPr>
        <p:spPr>
          <a:xfrm>
            <a:off x="4572000" y="187036"/>
            <a:ext cx="4572000" cy="1336964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smtClean="0"/>
              <a:t>Let’s some </a:t>
            </a:r>
            <a:r>
              <a:rPr lang="en-US" sz="3600" dirty="0" err="1" smtClean="0"/>
              <a:t>vedio</a:t>
            </a:r>
            <a:endParaRPr lang="en-US" sz="3600" dirty="0"/>
          </a:p>
        </p:txBody>
      </p:sp>
      <p:graphicFrame>
        <p:nvGraphicFramePr>
          <p:cNvPr id="5" name="Object 4">
            <a:hlinkClick r:id="" action="ppaction://ole?verb=0"/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86126743"/>
              </p:ext>
            </p:extLst>
          </p:nvPr>
        </p:nvGraphicFramePr>
        <p:xfrm>
          <a:off x="6400800" y="3200400"/>
          <a:ext cx="914400" cy="771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74" name="Packager Shell Object" showAsIcon="1" r:id="rId4" imgW="914400" imgH="771480" progId="Package">
                  <p:embed/>
                </p:oleObj>
              </mc:Choice>
              <mc:Fallback>
                <p:oleObj name="Packager Shell Object" showAsIcon="1" r:id="rId4" imgW="914400" imgH="771480" progId="Package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6400800" y="3200400"/>
                        <a:ext cx="914400" cy="7715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7056741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2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3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304800"/>
            <a:ext cx="9144000" cy="6096000"/>
          </a:xfrm>
          <a:prstGeom prst="rect">
            <a:avLst/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200" dirty="0" smtClean="0"/>
              <a:t>So today’s lesson</a:t>
            </a:r>
            <a:r>
              <a:rPr lang="en-US" sz="9600" dirty="0" smtClean="0"/>
              <a:t>: Lake Baikal.</a:t>
            </a:r>
            <a:endParaRPr lang="en-US" sz="9600" dirty="0"/>
          </a:p>
        </p:txBody>
      </p:sp>
    </p:spTree>
    <p:extLst>
      <p:ext uri="{BB962C8B-B14F-4D97-AF65-F5344CB8AC3E}">
        <p14:creationId xmlns:p14="http://schemas.microsoft.com/office/powerpoint/2010/main" val="5742034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52400" y="0"/>
            <a:ext cx="8991600" cy="6858000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smtClean="0"/>
              <a:t>Learning outcomes:</a:t>
            </a:r>
          </a:p>
          <a:p>
            <a:pPr marL="285750" indent="-285750" algn="ctr">
              <a:buFont typeface="Wingdings" pitchFamily="2" charset="2"/>
              <a:buChar char="q"/>
            </a:pPr>
            <a:r>
              <a:rPr lang="en-US" sz="3600" dirty="0" smtClean="0"/>
              <a:t>By the end of lesson students will be able to-</a:t>
            </a:r>
          </a:p>
          <a:p>
            <a:pPr marL="285750" indent="-285750" algn="ctr">
              <a:buFont typeface="Wingdings" pitchFamily="2" charset="2"/>
              <a:buChar char="q"/>
            </a:pPr>
            <a:r>
              <a:rPr lang="en-US" sz="3600" dirty="0" smtClean="0"/>
              <a:t> Speak about the pictures;</a:t>
            </a:r>
          </a:p>
          <a:p>
            <a:pPr marL="285750" indent="-285750" algn="ctr">
              <a:buFont typeface="Wingdings" pitchFamily="2" charset="2"/>
              <a:buChar char="q"/>
            </a:pPr>
            <a:r>
              <a:rPr lang="en-US" sz="3600" dirty="0" smtClean="0"/>
              <a:t>Read and understand the text;</a:t>
            </a:r>
          </a:p>
          <a:p>
            <a:pPr marL="285750" indent="-285750" algn="ctr">
              <a:buFont typeface="Wingdings" pitchFamily="2" charset="2"/>
              <a:buChar char="q"/>
            </a:pPr>
            <a:r>
              <a:rPr lang="en-US" sz="3600" dirty="0" smtClean="0"/>
              <a:t>Match the words with the meaning;</a:t>
            </a:r>
          </a:p>
          <a:p>
            <a:pPr marL="285750" indent="-285750" algn="ctr">
              <a:buFont typeface="Wingdings" pitchFamily="2" charset="2"/>
              <a:buChar char="q"/>
            </a:pPr>
            <a:r>
              <a:rPr lang="en-US" sz="3600" dirty="0" smtClean="0"/>
              <a:t>Complete the chart by the information;</a:t>
            </a:r>
          </a:p>
          <a:p>
            <a:pPr marL="285750" indent="-285750" algn="ctr">
              <a:buFont typeface="Wingdings" pitchFamily="2" charset="2"/>
              <a:buChar char="v"/>
            </a:pPr>
            <a:r>
              <a:rPr lang="en-US" sz="3600" dirty="0" smtClean="0"/>
              <a:t>Describe a place;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8842900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 tmFilter="0,0; .5, 1; 1, 1"/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 tmFilter="0,0; .5, 1; 1, 1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" tmFilter="0,0; .5, 1; 1, 1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500" tmFilter="0,0; .5, 1; 1, 1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 tmFilter="0,0; .5, 1; 1, 1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500" tmFilter="0,0; .5, 1; 1, 1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3" dur="500" tmFilter="0,0; .5, 1; 1, 1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0" dur="500" tmFilter="0,0; .5, 1; 1, 1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allAtOnce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52400" y="76200"/>
            <a:ext cx="8991600" cy="2438400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 smtClean="0"/>
              <a:t>Where is this  situated ? </a:t>
            </a:r>
            <a:endParaRPr lang="en-US" sz="5400" dirty="0"/>
          </a:p>
        </p:txBody>
      </p:sp>
      <p:sp>
        <p:nvSpPr>
          <p:cNvPr id="3" name="Rectangle 2"/>
          <p:cNvSpPr/>
          <p:nvPr/>
        </p:nvSpPr>
        <p:spPr>
          <a:xfrm>
            <a:off x="152400" y="2514600"/>
            <a:ext cx="8839200" cy="4343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2581274"/>
            <a:ext cx="8839200" cy="4276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36561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1219200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 smtClean="0"/>
              <a:t>It is situated in the center of Asia.</a:t>
            </a:r>
            <a:endParaRPr lang="en-US" sz="4400" dirty="0"/>
          </a:p>
        </p:txBody>
      </p:sp>
      <p:sp>
        <p:nvSpPr>
          <p:cNvPr id="3" name="Rectangle 2"/>
          <p:cNvSpPr/>
          <p:nvPr/>
        </p:nvSpPr>
        <p:spPr>
          <a:xfrm>
            <a:off x="76200" y="1233055"/>
            <a:ext cx="9067800" cy="5638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" y="1233055"/>
            <a:ext cx="9067800" cy="56387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09138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285</TotalTime>
  <Words>256</Words>
  <Application>Microsoft Office PowerPoint</Application>
  <PresentationFormat>On-screen Show (4:3)</PresentationFormat>
  <Paragraphs>70</Paragraphs>
  <Slides>16</Slides>
  <Notes>1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8" baseType="lpstr">
      <vt:lpstr>Office Theme</vt:lpstr>
      <vt:lpstr>Packager Shell Object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user</dc:creator>
  <cp:lastModifiedBy>user</cp:lastModifiedBy>
  <cp:revision>86</cp:revision>
  <dcterms:created xsi:type="dcterms:W3CDTF">2006-08-16T00:00:00Z</dcterms:created>
  <dcterms:modified xsi:type="dcterms:W3CDTF">2019-08-23T05:22:14Z</dcterms:modified>
</cp:coreProperties>
</file>