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BE0CE6-C5A4-4689-84F8-CD13010B9A40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E928F-5F32-4D3F-8F9F-E7835A4B74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3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928F-5F32-4D3F-8F9F-E7835A4B74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93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"/>
            <a:ext cx="90678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9067800" cy="41771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59327"/>
            <a:ext cx="9144000" cy="2590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/>
              <a:t>Welcome to the students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42030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"/>
            <a:ext cx="9144000" cy="1295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/>
              <a:t>Identity Teacher</a:t>
            </a:r>
            <a:endParaRPr lang="en-US" sz="8000" dirty="0"/>
          </a:p>
        </p:txBody>
      </p:sp>
      <p:sp>
        <p:nvSpPr>
          <p:cNvPr id="5" name="Rectangle 4"/>
          <p:cNvSpPr/>
          <p:nvPr/>
        </p:nvSpPr>
        <p:spPr>
          <a:xfrm>
            <a:off x="4204855" y="1447800"/>
            <a:ext cx="4953000" cy="5410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Sultan Ahmed </a:t>
            </a:r>
            <a:r>
              <a:rPr lang="en-US" sz="2800" dirty="0" err="1" smtClean="0"/>
              <a:t>Miazi</a:t>
            </a:r>
            <a:r>
              <a:rPr lang="en-US" sz="2800" dirty="0" smtClean="0"/>
              <a:t>(</a:t>
            </a:r>
            <a:r>
              <a:rPr lang="en-US" sz="2800" dirty="0" err="1" smtClean="0"/>
              <a:t>MA.Bed</a:t>
            </a:r>
            <a:r>
              <a:rPr lang="en-US" sz="2800" dirty="0" smtClean="0"/>
              <a:t>)</a:t>
            </a:r>
          </a:p>
          <a:p>
            <a:pPr algn="ctr"/>
            <a:r>
              <a:rPr lang="en-US" sz="2800" dirty="0" err="1" smtClean="0"/>
              <a:t>Astt</a:t>
            </a:r>
            <a:r>
              <a:rPr lang="en-US" sz="2800" dirty="0" smtClean="0"/>
              <a:t>. Teacher</a:t>
            </a:r>
          </a:p>
          <a:p>
            <a:pPr algn="ctr"/>
            <a:r>
              <a:rPr lang="en-US" sz="2800" dirty="0" err="1" smtClean="0"/>
              <a:t>Balia</a:t>
            </a:r>
            <a:r>
              <a:rPr lang="en-US" sz="2800" dirty="0" smtClean="0"/>
              <a:t> </a:t>
            </a:r>
            <a:r>
              <a:rPr lang="en-US" sz="2800" dirty="0" err="1" smtClean="0"/>
              <a:t>K.B.D.N.Dakhil</a:t>
            </a:r>
            <a:r>
              <a:rPr lang="en-US" sz="2800" dirty="0" smtClean="0"/>
              <a:t> Madrasah</a:t>
            </a:r>
          </a:p>
          <a:p>
            <a:pPr algn="ctr"/>
            <a:r>
              <a:rPr lang="en-US" sz="2800" dirty="0" err="1" smtClean="0"/>
              <a:t>Chandpur</a:t>
            </a:r>
            <a:r>
              <a:rPr lang="en-US" sz="2800" dirty="0" smtClean="0"/>
              <a:t> </a:t>
            </a:r>
            <a:r>
              <a:rPr lang="en-US" sz="2800" dirty="0" err="1" smtClean="0"/>
              <a:t>Sadar</a:t>
            </a:r>
            <a:r>
              <a:rPr lang="en-US" sz="2800" dirty="0" smtClean="0"/>
              <a:t>, </a:t>
            </a:r>
            <a:r>
              <a:rPr lang="en-US" sz="2800" dirty="0" err="1" smtClean="0"/>
              <a:t>Chandpur</a:t>
            </a:r>
            <a:r>
              <a:rPr lang="en-US" sz="2800" dirty="0" smtClean="0"/>
              <a:t>.</a:t>
            </a:r>
          </a:p>
          <a:p>
            <a:pPr algn="ctr"/>
            <a:r>
              <a:rPr lang="en-US" sz="2800" dirty="0" smtClean="0"/>
              <a:t>Mobile: 01817106106</a:t>
            </a:r>
          </a:p>
          <a:p>
            <a:pPr algn="ctr"/>
            <a:r>
              <a:rPr lang="en-US" sz="2800" dirty="0" smtClean="0"/>
              <a:t>Email: sultanshapdi@gmail.com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52400" y="1447800"/>
            <a:ext cx="4052455" cy="541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" y="1447800"/>
            <a:ext cx="4204855" cy="5410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5" t="30323" r="31579" b="34605"/>
          <a:stretch/>
        </p:blipFill>
        <p:spPr>
          <a:xfrm>
            <a:off x="24581" y="1447800"/>
            <a:ext cx="4180273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5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7975" y="0"/>
            <a:ext cx="6296025" cy="689263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English First Paper</a:t>
            </a:r>
          </a:p>
          <a:p>
            <a:pPr algn="ctr"/>
            <a:r>
              <a:rPr lang="en-US" sz="6000" dirty="0" smtClean="0"/>
              <a:t>Class:   Nine</a:t>
            </a:r>
          </a:p>
          <a:p>
            <a:pPr algn="ctr"/>
            <a:r>
              <a:rPr lang="en-US" sz="6000" dirty="0" smtClean="0"/>
              <a:t>Unit:  Eight</a:t>
            </a:r>
          </a:p>
          <a:p>
            <a:pPr algn="ctr"/>
            <a:r>
              <a:rPr lang="en-US" sz="6000" dirty="0" smtClean="0"/>
              <a:t>Lesson: Four</a:t>
            </a:r>
          </a:p>
          <a:p>
            <a:pPr algn="ctr"/>
            <a:r>
              <a:rPr lang="en-US" sz="6000" dirty="0" smtClean="0"/>
              <a:t>Total </a:t>
            </a:r>
            <a:r>
              <a:rPr lang="en-US" sz="6000" dirty="0" err="1" smtClean="0"/>
              <a:t>ss</a:t>
            </a:r>
            <a:r>
              <a:rPr lang="en-US" sz="6000" dirty="0" smtClean="0"/>
              <a:t>: 60</a:t>
            </a:r>
          </a:p>
          <a:p>
            <a:pPr algn="ctr"/>
            <a:r>
              <a:rPr lang="en-US" sz="6000" dirty="0" smtClean="0"/>
              <a:t>P. </a:t>
            </a:r>
            <a:r>
              <a:rPr lang="en-US" sz="6000" dirty="0" err="1" smtClean="0"/>
              <a:t>ss</a:t>
            </a:r>
            <a:r>
              <a:rPr lang="en-US" sz="6000" dirty="0" smtClean="0"/>
              <a:t>: 45</a:t>
            </a:r>
          </a:p>
          <a:p>
            <a:pPr algn="ctr"/>
            <a:r>
              <a:rPr lang="en-US" sz="6000" dirty="0" smtClean="0"/>
              <a:t>Time: 50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" y="0"/>
            <a:ext cx="2771775" cy="6892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2771775" cy="6781800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val="351563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76200"/>
            <a:ext cx="9144000" cy="838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Let’s some pictures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914400"/>
            <a:ext cx="419100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6927" y="3816927"/>
            <a:ext cx="4197927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97927" y="3816928"/>
            <a:ext cx="495300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91000" y="914400"/>
            <a:ext cx="495300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14400"/>
            <a:ext cx="4177144" cy="2819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914400"/>
            <a:ext cx="4939145" cy="28193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927" y="3810000"/>
            <a:ext cx="4932217" cy="29025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16928"/>
            <a:ext cx="4177143" cy="288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6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4572000" cy="5334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782" y="187036"/>
            <a:ext cx="4551218" cy="1371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Lake Baikal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4572000" y="187036"/>
            <a:ext cx="4572000" cy="13369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Let’s some </a:t>
            </a:r>
            <a:r>
              <a:rPr lang="en-US" sz="3600" dirty="0" err="1" smtClean="0"/>
              <a:t>vedio</a:t>
            </a:r>
            <a:endParaRPr lang="en-US" sz="3600" dirty="0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126743"/>
              </p:ext>
            </p:extLst>
          </p:nvPr>
        </p:nvGraphicFramePr>
        <p:xfrm>
          <a:off x="6400800" y="32004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00800" y="32004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567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6096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So today’s lesson</a:t>
            </a:r>
            <a:r>
              <a:rPr lang="en-US" sz="9600" dirty="0" smtClean="0"/>
              <a:t>: Lake Baikal.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5742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8991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Learning outcomes: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en-US" sz="3600" dirty="0" smtClean="0"/>
              <a:t>By the end of lesson students will be able to-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en-US" sz="3600" dirty="0" smtClean="0"/>
              <a:t> Speak about the pictures;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en-US" sz="3600" dirty="0" smtClean="0"/>
              <a:t>Read and understand the text;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en-US" sz="3600" dirty="0" smtClean="0"/>
              <a:t>Match the words with the meaning;</a:t>
            </a:r>
          </a:p>
          <a:p>
            <a:pPr marL="285750" indent="-285750" algn="ctr">
              <a:buFont typeface="Wingdings" pitchFamily="2" charset="2"/>
              <a:buChar char="q"/>
            </a:pPr>
            <a:r>
              <a:rPr lang="en-US" sz="3600" dirty="0" smtClean="0"/>
              <a:t>Complete the chart by the information;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sz="3600" dirty="0" smtClean="0"/>
              <a:t>Describe a place;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42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"/>
            <a:ext cx="8991600" cy="2438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Where is this  situated ? 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152400" y="2514600"/>
            <a:ext cx="8839200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81274"/>
            <a:ext cx="88392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5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It is situated in the center of Asia.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76200" y="1233055"/>
            <a:ext cx="9067800" cy="563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33055"/>
            <a:ext cx="9067800" cy="56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1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618" y="-152400"/>
            <a:ext cx="8991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Do you think the beauty of Lake Baikal is exceptional ?</a:t>
            </a:r>
          </a:p>
        </p:txBody>
      </p:sp>
      <p:sp>
        <p:nvSpPr>
          <p:cNvPr id="3" name="Rectangle 2"/>
          <p:cNvSpPr/>
          <p:nvPr/>
        </p:nvSpPr>
        <p:spPr>
          <a:xfrm>
            <a:off x="180109" y="1447800"/>
            <a:ext cx="8991600" cy="541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7800"/>
            <a:ext cx="8991600" cy="5410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838200"/>
            <a:ext cx="8970818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Yes, the beauty of Lake Baikal is exceptional.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9740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35527" y="76200"/>
            <a:ext cx="9379527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Vocabulary:Pronunciation</a:t>
            </a:r>
            <a:r>
              <a:rPr lang="en-US" sz="4000" dirty="0" smtClean="0"/>
              <a:t> and meaning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-235528" y="1295400"/>
            <a:ext cx="9379527" cy="5714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-235527" y="1295400"/>
            <a:ext cx="2896567" cy="1524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Gigantic</a:t>
            </a:r>
            <a:endParaRPr lang="en-US" sz="2800" dirty="0"/>
          </a:p>
        </p:txBody>
      </p:sp>
      <p:sp>
        <p:nvSpPr>
          <p:cNvPr id="5" name="Oval 4"/>
          <p:cNvSpPr/>
          <p:nvPr/>
        </p:nvSpPr>
        <p:spPr>
          <a:xfrm>
            <a:off x="-235527" y="2819401"/>
            <a:ext cx="2902527" cy="1447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enormous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-235527" y="4267201"/>
            <a:ext cx="2902527" cy="129539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occupy</a:t>
            </a:r>
            <a:endParaRPr lang="en-US" sz="3200" dirty="0"/>
          </a:p>
        </p:txBody>
      </p:sp>
      <p:sp>
        <p:nvSpPr>
          <p:cNvPr id="7" name="Oval 6"/>
          <p:cNvSpPr/>
          <p:nvPr/>
        </p:nvSpPr>
        <p:spPr>
          <a:xfrm>
            <a:off x="-235527" y="5562599"/>
            <a:ext cx="2896567" cy="1447799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average</a:t>
            </a:r>
            <a:endParaRPr lang="en-US" sz="3600" dirty="0"/>
          </a:p>
        </p:txBody>
      </p:sp>
      <p:sp>
        <p:nvSpPr>
          <p:cNvPr id="8" name="Right Arrow 7"/>
          <p:cNvSpPr/>
          <p:nvPr/>
        </p:nvSpPr>
        <p:spPr>
          <a:xfrm>
            <a:off x="2661040" y="1537854"/>
            <a:ext cx="1744706" cy="105294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adj</a:t>
            </a:r>
            <a:endParaRPr lang="en-US" sz="3200" dirty="0"/>
          </a:p>
        </p:txBody>
      </p:sp>
      <p:sp>
        <p:nvSpPr>
          <p:cNvPr id="9" name="Right Arrow 8"/>
          <p:cNvSpPr/>
          <p:nvPr/>
        </p:nvSpPr>
        <p:spPr>
          <a:xfrm>
            <a:off x="2667000" y="3048000"/>
            <a:ext cx="1686790" cy="990601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adj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2667000" y="4571998"/>
            <a:ext cx="1524000" cy="91440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verb</a:t>
            </a:r>
            <a:endParaRPr lang="en-US" sz="3200" dirty="0"/>
          </a:p>
        </p:txBody>
      </p:sp>
      <p:sp>
        <p:nvSpPr>
          <p:cNvPr id="11" name="Right Arrow 10"/>
          <p:cNvSpPr/>
          <p:nvPr/>
        </p:nvSpPr>
        <p:spPr>
          <a:xfrm>
            <a:off x="2661040" y="5791200"/>
            <a:ext cx="1529960" cy="1066800"/>
          </a:xfrm>
          <a:prstGeom prst="rightArrow">
            <a:avLst>
              <a:gd name="adj1" fmla="val 50000"/>
              <a:gd name="adj2" fmla="val 48931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noun</a:t>
            </a:r>
            <a:endParaRPr lang="en-US" sz="3200" dirty="0"/>
          </a:p>
        </p:txBody>
      </p:sp>
      <p:sp>
        <p:nvSpPr>
          <p:cNvPr id="16" name="Oval 15"/>
          <p:cNvSpPr/>
          <p:nvPr/>
        </p:nvSpPr>
        <p:spPr>
          <a:xfrm>
            <a:off x="4405745" y="1295400"/>
            <a:ext cx="4738253" cy="1600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Extremly</a:t>
            </a:r>
            <a:r>
              <a:rPr lang="en-US" sz="3200" dirty="0" smtClean="0"/>
              <a:t> large</a:t>
            </a:r>
            <a:endParaRPr lang="en-US" sz="3200" dirty="0"/>
          </a:p>
        </p:txBody>
      </p:sp>
      <p:sp>
        <p:nvSpPr>
          <p:cNvPr id="17" name="Oval 16"/>
          <p:cNvSpPr/>
          <p:nvPr/>
        </p:nvSpPr>
        <p:spPr>
          <a:xfrm>
            <a:off x="4298372" y="2895600"/>
            <a:ext cx="4845625" cy="137160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Very big in size</a:t>
            </a:r>
            <a:endParaRPr lang="en-US" sz="2800" dirty="0"/>
          </a:p>
        </p:txBody>
      </p:sp>
      <p:sp>
        <p:nvSpPr>
          <p:cNvPr id="18" name="Oval 17"/>
          <p:cNvSpPr/>
          <p:nvPr/>
        </p:nvSpPr>
        <p:spPr>
          <a:xfrm>
            <a:off x="4191001" y="4267201"/>
            <a:ext cx="4952996" cy="140623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To fill a particular amount of space</a:t>
            </a:r>
            <a:endParaRPr lang="en-US" sz="2800" dirty="0"/>
          </a:p>
        </p:txBody>
      </p:sp>
      <p:sp>
        <p:nvSpPr>
          <p:cNvPr id="19" name="Oval 18"/>
          <p:cNvSpPr/>
          <p:nvPr/>
        </p:nvSpPr>
        <p:spPr>
          <a:xfrm>
            <a:off x="4284516" y="5673435"/>
            <a:ext cx="4845623" cy="13369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Usual  standard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53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5082"/>
            <a:ext cx="9144000" cy="16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Read the passage silently and </a:t>
            </a:r>
            <a:r>
              <a:rPr lang="en-US" sz="3200" dirty="0" err="1" smtClean="0"/>
              <a:t>indevisualy</a:t>
            </a:r>
            <a:r>
              <a:rPr lang="en-US" sz="3200" dirty="0" smtClean="0"/>
              <a:t>-----8 </a:t>
            </a:r>
            <a:r>
              <a:rPr lang="en-US" sz="3200" dirty="0" err="1" smtClean="0"/>
              <a:t>mins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5282"/>
            <a:ext cx="9144000" cy="512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8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709" y="-34636"/>
            <a:ext cx="9144000" cy="893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Match the words with the meaning;</a:t>
            </a:r>
            <a:endParaRPr lang="en-US" sz="4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498014"/>
              </p:ext>
            </p:extLst>
          </p:nvPr>
        </p:nvGraphicFramePr>
        <p:xfrm>
          <a:off x="0" y="914400"/>
          <a:ext cx="9144000" cy="701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95800"/>
                <a:gridCol w="464820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Words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Meanings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ight Arrow 7"/>
          <p:cNvSpPr/>
          <p:nvPr/>
        </p:nvSpPr>
        <p:spPr>
          <a:xfrm>
            <a:off x="0" y="1676400"/>
            <a:ext cx="2666999" cy="103174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miracle</a:t>
            </a:r>
            <a:endParaRPr lang="en-US" sz="3600" dirty="0"/>
          </a:p>
        </p:txBody>
      </p:sp>
      <p:sp>
        <p:nvSpPr>
          <p:cNvPr id="9" name="Right Arrow 8"/>
          <p:cNvSpPr/>
          <p:nvPr/>
        </p:nvSpPr>
        <p:spPr>
          <a:xfrm>
            <a:off x="1" y="2590800"/>
            <a:ext cx="2590798" cy="9906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basin</a:t>
            </a:r>
            <a:endParaRPr lang="en-US" sz="4000" dirty="0"/>
          </a:p>
        </p:txBody>
      </p:sp>
      <p:sp>
        <p:nvSpPr>
          <p:cNvPr id="10" name="Right Arrow 9"/>
          <p:cNvSpPr/>
          <p:nvPr/>
        </p:nvSpPr>
        <p:spPr>
          <a:xfrm>
            <a:off x="0" y="3429000"/>
            <a:ext cx="2590799" cy="9906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brook</a:t>
            </a:r>
            <a:endParaRPr lang="en-US" sz="4000" dirty="0"/>
          </a:p>
        </p:txBody>
      </p:sp>
      <p:sp>
        <p:nvSpPr>
          <p:cNvPr id="11" name="Right Arrow 10"/>
          <p:cNvSpPr/>
          <p:nvPr/>
        </p:nvSpPr>
        <p:spPr>
          <a:xfrm>
            <a:off x="1" y="4419600"/>
            <a:ext cx="2590798" cy="108051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crest</a:t>
            </a:r>
            <a:endParaRPr lang="en-US" sz="4000" dirty="0"/>
          </a:p>
        </p:txBody>
      </p:sp>
      <p:sp>
        <p:nvSpPr>
          <p:cNvPr id="12" name="Right Arrow 11"/>
          <p:cNvSpPr/>
          <p:nvPr/>
        </p:nvSpPr>
        <p:spPr>
          <a:xfrm>
            <a:off x="0" y="5500116"/>
            <a:ext cx="2590799" cy="135788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exceptional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2743200" y="1676400"/>
            <a:ext cx="64008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An act believed to be caused by God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743200" y="2590800"/>
            <a:ext cx="6400800" cy="685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Bowl shaped depression filled with water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2667000" y="3397827"/>
            <a:ext cx="6477000" cy="8382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Small stream</a:t>
            </a:r>
            <a:endParaRPr lang="en-US" sz="3200" dirty="0"/>
          </a:p>
        </p:txBody>
      </p:sp>
      <p:sp>
        <p:nvSpPr>
          <p:cNvPr id="16" name="Rectangle 15"/>
          <p:cNvSpPr/>
          <p:nvPr/>
        </p:nvSpPr>
        <p:spPr>
          <a:xfrm>
            <a:off x="2673927" y="4405676"/>
            <a:ext cx="6477000" cy="108051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top</a:t>
            </a:r>
            <a:endParaRPr lang="en-US" sz="4800" dirty="0"/>
          </a:p>
        </p:txBody>
      </p:sp>
      <p:sp>
        <p:nvSpPr>
          <p:cNvPr id="17" name="Rectangle 16"/>
          <p:cNvSpPr/>
          <p:nvPr/>
        </p:nvSpPr>
        <p:spPr>
          <a:xfrm>
            <a:off x="2639291" y="5638800"/>
            <a:ext cx="6477000" cy="10702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outstanding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5497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9144000" cy="9144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Complete the chart by the information (group work-10  </a:t>
            </a:r>
            <a:r>
              <a:rPr lang="en-US" sz="2800" dirty="0" err="1" smtClean="0"/>
              <a:t>mins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-27709" y="1066800"/>
            <a:ext cx="8991600" cy="556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Location-------------</a:t>
            </a:r>
          </a:p>
          <a:p>
            <a:pPr algn="ctr"/>
            <a:r>
              <a:rPr lang="en-US" sz="3600" dirty="0" smtClean="0"/>
              <a:t>Setting---------------</a:t>
            </a:r>
          </a:p>
          <a:p>
            <a:pPr algn="ctr"/>
            <a:r>
              <a:rPr lang="en-US" sz="3600" dirty="0" smtClean="0"/>
              <a:t>Length---------------</a:t>
            </a:r>
          </a:p>
          <a:p>
            <a:pPr algn="ctr"/>
            <a:r>
              <a:rPr lang="en-US" sz="3600" dirty="0" smtClean="0"/>
              <a:t>Width----------------</a:t>
            </a:r>
          </a:p>
          <a:p>
            <a:pPr algn="ctr"/>
            <a:r>
              <a:rPr lang="en-US" sz="3600" dirty="0" smtClean="0"/>
              <a:t>Maximum----------</a:t>
            </a:r>
          </a:p>
          <a:p>
            <a:pPr algn="ctr"/>
            <a:r>
              <a:rPr lang="en-US" sz="3600" dirty="0" smtClean="0"/>
              <a:t>Highest depth-----</a:t>
            </a:r>
          </a:p>
          <a:p>
            <a:pPr algn="ctr"/>
            <a:r>
              <a:rPr lang="en-US" sz="3600" dirty="0" smtClean="0"/>
              <a:t>Area------------------</a:t>
            </a:r>
          </a:p>
          <a:p>
            <a:pPr algn="ctr"/>
            <a:r>
              <a:rPr lang="en-US" sz="3600" dirty="0" smtClean="0"/>
              <a:t>Amount of water--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8520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9144000" cy="1447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Home work-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0" y="2057400"/>
            <a:ext cx="9144000" cy="1981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Make a list of attractive features of Lake Baikal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83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76200" y="1981200"/>
            <a:ext cx="9144000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82" y="2057400"/>
            <a:ext cx="9143999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96982" y="0"/>
            <a:ext cx="9240982" cy="198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/>
              <a:t>Thanks to all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07165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256</Words>
  <Application>Microsoft Office PowerPoint</Application>
  <PresentationFormat>On-screen Show (4:3)</PresentationFormat>
  <Paragraphs>70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86</cp:revision>
  <dcterms:created xsi:type="dcterms:W3CDTF">2006-08-16T00:00:00Z</dcterms:created>
  <dcterms:modified xsi:type="dcterms:W3CDTF">2019-08-23T05:22:14Z</dcterms:modified>
</cp:coreProperties>
</file>