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00FF"/>
    <a:srgbClr val="00CC00"/>
    <a:srgbClr val="F93761"/>
    <a:srgbClr val="3DF368"/>
    <a:srgbClr val="00FFFF"/>
    <a:srgbClr val="CCFF66"/>
    <a:srgbClr val="CCFF99"/>
    <a:srgbClr val="99CCFF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3EC5D2-CF1B-4BA5-91EC-0BEAD25A5340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1DF810-BB17-473D-8209-0BBD688143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18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শিশুদের</a:t>
            </a:r>
            <a:r>
              <a:rPr lang="bn-IN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৬ টি   ঘাতক রোগের কারণ সম্পর্কে আলোচনা করা। প্রশ্ন করা যেমন : হাম কেন হয়? হাম হলে আমরা কি করবো।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DF810-BB17-473D-8209-0BBD6881437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85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1DF810-BB17-473D-8209-0BBD688143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833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22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80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287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06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35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6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96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47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41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12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01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BAACF-2C80-49B1-B8D6-F3078BD977DA}" type="datetimeFigureOut">
              <a:rPr lang="en-US" smtClean="0"/>
              <a:t>9/15/2019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2965A-82DE-40D3-8940-20634A2793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91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microsoft.com/office/2007/relationships/hdphoto" Target="../media/hdphoto1.wdp"/><Relationship Id="rId9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10" Type="http://schemas.openxmlformats.org/officeDocument/2006/relationships/image" Target="../media/image20.jpg"/><Relationship Id="rId4" Type="http://schemas.microsoft.com/office/2007/relationships/hdphoto" Target="../media/hdphoto1.wdp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.bin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88472"/>
            <a:ext cx="7458076" cy="43087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418" y="3873328"/>
            <a:ext cx="2855336" cy="17239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73672" y="1288472"/>
            <a:ext cx="4655024" cy="76427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4800" dirty="0" smtClean="0">
                <a:ln w="57150">
                  <a:solidFill>
                    <a:srgbClr val="231E42"/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00" dirty="0">
              <a:ln w="57150">
                <a:solidFill>
                  <a:srgbClr val="231E42"/>
                </a:solidFill>
                <a:prstDash val="solid"/>
                <a:miter lim="800000"/>
              </a:ln>
              <a:solidFill>
                <a:srgbClr val="00FFFF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38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382116" y="1327439"/>
            <a:ext cx="3657600" cy="4232563"/>
          </a:xfrm>
          <a:solidFill>
            <a:srgbClr val="00FFFF">
              <a:alpha val="63922"/>
            </a:srgb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883" y="1864303"/>
            <a:ext cx="1731818" cy="12988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563731" y="3254952"/>
            <a:ext cx="32943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মোঃ আবদুল বাসেত</a:t>
            </a:r>
          </a:p>
          <a:p>
            <a:r>
              <a:rPr lang="bn-IN" sz="2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স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হ।শিক্ষক</a:t>
            </a:r>
          </a:p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সাতমোড়া উচ্চ বিদ্যালয়</a:t>
            </a:r>
          </a:p>
          <a:p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নবীনগর, ব্রাহ্মণবাড়ীয়া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2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000" dirty="0" smtClean="0">
                <a:solidFill>
                  <a:srgbClr val="CC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সেল – ০১৭১০৯৯৮৩৩৩</a:t>
            </a:r>
          </a:p>
          <a:p>
            <a:r>
              <a:rPr lang="en-US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Email: shsab</a:t>
            </a:r>
            <a:r>
              <a:rPr lang="en-US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1972@gmail.com</a:t>
            </a:r>
            <a:endParaRPr lang="bn-IN" dirty="0">
              <a:solidFill>
                <a:srgbClr val="0000FF"/>
              </a:solidFill>
              <a:latin typeface="Times New Roman" panose="02020603050405020304" pitchFamily="18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65139" y="1510232"/>
            <a:ext cx="1718740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bn-IN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40867" y="2073333"/>
            <a:ext cx="3021787" cy="332994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 smtClean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/>
          <p:nvPr/>
        </p:nvPicPr>
        <p:blipFill>
          <a:blip r:embed="rId5"/>
          <a:stretch>
            <a:fillRect/>
          </a:stretch>
        </p:blipFill>
        <p:spPr>
          <a:xfrm>
            <a:off x="7382124" y="2448322"/>
            <a:ext cx="1044222" cy="9953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6580465" y="3516875"/>
            <a:ext cx="27567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2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বিশ্বপরিচয়</a:t>
            </a:r>
            <a:endParaRPr lang="bn-IN" sz="2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bn-IN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endParaRPr lang="en-US" sz="2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2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ত্রয়োদশ  </a:t>
            </a:r>
            <a:r>
              <a:rPr lang="bn-IN" sz="2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</a:t>
            </a:r>
            <a:r>
              <a:rPr lang="bn-IN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– </a:t>
            </a:r>
            <a:r>
              <a:rPr lang="bn-IN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endParaRPr lang="bn-IN" sz="2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</a:t>
            </a:r>
            <a:r>
              <a:rPr lang="bn-IN" sz="2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 মিনিট।</a:t>
            </a:r>
          </a:p>
          <a:p>
            <a:pPr algn="ctr"/>
            <a:r>
              <a:rPr lang="bn-IN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  <a:r>
              <a:rPr lang="en-US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সেপ্টেম্বর</a:t>
            </a:r>
            <a:r>
              <a:rPr lang="bn-IN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২০১৯ </a:t>
            </a:r>
            <a:r>
              <a:rPr lang="bn-IN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খ্রিঃ।</a:t>
            </a:r>
            <a:r>
              <a:rPr lang="en-US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0463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 animBg="1"/>
      <p:bldP spid="2" grpId="0"/>
      <p:bldP spid="3" grpId="0" animBg="1"/>
      <p:bldP spid="15" grpId="0" animBg="1"/>
      <p:bldP spid="17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892" y="2117581"/>
            <a:ext cx="4243648" cy="265228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36"/>
          <a:stretch/>
        </p:blipFill>
        <p:spPr>
          <a:xfrm>
            <a:off x="4036227" y="1936931"/>
            <a:ext cx="4006977" cy="301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6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458249" y="1617782"/>
            <a:ext cx="5450656" cy="614067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cap="all" dirty="0" err="1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আজকের</a:t>
            </a:r>
            <a:r>
              <a:rPr lang="en-US" sz="2400" b="1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cap="all" dirty="0" err="1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আলোচ্য</a:t>
            </a:r>
            <a:r>
              <a:rPr lang="en-US" sz="2400" b="1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2400" b="1" cap="all" dirty="0" err="1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বিষয়</a:t>
            </a:r>
            <a:r>
              <a:rPr lang="bn-IN" sz="2400" b="1" cap="all" dirty="0" smtClean="0">
                <a:ln w="9000" cmpd="sng">
                  <a:solidFill>
                    <a:srgbClr val="002060"/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Nikosh" pitchFamily="2" charset="0"/>
                <a:cs typeface="Nikosh" pitchFamily="2" charset="0"/>
              </a:rPr>
              <a:t>--</a:t>
            </a:r>
            <a:endParaRPr lang="en-US" sz="2400" b="1" cap="all" dirty="0">
              <a:ln w="9000" cmpd="sng">
                <a:solidFill>
                  <a:srgbClr val="002060"/>
                </a:solidFill>
                <a:prstDash val="solid"/>
              </a:ln>
              <a:effectLst>
                <a:reflection blurRad="12700" stA="28000" endPos="45000" dist="1000" dir="5400000" sy="-100000" algn="bl" rotWithShape="0"/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157315" y="3134616"/>
            <a:ext cx="7825903" cy="231048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buNone/>
            </a:pPr>
            <a:r>
              <a:rPr lang="bn-IN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বাংলাদেশ এবং বিভিন্ন আঞ্চলিক </a:t>
            </a:r>
          </a:p>
          <a:p>
            <a:pPr marL="0" indent="0" algn="ctr">
              <a:spcBef>
                <a:spcPct val="0"/>
              </a:spcBef>
              <a:buNone/>
            </a:pPr>
            <a:r>
              <a:rPr lang="bn-IN" sz="32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" pitchFamily="2" charset="0"/>
                <a:ea typeface="+mj-ea"/>
                <a:cs typeface="Nikosh" pitchFamily="2" charset="0"/>
              </a:rPr>
              <a:t>ও আন্তর্জাতিক সহযোগী সংস্থা</a:t>
            </a:r>
            <a:endParaRPr lang="en-US" sz="24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" pitchFamily="2" charset="0"/>
              <a:ea typeface="+mj-ea"/>
              <a:cs typeface="Nikosh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18775" y="3951572"/>
            <a:ext cx="2702984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</a:t>
            </a:r>
            <a:r>
              <a:rPr 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16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6894" y="1529035"/>
            <a:ext cx="3115980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28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শিক্ষার্থীরা--- </a:t>
            </a:r>
            <a:endParaRPr lang="en-US" sz="28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75579" y="2520820"/>
            <a:ext cx="6469228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IN" sz="20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আন্তর্জাতিক সহযোগী সংস্থা ‘বিশ্ব স্বাস্থ্য সংস্থার’ গঠন ,</a:t>
            </a:r>
          </a:p>
          <a:p>
            <a:r>
              <a:rPr lang="bn-IN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উদ্দেশ্য ও</a:t>
            </a:r>
            <a:r>
              <a:rPr lang="bn-IN" sz="24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কার্যক্রমের সংক্ষিপ্ত বর্ণনা দিতে পারবে।</a:t>
            </a:r>
            <a:endParaRPr lang="en-US" sz="2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1712" y="3522190"/>
            <a:ext cx="6423095" cy="83099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IN" sz="2400" b="1" dirty="0" smtClean="0">
                <a:ln w="6600">
                  <a:solidFill>
                    <a:srgbClr val="00B0F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আন্তর্জাতিক সহযোগীতা ও সম্পর্ক উন্নয়নে বিশ্ব স্বাস্থ্য সংস্থার</a:t>
            </a:r>
            <a:r>
              <a:rPr lang="en-US" sz="2400" b="1" dirty="0" smtClean="0">
                <a:ln w="6600">
                  <a:solidFill>
                    <a:srgbClr val="00B0F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dirty="0" smtClean="0">
                <a:ln w="6600">
                  <a:solidFill>
                    <a:srgbClr val="00B0F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ভূমিকা মূল্যায়ন করতে পারবে।</a:t>
            </a:r>
            <a:endParaRPr lang="en-US" sz="2800" b="1" dirty="0">
              <a:ln w="6600">
                <a:solidFill>
                  <a:srgbClr val="00B0F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5580" y="4569163"/>
            <a:ext cx="6469228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IN" sz="2400" b="1" spc="50" dirty="0" smtClean="0">
                <a:ln w="11430">
                  <a:solidFill>
                    <a:srgbClr val="0000FF"/>
                  </a:solidFill>
                </a:ln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 স্বাস্থ্য সংস্থার সাথে বাংলাদেশের সংশ্লিষ্টতা বিশ্লেষণ করতে পারবে।</a:t>
            </a:r>
            <a:endParaRPr lang="en-US" sz="2800" b="1" spc="50" dirty="0">
              <a:ln w="11430">
                <a:solidFill>
                  <a:srgbClr val="0000FF"/>
                </a:solidFill>
              </a:ln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96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3684443" y="1290204"/>
            <a:ext cx="4642140" cy="4069983"/>
            <a:chOff x="3684443" y="1290204"/>
            <a:chExt cx="4642140" cy="406998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93" t="4555" r="20122" b="9262"/>
            <a:stretch/>
          </p:blipFill>
          <p:spPr>
            <a:xfrm>
              <a:off x="3940752" y="1813424"/>
              <a:ext cx="4197928" cy="354676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3684443" y="1290204"/>
              <a:ext cx="4642140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বিশ্ব স্বাস্থ্য সংস্থা </a:t>
              </a:r>
              <a:r>
                <a:rPr lang="en-US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WHO </a:t>
              </a:r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এর পুরো নাম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562881" y="1551814"/>
            <a:ext cx="4953670" cy="3432464"/>
            <a:chOff x="3562881" y="1727489"/>
            <a:chExt cx="4953670" cy="343246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2881" y="1727489"/>
              <a:ext cx="4953670" cy="3432464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562881" y="1813424"/>
              <a:ext cx="38532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2800" b="1" dirty="0" smtClean="0">
                  <a:solidFill>
                    <a:srgbClr val="CC00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1948 </a:t>
              </a:r>
              <a:r>
                <a:rPr lang="en-US" sz="2800" b="1" dirty="0" err="1" smtClean="0">
                  <a:solidFill>
                    <a:srgbClr val="CC00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সালের</a:t>
              </a:r>
              <a:r>
                <a:rPr lang="en-US" sz="2800" b="1" dirty="0" smtClean="0">
                  <a:solidFill>
                    <a:srgbClr val="CC00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৭ই </a:t>
              </a:r>
              <a:r>
                <a:rPr lang="en-US" sz="2800" b="1" dirty="0" err="1" smtClean="0">
                  <a:solidFill>
                    <a:srgbClr val="CC00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এপ্রিল</a:t>
              </a:r>
              <a:r>
                <a:rPr lang="en-US" sz="2800" b="1" dirty="0" smtClean="0">
                  <a:solidFill>
                    <a:srgbClr val="CC00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 smtClean="0">
                  <a:solidFill>
                    <a:srgbClr val="CC00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গঠিত</a:t>
              </a:r>
              <a:r>
                <a:rPr lang="en-US" sz="2800" b="1" dirty="0" smtClean="0">
                  <a:solidFill>
                    <a:srgbClr val="CC00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 smtClean="0">
                  <a:solidFill>
                    <a:srgbClr val="CC00FF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হয়</a:t>
              </a:r>
              <a:endParaRPr lang="en-US" sz="2800" b="1" dirty="0">
                <a:solidFill>
                  <a:srgbClr val="CC00FF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200525" y="4846384"/>
            <a:ext cx="3609976" cy="6463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dirty="0" smtClean="0"/>
              <a:t>সুইজারল্যান্ডের জেনেভা শহরে এর সদর দপ্তর অবস্থিত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58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541568" y="1791375"/>
            <a:ext cx="4996295" cy="3304692"/>
            <a:chOff x="3541568" y="1791375"/>
            <a:chExt cx="4996295" cy="3304692"/>
          </a:xfrm>
        </p:grpSpPr>
        <p:grpSp>
          <p:nvGrpSpPr>
            <p:cNvPr id="7" name="Group 6"/>
            <p:cNvGrpSpPr/>
            <p:nvPr/>
          </p:nvGrpSpPr>
          <p:grpSpPr>
            <a:xfrm>
              <a:off x="3541568" y="1791375"/>
              <a:ext cx="4996295" cy="3304692"/>
              <a:chOff x="3541568" y="1791375"/>
              <a:chExt cx="4996295" cy="3304692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41568" y="1791375"/>
                <a:ext cx="4996295" cy="3304692"/>
              </a:xfrm>
              <a:prstGeom prst="rect">
                <a:avLst/>
              </a:prstGeom>
            </p:spPr>
          </p:pic>
          <p:sp>
            <p:nvSpPr>
              <p:cNvPr id="6" name="Oval 5"/>
              <p:cNvSpPr/>
              <p:nvPr/>
            </p:nvSpPr>
            <p:spPr>
              <a:xfrm>
                <a:off x="4017817" y="2466109"/>
                <a:ext cx="1690255" cy="1468582"/>
              </a:xfrm>
              <a:prstGeom prst="ellipse">
                <a:avLst/>
              </a:prstGeom>
              <a:solidFill>
                <a:srgbClr val="CCFF9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4046414" y="2815679"/>
              <a:ext cx="1702333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400" b="1" dirty="0" smtClean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WHO</a:t>
              </a:r>
              <a:endPara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2638424" y="2442855"/>
            <a:ext cx="6802582" cy="2216727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 স্বাস্থ্য সংস্থা বিশ্বের বিভিন্ন দেশে জনস্বাস্থ্য রক্ষায় একটি সমন্বয়কারী প্রতিষ্ঠান হিসেবে কাজ করে। বিশ্বের সকল অংশের মানুষের জন্য সর্বোচ্চ স্বাস্থ্য সুবিধা নিশ্চিত করাই সংস্থাটির লক্ষ্য।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34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4262" y="1414359"/>
            <a:ext cx="2031060" cy="70788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4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77966" y="1537470"/>
            <a:ext cx="1730415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 – ৫ মিঃ</a:t>
            </a:r>
            <a:endParaRPr lang="en-US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58377" y="2708067"/>
            <a:ext cx="6099478" cy="584775"/>
          </a:xfrm>
          <a:prstGeom prst="rect">
            <a:avLst/>
          </a:prstGeom>
          <a:solidFill>
            <a:srgbClr val="00FFFF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2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</a:t>
            </a:r>
            <a:r>
              <a:rPr lang="en-US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স্বাস্থ্য</a:t>
            </a:r>
            <a:r>
              <a:rPr lang="en-US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সংস্থা</a:t>
            </a:r>
            <a:r>
              <a:rPr lang="en-US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প্রতিষ্ঠিত</a:t>
            </a:r>
            <a:r>
              <a:rPr lang="en-US" sz="32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bn-IN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09150" y="3587513"/>
            <a:ext cx="6199231" cy="10772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IN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 স্বাস্থ্য্ সংস্থার</a:t>
            </a:r>
            <a:r>
              <a:rPr lang="en-US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দপ্তর</a:t>
            </a:r>
            <a:r>
              <a:rPr lang="en-US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50" dirty="0" err="1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অবস্থিত</a:t>
            </a:r>
            <a:r>
              <a:rPr lang="bn-IN" sz="32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22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sp>
        <p:nvSpPr>
          <p:cNvPr id="3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10679" y="1331769"/>
            <a:ext cx="7193540" cy="365125"/>
          </a:xfrm>
          <a:solidFill>
            <a:srgbClr val="92D05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bn-IN" sz="40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কি নিয়ে কাজ করে</a:t>
            </a:r>
            <a:r>
              <a:rPr lang="bn-IN" sz="32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AutoShape 4" descr="C:\Users\Asif Knight Sani\Desktop\Baset\Shilpo\International organisation\WHO\measles-Khasra-ke-lakshan-karan-upchar-bachav-ilaj-dawa-in-hind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06981" y="2858946"/>
            <a:ext cx="4793673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/>
              <a:t>শিশুদের ৬ টি ঘাতক রোগ</a:t>
            </a:r>
            <a:endParaRPr lang="en-US" sz="32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3645106" y="2012137"/>
            <a:ext cx="5109152" cy="3269857"/>
            <a:chOff x="3646921" y="1919869"/>
            <a:chExt cx="5109152" cy="3269857"/>
          </a:xfrm>
        </p:grpSpPr>
        <p:pic>
          <p:nvPicPr>
            <p:cNvPr id="1032" name="Picture 8" descr="Image result for à¦¹à¦¾à¦®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921" y="1919869"/>
              <a:ext cx="5109152" cy="3269857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  <a:extLst/>
          </p:spPr>
        </p:pic>
        <p:sp>
          <p:nvSpPr>
            <p:cNvPr id="11" name="TextBox 10"/>
            <p:cNvSpPr txBox="1"/>
            <p:nvPr/>
          </p:nvSpPr>
          <p:spPr>
            <a:xfrm>
              <a:off x="5907449" y="1919869"/>
              <a:ext cx="87283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200" dirty="0" smtClean="0">
                  <a:solidFill>
                    <a:srgbClr val="FF0000"/>
                  </a:solidFill>
                </a:rPr>
                <a:t>হাম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393837" y="2119319"/>
            <a:ext cx="5291757" cy="2824595"/>
            <a:chOff x="3657938" y="2234768"/>
            <a:chExt cx="5291757" cy="2824595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938" y="2234768"/>
              <a:ext cx="5291757" cy="282459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5" name="TextBox 14"/>
            <p:cNvSpPr txBox="1"/>
            <p:nvPr/>
          </p:nvSpPr>
          <p:spPr>
            <a:xfrm>
              <a:off x="3719294" y="4536143"/>
              <a:ext cx="2290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2800" dirty="0" smtClean="0">
                  <a:solidFill>
                    <a:srgbClr val="002060"/>
                  </a:solidFill>
                </a:rPr>
                <a:t>ডিপথেরিয়া</a:t>
              </a:r>
              <a:endParaRPr lang="en-US" sz="28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545485" y="2155214"/>
            <a:ext cx="4720297" cy="2655167"/>
            <a:chOff x="3980357" y="2248827"/>
            <a:chExt cx="4720297" cy="2655167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0357" y="2248827"/>
              <a:ext cx="4720297" cy="2655167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8" name="TextBox 17"/>
            <p:cNvSpPr txBox="1"/>
            <p:nvPr/>
          </p:nvSpPr>
          <p:spPr>
            <a:xfrm>
              <a:off x="4068394" y="4369119"/>
              <a:ext cx="234138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2400" dirty="0" smtClean="0"/>
                <a:t>টিটেনাস</a:t>
              </a:r>
              <a:endParaRPr lang="en-US" sz="24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555783" y="2008489"/>
            <a:ext cx="3198999" cy="2992167"/>
            <a:chOff x="4741005" y="2012137"/>
            <a:chExt cx="3198999" cy="2992167"/>
          </a:xfrm>
        </p:grpSpPr>
        <p:pic>
          <p:nvPicPr>
            <p:cNvPr id="1034" name="Picture 10" descr="Image result for à¦¯à¦à§à¦·à¦¾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1005" y="2012137"/>
              <a:ext cx="3198999" cy="29921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4875847" y="4514378"/>
              <a:ext cx="1751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2400" dirty="0" smtClean="0"/>
                <a:t>যক্ষা</a:t>
              </a:r>
              <a:endParaRPr lang="en-US" sz="24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920702" y="2047594"/>
            <a:ext cx="4173682" cy="2782455"/>
            <a:chOff x="4162565" y="2193588"/>
            <a:chExt cx="4173682" cy="2782455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2565" y="2193588"/>
              <a:ext cx="4173682" cy="278245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3" name="TextBox 22"/>
            <p:cNvSpPr txBox="1"/>
            <p:nvPr/>
          </p:nvSpPr>
          <p:spPr>
            <a:xfrm>
              <a:off x="6976777" y="2248828"/>
              <a:ext cx="1174593" cy="584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32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পোলিও</a:t>
              </a:r>
              <a:endPara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937402" y="2209923"/>
            <a:ext cx="4438650" cy="2857500"/>
            <a:chOff x="3933109" y="2040787"/>
            <a:chExt cx="4438650" cy="285750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3109" y="2040787"/>
              <a:ext cx="4438650" cy="285750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6" name="TextBox 25"/>
            <p:cNvSpPr txBox="1"/>
            <p:nvPr/>
          </p:nvSpPr>
          <p:spPr>
            <a:xfrm>
              <a:off x="4202964" y="2774677"/>
              <a:ext cx="1532970" cy="523220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হুপিং কাশি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2839315" y="2701994"/>
            <a:ext cx="6400800" cy="1200329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IN" sz="2400" dirty="0" smtClean="0">
                <a:solidFill>
                  <a:schemeClr val="bg1"/>
                </a:solidFill>
              </a:rPr>
              <a:t>বিশ্ব স্বাস্থ্য সংস্থা সারা বিশ্ব ব্যাপী এই ৬টি মারাত্মক রোগ সম্পর্কে সচেতনতা সৃষ্টি করছে এবং সংক্রামক ব্যাধি দূর করতে সাহায্য করছে।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3150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sp>
        <p:nvSpPr>
          <p:cNvPr id="3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99022" y="1290204"/>
            <a:ext cx="7243736" cy="365125"/>
          </a:xfr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সাথে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সংস্থা</a:t>
            </a:r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সম্পর্ক </a:t>
            </a:r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092592" y="2090822"/>
            <a:ext cx="3856596" cy="2596709"/>
            <a:chOff x="4111418" y="2067218"/>
            <a:chExt cx="3856596" cy="2596709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1418" y="2067218"/>
              <a:ext cx="3856596" cy="232842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9" name="Flowchart: Predefined Process 8"/>
            <p:cNvSpPr/>
            <p:nvPr/>
          </p:nvSpPr>
          <p:spPr>
            <a:xfrm>
              <a:off x="4488865" y="4299309"/>
              <a:ext cx="3131130" cy="364618"/>
            </a:xfrm>
            <a:prstGeom prst="flowChartPredefinedProces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2800" b="1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ম্যালেরিয়া দূরীকরণ</a:t>
              </a:r>
              <a:endParaRPr lang="en-US" sz="28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50220" y="2097824"/>
            <a:ext cx="4141340" cy="2529753"/>
            <a:chOff x="4067175" y="2277774"/>
            <a:chExt cx="4141340" cy="252975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7175" y="2277774"/>
              <a:ext cx="4141340" cy="233189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4945206" y="4345862"/>
              <a:ext cx="2189019" cy="46166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IN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বিশুদ্ধ পানির ব্যবস্থা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830546" y="1964168"/>
            <a:ext cx="4380687" cy="2879536"/>
            <a:chOff x="3864086" y="1927991"/>
            <a:chExt cx="4380687" cy="2879536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4086" y="1927991"/>
              <a:ext cx="4380687" cy="268232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TextBox 11"/>
            <p:cNvSpPr txBox="1"/>
            <p:nvPr/>
          </p:nvSpPr>
          <p:spPr>
            <a:xfrm>
              <a:off x="4432180" y="4284307"/>
              <a:ext cx="3244498" cy="52322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পয়ঃনিস্কাশন ব্যবস্থার উন্নতি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752632" y="1858238"/>
            <a:ext cx="4565943" cy="3226104"/>
            <a:chOff x="3737918" y="1855788"/>
            <a:chExt cx="4565943" cy="322610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7918" y="1855788"/>
              <a:ext cx="4565943" cy="27144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5" name="TextBox 14"/>
            <p:cNvSpPr txBox="1"/>
            <p:nvPr/>
          </p:nvSpPr>
          <p:spPr>
            <a:xfrm>
              <a:off x="4184068" y="4558672"/>
              <a:ext cx="3645396" cy="52322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bn-IN" sz="28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মাতৃ ও শিশু মৃত্যুর হার কমানো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2332294" y="2334256"/>
            <a:ext cx="7412187" cy="2258291"/>
          </a:xfrm>
          <a:prstGeom prst="roundRect">
            <a:avLst/>
          </a:prstGeom>
          <a:solidFill>
            <a:schemeClr val="tx1">
              <a:lumMod val="95000"/>
              <a:lumOff val="5000"/>
              <a:alpha val="78824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শিশুদের ৬টি ঘাতক রোগ ছাড়াও বাংলাদেশ থেকে ম্যালেরিয়া দূরীকরণ, বিশুদ্ধ পানির ব্যবস্থা, পয়নিষ্কাশন ব্যবস্থার উন্নতি, মাতৃ ও শিশু মৃত্যু হার কমানোর কাজ করছে।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704245" y="1737367"/>
            <a:ext cx="4437030" cy="3795951"/>
            <a:chOff x="3821145" y="1740948"/>
            <a:chExt cx="4437030" cy="3795951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364" b="-283"/>
            <a:stretch/>
          </p:blipFill>
          <p:spPr>
            <a:xfrm>
              <a:off x="3821257" y="1740948"/>
              <a:ext cx="4436918" cy="3219018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18" name="TextBox 17"/>
            <p:cNvSpPr txBox="1"/>
            <p:nvPr/>
          </p:nvSpPr>
          <p:spPr>
            <a:xfrm>
              <a:off x="3821145" y="4705902"/>
              <a:ext cx="4399487" cy="83099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কলেরা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ডায়রিয়া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নিয়ন্ত্রনে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বিশ্ব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স্বাস্থ্য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সংস্থার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অবদান</a:t>
              </a:r>
              <a:r>
                <a:rPr lang="en-US" sz="24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উল্লেখযোগ্য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48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99205" y="1291935"/>
            <a:ext cx="2081019" cy="76944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400" dirty="0" smtClean="0">
                <a:ln>
                  <a:solidFill>
                    <a:srgbClr val="C00000"/>
                  </a:solidFill>
                </a:ln>
                <a:solidFill>
                  <a:srgbClr val="002060"/>
                </a:solidFill>
              </a:rPr>
              <a:t>মূল্যায়ন</a:t>
            </a:r>
            <a:endParaRPr lang="en-US" sz="4400" dirty="0">
              <a:ln>
                <a:solidFill>
                  <a:srgbClr val="C00000"/>
                </a:solidFill>
              </a:ln>
              <a:solidFill>
                <a:srgbClr val="002060"/>
              </a:solidFill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650474"/>
              </p:ext>
            </p:extLst>
          </p:nvPr>
        </p:nvGraphicFramePr>
        <p:xfrm>
          <a:off x="5413951" y="2756478"/>
          <a:ext cx="1263939" cy="1002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Packager Shell Object" showAsIcon="1" r:id="rId5" imgW="553680" imgH="437760" progId="Package">
                  <p:embed/>
                </p:oleObj>
              </mc:Choice>
              <mc:Fallback>
                <p:oleObj name="Packager Shell Object" showAsIcon="1" r:id="rId5" imgW="5536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13951" y="2756478"/>
                        <a:ext cx="1263939" cy="1002142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868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930" y="957695"/>
            <a:ext cx="2710296" cy="16891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an 6"/>
          <p:cNvSpPr/>
          <p:nvPr/>
        </p:nvSpPr>
        <p:spPr>
          <a:xfrm>
            <a:off x="4014788" y="1823363"/>
            <a:ext cx="3272704" cy="1002937"/>
          </a:xfrm>
          <a:prstGeom prst="can">
            <a:avLst>
              <a:gd name="adj" fmla="val 1647"/>
            </a:avLst>
          </a:prstGeom>
          <a:solidFill>
            <a:srgbClr val="00CC00">
              <a:alpha val="58824"/>
            </a:srgbClr>
          </a:solidFill>
          <a:ln>
            <a:noFill/>
          </a:ln>
          <a:effectLst>
            <a:outerShdw blurRad="50800" dist="38100" dir="2700000" sx="1000" sy="1000" algn="tl" rotWithShape="0">
              <a:srgbClr val="00B0F0">
                <a:alpha val="99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spc="-15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7200" b="1" spc="-1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55370" y="3659827"/>
            <a:ext cx="6768691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 শিশুদের ৬টি ঘাতক রোগের প্রতিরোধে বিশ্ব</a:t>
            </a:r>
          </a:p>
          <a:p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 স্বাস্থ্য সংস্থার ভূমিকা বর্ণনা কর?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05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78" y="1290204"/>
            <a:ext cx="7458076" cy="430703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284267" y="2233044"/>
            <a:ext cx="3510898" cy="247760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 অশেষ </a:t>
            </a:r>
          </a:p>
          <a:p>
            <a:pPr algn="ctr"/>
            <a:r>
              <a:rPr lang="bn-IN" sz="11500" b="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631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331</Words>
  <Application>Microsoft Office PowerPoint</Application>
  <PresentationFormat>Widescreen</PresentationFormat>
  <Paragraphs>59</Paragraphs>
  <Slides>13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Nikosh</vt:lpstr>
      <vt:lpstr>NikoshBAN</vt:lpstr>
      <vt:lpstr>Times New Roman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Asif Knight Sani</dc:creator>
  <cp:lastModifiedBy>Asif Knight Sani</cp:lastModifiedBy>
  <cp:revision>105</cp:revision>
  <dcterms:created xsi:type="dcterms:W3CDTF">2019-09-14T13:34:38Z</dcterms:created>
  <dcterms:modified xsi:type="dcterms:W3CDTF">2019-09-15T16:37:14Z</dcterms:modified>
</cp:coreProperties>
</file>