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6" autoAdjust="0"/>
    <p:restoredTop sz="94910" autoAdjust="0"/>
  </p:normalViewPr>
  <p:slideViewPr>
    <p:cSldViewPr snapToGrid="0">
      <p:cViewPr varScale="1">
        <p:scale>
          <a:sx n="77" d="100"/>
          <a:sy n="77" d="100"/>
        </p:scale>
        <p:origin x="24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ED6EE9-0A44-4832-AAC2-5CE73E73431F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0DE827-200F-4498-BB3D-882A699541D4}">
      <dgm:prSet phldrT="[Text]" phldr="1"/>
      <dgm:spPr/>
      <dgm:t>
        <a:bodyPr/>
        <a:lstStyle/>
        <a:p>
          <a:endParaRPr lang="en-US" dirty="0"/>
        </a:p>
      </dgm:t>
    </dgm:pt>
    <dgm:pt modelId="{8580F9F2-3DA6-43E7-B4A7-41BC96A840C6}" type="parTrans" cxnId="{A0F22772-EB70-4A3B-AA2E-AB0519E2F00A}">
      <dgm:prSet/>
      <dgm:spPr/>
      <dgm:t>
        <a:bodyPr/>
        <a:lstStyle/>
        <a:p>
          <a:endParaRPr lang="en-US"/>
        </a:p>
      </dgm:t>
    </dgm:pt>
    <dgm:pt modelId="{A031200E-70D9-4D34-A6F5-9F75ADFFD29D}" type="sibTrans" cxnId="{A0F22772-EB70-4A3B-AA2E-AB0519E2F00A}">
      <dgm:prSet/>
      <dgm:spPr/>
      <dgm:t>
        <a:bodyPr/>
        <a:lstStyle/>
        <a:p>
          <a:endParaRPr lang="en-US"/>
        </a:p>
      </dgm:t>
    </dgm:pt>
    <dgm:pt modelId="{88513906-00B8-4422-9A5E-5363AEA259D6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BD" sz="2400" dirty="0" smtClean="0"/>
            <a:t>জন্ম</a:t>
          </a:r>
        </a:p>
        <a:p>
          <a:r>
            <a:rPr lang="bn-BD" sz="2400" dirty="0" smtClean="0"/>
            <a:t>১৮২৪খ্রি</a:t>
          </a:r>
        </a:p>
        <a:p>
          <a:r>
            <a:rPr lang="bn-BD" sz="2400" dirty="0" smtClean="0"/>
            <a:t>২৫জানু</a:t>
          </a:r>
          <a:endParaRPr lang="en-US" sz="2400" dirty="0"/>
        </a:p>
      </dgm:t>
    </dgm:pt>
    <dgm:pt modelId="{617A379B-34B1-4375-ABC4-B4A9D52E54B1}" type="parTrans" cxnId="{5D1869DC-0E88-4143-A0BC-0B8E8B584504}">
      <dgm:prSet/>
      <dgm:spPr/>
      <dgm:t>
        <a:bodyPr/>
        <a:lstStyle/>
        <a:p>
          <a:endParaRPr lang="en-US"/>
        </a:p>
      </dgm:t>
    </dgm:pt>
    <dgm:pt modelId="{F22B7687-7CFF-45B9-9DBF-38A9F98E6F58}" type="sibTrans" cxnId="{5D1869DC-0E88-4143-A0BC-0B8E8B584504}">
      <dgm:prSet/>
      <dgm:spPr/>
      <dgm:t>
        <a:bodyPr/>
        <a:lstStyle/>
        <a:p>
          <a:endParaRPr lang="en-US"/>
        </a:p>
      </dgm:t>
    </dgm:pt>
    <dgm:pt modelId="{0F165EF5-5F39-404F-951C-97C9EE28EC3D}">
      <dgm:prSet phldrT="[Text]" custT="1"/>
      <dgm:spPr>
        <a:solidFill>
          <a:srgbClr val="00B0F0"/>
        </a:solidFill>
      </dgm:spPr>
      <dgm:t>
        <a:bodyPr/>
        <a:lstStyle/>
        <a:p>
          <a:r>
            <a:rPr lang="bn-BD" sz="3200" dirty="0" smtClean="0"/>
            <a:t>খ্রিষ্টধর্ম</a:t>
          </a:r>
        </a:p>
        <a:p>
          <a:r>
            <a:rPr lang="bn-BD" sz="3200" dirty="0" smtClean="0"/>
            <a:t>১৮৪২খ্রি</a:t>
          </a:r>
          <a:endParaRPr lang="en-US" sz="3200" dirty="0"/>
        </a:p>
      </dgm:t>
    </dgm:pt>
    <dgm:pt modelId="{94921E28-46CA-46E7-9003-99817991A23F}" type="parTrans" cxnId="{E2E2D167-D60B-4A49-BA66-55753A1C753B}">
      <dgm:prSet/>
      <dgm:spPr/>
      <dgm:t>
        <a:bodyPr/>
        <a:lstStyle/>
        <a:p>
          <a:endParaRPr lang="en-US"/>
        </a:p>
      </dgm:t>
    </dgm:pt>
    <dgm:pt modelId="{541A10DE-0A24-48B7-930D-8078931B3EA7}" type="sibTrans" cxnId="{E2E2D167-D60B-4A49-BA66-55753A1C753B}">
      <dgm:prSet/>
      <dgm:spPr/>
      <dgm:t>
        <a:bodyPr/>
        <a:lstStyle/>
        <a:p>
          <a:endParaRPr lang="en-US"/>
        </a:p>
      </dgm:t>
    </dgm:pt>
    <dgm:pt modelId="{13F20BD9-28BF-4ECB-B5C3-7C6EBEA139E8}">
      <dgm:prSet phldrT="[Text]" custT="1"/>
      <dgm:spPr>
        <a:solidFill>
          <a:srgbClr val="7030A0"/>
        </a:solidFill>
      </dgm:spPr>
      <dgm:t>
        <a:bodyPr/>
        <a:lstStyle/>
        <a:p>
          <a:r>
            <a:rPr lang="bn-BD" sz="2000" dirty="0" smtClean="0"/>
            <a:t>কাব্য</a:t>
          </a:r>
        </a:p>
        <a:p>
          <a:r>
            <a:rPr lang="bn-BD" sz="2000" dirty="0" smtClean="0"/>
            <a:t>বীরাঙ্গনা</a:t>
          </a:r>
        </a:p>
        <a:p>
          <a:r>
            <a:rPr lang="bn-BD" sz="2000" dirty="0" smtClean="0"/>
            <a:t>ব্রজাঙ্গনা,</a:t>
          </a:r>
          <a:endParaRPr lang="en-US" sz="2000" dirty="0"/>
        </a:p>
      </dgm:t>
    </dgm:pt>
    <dgm:pt modelId="{DB5ED25D-24A9-43C8-95B0-ECDE573F3249}" type="parTrans" cxnId="{1C1FC1EA-BD53-44EA-95F9-AD57CD8A40E2}">
      <dgm:prSet/>
      <dgm:spPr/>
      <dgm:t>
        <a:bodyPr/>
        <a:lstStyle/>
        <a:p>
          <a:endParaRPr lang="en-US"/>
        </a:p>
      </dgm:t>
    </dgm:pt>
    <dgm:pt modelId="{D33191D8-FDB5-4918-A81D-C9AAE03942E5}" type="sibTrans" cxnId="{1C1FC1EA-BD53-44EA-95F9-AD57CD8A40E2}">
      <dgm:prSet/>
      <dgm:spPr/>
      <dgm:t>
        <a:bodyPr/>
        <a:lstStyle/>
        <a:p>
          <a:endParaRPr lang="en-US"/>
        </a:p>
      </dgm:t>
    </dgm:pt>
    <dgm:pt modelId="{65699C52-482C-4077-9736-90E7C636B76A}">
      <dgm:prSet phldrT="[Text]" custT="1"/>
      <dgm:spPr>
        <a:solidFill>
          <a:schemeClr val="accent2">
            <a:lumMod val="75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bn-BD" sz="2000" dirty="0" smtClean="0"/>
            <a:t>নাটক</a:t>
          </a:r>
        </a:p>
        <a:p>
          <a:r>
            <a:rPr lang="bn-BD" sz="2000" dirty="0" smtClean="0"/>
            <a:t>পদ্মাবতী,শর্মিষ্ঠা</a:t>
          </a:r>
        </a:p>
        <a:p>
          <a:endParaRPr lang="en-US" sz="2000" dirty="0"/>
        </a:p>
      </dgm:t>
    </dgm:pt>
    <dgm:pt modelId="{D09E3487-FC87-4F72-BD96-C255636E02FC}" type="parTrans" cxnId="{24D959A4-5BBE-4D51-9CC8-2D82DBE79034}">
      <dgm:prSet/>
      <dgm:spPr/>
      <dgm:t>
        <a:bodyPr/>
        <a:lstStyle/>
        <a:p>
          <a:endParaRPr lang="en-US"/>
        </a:p>
      </dgm:t>
    </dgm:pt>
    <dgm:pt modelId="{D251A68D-61E1-4057-B548-111E92FF149C}" type="sibTrans" cxnId="{24D959A4-5BBE-4D51-9CC8-2D82DBE79034}">
      <dgm:prSet/>
      <dgm:spPr/>
      <dgm:t>
        <a:bodyPr/>
        <a:lstStyle/>
        <a:p>
          <a:endParaRPr lang="en-US"/>
        </a:p>
      </dgm:t>
    </dgm:pt>
    <dgm:pt modelId="{B408A413-5820-4F78-A51F-DB889E9F5D5A}">
      <dgm:prSet phldrT="[Text]" custT="1"/>
      <dgm:spPr>
        <a:solidFill>
          <a:srgbClr val="002060"/>
        </a:solidFill>
      </dgm:spPr>
      <dgm:t>
        <a:bodyPr/>
        <a:lstStyle/>
        <a:p>
          <a:r>
            <a:rPr lang="bn-BD" sz="2400" dirty="0" smtClean="0"/>
            <a:t>অমিত্রাক্ষর ছন্দ ও</a:t>
          </a:r>
        </a:p>
        <a:p>
          <a:r>
            <a:rPr lang="bn-BD" sz="2400" dirty="0" smtClean="0"/>
            <a:t>সনেট</a:t>
          </a:r>
          <a:endParaRPr lang="en-US" sz="2400" dirty="0"/>
        </a:p>
      </dgm:t>
    </dgm:pt>
    <dgm:pt modelId="{5262045D-96B7-4388-9359-361E9E960AE1}" type="parTrans" cxnId="{EDE9A707-0438-4A9B-AA28-7D861BD5CC3A}">
      <dgm:prSet/>
      <dgm:spPr/>
      <dgm:t>
        <a:bodyPr/>
        <a:lstStyle/>
        <a:p>
          <a:endParaRPr lang="en-US"/>
        </a:p>
      </dgm:t>
    </dgm:pt>
    <dgm:pt modelId="{22067432-8007-4EC2-A894-8B3A78F92C6D}" type="sibTrans" cxnId="{EDE9A707-0438-4A9B-AA28-7D861BD5CC3A}">
      <dgm:prSet/>
      <dgm:spPr/>
      <dgm:t>
        <a:bodyPr/>
        <a:lstStyle/>
        <a:p>
          <a:endParaRPr lang="en-US"/>
        </a:p>
      </dgm:t>
    </dgm:pt>
    <dgm:pt modelId="{275768C5-816E-48E6-A2C4-EF9796D28568}">
      <dgm:prSet phldrT="[Text]" custT="1"/>
      <dgm:spPr>
        <a:solidFill>
          <a:srgbClr val="C00000"/>
        </a:solidFill>
      </dgm:spPr>
      <dgm:t>
        <a:bodyPr/>
        <a:lstStyle/>
        <a:p>
          <a:r>
            <a:rPr lang="bn-BD" sz="2400" dirty="0" smtClean="0"/>
            <a:t>মৃত্যু</a:t>
          </a:r>
        </a:p>
        <a:p>
          <a:r>
            <a:rPr lang="bn-BD" sz="2400" dirty="0" smtClean="0"/>
            <a:t>১৮৭৩খ্রি</a:t>
          </a:r>
        </a:p>
        <a:p>
          <a:r>
            <a:rPr lang="bn-BD" sz="2400" dirty="0" smtClean="0"/>
            <a:t>২৯জুন</a:t>
          </a:r>
          <a:endParaRPr lang="en-US" sz="2400" dirty="0"/>
        </a:p>
      </dgm:t>
    </dgm:pt>
    <dgm:pt modelId="{B4AF7EAE-B19E-492E-830E-8AFD29DFB79E}" type="parTrans" cxnId="{58457E6A-2D8B-4587-BA14-EDA64AAE7294}">
      <dgm:prSet/>
      <dgm:spPr/>
      <dgm:t>
        <a:bodyPr/>
        <a:lstStyle/>
        <a:p>
          <a:endParaRPr lang="en-US"/>
        </a:p>
      </dgm:t>
    </dgm:pt>
    <dgm:pt modelId="{4389477E-D7F7-4A2D-8B9C-9EE5283C8572}" type="sibTrans" cxnId="{58457E6A-2D8B-4587-BA14-EDA64AAE7294}">
      <dgm:prSet/>
      <dgm:spPr/>
      <dgm:t>
        <a:bodyPr/>
        <a:lstStyle/>
        <a:p>
          <a:endParaRPr lang="en-US"/>
        </a:p>
      </dgm:t>
    </dgm:pt>
    <dgm:pt modelId="{BB99BDE4-698B-48AC-80D1-D911679D6BFB}" type="pres">
      <dgm:prSet presAssocID="{1DED6EE9-0A44-4832-AAC2-5CE73E73431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EE90B1C-973C-4CE0-954C-1443162D30A0}" type="pres">
      <dgm:prSet presAssocID="{850DE827-200F-4498-BB3D-882A699541D4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47D59220-8FC6-4772-A514-1097CB6C4B6B}" type="pres">
      <dgm:prSet presAssocID="{88513906-00B8-4422-9A5E-5363AEA259D6}" presName="Accent1" presStyleCnt="0"/>
      <dgm:spPr/>
    </dgm:pt>
    <dgm:pt modelId="{088C304F-831F-4E77-AD4F-C0D3EF917420}" type="pres">
      <dgm:prSet presAssocID="{88513906-00B8-4422-9A5E-5363AEA259D6}" presName="Accent" presStyleLbl="bgShp" presStyleIdx="0" presStyleCnt="6"/>
      <dgm:spPr/>
    </dgm:pt>
    <dgm:pt modelId="{1B53BE9E-C1EC-4755-8B14-A4D7235650F6}" type="pres">
      <dgm:prSet presAssocID="{88513906-00B8-4422-9A5E-5363AEA259D6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A17196-3B82-487C-8062-BAE66E59E6AB}" type="pres">
      <dgm:prSet presAssocID="{0F165EF5-5F39-404F-951C-97C9EE28EC3D}" presName="Accent2" presStyleCnt="0"/>
      <dgm:spPr/>
    </dgm:pt>
    <dgm:pt modelId="{A6432A14-996C-4526-BB82-32F98A8A7F2B}" type="pres">
      <dgm:prSet presAssocID="{0F165EF5-5F39-404F-951C-97C9EE28EC3D}" presName="Accent" presStyleLbl="bgShp" presStyleIdx="1" presStyleCnt="6"/>
      <dgm:spPr/>
    </dgm:pt>
    <dgm:pt modelId="{FF16F7C5-337B-40EA-BCA2-A95178FF4105}" type="pres">
      <dgm:prSet presAssocID="{0F165EF5-5F39-404F-951C-97C9EE28EC3D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925AC1-8869-4A9B-A298-4F7627CDBF84}" type="pres">
      <dgm:prSet presAssocID="{13F20BD9-28BF-4ECB-B5C3-7C6EBEA139E8}" presName="Accent3" presStyleCnt="0"/>
      <dgm:spPr/>
    </dgm:pt>
    <dgm:pt modelId="{AF7EF1B4-5831-45A3-A005-86381C0BB60F}" type="pres">
      <dgm:prSet presAssocID="{13F20BD9-28BF-4ECB-B5C3-7C6EBEA139E8}" presName="Accent" presStyleLbl="bgShp" presStyleIdx="2" presStyleCnt="6"/>
      <dgm:spPr/>
    </dgm:pt>
    <dgm:pt modelId="{49BAE73A-4758-4A0B-8018-B0B97A1485CD}" type="pres">
      <dgm:prSet presAssocID="{13F20BD9-28BF-4ECB-B5C3-7C6EBEA139E8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B54E5A-D6E0-4C43-828C-7FBC471194E6}" type="pres">
      <dgm:prSet presAssocID="{65699C52-482C-4077-9736-90E7C636B76A}" presName="Accent4" presStyleCnt="0"/>
      <dgm:spPr/>
    </dgm:pt>
    <dgm:pt modelId="{FF25EE47-1541-41E0-B9C9-E72B15E4AEEF}" type="pres">
      <dgm:prSet presAssocID="{65699C52-482C-4077-9736-90E7C636B76A}" presName="Accent" presStyleLbl="bgShp" presStyleIdx="3" presStyleCnt="6"/>
      <dgm:spPr/>
    </dgm:pt>
    <dgm:pt modelId="{0132D115-53CA-4B7B-9775-1FF4C11BA5EA}" type="pres">
      <dgm:prSet presAssocID="{65699C52-482C-4077-9736-90E7C636B76A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FF8F0C-A77B-445F-81AE-A548DFAF3574}" type="pres">
      <dgm:prSet presAssocID="{B408A413-5820-4F78-A51F-DB889E9F5D5A}" presName="Accent5" presStyleCnt="0"/>
      <dgm:spPr/>
    </dgm:pt>
    <dgm:pt modelId="{3A2D8B18-152A-42D1-8746-E2963324FEBD}" type="pres">
      <dgm:prSet presAssocID="{B408A413-5820-4F78-A51F-DB889E9F5D5A}" presName="Accent" presStyleLbl="bgShp" presStyleIdx="4" presStyleCnt="6"/>
      <dgm:spPr/>
    </dgm:pt>
    <dgm:pt modelId="{CF7CEE3A-1252-4E83-A078-9C72B780A3BB}" type="pres">
      <dgm:prSet presAssocID="{B408A413-5820-4F78-A51F-DB889E9F5D5A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2D6917-9574-4BAD-A55F-AB5E8759191E}" type="pres">
      <dgm:prSet presAssocID="{275768C5-816E-48E6-A2C4-EF9796D28568}" presName="Accent6" presStyleCnt="0"/>
      <dgm:spPr/>
    </dgm:pt>
    <dgm:pt modelId="{E9DB7958-7CD7-4372-98E5-69C23FF7A3B7}" type="pres">
      <dgm:prSet presAssocID="{275768C5-816E-48E6-A2C4-EF9796D28568}" presName="Accent" presStyleLbl="bgShp" presStyleIdx="5" presStyleCnt="6"/>
      <dgm:spPr/>
    </dgm:pt>
    <dgm:pt modelId="{73CF82EC-9A06-411A-BA80-CBA9839B76BB}" type="pres">
      <dgm:prSet presAssocID="{275768C5-816E-48E6-A2C4-EF9796D28568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1FC1EA-BD53-44EA-95F9-AD57CD8A40E2}" srcId="{850DE827-200F-4498-BB3D-882A699541D4}" destId="{13F20BD9-28BF-4ECB-B5C3-7C6EBEA139E8}" srcOrd="2" destOrd="0" parTransId="{DB5ED25D-24A9-43C8-95B0-ECDE573F3249}" sibTransId="{D33191D8-FDB5-4918-A81D-C9AAE03942E5}"/>
    <dgm:cxn modelId="{24D959A4-5BBE-4D51-9CC8-2D82DBE79034}" srcId="{850DE827-200F-4498-BB3D-882A699541D4}" destId="{65699C52-482C-4077-9736-90E7C636B76A}" srcOrd="3" destOrd="0" parTransId="{D09E3487-FC87-4F72-BD96-C255636E02FC}" sibTransId="{D251A68D-61E1-4057-B548-111E92FF149C}"/>
    <dgm:cxn modelId="{5D1869DC-0E88-4143-A0BC-0B8E8B584504}" srcId="{850DE827-200F-4498-BB3D-882A699541D4}" destId="{88513906-00B8-4422-9A5E-5363AEA259D6}" srcOrd="0" destOrd="0" parTransId="{617A379B-34B1-4375-ABC4-B4A9D52E54B1}" sibTransId="{F22B7687-7CFF-45B9-9DBF-38A9F98E6F58}"/>
    <dgm:cxn modelId="{02BA6FEE-9E89-4455-A64B-1C478A64B7A3}" type="presOf" srcId="{0F165EF5-5F39-404F-951C-97C9EE28EC3D}" destId="{FF16F7C5-337B-40EA-BCA2-A95178FF4105}" srcOrd="0" destOrd="0" presId="urn:microsoft.com/office/officeart/2011/layout/HexagonRadial"/>
    <dgm:cxn modelId="{162A99C9-AF44-4387-B784-39BDE7D091D2}" type="presOf" srcId="{1DED6EE9-0A44-4832-AAC2-5CE73E73431F}" destId="{BB99BDE4-698B-48AC-80D1-D911679D6BFB}" srcOrd="0" destOrd="0" presId="urn:microsoft.com/office/officeart/2011/layout/HexagonRadial"/>
    <dgm:cxn modelId="{1CF190A6-1566-47CD-9803-44ECDE847B65}" type="presOf" srcId="{65699C52-482C-4077-9736-90E7C636B76A}" destId="{0132D115-53CA-4B7B-9775-1FF4C11BA5EA}" srcOrd="0" destOrd="0" presId="urn:microsoft.com/office/officeart/2011/layout/HexagonRadial"/>
    <dgm:cxn modelId="{EE616F50-A337-4E86-8CAE-7D6C9400AA19}" type="presOf" srcId="{13F20BD9-28BF-4ECB-B5C3-7C6EBEA139E8}" destId="{49BAE73A-4758-4A0B-8018-B0B97A1485CD}" srcOrd="0" destOrd="0" presId="urn:microsoft.com/office/officeart/2011/layout/HexagonRadial"/>
    <dgm:cxn modelId="{E373BCA1-3F0C-44E8-9596-7F6921FC2CD5}" type="presOf" srcId="{88513906-00B8-4422-9A5E-5363AEA259D6}" destId="{1B53BE9E-C1EC-4755-8B14-A4D7235650F6}" srcOrd="0" destOrd="0" presId="urn:microsoft.com/office/officeart/2011/layout/HexagonRadial"/>
    <dgm:cxn modelId="{6433E022-8A59-48FD-AE38-FDE72132BE62}" type="presOf" srcId="{B408A413-5820-4F78-A51F-DB889E9F5D5A}" destId="{CF7CEE3A-1252-4E83-A078-9C72B780A3BB}" srcOrd="0" destOrd="0" presId="urn:microsoft.com/office/officeart/2011/layout/HexagonRadial"/>
    <dgm:cxn modelId="{C7631EF9-EABD-4ACD-AEE0-C8D7A1E134D9}" type="presOf" srcId="{275768C5-816E-48E6-A2C4-EF9796D28568}" destId="{73CF82EC-9A06-411A-BA80-CBA9839B76BB}" srcOrd="0" destOrd="0" presId="urn:microsoft.com/office/officeart/2011/layout/HexagonRadial"/>
    <dgm:cxn modelId="{A0F22772-EB70-4A3B-AA2E-AB0519E2F00A}" srcId="{1DED6EE9-0A44-4832-AAC2-5CE73E73431F}" destId="{850DE827-200F-4498-BB3D-882A699541D4}" srcOrd="0" destOrd="0" parTransId="{8580F9F2-3DA6-43E7-B4A7-41BC96A840C6}" sibTransId="{A031200E-70D9-4D34-A6F5-9F75ADFFD29D}"/>
    <dgm:cxn modelId="{58457E6A-2D8B-4587-BA14-EDA64AAE7294}" srcId="{850DE827-200F-4498-BB3D-882A699541D4}" destId="{275768C5-816E-48E6-A2C4-EF9796D28568}" srcOrd="5" destOrd="0" parTransId="{B4AF7EAE-B19E-492E-830E-8AFD29DFB79E}" sibTransId="{4389477E-D7F7-4A2D-8B9C-9EE5283C8572}"/>
    <dgm:cxn modelId="{E2E2D167-D60B-4A49-BA66-55753A1C753B}" srcId="{850DE827-200F-4498-BB3D-882A699541D4}" destId="{0F165EF5-5F39-404F-951C-97C9EE28EC3D}" srcOrd="1" destOrd="0" parTransId="{94921E28-46CA-46E7-9003-99817991A23F}" sibTransId="{541A10DE-0A24-48B7-930D-8078931B3EA7}"/>
    <dgm:cxn modelId="{4E7CE599-EC77-485A-B7EC-6A093A139289}" type="presOf" srcId="{850DE827-200F-4498-BB3D-882A699541D4}" destId="{4EE90B1C-973C-4CE0-954C-1443162D30A0}" srcOrd="0" destOrd="0" presId="urn:microsoft.com/office/officeart/2011/layout/HexagonRadial"/>
    <dgm:cxn modelId="{EDE9A707-0438-4A9B-AA28-7D861BD5CC3A}" srcId="{850DE827-200F-4498-BB3D-882A699541D4}" destId="{B408A413-5820-4F78-A51F-DB889E9F5D5A}" srcOrd="4" destOrd="0" parTransId="{5262045D-96B7-4388-9359-361E9E960AE1}" sibTransId="{22067432-8007-4EC2-A894-8B3A78F92C6D}"/>
    <dgm:cxn modelId="{A6C92DAF-9617-4A75-8241-ABE5F65C1478}" type="presParOf" srcId="{BB99BDE4-698B-48AC-80D1-D911679D6BFB}" destId="{4EE90B1C-973C-4CE0-954C-1443162D30A0}" srcOrd="0" destOrd="0" presId="urn:microsoft.com/office/officeart/2011/layout/HexagonRadial"/>
    <dgm:cxn modelId="{70A5A2EB-20F2-4C0D-BB7D-FB3FE6C842B8}" type="presParOf" srcId="{BB99BDE4-698B-48AC-80D1-D911679D6BFB}" destId="{47D59220-8FC6-4772-A514-1097CB6C4B6B}" srcOrd="1" destOrd="0" presId="urn:microsoft.com/office/officeart/2011/layout/HexagonRadial"/>
    <dgm:cxn modelId="{C13F7558-2506-4B16-92F5-CA531E254ADD}" type="presParOf" srcId="{47D59220-8FC6-4772-A514-1097CB6C4B6B}" destId="{088C304F-831F-4E77-AD4F-C0D3EF917420}" srcOrd="0" destOrd="0" presId="urn:microsoft.com/office/officeart/2011/layout/HexagonRadial"/>
    <dgm:cxn modelId="{AF2A05B2-394B-4214-82C0-4CD43D4F3A50}" type="presParOf" srcId="{BB99BDE4-698B-48AC-80D1-D911679D6BFB}" destId="{1B53BE9E-C1EC-4755-8B14-A4D7235650F6}" srcOrd="2" destOrd="0" presId="urn:microsoft.com/office/officeart/2011/layout/HexagonRadial"/>
    <dgm:cxn modelId="{4AC5B4FC-EEFF-4D2F-BE44-95E4A78BB517}" type="presParOf" srcId="{BB99BDE4-698B-48AC-80D1-D911679D6BFB}" destId="{13A17196-3B82-487C-8062-BAE66E59E6AB}" srcOrd="3" destOrd="0" presId="urn:microsoft.com/office/officeart/2011/layout/HexagonRadial"/>
    <dgm:cxn modelId="{C44F0769-B634-4B86-9772-9C4E4EF82924}" type="presParOf" srcId="{13A17196-3B82-487C-8062-BAE66E59E6AB}" destId="{A6432A14-996C-4526-BB82-32F98A8A7F2B}" srcOrd="0" destOrd="0" presId="urn:microsoft.com/office/officeart/2011/layout/HexagonRadial"/>
    <dgm:cxn modelId="{0E97B86B-EAA1-42D6-9553-F9E0DBFB820B}" type="presParOf" srcId="{BB99BDE4-698B-48AC-80D1-D911679D6BFB}" destId="{FF16F7C5-337B-40EA-BCA2-A95178FF4105}" srcOrd="4" destOrd="0" presId="urn:microsoft.com/office/officeart/2011/layout/HexagonRadial"/>
    <dgm:cxn modelId="{E1296453-1F9D-4E66-A3D5-FFE4BDEF2E52}" type="presParOf" srcId="{BB99BDE4-698B-48AC-80D1-D911679D6BFB}" destId="{5C925AC1-8869-4A9B-A298-4F7627CDBF84}" srcOrd="5" destOrd="0" presId="urn:microsoft.com/office/officeart/2011/layout/HexagonRadial"/>
    <dgm:cxn modelId="{DE81D269-E9C2-4C8D-8677-8DDA0EAE39CC}" type="presParOf" srcId="{5C925AC1-8869-4A9B-A298-4F7627CDBF84}" destId="{AF7EF1B4-5831-45A3-A005-86381C0BB60F}" srcOrd="0" destOrd="0" presId="urn:microsoft.com/office/officeart/2011/layout/HexagonRadial"/>
    <dgm:cxn modelId="{9EEAB4E5-963B-4549-8186-A381A93DCFBE}" type="presParOf" srcId="{BB99BDE4-698B-48AC-80D1-D911679D6BFB}" destId="{49BAE73A-4758-4A0B-8018-B0B97A1485CD}" srcOrd="6" destOrd="0" presId="urn:microsoft.com/office/officeart/2011/layout/HexagonRadial"/>
    <dgm:cxn modelId="{4ABA53CD-5EDA-4C2D-91B5-ED4066187E32}" type="presParOf" srcId="{BB99BDE4-698B-48AC-80D1-D911679D6BFB}" destId="{1BB54E5A-D6E0-4C43-828C-7FBC471194E6}" srcOrd="7" destOrd="0" presId="urn:microsoft.com/office/officeart/2011/layout/HexagonRadial"/>
    <dgm:cxn modelId="{A89E1011-7666-4FC3-B144-1150036726C0}" type="presParOf" srcId="{1BB54E5A-D6E0-4C43-828C-7FBC471194E6}" destId="{FF25EE47-1541-41E0-B9C9-E72B15E4AEEF}" srcOrd="0" destOrd="0" presId="urn:microsoft.com/office/officeart/2011/layout/HexagonRadial"/>
    <dgm:cxn modelId="{E5B3A66A-1463-4ED7-AE65-B025DD86CF44}" type="presParOf" srcId="{BB99BDE4-698B-48AC-80D1-D911679D6BFB}" destId="{0132D115-53CA-4B7B-9775-1FF4C11BA5EA}" srcOrd="8" destOrd="0" presId="urn:microsoft.com/office/officeart/2011/layout/HexagonRadial"/>
    <dgm:cxn modelId="{4D4111F2-E9F6-450A-BD8A-312FB634F9E9}" type="presParOf" srcId="{BB99BDE4-698B-48AC-80D1-D911679D6BFB}" destId="{69FF8F0C-A77B-445F-81AE-A548DFAF3574}" srcOrd="9" destOrd="0" presId="urn:microsoft.com/office/officeart/2011/layout/HexagonRadial"/>
    <dgm:cxn modelId="{4E8EAFFC-4597-4B4B-883C-F78E667AAE55}" type="presParOf" srcId="{69FF8F0C-A77B-445F-81AE-A548DFAF3574}" destId="{3A2D8B18-152A-42D1-8746-E2963324FEBD}" srcOrd="0" destOrd="0" presId="urn:microsoft.com/office/officeart/2011/layout/HexagonRadial"/>
    <dgm:cxn modelId="{336C476E-91E2-4554-99AF-A7BD61AD6925}" type="presParOf" srcId="{BB99BDE4-698B-48AC-80D1-D911679D6BFB}" destId="{CF7CEE3A-1252-4E83-A078-9C72B780A3BB}" srcOrd="10" destOrd="0" presId="urn:microsoft.com/office/officeart/2011/layout/HexagonRadial"/>
    <dgm:cxn modelId="{A73DE03D-68F6-45AA-AF08-65B5C5FA1524}" type="presParOf" srcId="{BB99BDE4-698B-48AC-80D1-D911679D6BFB}" destId="{082D6917-9574-4BAD-A55F-AB5E8759191E}" srcOrd="11" destOrd="0" presId="urn:microsoft.com/office/officeart/2011/layout/HexagonRadial"/>
    <dgm:cxn modelId="{95C7A98E-E7A5-42CF-B94C-F25032A8E5A6}" type="presParOf" srcId="{082D6917-9574-4BAD-A55F-AB5E8759191E}" destId="{E9DB7958-7CD7-4372-98E5-69C23FF7A3B7}" srcOrd="0" destOrd="0" presId="urn:microsoft.com/office/officeart/2011/layout/HexagonRadial"/>
    <dgm:cxn modelId="{DE5A18CA-743F-409A-B612-71A90718A79C}" type="presParOf" srcId="{BB99BDE4-698B-48AC-80D1-D911679D6BFB}" destId="{73CF82EC-9A06-411A-BA80-CBA9839B76B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E90B1C-973C-4CE0-954C-1443162D30A0}">
      <dsp:nvSpPr>
        <dsp:cNvPr id="0" name=""/>
        <dsp:cNvSpPr/>
      </dsp:nvSpPr>
      <dsp:spPr>
        <a:xfrm>
          <a:off x="4689651" y="2212390"/>
          <a:ext cx="2812044" cy="2432532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 dirty="0"/>
        </a:p>
      </dsp:txBody>
      <dsp:txXfrm>
        <a:off x="5155646" y="2615495"/>
        <a:ext cx="1880054" cy="1626322"/>
      </dsp:txXfrm>
    </dsp:sp>
    <dsp:sp modelId="{A6432A14-996C-4526-BB82-32F98A8A7F2B}">
      <dsp:nvSpPr>
        <dsp:cNvPr id="0" name=""/>
        <dsp:cNvSpPr/>
      </dsp:nvSpPr>
      <dsp:spPr>
        <a:xfrm>
          <a:off x="6450531" y="1048588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3BE9E-C1EC-4755-8B14-A4D7235650F6}">
      <dsp:nvSpPr>
        <dsp:cNvPr id="0" name=""/>
        <dsp:cNvSpPr/>
      </dsp:nvSpPr>
      <dsp:spPr>
        <a:xfrm>
          <a:off x="4948680" y="0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জন্ম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১৮২৪খ্রি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২৫জানু</a:t>
          </a:r>
          <a:endParaRPr lang="en-US" sz="2400" kern="1200" dirty="0"/>
        </a:p>
      </dsp:txBody>
      <dsp:txXfrm>
        <a:off x="5330577" y="330385"/>
        <a:ext cx="1540656" cy="1332850"/>
      </dsp:txXfrm>
    </dsp:sp>
    <dsp:sp modelId="{AF7EF1B4-5831-45A3-A005-86381C0BB60F}">
      <dsp:nvSpPr>
        <dsp:cNvPr id="0" name=""/>
        <dsp:cNvSpPr/>
      </dsp:nvSpPr>
      <dsp:spPr>
        <a:xfrm>
          <a:off x="7688773" y="2757601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16F7C5-337B-40EA-BCA2-A95178FF4105}">
      <dsp:nvSpPr>
        <dsp:cNvPr id="0" name=""/>
        <dsp:cNvSpPr/>
      </dsp:nvSpPr>
      <dsp:spPr>
        <a:xfrm>
          <a:off x="7062129" y="1226210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/>
            <a:t>খ্রিষ্টধর্ম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/>
            <a:t>১৮৪২খ্রি</a:t>
          </a:r>
          <a:endParaRPr lang="en-US" sz="3200" kern="1200" dirty="0"/>
        </a:p>
      </dsp:txBody>
      <dsp:txXfrm>
        <a:off x="7444026" y="1556595"/>
        <a:ext cx="1540656" cy="1332850"/>
      </dsp:txXfrm>
    </dsp:sp>
    <dsp:sp modelId="{FF25EE47-1541-41E0-B9C9-E72B15E4AEEF}">
      <dsp:nvSpPr>
        <dsp:cNvPr id="0" name=""/>
        <dsp:cNvSpPr/>
      </dsp:nvSpPr>
      <dsp:spPr>
        <a:xfrm>
          <a:off x="6828610" y="4686757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BAE73A-4758-4A0B-8018-B0B97A1485CD}">
      <dsp:nvSpPr>
        <dsp:cNvPr id="0" name=""/>
        <dsp:cNvSpPr/>
      </dsp:nvSpPr>
      <dsp:spPr>
        <a:xfrm>
          <a:off x="7062129" y="3636797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/>
            <a:t>কাব্য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/>
            <a:t>বীরাঙ্গনা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/>
            <a:t>ব্রজাঙ্গনা,</a:t>
          </a:r>
          <a:endParaRPr lang="en-US" sz="2000" kern="1200" dirty="0"/>
        </a:p>
      </dsp:txBody>
      <dsp:txXfrm>
        <a:off x="7444026" y="3967182"/>
        <a:ext cx="1540656" cy="1332850"/>
      </dsp:txXfrm>
    </dsp:sp>
    <dsp:sp modelId="{3A2D8B18-152A-42D1-8746-E2963324FEBD}">
      <dsp:nvSpPr>
        <dsp:cNvPr id="0" name=""/>
        <dsp:cNvSpPr/>
      </dsp:nvSpPr>
      <dsp:spPr>
        <a:xfrm>
          <a:off x="4694883" y="4887010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32D115-53CA-4B7B-9775-1FF4C11BA5EA}">
      <dsp:nvSpPr>
        <dsp:cNvPr id="0" name=""/>
        <dsp:cNvSpPr/>
      </dsp:nvSpPr>
      <dsp:spPr>
        <a:xfrm>
          <a:off x="4948680" y="4864379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/>
            <a:t>নাটক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kern="1200" dirty="0" smtClean="0"/>
            <a:t>পদ্মাবতী,শর্মিষ্ঠা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5330577" y="5194764"/>
        <a:ext cx="1540656" cy="1332850"/>
      </dsp:txXfrm>
    </dsp:sp>
    <dsp:sp modelId="{E9DB7958-7CD7-4372-98E5-69C23FF7A3B7}">
      <dsp:nvSpPr>
        <dsp:cNvPr id="0" name=""/>
        <dsp:cNvSpPr/>
      </dsp:nvSpPr>
      <dsp:spPr>
        <a:xfrm>
          <a:off x="3436364" y="3178682"/>
          <a:ext cx="1060976" cy="914171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7CEE3A-1252-4E83-A078-9C72B780A3BB}">
      <dsp:nvSpPr>
        <dsp:cNvPr id="0" name=""/>
        <dsp:cNvSpPr/>
      </dsp:nvSpPr>
      <dsp:spPr>
        <a:xfrm>
          <a:off x="2825420" y="3638168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অমিত্রাক্ষর ছন্দ ও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সনেট</a:t>
          </a:r>
          <a:endParaRPr lang="en-US" sz="2400" kern="1200" dirty="0"/>
        </a:p>
      </dsp:txBody>
      <dsp:txXfrm>
        <a:off x="3207317" y="3968553"/>
        <a:ext cx="1540656" cy="1332850"/>
      </dsp:txXfrm>
    </dsp:sp>
    <dsp:sp modelId="{73CF82EC-9A06-411A-BA80-CBA9839B76BB}">
      <dsp:nvSpPr>
        <dsp:cNvPr id="0" name=""/>
        <dsp:cNvSpPr/>
      </dsp:nvSpPr>
      <dsp:spPr>
        <a:xfrm>
          <a:off x="2825420" y="1223467"/>
          <a:ext cx="2304450" cy="1993620"/>
        </a:xfrm>
        <a:prstGeom prst="hexagon">
          <a:avLst>
            <a:gd name="adj" fmla="val 28570"/>
            <a:gd name="vf" fmla="val 11547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মৃত্যু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১৮৭৩খ্রি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২৯জুন</a:t>
          </a:r>
          <a:endParaRPr lang="en-US" sz="2400" kern="1200" dirty="0"/>
        </a:p>
      </dsp:txBody>
      <dsp:txXfrm>
        <a:off x="3207317" y="1553852"/>
        <a:ext cx="1540656" cy="1332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4507A-CFC7-46B6-8CC9-10821F8086A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CE1D6-53F2-42C3-B88E-5B0C777C98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2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7CE1D6-53F2-42C3-B88E-5B0C777C988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89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140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66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780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521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483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19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95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163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91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94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293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60A6E-4D93-470E-9294-9BB0E47222DE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10663-B92E-4358-BD75-0BD586020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56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vel 5"/>
          <p:cNvSpPr/>
          <p:nvPr/>
        </p:nvSpPr>
        <p:spPr>
          <a:xfrm>
            <a:off x="2693096" y="37578"/>
            <a:ext cx="6450904" cy="1327759"/>
          </a:xfrm>
          <a:prstGeom prst="bevel">
            <a:avLst/>
          </a:prstGeom>
          <a:solidFill>
            <a:schemeClr val="accent6">
              <a:lumMod val="5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মাল্টিমিডিয়া ক্লাসে স্বাগতম</a:t>
            </a:r>
            <a:endParaRPr lang="en-U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649" y="1603331"/>
            <a:ext cx="8931057" cy="496030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626269" y="5611659"/>
            <a:ext cx="3820437" cy="95197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FF00"/>
                </a:solidFill>
              </a:rPr>
              <a:t>কেমন আছো সবাই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396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438411" y="2555310"/>
            <a:ext cx="7290148" cy="3870542"/>
          </a:xfrm>
          <a:prstGeom prst="round2DiagRect">
            <a:avLst>
              <a:gd name="adj1" fmla="val 16667"/>
              <a:gd name="adj2" fmla="val 16181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শাহনাজ আক্তার(এম.এ,এম.এড)</a:t>
            </a:r>
          </a:p>
          <a:p>
            <a:pPr algn="ctr"/>
            <a:r>
              <a:rPr lang="bn-BD" sz="3600" dirty="0" smtClean="0"/>
              <a:t>সিনিয়র শিক্ষক(বাংলা)</a:t>
            </a:r>
          </a:p>
          <a:p>
            <a:pPr algn="ctr"/>
            <a:r>
              <a:rPr lang="bn-BD" sz="3600" dirty="0" smtClean="0"/>
              <a:t>কোনাবাড়ী এম.এ.কুদ্দুছ উচ্চ বিদ্যালয়</a:t>
            </a:r>
          </a:p>
          <a:p>
            <a:pPr algn="ctr"/>
            <a:r>
              <a:rPr lang="bn-BD" sz="3600" dirty="0" smtClean="0"/>
              <a:t>গাজীপুর সদর,গাজীপুর।</a:t>
            </a:r>
          </a:p>
          <a:p>
            <a:pPr algn="ctr"/>
            <a:r>
              <a:rPr lang="bn-BD" sz="2400" dirty="0" smtClean="0"/>
              <a:t>ইমেইল:</a:t>
            </a:r>
            <a:r>
              <a:rPr lang="en-US" sz="2400" dirty="0" smtClean="0"/>
              <a:t>shahnazakternomi@gmail.com</a:t>
            </a:r>
          </a:p>
          <a:p>
            <a:pPr algn="ctr"/>
            <a:r>
              <a:rPr lang="bn-BD" sz="2400" dirty="0" smtClean="0"/>
              <a:t>মোবাইল:01717871696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672208" y="150314"/>
            <a:ext cx="3056351" cy="926926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পরিচিতি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7878870" y="2555310"/>
            <a:ext cx="3933173" cy="387054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বাংলা সাহিত্য</a:t>
            </a:r>
          </a:p>
          <a:p>
            <a:pPr algn="ctr"/>
            <a:r>
              <a:rPr lang="bn-BD" sz="3200" dirty="0" smtClean="0"/>
              <a:t>বাংলা ১ম পত্র-কবিতা</a:t>
            </a:r>
          </a:p>
          <a:p>
            <a:pPr algn="ctr"/>
            <a:r>
              <a:rPr lang="bn-BD" sz="3200" dirty="0" smtClean="0"/>
              <a:t>শ্রেণি-নবম/দশম</a:t>
            </a:r>
          </a:p>
          <a:p>
            <a:pPr algn="ctr"/>
            <a:r>
              <a:rPr lang="bn-BD" sz="3200" dirty="0" smtClean="0"/>
              <a:t>শিক্ষার্থী-৫০জন</a:t>
            </a:r>
          </a:p>
          <a:p>
            <a:pPr algn="ctr"/>
            <a:r>
              <a:rPr lang="bn-BD" sz="3200" dirty="0" smtClean="0"/>
              <a:t>সময়-৪৫মিনিট</a:t>
            </a:r>
            <a:endParaRPr lang="en-US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97" y="150314"/>
            <a:ext cx="2592888" cy="230478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897677" y="1753644"/>
            <a:ext cx="2004164" cy="688932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শিক্ষক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8624169" y="1766170"/>
            <a:ext cx="2167003" cy="67640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পাঠ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8157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7447" y="87682"/>
            <a:ext cx="8029183" cy="1164921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bn-BD" b="1" dirty="0" smtClean="0">
                <a:ln w="22225">
                  <a:solidFill>
                    <a:schemeClr val="accent2"/>
                  </a:solidFill>
                  <a:prstDash val="solid"/>
                </a:ln>
              </a:rPr>
              <a:t>নিচের ছবি গুলো দেখে বলতো-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385" y="1528175"/>
            <a:ext cx="4634630" cy="36200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030" y="1528175"/>
            <a:ext cx="4897677" cy="362002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480153" y="5323562"/>
            <a:ext cx="1891430" cy="6513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নদ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53403" y="5311036"/>
            <a:ext cx="1716065" cy="66387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</a:rPr>
              <a:t>নদী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20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82450" y="87682"/>
            <a:ext cx="7027100" cy="1263585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আজকের পাঠ কপোতাক্ষ নদ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754" y="1540702"/>
            <a:ext cx="9369468" cy="503546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528142" y="5699342"/>
            <a:ext cx="3407080" cy="87682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মাইকেল মধুসূদন দত্ত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25134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81195" y="125261"/>
            <a:ext cx="5999968" cy="121972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002060"/>
                </a:solidFill>
              </a:rPr>
              <a:t>এই পাঠ শেষে শিক্ষার্থীরা-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6" name="4-Point Star 5"/>
          <p:cNvSpPr/>
          <p:nvPr/>
        </p:nvSpPr>
        <p:spPr>
          <a:xfrm flipH="1" flipV="1">
            <a:off x="-112734" y="6989524"/>
            <a:ext cx="225467" cy="45719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016690" y="1816274"/>
            <a:ext cx="8204547" cy="4684734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কবি পরিচিতি বলতে পারবে।</a:t>
            </a:r>
          </a:p>
          <a:p>
            <a:pPr algn="ctr"/>
            <a:endParaRPr lang="bn-BD" sz="2800" dirty="0" smtClean="0">
              <a:solidFill>
                <a:schemeClr val="tx1"/>
              </a:solidFill>
            </a:endParaRPr>
          </a:p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নতুন শব্দের অর্থ বলতে পারবে।</a:t>
            </a:r>
          </a:p>
          <a:p>
            <a:pPr algn="ctr"/>
            <a:endParaRPr lang="bn-BD" sz="2800" dirty="0" smtClean="0">
              <a:solidFill>
                <a:schemeClr val="tx1"/>
              </a:solidFill>
            </a:endParaRPr>
          </a:p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স্বদেশের প্রতি ভালোবাসা বিশ্লেষণ করতে পারবে।</a:t>
            </a:r>
          </a:p>
          <a:p>
            <a:pPr algn="ctr"/>
            <a:endParaRPr lang="bn-BD" sz="2800" dirty="0" smtClean="0">
              <a:solidFill>
                <a:schemeClr val="tx1"/>
              </a:solidFill>
            </a:endParaRPr>
          </a:p>
          <a:p>
            <a:pPr algn="ctr"/>
            <a:r>
              <a:rPr lang="bn-BD" sz="2800" dirty="0" smtClean="0">
                <a:solidFill>
                  <a:schemeClr val="tx1"/>
                </a:solidFill>
              </a:rPr>
              <a:t>ষষ্টক ও অষ্টক কি তা বলতে পারবে।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Heart 7"/>
          <p:cNvSpPr/>
          <p:nvPr/>
        </p:nvSpPr>
        <p:spPr>
          <a:xfrm>
            <a:off x="3482236" y="2580362"/>
            <a:ext cx="513567" cy="463463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eart 8"/>
          <p:cNvSpPr/>
          <p:nvPr/>
        </p:nvSpPr>
        <p:spPr>
          <a:xfrm>
            <a:off x="3231715" y="3515115"/>
            <a:ext cx="463463" cy="455636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Heart 13"/>
          <p:cNvSpPr/>
          <p:nvPr/>
        </p:nvSpPr>
        <p:spPr>
          <a:xfrm>
            <a:off x="2141951" y="4409163"/>
            <a:ext cx="463463" cy="438410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Heart 14"/>
          <p:cNvSpPr/>
          <p:nvPr/>
        </p:nvSpPr>
        <p:spPr>
          <a:xfrm>
            <a:off x="2730674" y="5285984"/>
            <a:ext cx="501041" cy="383608"/>
          </a:xfrm>
          <a:prstGeom prst="hear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147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786086362"/>
              </p:ext>
            </p:extLst>
          </p:nvPr>
        </p:nvGraphicFramePr>
        <p:xfrm>
          <a:off x="0" y="1"/>
          <a:ext cx="12192001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521" y="2141951"/>
            <a:ext cx="2605413" cy="26355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263047" y="137786"/>
            <a:ext cx="4559474" cy="901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</a:rPr>
              <a:t>এসো কবি সম্পর্কে জানি-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366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240077" y="150312"/>
            <a:ext cx="2830882" cy="1240077"/>
          </a:xfrm>
          <a:prstGeom prst="flowChartPunchedTap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আদর্শ পাঠ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6" r="3611"/>
          <a:stretch/>
        </p:blipFill>
        <p:spPr>
          <a:xfrm>
            <a:off x="263047" y="1390390"/>
            <a:ext cx="5098093" cy="51481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5561557" y="1390390"/>
            <a:ext cx="6450904" cy="51481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ক এবং খ দিয়ে ছন্দের মিল</a:t>
            </a:r>
          </a:p>
          <a:p>
            <a:pPr algn="ctr"/>
            <a:endParaRPr lang="bn-BD" dirty="0" smtClean="0">
              <a:solidFill>
                <a:schemeClr val="tx1"/>
              </a:solidFill>
            </a:endParaRP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সতত,হে নদ,তুমি পড় মোর </a:t>
            </a:r>
            <a:r>
              <a:rPr lang="bn-BD" sz="2400" dirty="0" smtClean="0">
                <a:solidFill>
                  <a:srgbClr val="FF0000"/>
                </a:solidFill>
              </a:rPr>
              <a:t>মনে!-ক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সতত তোমার কথা ভাবি এ </a:t>
            </a:r>
            <a:r>
              <a:rPr lang="bn-BD" sz="2400" dirty="0" smtClean="0">
                <a:solidFill>
                  <a:srgbClr val="FF0000"/>
                </a:solidFill>
              </a:rPr>
              <a:t>বিরলে; -খ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সতত(যেমতি লোক নিশার </a:t>
            </a:r>
            <a:r>
              <a:rPr lang="bn-BD" sz="2400" dirty="0" smtClean="0">
                <a:solidFill>
                  <a:srgbClr val="FF0000"/>
                </a:solidFill>
              </a:rPr>
              <a:t>স্বপনে--ক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শোনে মায়া-মন্ত্রধবনি)তব </a:t>
            </a:r>
            <a:r>
              <a:rPr lang="bn-BD" sz="2400" dirty="0" smtClean="0">
                <a:solidFill>
                  <a:srgbClr val="FF0000"/>
                </a:solidFill>
              </a:rPr>
              <a:t>কলকলে-খ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জুড়াই এ কান আমি ভ্রান্তির </a:t>
            </a:r>
            <a:r>
              <a:rPr lang="bn-BD" sz="2400" dirty="0" smtClean="0">
                <a:solidFill>
                  <a:srgbClr val="FF0000"/>
                </a:solidFill>
              </a:rPr>
              <a:t>ছলনে!-ক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বহু দেশে দেখিয়াছি বহু </a:t>
            </a:r>
            <a:r>
              <a:rPr lang="bn-BD" sz="2400" dirty="0" smtClean="0">
                <a:solidFill>
                  <a:srgbClr val="FF0000"/>
                </a:solidFill>
              </a:rPr>
              <a:t>নদ-দলে-খ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কিন্তু এ স্নেহের তৃ্ষ্ণা মিটে কার </a:t>
            </a:r>
            <a:r>
              <a:rPr lang="bn-BD" sz="2400" dirty="0" smtClean="0">
                <a:solidFill>
                  <a:srgbClr val="FF0000"/>
                </a:solidFill>
              </a:rPr>
              <a:t>জলে?-খ</a:t>
            </a:r>
          </a:p>
          <a:p>
            <a:pPr algn="ctr"/>
            <a:r>
              <a:rPr lang="bn-BD" sz="2400" dirty="0" smtClean="0">
                <a:solidFill>
                  <a:schemeClr val="tx1"/>
                </a:solidFill>
              </a:rPr>
              <a:t>দুগ্ধ-স্রোতরূপী তুমি </a:t>
            </a:r>
            <a:r>
              <a:rPr lang="bn-BD" sz="2400" dirty="0" smtClean="0">
                <a:solidFill>
                  <a:srgbClr val="FF0000"/>
                </a:solidFill>
              </a:rPr>
              <a:t>জন্মভূমি-স্তনে।–ক</a:t>
            </a:r>
          </a:p>
          <a:p>
            <a:pPr algn="ctr"/>
            <a:endParaRPr lang="bn-BD" sz="2400" dirty="0" smtClean="0">
              <a:solidFill>
                <a:schemeClr val="tx1"/>
              </a:solidFill>
            </a:endParaRPr>
          </a:p>
          <a:p>
            <a:pPr algn="ctr"/>
            <a:r>
              <a:rPr lang="bn-BD" sz="2400" dirty="0" smtClean="0">
                <a:solidFill>
                  <a:srgbClr val="FF0000"/>
                </a:solidFill>
              </a:rPr>
              <a:t>অর্থাৎ-নে-ক,লে-খ,নে-ক,লে-খ,নে-ক</a:t>
            </a:r>
          </a:p>
          <a:p>
            <a:pPr algn="ctr"/>
            <a:r>
              <a:rPr lang="bn-BD" sz="2400" dirty="0" smtClean="0">
                <a:solidFill>
                  <a:srgbClr val="FF0000"/>
                </a:solidFill>
              </a:rPr>
              <a:t>লে-খ,লে-খ,নে-ক এই ভাবে ছন্দের মিল হয়।</a:t>
            </a:r>
          </a:p>
          <a:p>
            <a:pPr algn="ctr"/>
            <a:r>
              <a:rPr lang="bn-BD" sz="2400" dirty="0" smtClean="0">
                <a:solidFill>
                  <a:srgbClr val="FF0000"/>
                </a:solidFill>
              </a:rPr>
              <a:t>তাহলে দেখা যায়-কখকখকখখক।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718132" y="281834"/>
            <a:ext cx="6137753" cy="977031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প্রথম আট চরণ(অষ্টক) ছন্দের মিলদেখ-</a:t>
            </a:r>
            <a:endParaRPr lang="en-US" sz="2800" b="1" dirty="0">
              <a:ln w="6600">
                <a:solidFill>
                  <a:schemeClr val="accent2"/>
                </a:solidFill>
                <a:prstDash val="solid"/>
              </a:ln>
              <a:solidFill>
                <a:schemeClr val="tx2">
                  <a:lumMod val="50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28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79778"/>
            <a:ext cx="5949863" cy="413209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27101" y="1527647"/>
            <a:ext cx="4822521" cy="418422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000" dirty="0" smtClean="0"/>
              <a:t>আর কি হে হবে দেখা?-যত দিন </a:t>
            </a:r>
            <a:r>
              <a:rPr lang="bn-BD" sz="2000" dirty="0" smtClean="0">
                <a:solidFill>
                  <a:schemeClr val="tx1"/>
                </a:solidFill>
              </a:rPr>
              <a:t>যাবে,-গ</a:t>
            </a:r>
          </a:p>
          <a:p>
            <a:pPr algn="ctr"/>
            <a:r>
              <a:rPr lang="bn-BD" sz="2000" dirty="0" smtClean="0"/>
              <a:t> </a:t>
            </a:r>
          </a:p>
          <a:p>
            <a:pPr algn="ctr"/>
            <a:r>
              <a:rPr lang="bn-BD" sz="2000" dirty="0" smtClean="0"/>
              <a:t>প্রজারূপে রাজরূপ সাগরেরে </a:t>
            </a:r>
            <a:r>
              <a:rPr lang="bn-BD" sz="2000" dirty="0" smtClean="0">
                <a:solidFill>
                  <a:schemeClr val="tx1"/>
                </a:solidFill>
              </a:rPr>
              <a:t>দিতে-ঘ</a:t>
            </a:r>
          </a:p>
          <a:p>
            <a:pPr algn="ctr"/>
            <a:endParaRPr lang="bn-BD" sz="2000" dirty="0" smtClean="0"/>
          </a:p>
          <a:p>
            <a:pPr algn="ctr"/>
            <a:r>
              <a:rPr lang="bn-BD" sz="2000" dirty="0" smtClean="0"/>
              <a:t>বারি-রূপ কর তুমি;এ মিনতি,</a:t>
            </a:r>
            <a:r>
              <a:rPr lang="bn-BD" sz="2000" dirty="0" smtClean="0">
                <a:solidFill>
                  <a:schemeClr val="tx1"/>
                </a:solidFill>
              </a:rPr>
              <a:t>গাবে-গ</a:t>
            </a:r>
          </a:p>
          <a:p>
            <a:pPr algn="ctr"/>
            <a:endParaRPr lang="bn-BD" sz="2000" dirty="0" smtClean="0"/>
          </a:p>
          <a:p>
            <a:pPr algn="ctr"/>
            <a:r>
              <a:rPr lang="bn-BD" sz="2000" dirty="0" smtClean="0"/>
              <a:t>বঙ্গজ জনের কানে,সখে,সখা-</a:t>
            </a:r>
            <a:r>
              <a:rPr lang="bn-BD" sz="2000" dirty="0" smtClean="0">
                <a:solidFill>
                  <a:schemeClr val="tx1"/>
                </a:solidFill>
              </a:rPr>
              <a:t>রীতে-ঘ</a:t>
            </a:r>
          </a:p>
          <a:p>
            <a:pPr algn="ctr"/>
            <a:endParaRPr lang="bn-BD" sz="2000" dirty="0" smtClean="0"/>
          </a:p>
          <a:p>
            <a:pPr algn="ctr"/>
            <a:r>
              <a:rPr lang="bn-BD" sz="2000" dirty="0" smtClean="0"/>
              <a:t>নাম তার,এ প্রবাসে মজি প্রেম-ভা</a:t>
            </a:r>
            <a:r>
              <a:rPr lang="bn-BD" sz="2000" dirty="0" smtClean="0">
                <a:solidFill>
                  <a:schemeClr val="tx1"/>
                </a:solidFill>
              </a:rPr>
              <a:t>বে-গ</a:t>
            </a:r>
          </a:p>
          <a:p>
            <a:pPr algn="ctr"/>
            <a:endParaRPr lang="bn-BD" sz="2000" dirty="0" smtClean="0"/>
          </a:p>
          <a:p>
            <a:pPr algn="ctr"/>
            <a:r>
              <a:rPr lang="bn-BD" sz="2000" dirty="0" smtClean="0"/>
              <a:t>লইছে যে তব নাম বঙ্গের </a:t>
            </a:r>
            <a:r>
              <a:rPr lang="bn-BD" sz="2000" dirty="0" smtClean="0">
                <a:solidFill>
                  <a:schemeClr val="tx1"/>
                </a:solidFill>
              </a:rPr>
              <a:t>সংগীতে।ঘ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02082" y="87682"/>
            <a:ext cx="9795353" cy="12400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FF00"/>
                </a:solidFill>
              </a:rPr>
              <a:t>শেষ ছয় চরণ-ষষ্টক গ, ঘ, দিয়ে মিল দেখ-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73249" y="5812077"/>
            <a:ext cx="6764055" cy="85177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বে-গ, তে-ঘ, বে-গ, তে-ঘ, বে-গ, তে-ঘ, তাহলে,গঘগঘগঘ।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0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3519813" y="100208"/>
            <a:ext cx="2680570" cy="1419049"/>
          </a:xfrm>
          <a:prstGeom prst="down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শব্দার্থ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85" y="1581888"/>
            <a:ext cx="2755726" cy="128296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15441" y="1941534"/>
            <a:ext cx="2004164" cy="56367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বিরলে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6382269" y="1841326"/>
            <a:ext cx="3106456" cy="76408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একান্ত নিরিবিলিতে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336" y="3226322"/>
            <a:ext cx="2755726" cy="116135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515649" y="3458964"/>
            <a:ext cx="1903956" cy="6960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নিশা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6538585" y="3466098"/>
            <a:ext cx="2204581" cy="68893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রাত্রি</a:t>
            </a:r>
            <a:endParaRPr lang="en-US" sz="32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285" y="4960310"/>
            <a:ext cx="2799827" cy="126512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15441" y="5260932"/>
            <a:ext cx="1903956" cy="713983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ভ্রান্তি</a:t>
            </a:r>
            <a:endParaRPr lang="en-US" sz="3200" dirty="0"/>
          </a:p>
        </p:txBody>
      </p:sp>
      <p:sp>
        <p:nvSpPr>
          <p:cNvPr id="15" name="Rectangle 14"/>
          <p:cNvSpPr/>
          <p:nvPr/>
        </p:nvSpPr>
        <p:spPr>
          <a:xfrm>
            <a:off x="6538585" y="5248405"/>
            <a:ext cx="2204581" cy="72651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ভুল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612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61980" y="441736"/>
            <a:ext cx="3203531" cy="1286856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একক কাজ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20854" y="3425476"/>
            <a:ext cx="6532324" cy="92770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কবি কত খ্রিষ্টাব্দে খ্রিষ্টধর্ম গ্রহণ করেন?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4020855" y="4359841"/>
            <a:ext cx="6532323" cy="88856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তাঁর অমর কীর্তির নাম কি?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020855" y="5248404"/>
            <a:ext cx="6532323" cy="10897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সনেট কে বাংলায় কি বলে?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32" r="24050"/>
          <a:stretch/>
        </p:blipFill>
        <p:spPr>
          <a:xfrm>
            <a:off x="7622087" y="441736"/>
            <a:ext cx="2931091" cy="290603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0" r="20547"/>
          <a:stretch/>
        </p:blipFill>
        <p:spPr>
          <a:xfrm rot="5400000">
            <a:off x="-607514" y="1810012"/>
            <a:ext cx="5248407" cy="380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4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05623" y="87682"/>
            <a:ext cx="4872624" cy="103966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একক কাজের সমাধান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60932" y="2149867"/>
            <a:ext cx="63506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70C0"/>
                </a:solidFill>
              </a:rPr>
              <a:t>উত্তর:১৮৪২ খ্রিষ্টাব্দে।</a:t>
            </a:r>
          </a:p>
          <a:p>
            <a:endParaRPr lang="bn-BD" sz="2800" dirty="0" smtClean="0"/>
          </a:p>
          <a:p>
            <a:r>
              <a:rPr lang="bn-BD" sz="4800" dirty="0" smtClean="0"/>
              <a:t>উত্তর:মেঘনাদ-বধ কাব্য।</a:t>
            </a:r>
          </a:p>
          <a:p>
            <a:endParaRPr lang="bn-BD" sz="2800" dirty="0" smtClean="0"/>
          </a:p>
          <a:p>
            <a:r>
              <a:rPr lang="bn-BD" sz="4800" dirty="0" smtClean="0">
                <a:solidFill>
                  <a:srgbClr val="FF0000"/>
                </a:solidFill>
              </a:rPr>
              <a:t>উত্তর:বাংলায় চতুর্দশপদী।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7010" y="1888298"/>
            <a:ext cx="4853835" cy="415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47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4130454" y="126651"/>
            <a:ext cx="3778685" cy="1426575"/>
          </a:xfrm>
          <a:prstGeom prst="horizontalScroll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জোড়ায় কাজ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7073" y="5980048"/>
            <a:ext cx="692724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প্রশ্ন:কবি বিদেশে যাওয়ার তিনটি কারণ লিখ।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138" y="1791222"/>
            <a:ext cx="4464562" cy="40459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01" b="6682"/>
          <a:stretch/>
        </p:blipFill>
        <p:spPr>
          <a:xfrm rot="10800000">
            <a:off x="1549397" y="1791222"/>
            <a:ext cx="4470399" cy="4037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25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728593" y="39454"/>
            <a:ext cx="7014574" cy="1127342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জোড়ায় কাজের সমাধান দেখে নেই-</a:t>
            </a:r>
            <a:endParaRPr lang="en-US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 rot="10800000" flipH="1" flipV="1">
            <a:off x="764088" y="1373475"/>
            <a:ext cx="8880953" cy="118183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/>
              <a:t>পাশ্চাত্য জীবনের প্রতি প্রবল আগ্রহ বলে।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764088" y="2686832"/>
            <a:ext cx="8880953" cy="11711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accent5">
                    <a:lumMod val="50000"/>
                  </a:schemeClr>
                </a:solidFill>
              </a:rPr>
              <a:t>ইংরেজী</a:t>
            </a:r>
            <a:r>
              <a:rPr lang="bn-BD" sz="2800" dirty="0" smtClean="0"/>
              <a:t> </a:t>
            </a:r>
            <a:r>
              <a:rPr lang="bn-BD" sz="2800" dirty="0" smtClean="0">
                <a:solidFill>
                  <a:srgbClr val="7030A0"/>
                </a:solidFill>
              </a:rPr>
              <a:t>ভাষাওসাহিত্যের প্রতি তীব্র </a:t>
            </a:r>
            <a:r>
              <a:rPr lang="bn-BD" sz="2800" dirty="0" smtClean="0">
                <a:solidFill>
                  <a:schemeClr val="tx2">
                    <a:lumMod val="50000"/>
                  </a:schemeClr>
                </a:solidFill>
              </a:rPr>
              <a:t>আবেগ বলে।</a:t>
            </a:r>
            <a:endParaRPr lang="en-US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4088" y="4020854"/>
            <a:ext cx="8880953" cy="164090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spc="-150" dirty="0" smtClean="0"/>
              <a:t>ইংরেজী ভাষায় সাহিত্য রচনায় উদ্বুদ্ধ হয়ে ছিল বলে।</a:t>
            </a:r>
            <a:endParaRPr lang="en-US" sz="2800" spc="-150" dirty="0"/>
          </a:p>
        </p:txBody>
      </p:sp>
      <p:sp>
        <p:nvSpPr>
          <p:cNvPr id="6" name="Quad Arrow Callout 5"/>
          <p:cNvSpPr/>
          <p:nvPr/>
        </p:nvSpPr>
        <p:spPr>
          <a:xfrm>
            <a:off x="1490597" y="1684272"/>
            <a:ext cx="692064" cy="620357"/>
          </a:xfrm>
          <a:prstGeom prst="quadArrow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Quad Arrow Callout 6"/>
          <p:cNvSpPr/>
          <p:nvPr/>
        </p:nvSpPr>
        <p:spPr>
          <a:xfrm>
            <a:off x="977030" y="2830882"/>
            <a:ext cx="751563" cy="770351"/>
          </a:xfrm>
          <a:prstGeom prst="quadArrow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Quad Arrow Callout 7"/>
          <p:cNvSpPr/>
          <p:nvPr/>
        </p:nvSpPr>
        <p:spPr>
          <a:xfrm>
            <a:off x="764088" y="4427949"/>
            <a:ext cx="726509" cy="757826"/>
          </a:xfrm>
          <a:prstGeom prst="quadArrowCallou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0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/>
          <p:cNvSpPr/>
          <p:nvPr/>
        </p:nvSpPr>
        <p:spPr>
          <a:xfrm>
            <a:off x="2567835" y="501040"/>
            <a:ext cx="3356975" cy="1189973"/>
          </a:xfrm>
          <a:prstGeom prst="round1Rect">
            <a:avLst>
              <a:gd name="adj" fmla="val 0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মূল্যায়ন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1941535" y="2956143"/>
            <a:ext cx="6914366" cy="876821"/>
          </a:xfrm>
          <a:prstGeom prst="round2DiagRect">
            <a:avLst>
              <a:gd name="adj1" fmla="val 0"/>
              <a:gd name="adj2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শেষের ছয় চরণকে কি বল?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941535" y="3832964"/>
            <a:ext cx="6914367" cy="12025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তাঁর নামের আগে কখন মাইকেল শব্দ ব্যবহার করেন?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941535" y="5035464"/>
            <a:ext cx="6914367" cy="101460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/>
              <a:t>কবির লেখা দুটি প্রহসনের নাম বল?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66" y="100208"/>
            <a:ext cx="2567835" cy="283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25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evel 5"/>
          <p:cNvSpPr/>
          <p:nvPr/>
        </p:nvSpPr>
        <p:spPr>
          <a:xfrm>
            <a:off x="4308953" y="45972"/>
            <a:ext cx="3569917" cy="1290181"/>
          </a:xfrm>
          <a:prstGeom prst="beve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বাড়ীর কাজ</a:t>
            </a:r>
            <a:endParaRPr lang="en-US" sz="4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259" y="1415441"/>
            <a:ext cx="8404964" cy="384549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159258" y="5419507"/>
            <a:ext cx="8404965" cy="101460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প্রশ্ন:কপোতাক্ষ নদ কবিতায় কবির যে স্বদেশ প্রেম ফুটে উঠেছে তা দশটি বাক্যে লিখে আনবে।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6554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2693096" y="613775"/>
            <a:ext cx="6688898" cy="1540702"/>
          </a:xfrm>
          <a:prstGeom prst="beve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ধন্যবাদ সবাইকে</a:t>
            </a:r>
            <a:endParaRPr lang="en-US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90" y="125260"/>
            <a:ext cx="10722280" cy="6398255"/>
          </a:xfrm>
          <a:prstGeom prst="rect">
            <a:avLst/>
          </a:prstGeom>
        </p:spPr>
      </p:pic>
      <p:sp>
        <p:nvSpPr>
          <p:cNvPr id="4" name="Bevel 3"/>
          <p:cNvSpPr/>
          <p:nvPr/>
        </p:nvSpPr>
        <p:spPr>
          <a:xfrm>
            <a:off x="4384109" y="231731"/>
            <a:ext cx="5185775" cy="1252603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/>
              <a:t>ধন্যবাদ সবাইকে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63596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263" y="1503124"/>
            <a:ext cx="8442542" cy="47724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59474" y="175364"/>
            <a:ext cx="3970751" cy="120249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আল্লাহ হাফেজ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00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3432</TotalTime>
  <Words>362</Words>
  <Application>Microsoft Office PowerPoint</Application>
  <PresentationFormat>Widescreen</PresentationFormat>
  <Paragraphs>107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নিচের ছবি গুলো দেখে বলতো-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Shahnaz Akter</dc:creator>
  <cp:lastModifiedBy>Shahnaz Akter</cp:lastModifiedBy>
  <cp:revision>110</cp:revision>
  <dcterms:created xsi:type="dcterms:W3CDTF">2019-07-06T16:59:59Z</dcterms:created>
  <dcterms:modified xsi:type="dcterms:W3CDTF">2019-10-25T05:45:08Z</dcterms:modified>
</cp:coreProperties>
</file>