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7" r:id="rId2"/>
    <p:sldId id="256" r:id="rId3"/>
    <p:sldId id="257" r:id="rId4"/>
    <p:sldId id="258" r:id="rId5"/>
    <p:sldId id="270" r:id="rId6"/>
    <p:sldId id="271" r:id="rId7"/>
    <p:sldId id="259" r:id="rId8"/>
    <p:sldId id="260" r:id="rId9"/>
    <p:sldId id="261" r:id="rId10"/>
    <p:sldId id="272" r:id="rId11"/>
    <p:sldId id="278" r:id="rId12"/>
    <p:sldId id="273" r:id="rId13"/>
    <p:sldId id="268" r:id="rId14"/>
    <p:sldId id="262" r:id="rId15"/>
    <p:sldId id="263" r:id="rId16"/>
    <p:sldId id="275" r:id="rId17"/>
    <p:sldId id="276" r:id="rId18"/>
    <p:sldId id="265" r:id="rId19"/>
    <p:sldId id="274" r:id="rId20"/>
    <p:sldId id="269" r:id="rId21"/>
    <p:sldId id="266"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25-Aug-19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25-Aug-19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25-Aug-19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25-Aug-19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25-Aug-19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25-Aug-19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25-Aug-19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25-Aug-19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budakkelantan/6599925469/"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2015_Mina_stampede"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tasnimnews.com/en/news/2018/08/20/1807746/hajj-pilgrims-pray-at-mount-arafat-to-mark-most-important-day-of-hajj-photos"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D0BB-D127-4ED8-8A4B-E7CA13489896}"/>
              </a:ext>
            </a:extLst>
          </p:cNvPr>
          <p:cNvSpPr>
            <a:spLocks noGrp="1"/>
          </p:cNvSpPr>
          <p:nvPr>
            <p:ph type="title"/>
          </p:nvPr>
        </p:nvSpPr>
        <p:spPr/>
        <p:txBody>
          <a:bodyPr>
            <a:normAutofit fontScale="90000"/>
          </a:bodyPr>
          <a:lstStyle/>
          <a:p>
            <a:r>
              <a:rPr lang="en-US" sz="12500" dirty="0" err="1">
                <a:solidFill>
                  <a:srgbClr val="00B050"/>
                </a:solidFill>
              </a:rPr>
              <a:t>স্বাগতম</a:t>
            </a:r>
            <a:endParaRPr lang="en-US" sz="12500" dirty="0">
              <a:solidFill>
                <a:srgbClr val="00B050"/>
              </a:solidFill>
            </a:endParaRPr>
          </a:p>
        </p:txBody>
      </p:sp>
      <p:pic>
        <p:nvPicPr>
          <p:cNvPr id="5" name="Content Placeholder 4">
            <a:extLst>
              <a:ext uri="{FF2B5EF4-FFF2-40B4-BE49-F238E27FC236}">
                <a16:creationId xmlns:a16="http://schemas.microsoft.com/office/drawing/2014/main" id="{7B0F125B-9B3F-42DB-94DA-E94CDCF60B84}"/>
              </a:ext>
            </a:extLst>
          </p:cNvPr>
          <p:cNvPicPr>
            <a:picLocks noGrp="1" noChangeAspect="1"/>
          </p:cNvPicPr>
          <p:nvPr>
            <p:ph sz="quarter" idx="13"/>
          </p:nvPr>
        </p:nvPicPr>
        <p:blipFill>
          <a:blip r:embed="rId2"/>
          <a:stretch>
            <a:fillRect/>
          </a:stretch>
        </p:blipFill>
        <p:spPr>
          <a:xfrm>
            <a:off x="0" y="1799303"/>
            <a:ext cx="12192000" cy="5058697"/>
          </a:xfrm>
        </p:spPr>
      </p:pic>
    </p:spTree>
    <p:extLst>
      <p:ext uri="{BB962C8B-B14F-4D97-AF65-F5344CB8AC3E}">
        <p14:creationId xmlns:p14="http://schemas.microsoft.com/office/powerpoint/2010/main" val="24611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fahill">
            <a:extLst>
              <a:ext uri="{FF2B5EF4-FFF2-40B4-BE49-F238E27FC236}">
                <a16:creationId xmlns:a16="http://schemas.microsoft.com/office/drawing/2014/main" id="{70888E36-31CC-498C-95CD-27359AAC4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7"/>
            <a:ext cx="12192000" cy="730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53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92D6F-807E-46AC-AC25-C0141C7332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4968" y="0"/>
            <a:ext cx="12949084" cy="6858000"/>
          </a:xfrm>
          <a:prstGeom prst="rect">
            <a:avLst/>
          </a:prstGeom>
        </p:spPr>
      </p:pic>
      <p:sp>
        <p:nvSpPr>
          <p:cNvPr id="4" name="TextBox 3">
            <a:extLst>
              <a:ext uri="{FF2B5EF4-FFF2-40B4-BE49-F238E27FC236}">
                <a16:creationId xmlns:a16="http://schemas.microsoft.com/office/drawing/2014/main" id="{E0B0B010-7E1E-4FE8-AAF6-61631D7443E2}"/>
              </a:ext>
            </a:extLst>
          </p:cNvPr>
          <p:cNvSpPr txBox="1"/>
          <p:nvPr/>
        </p:nvSpPr>
        <p:spPr>
          <a:xfrm>
            <a:off x="-294968" y="6858000"/>
            <a:ext cx="10962968" cy="230832"/>
          </a:xfrm>
          <a:prstGeom prst="rect">
            <a:avLst/>
          </a:prstGeom>
          <a:noFill/>
        </p:spPr>
        <p:txBody>
          <a:bodyPr wrap="square" rtlCol="0">
            <a:spAutoFit/>
          </a:bodyPr>
          <a:lstStyle/>
          <a:p>
            <a:r>
              <a:rPr lang="en-US" sz="900">
                <a:hlinkClick r:id="rId3" tooltip="https://www.flickr.com/photos/budakkelantan/6599925469/"/>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3561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99D9-E1D6-4C73-BD0F-BBE0EB32B4CF}"/>
              </a:ext>
            </a:extLst>
          </p:cNvPr>
          <p:cNvSpPr>
            <a:spLocks noGrp="1"/>
          </p:cNvSpPr>
          <p:nvPr>
            <p:ph type="title"/>
          </p:nvPr>
        </p:nvSpPr>
        <p:spPr>
          <a:xfrm>
            <a:off x="320009" y="286008"/>
            <a:ext cx="10364451" cy="5972288"/>
          </a:xfrm>
        </p:spPr>
        <p:txBody>
          <a:bodyPr/>
          <a:lstStyle/>
          <a:p>
            <a:r>
              <a:rPr lang="en-US" dirty="0" err="1"/>
              <a:t>হজের</a:t>
            </a:r>
            <a:r>
              <a:rPr lang="en-US" dirty="0"/>
              <a:t> </a:t>
            </a:r>
            <a:r>
              <a:rPr lang="en-US" dirty="0" err="1"/>
              <a:t>ফরজ</a:t>
            </a:r>
            <a:r>
              <a:rPr lang="en-US" dirty="0"/>
              <a:t> </a:t>
            </a:r>
            <a:r>
              <a:rPr lang="en-US" dirty="0" err="1"/>
              <a:t>তিনটি</a:t>
            </a:r>
            <a:r>
              <a:rPr lang="bn-BD" dirty="0"/>
              <a:t>ঃ</a:t>
            </a:r>
            <a:br>
              <a:rPr lang="en-US" dirty="0"/>
            </a:br>
            <a:r>
              <a:rPr lang="en-US" dirty="0"/>
              <a:t>১।ইহরাম </a:t>
            </a:r>
            <a:r>
              <a:rPr lang="en-US" dirty="0" err="1"/>
              <a:t>বাঁধা</a:t>
            </a:r>
            <a:br>
              <a:rPr lang="en-US" dirty="0"/>
            </a:br>
            <a:r>
              <a:rPr lang="en-US" dirty="0"/>
              <a:t>২।  </a:t>
            </a:r>
            <a:r>
              <a:rPr lang="bn-BD" dirty="0"/>
              <a:t>৯</a:t>
            </a:r>
            <a:r>
              <a:rPr lang="en-US" dirty="0"/>
              <a:t>ই  </a:t>
            </a:r>
            <a:r>
              <a:rPr lang="en-US" dirty="0" err="1"/>
              <a:t>জিলহজ</a:t>
            </a:r>
            <a:r>
              <a:rPr lang="en-US" dirty="0"/>
              <a:t> </a:t>
            </a:r>
            <a:r>
              <a:rPr lang="bn-BD" dirty="0"/>
              <a:t>আ</a:t>
            </a:r>
            <a:r>
              <a:rPr lang="en-US" dirty="0" err="1"/>
              <a:t>রাফাতে</a:t>
            </a:r>
            <a:r>
              <a:rPr lang="en-US" dirty="0"/>
              <a:t> </a:t>
            </a:r>
            <a:r>
              <a:rPr lang="en-US" dirty="0" err="1"/>
              <a:t>অব্সথান</a:t>
            </a:r>
            <a:r>
              <a:rPr lang="en-US" dirty="0"/>
              <a:t> </a:t>
            </a:r>
            <a:r>
              <a:rPr lang="en-US" dirty="0" err="1"/>
              <a:t>করা</a:t>
            </a:r>
            <a:br>
              <a:rPr lang="en-US" dirty="0"/>
            </a:br>
            <a:r>
              <a:rPr lang="en-US" dirty="0"/>
              <a:t>৩।তাওয়াফেজিয়া</a:t>
            </a:r>
            <a:r>
              <a:rPr lang="bn-BD" dirty="0"/>
              <a:t>র</a:t>
            </a:r>
            <a:r>
              <a:rPr lang="en-US" dirty="0"/>
              <a:t>ত </a:t>
            </a:r>
            <a:r>
              <a:rPr lang="bn-BD" dirty="0"/>
              <a:t>ক</a:t>
            </a:r>
            <a:r>
              <a:rPr lang="en-US" dirty="0" err="1"/>
              <a:t>রা</a:t>
            </a:r>
            <a:r>
              <a:rPr lang="en-US" dirty="0"/>
              <a:t>।</a:t>
            </a:r>
          </a:p>
        </p:txBody>
      </p:sp>
    </p:spTree>
    <p:extLst>
      <p:ext uri="{BB962C8B-B14F-4D97-AF65-F5344CB8AC3E}">
        <p14:creationId xmlns:p14="http://schemas.microsoft.com/office/powerpoint/2010/main" val="327781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BDB2-F543-4CDE-AB5E-41451AC97E1A}"/>
              </a:ext>
            </a:extLst>
          </p:cNvPr>
          <p:cNvSpPr>
            <a:spLocks noGrp="1"/>
          </p:cNvSpPr>
          <p:nvPr>
            <p:ph type="title"/>
          </p:nvPr>
        </p:nvSpPr>
        <p:spPr>
          <a:xfrm>
            <a:off x="0" y="485996"/>
            <a:ext cx="10364451" cy="1596177"/>
          </a:xfrm>
        </p:spPr>
        <p:txBody>
          <a:bodyPr>
            <a:normAutofit/>
          </a:bodyPr>
          <a:lstStyle/>
          <a:p>
            <a:pPr algn="l"/>
            <a:r>
              <a:rPr lang="bn-BD" sz="9600" b="1" dirty="0"/>
              <a:t>আল্লাহ বলেন,</a:t>
            </a:r>
            <a:endParaRPr lang="en-US" sz="9600" b="1" dirty="0"/>
          </a:p>
        </p:txBody>
      </p:sp>
      <p:sp>
        <p:nvSpPr>
          <p:cNvPr id="7" name="Rectangle 6">
            <a:extLst>
              <a:ext uri="{FF2B5EF4-FFF2-40B4-BE49-F238E27FC236}">
                <a16:creationId xmlns:a16="http://schemas.microsoft.com/office/drawing/2014/main" id="{375F6B5F-B4F2-4FF6-9861-77936B5A22F4}"/>
              </a:ext>
            </a:extLst>
          </p:cNvPr>
          <p:cNvSpPr/>
          <p:nvPr/>
        </p:nvSpPr>
        <p:spPr>
          <a:xfrm>
            <a:off x="1" y="2214694"/>
            <a:ext cx="12192000" cy="3970318"/>
          </a:xfrm>
          <a:prstGeom prst="rect">
            <a:avLst/>
          </a:prstGeom>
        </p:spPr>
        <p:txBody>
          <a:bodyPr wrap="square">
            <a:spAutoFit/>
          </a:bodyPr>
          <a:lstStyle/>
          <a:p>
            <a:r>
              <a:rPr lang="ar-AE" sz="2800" dirty="0">
                <a:solidFill>
                  <a:srgbClr val="535353"/>
                </a:solidFill>
                <a:latin typeface="Segoe UI" panose="020B0502040204020203" pitchFamily="34" charset="0"/>
              </a:rPr>
              <a:t>إِنَّ أَوَّلَ بَيْتٍ وُضِعَ لِلنَّاسِ لَلَّذِي بِبَكَّةَ مُبَارَكًا وَهُدًى لِلْعَالَمِينَ (96) فِيهِ آَيَاتٌ بَيِّنَاتٌ مَقَامُ إِبْرَاهِيمَ وَمَنْ دَخَلَهُ كَانَ آَمِنًا وَلِلَّهِ عَلَى النَّاسِ حِجُّ الْبَيْتِ مَنِ اسْتَطَاعَ إِلَيْهِ سَبِيلًا وَمَنْ كَفَرَ فَإِنَّ اللَّهَ غَنِيٌّ عَنِ الْعَالَمِينَ (97)</a:t>
            </a:r>
            <a:br>
              <a:rPr lang="ar-AE" sz="2800" dirty="0"/>
            </a:br>
            <a:r>
              <a:rPr lang="ar-AE" sz="2800" dirty="0">
                <a:solidFill>
                  <a:srgbClr val="535353"/>
                </a:solidFill>
                <a:latin typeface="Segoe UI" panose="020B0502040204020203" pitchFamily="34" charset="0"/>
              </a:rPr>
              <a:t>“</a:t>
            </a:r>
            <a:r>
              <a:rPr lang="as-IN" sz="2800" dirty="0">
                <a:solidFill>
                  <a:srgbClr val="535353"/>
                </a:solidFill>
                <a:latin typeface="Segoe UI" panose="020B0502040204020203" pitchFamily="34" charset="0"/>
              </a:rPr>
              <a:t>মক্কাতেই মানবজাতির জন্য সর্ব প্রথম ঘর তৈরি হয়েছিল। ঐ ঘর বিশ্ববাসীদের জন্য হেদায়াত ও বরকতের উৎস।” (৩:৯৬)</a:t>
            </a:r>
            <a:br>
              <a:rPr lang="as-IN" sz="2800" dirty="0"/>
            </a:br>
            <a:r>
              <a:rPr lang="as-IN" sz="2800" dirty="0">
                <a:solidFill>
                  <a:srgbClr val="535353"/>
                </a:solidFill>
                <a:latin typeface="Segoe UI" panose="020B0502040204020203" pitchFamily="34" charset="0"/>
              </a:rPr>
              <a:t>“আর তাতে অনেক স্পষ্ট নিদর্শন রয়েছে। যেমন মাকামে ইব্রাহীম বা ইব্রাহীমের দাঁড়ানোর স্থান এবং যারাই এ ঘরের মধ্যে আশ্রয় নেয় তারাই নিরাপদ। আল্লাহর উদ্দেশ্যে এ ঘরের হজ্ব সমাপন করা তাদের অবশ্যই কর্তব্য। যারা সেখানে যাবার সামর্থ রাখে এবং যদি কেউ অবিশ্বাস করে অর্থাৎ সামর্থ থাকা সত্ত্বেও হজ্ব না করে তাহলে সে জেনে রাখুক আল্লাহ বিশ্বজগতের কোন কিছুরই মুখাপেক্ষী নন।” (৩:৯৭)</a:t>
            </a:r>
            <a:endParaRPr lang="en-US" sz="2800" dirty="0"/>
          </a:p>
        </p:txBody>
      </p:sp>
    </p:spTree>
    <p:extLst>
      <p:ext uri="{BB962C8B-B14F-4D97-AF65-F5344CB8AC3E}">
        <p14:creationId xmlns:p14="http://schemas.microsoft.com/office/powerpoint/2010/main" val="14177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0BFF-9175-44BF-AF76-51BB3F830EC4}"/>
              </a:ext>
            </a:extLst>
          </p:cNvPr>
          <p:cNvSpPr>
            <a:spLocks noGrp="1"/>
          </p:cNvSpPr>
          <p:nvPr>
            <p:ph type="title"/>
          </p:nvPr>
        </p:nvSpPr>
        <p:spPr>
          <a:xfrm>
            <a:off x="1086051" y="1199677"/>
            <a:ext cx="10364451" cy="1596177"/>
          </a:xfrm>
        </p:spPr>
        <p:txBody>
          <a:bodyPr>
            <a:normAutofit/>
          </a:bodyPr>
          <a:lstStyle/>
          <a:p>
            <a:pPr marL="571500" indent="-571500" algn="l">
              <a:buFont typeface="Wingdings" panose="05000000000000000000" pitchFamily="2" charset="2"/>
              <a:buChar char="q"/>
            </a:pPr>
            <a:r>
              <a:rPr lang="bn-BD" sz="5400" b="1" dirty="0"/>
              <a:t>মহানবী (স)বলেন, </a:t>
            </a:r>
            <a:endParaRPr lang="en-US" sz="5400" b="1" dirty="0"/>
          </a:p>
        </p:txBody>
      </p:sp>
      <p:sp>
        <p:nvSpPr>
          <p:cNvPr id="3" name="Title 1">
            <a:extLst>
              <a:ext uri="{FF2B5EF4-FFF2-40B4-BE49-F238E27FC236}">
                <a16:creationId xmlns:a16="http://schemas.microsoft.com/office/drawing/2014/main" id="{AB8078E3-F7FE-4E19-A9F9-CADFA66FBDAD}"/>
              </a:ext>
            </a:extLst>
          </p:cNvPr>
          <p:cNvSpPr txBox="1">
            <a:spLocks/>
          </p:cNvSpPr>
          <p:nvPr/>
        </p:nvSpPr>
        <p:spPr>
          <a:xfrm>
            <a:off x="1086050" y="2795854"/>
            <a:ext cx="10364451" cy="102373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buFont typeface="Wingdings" panose="05000000000000000000" pitchFamily="2" charset="2"/>
              <a:buChar char="Ø"/>
            </a:pPr>
            <a:r>
              <a:rPr lang="bn-BD" dirty="0"/>
              <a:t>“মকবুল হজের বিনিময় জান্নাত ছাড়া আর কিছুই নেই।”				         (বুখারি ও মুসলিম)</a:t>
            </a:r>
            <a:endParaRPr lang="en-US" dirty="0"/>
          </a:p>
        </p:txBody>
      </p:sp>
      <p:sp>
        <p:nvSpPr>
          <p:cNvPr id="4" name="Title 1">
            <a:extLst>
              <a:ext uri="{FF2B5EF4-FFF2-40B4-BE49-F238E27FC236}">
                <a16:creationId xmlns:a16="http://schemas.microsoft.com/office/drawing/2014/main" id="{1EC1FC60-65B2-4C43-BDA0-7A8E8900A70D}"/>
              </a:ext>
            </a:extLst>
          </p:cNvPr>
          <p:cNvSpPr txBox="1">
            <a:spLocks/>
          </p:cNvSpPr>
          <p:nvPr/>
        </p:nvSpPr>
        <p:spPr>
          <a:xfrm>
            <a:off x="1192067" y="3880166"/>
            <a:ext cx="10801150" cy="19375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lgn="l">
              <a:buFont typeface="Wingdings" panose="05000000000000000000" pitchFamily="2" charset="2"/>
              <a:buChar char="Ø"/>
            </a:pPr>
            <a:r>
              <a:rPr lang="bn-BD" dirty="0"/>
              <a:t>“যে ব্যাক্তি হজ করে সে যেন নবজাত শিশুর মতো নিষ্পাপ হয়ে যায়।” </a:t>
            </a:r>
          </a:p>
          <a:p>
            <a:pPr algn="l"/>
            <a:r>
              <a:rPr lang="bn-BD" dirty="0"/>
              <a:t>		(ইবন মাজাহ) </a:t>
            </a:r>
            <a:endParaRPr lang="en-US" dirty="0"/>
          </a:p>
        </p:txBody>
      </p:sp>
    </p:spTree>
    <p:extLst>
      <p:ext uri="{BB962C8B-B14F-4D97-AF65-F5344CB8AC3E}">
        <p14:creationId xmlns:p14="http://schemas.microsoft.com/office/powerpoint/2010/main" val="44875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kurbani">
            <a:extLst>
              <a:ext uri="{FF2B5EF4-FFF2-40B4-BE49-F238E27FC236}">
                <a16:creationId xmlns:a16="http://schemas.microsoft.com/office/drawing/2014/main" id="{FF89C26A-5AEC-482D-99DA-39C972D9D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981"/>
            <a:ext cx="12034684"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1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kkah qurbani">
            <a:extLst>
              <a:ext uri="{FF2B5EF4-FFF2-40B4-BE49-F238E27FC236}">
                <a16:creationId xmlns:a16="http://schemas.microsoft.com/office/drawing/2014/main" id="{680A2717-700D-4185-B192-6A6A76D4E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206"/>
            <a:ext cx="11946194" cy="725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ACA6-7819-456F-88CE-5ADDACD33930}"/>
              </a:ext>
            </a:extLst>
          </p:cNvPr>
          <p:cNvSpPr>
            <a:spLocks noGrp="1"/>
          </p:cNvSpPr>
          <p:nvPr>
            <p:ph type="title"/>
          </p:nvPr>
        </p:nvSpPr>
        <p:spPr/>
        <p:txBody>
          <a:bodyPr>
            <a:normAutofit/>
          </a:bodyPr>
          <a:lstStyle/>
          <a:p>
            <a:pPr marL="571500" indent="-571500" algn="l">
              <a:buFont typeface="Wingdings" panose="05000000000000000000" pitchFamily="2" charset="2"/>
              <a:buChar char="v"/>
            </a:pPr>
            <a:r>
              <a:rPr lang="bn-BD" sz="4000" b="1" dirty="0"/>
              <a:t>জোড়ায় জোড়ায় কাজঃ</a:t>
            </a:r>
            <a:endParaRPr lang="en-US" sz="4000" b="1" dirty="0"/>
          </a:p>
        </p:txBody>
      </p:sp>
      <p:sp>
        <p:nvSpPr>
          <p:cNvPr id="3" name="Content Placeholder 2">
            <a:extLst>
              <a:ext uri="{FF2B5EF4-FFF2-40B4-BE49-F238E27FC236}">
                <a16:creationId xmlns:a16="http://schemas.microsoft.com/office/drawing/2014/main" id="{9CE8DAE4-F19B-481F-B98A-99790D7BAD5C}"/>
              </a:ext>
            </a:extLst>
          </p:cNvPr>
          <p:cNvSpPr>
            <a:spLocks noGrp="1"/>
          </p:cNvSpPr>
          <p:nvPr>
            <p:ph sz="quarter" idx="13"/>
          </p:nvPr>
        </p:nvSpPr>
        <p:spPr/>
        <p:txBody>
          <a:bodyPr>
            <a:normAutofit/>
          </a:bodyPr>
          <a:lstStyle/>
          <a:p>
            <a:pPr>
              <a:buFont typeface="Wingdings" panose="05000000000000000000" pitchFamily="2" charset="2"/>
              <a:buChar char="Ø"/>
            </a:pPr>
            <a:r>
              <a:rPr lang="bn-BD" sz="3600" dirty="0"/>
              <a:t>হজ কী?</a:t>
            </a:r>
          </a:p>
          <a:p>
            <a:pPr>
              <a:buFont typeface="Wingdings" panose="05000000000000000000" pitchFamily="2" charset="2"/>
              <a:buChar char="Ø"/>
            </a:pPr>
            <a:r>
              <a:rPr lang="bn-BD" sz="3600" dirty="0"/>
              <a:t>হজের ফরয কয়টি ও কী কী?</a:t>
            </a:r>
          </a:p>
          <a:p>
            <a:pPr>
              <a:buFont typeface="Wingdings" panose="05000000000000000000" pitchFamily="2" charset="2"/>
              <a:buChar char="Ø"/>
            </a:pPr>
            <a:r>
              <a:rPr lang="bn-BD" sz="3600" dirty="0"/>
              <a:t>হজের ওয়াজিব কয়টি ও কী কী?</a:t>
            </a:r>
          </a:p>
          <a:p>
            <a:pPr marL="0" indent="0">
              <a:buNone/>
            </a:pPr>
            <a:endParaRPr lang="en-US" sz="3600" dirty="0"/>
          </a:p>
        </p:txBody>
      </p:sp>
    </p:spTree>
    <p:extLst>
      <p:ext uri="{BB962C8B-B14F-4D97-AF65-F5344CB8AC3E}">
        <p14:creationId xmlns:p14="http://schemas.microsoft.com/office/powerpoint/2010/main" val="2161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56EB7-796D-4E17-ADAF-A177451A97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1665" y="0"/>
            <a:ext cx="13435781" cy="6858000"/>
          </a:xfrm>
          <a:prstGeom prst="rect">
            <a:avLst/>
          </a:prstGeom>
        </p:spPr>
      </p:pic>
      <p:sp>
        <p:nvSpPr>
          <p:cNvPr id="4" name="TextBox 3">
            <a:extLst>
              <a:ext uri="{FF2B5EF4-FFF2-40B4-BE49-F238E27FC236}">
                <a16:creationId xmlns:a16="http://schemas.microsoft.com/office/drawing/2014/main" id="{5E3A241B-A308-47F4-8A67-52304C55E320}"/>
              </a:ext>
            </a:extLst>
          </p:cNvPr>
          <p:cNvSpPr txBox="1"/>
          <p:nvPr/>
        </p:nvSpPr>
        <p:spPr>
          <a:xfrm>
            <a:off x="-575187" y="6858000"/>
            <a:ext cx="13435781" cy="230832"/>
          </a:xfrm>
          <a:prstGeom prst="rect">
            <a:avLst/>
          </a:prstGeom>
          <a:noFill/>
        </p:spPr>
        <p:txBody>
          <a:bodyPr wrap="square" rtlCol="0">
            <a:spAutoFit/>
          </a:bodyPr>
          <a:lstStyle/>
          <a:p>
            <a:r>
              <a:rPr lang="en-US" sz="900">
                <a:hlinkClick r:id="rId3" tooltip="https://en.wikipedia.org/wiki/2015_Mina_stampede"/>
              </a:rPr>
              <a:t>This Photo</a:t>
            </a:r>
            <a:r>
              <a:rPr lang="en-US" sz="900"/>
              <a:t> by Unknown Author is licensed under </a:t>
            </a:r>
            <a:r>
              <a:rPr lang="en-US" sz="900">
                <a:hlinkClick r:id="rId4" tooltip="https://creativecommons.org/licenses/by-sa/3.0/"/>
              </a:rPr>
              <a:t>CC BY-SA</a:t>
            </a:r>
            <a:endParaRPr lang="en-US" sz="900"/>
          </a:p>
        </p:txBody>
      </p:sp>
      <p:sp>
        <p:nvSpPr>
          <p:cNvPr id="5" name="Rectangle 4">
            <a:extLst>
              <a:ext uri="{FF2B5EF4-FFF2-40B4-BE49-F238E27FC236}">
                <a16:creationId xmlns:a16="http://schemas.microsoft.com/office/drawing/2014/main" id="{4662EF3D-8F36-4FED-8015-1E51D6942BC4}"/>
              </a:ext>
            </a:extLst>
          </p:cNvPr>
          <p:cNvSpPr/>
          <p:nvPr/>
        </p:nvSpPr>
        <p:spPr>
          <a:xfrm>
            <a:off x="3465870" y="235975"/>
            <a:ext cx="4395020" cy="923330"/>
          </a:xfrm>
          <a:prstGeom prst="rect">
            <a:avLst/>
          </a:prstGeom>
          <a:noFill/>
        </p:spPr>
        <p:txBody>
          <a:bodyPr wrap="square" lIns="91440" tIns="45720" rIns="91440" bIns="45720">
            <a:spAutoFit/>
          </a:bodyPr>
          <a:lstStyle/>
          <a:p>
            <a:pPr algn="ct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মিনা</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8055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B72706-F44C-4708-BDB8-C0F47BA7ECD2}"/>
              </a:ext>
            </a:extLst>
          </p:cNvPr>
          <p:cNvPicPr>
            <a:picLocks noChangeAspect="1"/>
          </p:cNvPicPr>
          <p:nvPr/>
        </p:nvPicPr>
        <p:blipFill rotWithShape="1">
          <a:blip r:embed="rId2"/>
          <a:srcRect l="-152"/>
          <a:stretch/>
        </p:blipFill>
        <p:spPr>
          <a:xfrm>
            <a:off x="1" y="0"/>
            <a:ext cx="12171296" cy="6858001"/>
          </a:xfrm>
          <a:prstGeom prst="rect">
            <a:avLst/>
          </a:prstGeom>
        </p:spPr>
      </p:pic>
    </p:spTree>
    <p:extLst>
      <p:ext uri="{BB962C8B-B14F-4D97-AF65-F5344CB8AC3E}">
        <p14:creationId xmlns:p14="http://schemas.microsoft.com/office/powerpoint/2010/main" val="312888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5BCB-56A5-4368-80A9-416F605C8D3B}"/>
              </a:ext>
            </a:extLst>
          </p:cNvPr>
          <p:cNvSpPr>
            <a:spLocks noGrp="1"/>
          </p:cNvSpPr>
          <p:nvPr>
            <p:ph type="title"/>
          </p:nvPr>
        </p:nvSpPr>
        <p:spPr/>
        <p:txBody>
          <a:bodyPr/>
          <a:lstStyle/>
          <a:p>
            <a:r>
              <a:rPr lang="en-US" dirty="0" err="1"/>
              <a:t>মুল্যায়নঃ</a:t>
            </a:r>
            <a:endParaRPr lang="en-US" dirty="0"/>
          </a:p>
        </p:txBody>
      </p:sp>
      <p:sp>
        <p:nvSpPr>
          <p:cNvPr id="3" name="Text Placeholder 2">
            <a:extLst>
              <a:ext uri="{FF2B5EF4-FFF2-40B4-BE49-F238E27FC236}">
                <a16:creationId xmlns:a16="http://schemas.microsoft.com/office/drawing/2014/main" id="{94A05C84-FB1D-41BD-AA8B-5DDE154819D8}"/>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C9D01CD9-3732-4167-8052-E1B9A35CAB1E}"/>
              </a:ext>
            </a:extLst>
          </p:cNvPr>
          <p:cNvSpPr>
            <a:spLocks noGrp="1"/>
          </p:cNvSpPr>
          <p:nvPr>
            <p:ph sz="quarter" idx="13"/>
          </p:nvPr>
        </p:nvSpPr>
        <p:spPr/>
        <p:txBody>
          <a:bodyPr/>
          <a:lstStyle/>
          <a:p>
            <a:r>
              <a:rPr lang="en-US" dirty="0"/>
              <a:t>১।</a:t>
            </a:r>
            <a:r>
              <a:rPr lang="en-US" sz="3600" dirty="0">
                <a:solidFill>
                  <a:srgbClr val="00B050"/>
                </a:solidFill>
              </a:rPr>
              <a:t>হজ </a:t>
            </a:r>
            <a:r>
              <a:rPr lang="bn-BD" sz="3600" dirty="0">
                <a:solidFill>
                  <a:srgbClr val="00B050"/>
                </a:solidFill>
              </a:rPr>
              <a:t>কী </a:t>
            </a:r>
            <a:r>
              <a:rPr lang="en-US" sz="3600" dirty="0">
                <a:solidFill>
                  <a:srgbClr val="00B050"/>
                </a:solidFill>
              </a:rPr>
              <a:t>? </a:t>
            </a:r>
          </a:p>
          <a:p>
            <a:r>
              <a:rPr lang="en-US" sz="3600" dirty="0">
                <a:solidFill>
                  <a:srgbClr val="00B050"/>
                </a:solidFill>
              </a:rPr>
              <a:t>২।হজের </a:t>
            </a:r>
            <a:r>
              <a:rPr lang="en-US" sz="3600" dirty="0" err="1">
                <a:solidFill>
                  <a:srgbClr val="00B050"/>
                </a:solidFill>
              </a:rPr>
              <a:t>ফরয</a:t>
            </a:r>
            <a:r>
              <a:rPr lang="en-US" sz="3600" dirty="0">
                <a:solidFill>
                  <a:srgbClr val="00B050"/>
                </a:solidFill>
              </a:rPr>
              <a:t> </a:t>
            </a:r>
            <a:r>
              <a:rPr lang="en-US" sz="3600" dirty="0" err="1">
                <a:solidFill>
                  <a:srgbClr val="00B050"/>
                </a:solidFill>
              </a:rPr>
              <a:t>কয়টি</a:t>
            </a:r>
            <a:r>
              <a:rPr lang="en-US" sz="3600" dirty="0">
                <a:solidFill>
                  <a:srgbClr val="00B050"/>
                </a:solidFill>
              </a:rPr>
              <a:t> </a:t>
            </a:r>
            <a:r>
              <a:rPr lang="en-US" dirty="0"/>
              <a:t>?</a:t>
            </a:r>
          </a:p>
        </p:txBody>
      </p:sp>
      <p:sp>
        <p:nvSpPr>
          <p:cNvPr id="5" name="Text Placeholder 4">
            <a:extLst>
              <a:ext uri="{FF2B5EF4-FFF2-40B4-BE49-F238E27FC236}">
                <a16:creationId xmlns:a16="http://schemas.microsoft.com/office/drawing/2014/main" id="{EED84078-6B34-4FC5-93F3-B6B0A40FD265}"/>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A04D2E8E-7D24-4D62-A6C1-BB77146EAC5A}"/>
              </a:ext>
            </a:extLst>
          </p:cNvPr>
          <p:cNvSpPr>
            <a:spLocks noGrp="1"/>
          </p:cNvSpPr>
          <p:nvPr>
            <p:ph sz="quarter" idx="14"/>
          </p:nvPr>
        </p:nvSpPr>
        <p:spPr/>
        <p:txBody>
          <a:bodyPr/>
          <a:lstStyle/>
          <a:p>
            <a:r>
              <a:rPr lang="bn-BD" dirty="0"/>
              <a:t>১</a:t>
            </a:r>
            <a:r>
              <a:rPr lang="bn-BD" sz="3200" dirty="0">
                <a:solidFill>
                  <a:srgbClr val="00B0F0"/>
                </a:solidFill>
              </a:rPr>
              <a:t>।উঃইচ্ছা করা।</a:t>
            </a:r>
          </a:p>
          <a:p>
            <a:r>
              <a:rPr lang="bn-BD" sz="3200" dirty="0">
                <a:solidFill>
                  <a:srgbClr val="00B0F0"/>
                </a:solidFill>
              </a:rPr>
              <a:t>২।উঃতিন টি</a:t>
            </a:r>
            <a:endParaRPr lang="en-US" sz="3200" dirty="0">
              <a:solidFill>
                <a:srgbClr val="00B0F0"/>
              </a:solidFill>
            </a:endParaRPr>
          </a:p>
        </p:txBody>
      </p:sp>
    </p:spTree>
    <p:extLst>
      <p:ext uri="{BB962C8B-B14F-4D97-AF65-F5344CB8AC3E}">
        <p14:creationId xmlns:p14="http://schemas.microsoft.com/office/powerpoint/2010/main" val="331651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69A2-D813-4C62-B94F-09F9F48D17AC}"/>
              </a:ext>
            </a:extLst>
          </p:cNvPr>
          <p:cNvSpPr>
            <a:spLocks noGrp="1"/>
          </p:cNvSpPr>
          <p:nvPr>
            <p:ph type="title"/>
          </p:nvPr>
        </p:nvSpPr>
        <p:spPr/>
        <p:txBody>
          <a:bodyPr>
            <a:normAutofit/>
          </a:bodyPr>
          <a:lstStyle/>
          <a:p>
            <a:pPr marL="571500" indent="-571500" algn="l">
              <a:buFont typeface="Wingdings" panose="05000000000000000000" pitchFamily="2" charset="2"/>
              <a:buChar char="v"/>
            </a:pPr>
            <a:r>
              <a:rPr lang="bn-BD" sz="8000" b="1" dirty="0">
                <a:solidFill>
                  <a:srgbClr val="00B050"/>
                </a:solidFill>
              </a:rPr>
              <a:t>বাড়ীর কাজঃ</a:t>
            </a:r>
            <a:endParaRPr lang="en-US" sz="8000" b="1" dirty="0">
              <a:solidFill>
                <a:srgbClr val="00B050"/>
              </a:solidFill>
            </a:endParaRPr>
          </a:p>
        </p:txBody>
      </p:sp>
      <p:sp>
        <p:nvSpPr>
          <p:cNvPr id="3" name="Content Placeholder 2">
            <a:extLst>
              <a:ext uri="{FF2B5EF4-FFF2-40B4-BE49-F238E27FC236}">
                <a16:creationId xmlns:a16="http://schemas.microsoft.com/office/drawing/2014/main" id="{639A55D4-3C08-42E0-838E-8B5F0EA7575B}"/>
              </a:ext>
            </a:extLst>
          </p:cNvPr>
          <p:cNvSpPr>
            <a:spLocks noGrp="1"/>
          </p:cNvSpPr>
          <p:nvPr>
            <p:ph sz="quarter" idx="13"/>
          </p:nvPr>
        </p:nvSpPr>
        <p:spPr>
          <a:xfrm>
            <a:off x="542307" y="1694158"/>
            <a:ext cx="10363826" cy="3424107"/>
          </a:xfrm>
        </p:spPr>
        <p:txBody>
          <a:bodyPr>
            <a:normAutofit/>
          </a:bodyPr>
          <a:lstStyle/>
          <a:p>
            <a:pPr>
              <a:buFont typeface="Courier New" panose="02070309020205020404" pitchFamily="49" charset="0"/>
              <a:buChar char="o"/>
            </a:pPr>
            <a:r>
              <a:rPr lang="bn-BD" sz="6600" dirty="0">
                <a:solidFill>
                  <a:srgbClr val="FFC000"/>
                </a:solidFill>
              </a:rPr>
              <a:t>হজের গুরত্ব ও তাৎপর্য ব্যাখ্যা কর। </a:t>
            </a:r>
            <a:endParaRPr lang="en-US" sz="6600" dirty="0">
              <a:solidFill>
                <a:srgbClr val="FFC000"/>
              </a:solidFill>
            </a:endParaRPr>
          </a:p>
        </p:txBody>
      </p:sp>
      <p:pic>
        <p:nvPicPr>
          <p:cNvPr id="5" name="Picture 4">
            <a:extLst>
              <a:ext uri="{FF2B5EF4-FFF2-40B4-BE49-F238E27FC236}">
                <a16:creationId xmlns:a16="http://schemas.microsoft.com/office/drawing/2014/main" id="{A9BD8E2E-1CBD-43A0-8848-C37D1265E871}"/>
              </a:ext>
            </a:extLst>
          </p:cNvPr>
          <p:cNvPicPr>
            <a:picLocks noChangeAspect="1"/>
          </p:cNvPicPr>
          <p:nvPr/>
        </p:nvPicPr>
        <p:blipFill>
          <a:blip r:embed="rId2"/>
          <a:stretch>
            <a:fillRect/>
          </a:stretch>
        </p:blipFill>
        <p:spPr>
          <a:xfrm>
            <a:off x="4837216" y="2756092"/>
            <a:ext cx="7354784" cy="4297851"/>
          </a:xfrm>
          <a:prstGeom prst="rect">
            <a:avLst/>
          </a:prstGeom>
        </p:spPr>
      </p:pic>
    </p:spTree>
    <p:extLst>
      <p:ext uri="{BB962C8B-B14F-4D97-AF65-F5344CB8AC3E}">
        <p14:creationId xmlns:p14="http://schemas.microsoft.com/office/powerpoint/2010/main" val="397130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4BAD7E-BD46-4005-8B70-EEFB2D40D171}"/>
              </a:ext>
            </a:extLst>
          </p:cNvPr>
          <p:cNvPicPr>
            <a:picLocks noChangeAspect="1"/>
          </p:cNvPicPr>
          <p:nvPr/>
        </p:nvPicPr>
        <p:blipFill>
          <a:blip r:embed="rId2"/>
          <a:stretch>
            <a:fillRect/>
          </a:stretch>
        </p:blipFill>
        <p:spPr>
          <a:xfrm>
            <a:off x="1" y="-39756"/>
            <a:ext cx="12191999" cy="6772275"/>
          </a:xfrm>
          <a:prstGeom prst="rect">
            <a:avLst/>
          </a:prstGeom>
        </p:spPr>
      </p:pic>
      <p:sp>
        <p:nvSpPr>
          <p:cNvPr id="3" name="Rectangle 2">
            <a:extLst>
              <a:ext uri="{FF2B5EF4-FFF2-40B4-BE49-F238E27FC236}">
                <a16:creationId xmlns:a16="http://schemas.microsoft.com/office/drawing/2014/main" id="{4EE652E8-86D9-44A1-9F28-7B745C8A4C81}"/>
              </a:ext>
            </a:extLst>
          </p:cNvPr>
          <p:cNvSpPr/>
          <p:nvPr/>
        </p:nvSpPr>
        <p:spPr>
          <a:xfrm>
            <a:off x="5218687" y="3046848"/>
            <a:ext cx="6973312" cy="1569660"/>
          </a:xfrm>
          <a:prstGeom prst="rect">
            <a:avLst/>
          </a:prstGeom>
          <a:noFill/>
        </p:spPr>
        <p:txBody>
          <a:bodyPr wrap="square" lIns="91440" tIns="45720" rIns="91440" bIns="45720">
            <a:spAutoFit/>
          </a:bodyPr>
          <a:lstStyle/>
          <a:p>
            <a:pPr algn="ctr"/>
            <a:r>
              <a:rPr lang="bn-BD" sz="9600" b="0" cap="none" spc="0" dirty="0">
                <a:ln w="0">
                  <a:solidFill>
                    <a:srgbClr val="FFFF00"/>
                  </a:solidFill>
                </a:ln>
                <a:solidFill>
                  <a:schemeClr val="bg1"/>
                </a:solidFill>
                <a:effectLst>
                  <a:outerShdw blurRad="38100" dist="25400" dir="5400000" algn="ctr" rotWithShape="0">
                    <a:srgbClr val="6E747A">
                      <a:alpha val="43000"/>
                    </a:srgbClr>
                  </a:outerShdw>
                </a:effectLst>
              </a:rPr>
              <a:t>আল্লাহ হাফেয </a:t>
            </a:r>
            <a:endParaRPr lang="en-US" sz="9600" b="0" cap="none" spc="0" dirty="0">
              <a:ln w="0">
                <a:solidFill>
                  <a:srgbClr val="FFFF00"/>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495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C73A8-1183-4D95-89A1-B278CB935F7B}"/>
              </a:ext>
            </a:extLst>
          </p:cNvPr>
          <p:cNvSpPr/>
          <p:nvPr/>
        </p:nvSpPr>
        <p:spPr>
          <a:xfrm>
            <a:off x="1039754" y="978213"/>
            <a:ext cx="2642070" cy="523220"/>
          </a:xfrm>
          <a:prstGeom prst="rect">
            <a:avLst/>
          </a:prstGeom>
        </p:spPr>
        <p:txBody>
          <a:bodyPr wrap="none">
            <a:spAutoFit/>
          </a:bodyPr>
          <a:lstStyle/>
          <a:p>
            <a:r>
              <a:rPr lang="bn-BD" sz="2800" b="1" dirty="0"/>
              <a:t>শিক্ষক পরিচিতি </a:t>
            </a:r>
            <a:endParaRPr lang="en-US" sz="2800" dirty="0"/>
          </a:p>
        </p:txBody>
      </p:sp>
      <p:sp>
        <p:nvSpPr>
          <p:cNvPr id="5" name="Rectangle 4">
            <a:extLst>
              <a:ext uri="{FF2B5EF4-FFF2-40B4-BE49-F238E27FC236}">
                <a16:creationId xmlns:a16="http://schemas.microsoft.com/office/drawing/2014/main" id="{91CE11F2-6DBD-4898-8B40-A1FCD1B6517D}"/>
              </a:ext>
            </a:extLst>
          </p:cNvPr>
          <p:cNvSpPr/>
          <p:nvPr/>
        </p:nvSpPr>
        <p:spPr>
          <a:xfrm>
            <a:off x="7358260" y="978213"/>
            <a:ext cx="2303836" cy="523220"/>
          </a:xfrm>
          <a:prstGeom prst="rect">
            <a:avLst/>
          </a:prstGeom>
        </p:spPr>
        <p:txBody>
          <a:bodyPr wrap="none">
            <a:spAutoFit/>
          </a:bodyPr>
          <a:lstStyle/>
          <a:p>
            <a:r>
              <a:rPr lang="bn-BD" sz="2800" b="1" dirty="0"/>
              <a:t>পাঠ পরিচিতি </a:t>
            </a:r>
            <a:endParaRPr lang="en-US" sz="2800" dirty="0"/>
          </a:p>
        </p:txBody>
      </p:sp>
      <p:sp>
        <p:nvSpPr>
          <p:cNvPr id="6" name="Rectangle 5">
            <a:extLst>
              <a:ext uri="{FF2B5EF4-FFF2-40B4-BE49-F238E27FC236}">
                <a16:creationId xmlns:a16="http://schemas.microsoft.com/office/drawing/2014/main" id="{CA603931-70AD-420B-8C97-DBC8206A5BB8}"/>
              </a:ext>
            </a:extLst>
          </p:cNvPr>
          <p:cNvSpPr/>
          <p:nvPr/>
        </p:nvSpPr>
        <p:spPr>
          <a:xfrm>
            <a:off x="702365" y="2146997"/>
            <a:ext cx="4982814" cy="2246769"/>
          </a:xfrm>
          <a:prstGeom prst="rect">
            <a:avLst/>
          </a:prstGeom>
        </p:spPr>
        <p:txBody>
          <a:bodyPr wrap="square">
            <a:spAutoFit/>
          </a:bodyPr>
          <a:lstStyle/>
          <a:p>
            <a:r>
              <a:rPr lang="bn-BD" sz="2800" dirty="0"/>
              <a:t> মোঃ আঃ হাই আলহাদী</a:t>
            </a:r>
          </a:p>
          <a:p>
            <a:r>
              <a:rPr lang="bn-BD" sz="2800" dirty="0"/>
              <a:t>   সিনিয়র শিক্ষক 				</a:t>
            </a:r>
          </a:p>
          <a:p>
            <a:r>
              <a:rPr lang="bn-BD" sz="2800" dirty="0"/>
              <a:t>আশ্রাফাবাদ উচ্চ বিদ্যালয়, 				</a:t>
            </a:r>
          </a:p>
          <a:p>
            <a:r>
              <a:rPr lang="bn-BD" sz="2800" dirty="0"/>
              <a:t>কামরাঙ্গির চর, ঢাকা১২১১।</a:t>
            </a:r>
            <a:endParaRPr lang="en-US" sz="2800" dirty="0"/>
          </a:p>
        </p:txBody>
      </p:sp>
      <p:sp>
        <p:nvSpPr>
          <p:cNvPr id="7" name="Rectangle 6">
            <a:extLst>
              <a:ext uri="{FF2B5EF4-FFF2-40B4-BE49-F238E27FC236}">
                <a16:creationId xmlns:a16="http://schemas.microsoft.com/office/drawing/2014/main" id="{529EE9D8-9F68-4D95-B57E-39486CA55D6E}"/>
              </a:ext>
            </a:extLst>
          </p:cNvPr>
          <p:cNvSpPr/>
          <p:nvPr/>
        </p:nvSpPr>
        <p:spPr>
          <a:xfrm>
            <a:off x="7036908" y="2423995"/>
            <a:ext cx="4982814" cy="2677656"/>
          </a:xfrm>
          <a:prstGeom prst="rect">
            <a:avLst/>
          </a:prstGeom>
        </p:spPr>
        <p:txBody>
          <a:bodyPr wrap="square">
            <a:spAutoFit/>
          </a:bodyPr>
          <a:lstStyle/>
          <a:p>
            <a:r>
              <a:rPr lang="bn-BD" sz="2800" dirty="0"/>
              <a:t>শ্রেনিঃ ৯ম</a:t>
            </a:r>
          </a:p>
          <a:p>
            <a:r>
              <a:rPr lang="bn-BD" sz="2800" dirty="0"/>
              <a:t>বিষয়ঃ ইসলাম ও নৈতিক শিক্ষা 		</a:t>
            </a:r>
            <a:endParaRPr lang="en-US" sz="2800" dirty="0"/>
          </a:p>
          <a:p>
            <a:r>
              <a:rPr lang="bn-BD" sz="2800" dirty="0"/>
              <a:t>অধ্যায়- ৩য়</a:t>
            </a:r>
          </a:p>
          <a:p>
            <a:r>
              <a:rPr lang="bn-BD" sz="2800" dirty="0"/>
              <a:t>পাঠ- ৫ (হজ্ব)</a:t>
            </a:r>
            <a:endParaRPr lang="en-US" sz="2800" dirty="0"/>
          </a:p>
          <a:p>
            <a:r>
              <a:rPr lang="en-US" sz="2800" dirty="0" err="1"/>
              <a:t>তারিখ</a:t>
            </a:r>
            <a:r>
              <a:rPr lang="en-US" sz="2800" dirty="0"/>
              <a:t> ২৫।০৮।২০১৯</a:t>
            </a:r>
            <a:endParaRPr lang="bn-BD" sz="2800" dirty="0"/>
          </a:p>
        </p:txBody>
      </p:sp>
    </p:spTree>
    <p:extLst>
      <p:ext uri="{BB962C8B-B14F-4D97-AF65-F5344CB8AC3E}">
        <p14:creationId xmlns:p14="http://schemas.microsoft.com/office/powerpoint/2010/main" val="24183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additive="base">
                                        <p:cTn id="2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5580-DF63-4FEF-B6E2-49D985A0FB8F}"/>
              </a:ext>
            </a:extLst>
          </p:cNvPr>
          <p:cNvSpPr>
            <a:spLocks noGrp="1"/>
          </p:cNvSpPr>
          <p:nvPr>
            <p:ph type="title"/>
          </p:nvPr>
        </p:nvSpPr>
        <p:spPr/>
        <p:txBody>
          <a:bodyPr/>
          <a:lstStyle/>
          <a:p>
            <a:r>
              <a:rPr lang="bn-BD" b="1" dirty="0"/>
              <a:t>নিচের চিত্রগুলো লক্ষ্য করঃ</a:t>
            </a:r>
            <a:endParaRPr lang="en-US" b="1" dirty="0"/>
          </a:p>
        </p:txBody>
      </p:sp>
      <p:pic>
        <p:nvPicPr>
          <p:cNvPr id="4" name="Picture 3">
            <a:extLst>
              <a:ext uri="{FF2B5EF4-FFF2-40B4-BE49-F238E27FC236}">
                <a16:creationId xmlns:a16="http://schemas.microsoft.com/office/drawing/2014/main" id="{3BBFDA41-4482-48A9-8645-3AC118C64488}"/>
              </a:ext>
            </a:extLst>
          </p:cNvPr>
          <p:cNvPicPr>
            <a:picLocks noChangeAspect="1"/>
          </p:cNvPicPr>
          <p:nvPr/>
        </p:nvPicPr>
        <p:blipFill>
          <a:blip r:embed="rId2"/>
          <a:stretch>
            <a:fillRect/>
          </a:stretch>
        </p:blipFill>
        <p:spPr>
          <a:xfrm>
            <a:off x="778789" y="2729947"/>
            <a:ext cx="4813628" cy="2991264"/>
          </a:xfrm>
          <a:prstGeom prst="rect">
            <a:avLst/>
          </a:prstGeom>
        </p:spPr>
      </p:pic>
      <p:pic>
        <p:nvPicPr>
          <p:cNvPr id="5" name="Picture 4">
            <a:extLst>
              <a:ext uri="{FF2B5EF4-FFF2-40B4-BE49-F238E27FC236}">
                <a16:creationId xmlns:a16="http://schemas.microsoft.com/office/drawing/2014/main" id="{95EFCE33-5DC3-49E0-A0E2-CF4EB29704EA}"/>
              </a:ext>
            </a:extLst>
          </p:cNvPr>
          <p:cNvPicPr>
            <a:picLocks noChangeAspect="1"/>
          </p:cNvPicPr>
          <p:nvPr/>
        </p:nvPicPr>
        <p:blipFill>
          <a:blip r:embed="rId3"/>
          <a:stretch>
            <a:fillRect/>
          </a:stretch>
        </p:blipFill>
        <p:spPr>
          <a:xfrm>
            <a:off x="6599585" y="2729947"/>
            <a:ext cx="4704522" cy="2991263"/>
          </a:xfrm>
          <a:prstGeom prst="rect">
            <a:avLst/>
          </a:prstGeom>
        </p:spPr>
      </p:pic>
    </p:spTree>
    <p:extLst>
      <p:ext uri="{BB962C8B-B14F-4D97-AF65-F5344CB8AC3E}">
        <p14:creationId xmlns:p14="http://schemas.microsoft.com/office/powerpoint/2010/main" val="295762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fa and marwa">
            <a:extLst>
              <a:ext uri="{FF2B5EF4-FFF2-40B4-BE49-F238E27FC236}">
                <a16:creationId xmlns:a16="http://schemas.microsoft.com/office/drawing/2014/main" id="{1A657042-AB16-4CBD-9FA4-B9CDE4371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18" y="180109"/>
            <a:ext cx="143810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3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BCB02-9A60-4057-8ED2-2B289B50FF5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0"/>
            <a:ext cx="12192000" cy="6961239"/>
          </a:xfrm>
          <a:prstGeom prst="rect">
            <a:avLst/>
          </a:prstGeom>
        </p:spPr>
      </p:pic>
      <p:sp>
        <p:nvSpPr>
          <p:cNvPr id="4" name="TextBox 3">
            <a:extLst>
              <a:ext uri="{FF2B5EF4-FFF2-40B4-BE49-F238E27FC236}">
                <a16:creationId xmlns:a16="http://schemas.microsoft.com/office/drawing/2014/main" id="{FA33C8A2-0251-4B03-A109-30DFD1387BAE}"/>
              </a:ext>
            </a:extLst>
          </p:cNvPr>
          <p:cNvSpPr txBox="1"/>
          <p:nvPr/>
        </p:nvSpPr>
        <p:spPr>
          <a:xfrm>
            <a:off x="2286000" y="6081712"/>
            <a:ext cx="7620000" cy="230832"/>
          </a:xfrm>
          <a:prstGeom prst="rect">
            <a:avLst/>
          </a:prstGeom>
          <a:noFill/>
        </p:spPr>
        <p:txBody>
          <a:bodyPr wrap="square" rtlCol="0">
            <a:spAutoFit/>
          </a:bodyPr>
          <a:lstStyle/>
          <a:p>
            <a:r>
              <a:rPr lang="en-US" sz="900">
                <a:hlinkClick r:id="rId3" tooltip="https://www.tasnimnews.com/en/news/2018/08/20/1807746/hajj-pilgrims-pray-at-mount-arafat-to-mark-most-important-day-of-hajj-photo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56403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9618B-D7F1-4795-B142-92CC719F3F14}"/>
              </a:ext>
            </a:extLst>
          </p:cNvPr>
          <p:cNvSpPr/>
          <p:nvPr/>
        </p:nvSpPr>
        <p:spPr>
          <a:xfrm>
            <a:off x="1603512" y="781877"/>
            <a:ext cx="7964558" cy="4708981"/>
          </a:xfrm>
          <a:prstGeom prst="rect">
            <a:avLst/>
          </a:prstGeom>
          <a:noFill/>
        </p:spPr>
        <p:txBody>
          <a:bodyPr wrap="square" lIns="91440" tIns="45720" rIns="91440" bIns="45720">
            <a:spAutoFit/>
          </a:bodyPr>
          <a:lstStyle/>
          <a:p>
            <a:pPr algn="ctr"/>
            <a:r>
              <a:rPr lang="bn-BD" sz="30000" b="1" cap="none" spc="50" dirty="0">
                <a:ln w="0"/>
                <a:solidFill>
                  <a:schemeClr val="bg2"/>
                </a:solidFill>
                <a:effectLst>
                  <a:innerShdw blurRad="63500" dist="50800" dir="13500000">
                    <a:srgbClr val="000000">
                      <a:alpha val="50000"/>
                    </a:srgbClr>
                  </a:innerShdw>
                </a:effectLst>
              </a:rPr>
              <a:t>হজ</a:t>
            </a:r>
            <a:endParaRPr lang="en-US" sz="30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025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F03A-F2F4-4BFD-A26F-C1DA9D909AD3}"/>
              </a:ext>
            </a:extLst>
          </p:cNvPr>
          <p:cNvSpPr>
            <a:spLocks noGrp="1"/>
          </p:cNvSpPr>
          <p:nvPr>
            <p:ph type="title"/>
          </p:nvPr>
        </p:nvSpPr>
        <p:spPr/>
        <p:txBody>
          <a:bodyPr>
            <a:normAutofit/>
          </a:bodyPr>
          <a:lstStyle/>
          <a:p>
            <a:r>
              <a:rPr lang="en-US" sz="6000" b="1" dirty="0" err="1"/>
              <a:t>শিখনফলঃ</a:t>
            </a:r>
            <a:endParaRPr lang="en-US" sz="6000" b="1" dirty="0"/>
          </a:p>
        </p:txBody>
      </p:sp>
      <p:sp>
        <p:nvSpPr>
          <p:cNvPr id="3" name="Content Placeholder 2">
            <a:extLst>
              <a:ext uri="{FF2B5EF4-FFF2-40B4-BE49-F238E27FC236}">
                <a16:creationId xmlns:a16="http://schemas.microsoft.com/office/drawing/2014/main" id="{35ED488E-CC19-4866-BD59-645502E7DB30}"/>
              </a:ext>
            </a:extLst>
          </p:cNvPr>
          <p:cNvSpPr>
            <a:spLocks noGrp="1"/>
          </p:cNvSpPr>
          <p:nvPr>
            <p:ph sz="quarter" idx="13"/>
          </p:nvPr>
        </p:nvSpPr>
        <p:spPr/>
        <p:txBody>
          <a:bodyPr>
            <a:normAutofit/>
          </a:bodyPr>
          <a:lstStyle/>
          <a:p>
            <a:r>
              <a:rPr lang="bn-BD" sz="4400" dirty="0"/>
              <a:t>হজের পরিচয় বর্ণনা করতে পারবে।</a:t>
            </a:r>
          </a:p>
          <a:p>
            <a:r>
              <a:rPr lang="bn-BD" sz="4400" dirty="0"/>
              <a:t>হজের নিয়মাবলি বর্ণনা করতে পারবে।</a:t>
            </a:r>
          </a:p>
          <a:p>
            <a:r>
              <a:rPr lang="bn-BD" sz="4400" dirty="0"/>
              <a:t>হজের তাৎপর্য ব্যাখ্যা করতে পারবে।</a:t>
            </a:r>
          </a:p>
        </p:txBody>
      </p:sp>
    </p:spTree>
    <p:extLst>
      <p:ext uri="{BB962C8B-B14F-4D97-AF65-F5344CB8AC3E}">
        <p14:creationId xmlns:p14="http://schemas.microsoft.com/office/powerpoint/2010/main" val="22612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230D-67E2-44E8-84CA-3EE8EE946B60}"/>
              </a:ext>
            </a:extLst>
          </p:cNvPr>
          <p:cNvSpPr>
            <a:spLocks noGrp="1"/>
          </p:cNvSpPr>
          <p:nvPr>
            <p:ph type="title"/>
          </p:nvPr>
        </p:nvSpPr>
        <p:spPr>
          <a:xfrm>
            <a:off x="1045669" y="720200"/>
            <a:ext cx="6030992" cy="759708"/>
          </a:xfrm>
        </p:spPr>
        <p:txBody>
          <a:bodyPr/>
          <a:lstStyle/>
          <a:p>
            <a:pPr marL="571500" indent="-571500" algn="l">
              <a:buFont typeface="Wingdings" panose="05000000000000000000" pitchFamily="2" charset="2"/>
              <a:buChar char="v"/>
            </a:pPr>
            <a:r>
              <a:rPr lang="bn-BD" dirty="0"/>
              <a:t>হজ ইসলামের ৫ম ভিত্তি। </a:t>
            </a:r>
            <a:endParaRPr lang="en-US" dirty="0"/>
          </a:p>
        </p:txBody>
      </p:sp>
      <p:sp>
        <p:nvSpPr>
          <p:cNvPr id="3" name="Title 1">
            <a:extLst>
              <a:ext uri="{FF2B5EF4-FFF2-40B4-BE49-F238E27FC236}">
                <a16:creationId xmlns:a16="http://schemas.microsoft.com/office/drawing/2014/main" id="{0108025D-1B75-4467-87F0-06AD5405C055}"/>
              </a:ext>
            </a:extLst>
          </p:cNvPr>
          <p:cNvSpPr txBox="1">
            <a:spLocks/>
          </p:cNvSpPr>
          <p:nvPr/>
        </p:nvSpPr>
        <p:spPr>
          <a:xfrm>
            <a:off x="913774" y="234130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9A6C12BB-0F69-4E0C-90EE-4963C15E730E}"/>
              </a:ext>
            </a:extLst>
          </p:cNvPr>
          <p:cNvSpPr txBox="1">
            <a:spLocks/>
          </p:cNvSpPr>
          <p:nvPr/>
        </p:nvSpPr>
        <p:spPr>
          <a:xfrm>
            <a:off x="926400" y="4064083"/>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dirty="0"/>
          </a:p>
        </p:txBody>
      </p:sp>
      <p:sp>
        <p:nvSpPr>
          <p:cNvPr id="5" name="Title 1">
            <a:extLst>
              <a:ext uri="{FF2B5EF4-FFF2-40B4-BE49-F238E27FC236}">
                <a16:creationId xmlns:a16="http://schemas.microsoft.com/office/drawing/2014/main" id="{A9EFD8BF-29AE-4EF6-ADD0-7F794D76348E}"/>
              </a:ext>
            </a:extLst>
          </p:cNvPr>
          <p:cNvSpPr txBox="1">
            <a:spLocks/>
          </p:cNvSpPr>
          <p:nvPr/>
        </p:nvSpPr>
        <p:spPr>
          <a:xfrm>
            <a:off x="926400" y="234130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4FBF7F58-29F2-437A-85BA-92648DE7D62E}"/>
              </a:ext>
            </a:extLst>
          </p:cNvPr>
          <p:cNvSpPr txBox="1">
            <a:spLocks/>
          </p:cNvSpPr>
          <p:nvPr/>
        </p:nvSpPr>
        <p:spPr>
          <a:xfrm>
            <a:off x="1045668" y="1834840"/>
            <a:ext cx="9675340" cy="759708"/>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lgn="l">
              <a:buFont typeface="Wingdings" panose="05000000000000000000" pitchFamily="2" charset="2"/>
              <a:buChar char="v"/>
            </a:pPr>
            <a:r>
              <a:rPr lang="bn-BD" dirty="0"/>
              <a:t>হজ অর্থ সংকল্প করা, ইচ্ছা করা বা প্রদক্ষিন করা।  </a:t>
            </a:r>
            <a:endParaRPr lang="en-US" dirty="0"/>
          </a:p>
        </p:txBody>
      </p:sp>
      <p:sp>
        <p:nvSpPr>
          <p:cNvPr id="7" name="Title 1">
            <a:extLst>
              <a:ext uri="{FF2B5EF4-FFF2-40B4-BE49-F238E27FC236}">
                <a16:creationId xmlns:a16="http://schemas.microsoft.com/office/drawing/2014/main" id="{2AF9EBF4-CD95-42F8-8B3B-5F8EF7716556}"/>
              </a:ext>
            </a:extLst>
          </p:cNvPr>
          <p:cNvSpPr txBox="1">
            <a:spLocks/>
          </p:cNvSpPr>
          <p:nvPr/>
        </p:nvSpPr>
        <p:spPr>
          <a:xfrm>
            <a:off x="1045668" y="2949480"/>
            <a:ext cx="10987305" cy="29108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lgn="l">
              <a:buFont typeface="Wingdings" panose="05000000000000000000" pitchFamily="2" charset="2"/>
              <a:buChar char="v"/>
            </a:pPr>
            <a:r>
              <a:rPr lang="bn-BD" dirty="0"/>
              <a:t>ইসলামের পরিভাষায়, আল্লাহর সন্তুষ্টি লাভের উদ্দেশ্যে হজের মাসের নির্ধারিত দিন সমূহের নির্ধারিত পদ্ধতিতে বাইতুল্লাহ ও সংশ্লিষ্ট স্থানসমূহ জিয়ারত করাকে হজ বলে।    </a:t>
            </a:r>
            <a:endParaRPr lang="en-US" dirty="0"/>
          </a:p>
        </p:txBody>
      </p:sp>
    </p:spTree>
    <p:extLst>
      <p:ext uri="{BB962C8B-B14F-4D97-AF65-F5344CB8AC3E}">
        <p14:creationId xmlns:p14="http://schemas.microsoft.com/office/powerpoint/2010/main" val="98006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183</TotalTime>
  <Words>244</Words>
  <Application>Microsoft Office PowerPoint</Application>
  <PresentationFormat>Widescreen</PresentationFormat>
  <Paragraphs>44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Courier New</vt:lpstr>
      <vt:lpstr>Segoe UI</vt:lpstr>
      <vt:lpstr>Tw Cen MT</vt:lpstr>
      <vt:lpstr>Wingdings</vt:lpstr>
      <vt:lpstr>Droplet</vt:lpstr>
      <vt:lpstr>স্বাগতম</vt:lpstr>
      <vt:lpstr>PowerPoint Presentation</vt:lpstr>
      <vt:lpstr>PowerPoint Presentation</vt:lpstr>
      <vt:lpstr>নিচের চিত্রগুলো লক্ষ্য করঃ</vt:lpstr>
      <vt:lpstr>PowerPoint Presentation</vt:lpstr>
      <vt:lpstr>PowerPoint Presentation</vt:lpstr>
      <vt:lpstr>PowerPoint Presentation</vt:lpstr>
      <vt:lpstr>শিখনফলঃ</vt:lpstr>
      <vt:lpstr>হজ ইসলামের ৫ম ভিত্তি। </vt:lpstr>
      <vt:lpstr>PowerPoint Presentation</vt:lpstr>
      <vt:lpstr>PowerPoint Presentation</vt:lpstr>
      <vt:lpstr>PowerPoint Presentation</vt:lpstr>
      <vt:lpstr>হজের ফরজ তিনটিঃ ১।ইহরাম বাঁধা ২।  ৯ই  জিলহজ আরাফাতে অব্সথান করা ৩।তাওয়াফেজিয়ারত করা।</vt:lpstr>
      <vt:lpstr>আল্লাহ বলেন,</vt:lpstr>
      <vt:lpstr>মহানবী (স)বলেন, </vt:lpstr>
      <vt:lpstr>PowerPoint Presentation</vt:lpstr>
      <vt:lpstr>PowerPoint Presentation</vt:lpstr>
      <vt:lpstr>জোড়ায় জোড়ায় কাজঃ</vt:lpstr>
      <vt:lpstr>PowerPoint Presentation</vt:lpstr>
      <vt:lpstr>মুল্যায়নঃ</vt:lpstr>
      <vt:lpstr>বাড়ীর কাজঃ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BCA</dc:creator>
  <cp:lastModifiedBy>BCA</cp:lastModifiedBy>
  <cp:revision>26</cp:revision>
  <dcterms:created xsi:type="dcterms:W3CDTF">2019-06-07T16:00:18Z</dcterms:created>
  <dcterms:modified xsi:type="dcterms:W3CDTF">2019-08-25T03:33:50Z</dcterms:modified>
</cp:coreProperties>
</file>