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77" r:id="rId2"/>
    <p:sldId id="256" r:id="rId3"/>
    <p:sldId id="257" r:id="rId4"/>
    <p:sldId id="258" r:id="rId5"/>
    <p:sldId id="270" r:id="rId6"/>
    <p:sldId id="271" r:id="rId7"/>
    <p:sldId id="259" r:id="rId8"/>
    <p:sldId id="260" r:id="rId9"/>
    <p:sldId id="261" r:id="rId10"/>
    <p:sldId id="272" r:id="rId11"/>
    <p:sldId id="278" r:id="rId12"/>
    <p:sldId id="273" r:id="rId13"/>
    <p:sldId id="268" r:id="rId14"/>
    <p:sldId id="262" r:id="rId15"/>
    <p:sldId id="263" r:id="rId16"/>
    <p:sldId id="275" r:id="rId17"/>
    <p:sldId id="276" r:id="rId18"/>
    <p:sldId id="265" r:id="rId19"/>
    <p:sldId id="274" r:id="rId20"/>
    <p:sldId id="269" r:id="rId21"/>
    <p:sldId id="266" r:id="rId22"/>
    <p:sldId id="267" r:id="rId2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65" d="100"/>
          <a:sy n="65" d="100"/>
        </p:scale>
        <p:origin x="858"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en-US"/>
              <a:t>Click to edit Master title style</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25-Aug-19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25-Aug-19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en-US"/>
              <a:t>Click to edit Master title style</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25-Aug-19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a:t>Click to edit Master title style</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25-Aug-19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Content Placeholder 3"/>
          <p:cNvSpPr>
            <a:spLocks noGrp="1"/>
          </p:cNvSpPr>
          <p:nvPr>
            <p:ph sz="quarter" idx="13"/>
          </p:nvPr>
        </p:nvSpPr>
        <p:spPr>
          <a:xfrm>
            <a:off x="913774" y="3051012"/>
            <a:ext cx="5106027" cy="27401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3" name="Content Placeholder 5"/>
          <p:cNvSpPr>
            <a:spLocks noGrp="1"/>
          </p:cNvSpPr>
          <p:nvPr>
            <p:ph sz="quarter" idx="14"/>
          </p:nvPr>
        </p:nvSpPr>
        <p:spPr>
          <a:xfrm>
            <a:off x="6172200" y="3051012"/>
            <a:ext cx="5105401" cy="27401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25-Aug-19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25-Aug-19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48A87A34-81AB-432B-8DAE-1953F412C126}" type="datetimeFigureOut">
              <a:rPr lang="en-US" dirty="0"/>
              <a:t>25-Aug-19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en-US"/>
              <a:t>Click to edit Master title style</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25-Aug-19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25-Aug-19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25-Aug-19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25-Aug-19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25-Aug-19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25-Aug-19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25-Aug-19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25-Aug-19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25-Aug-19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en-US"/>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25-Aug-19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19">
            <a:alphaModFix/>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48A87A34-81AB-432B-8DAE-1953F412C126}" type="datetimeFigureOut">
              <a:rPr lang="en-US" dirty="0"/>
              <a:pPr/>
              <a:t>25-Aug-19</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6D22F896-40B5-4ADD-8801-0D06FADFA09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hyperlink" Target="https://www.tasnimnews.com/en/news/2018/08/20/1807746/hajj-pilgrims-pray-at-mount-arafat-to-mark-most-important-day-of-hajj-photos" TargetMode="External"/><Relationship Id="rId2" Type="http://schemas.openxmlformats.org/officeDocument/2006/relationships/image" Target="../media/image9.jpg"/><Relationship Id="rId1" Type="http://schemas.openxmlformats.org/officeDocument/2006/relationships/slideLayout" Target="../slideLayouts/slideLayout7.xml"/><Relationship Id="rId4" Type="http://schemas.openxmlformats.org/officeDocument/2006/relationships/hyperlink" Target="https://creativecommons.org/licenses/by/3.0/"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hyperlink" Target="https://www.flickr.com/photos/budakkelantan/6599925469/" TargetMode="External"/><Relationship Id="rId2" Type="http://schemas.openxmlformats.org/officeDocument/2006/relationships/image" Target="../media/image11.jpg"/><Relationship Id="rId1" Type="http://schemas.openxmlformats.org/officeDocument/2006/relationships/slideLayout" Target="../slideLayouts/slideLayout7.xml"/><Relationship Id="rId4" Type="http://schemas.openxmlformats.org/officeDocument/2006/relationships/hyperlink" Target="https://creativecommons.org/licenses/by/3.0/"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s://en.wikipedia.org/wiki/2015_Mina_stampede" TargetMode="External"/><Relationship Id="rId2" Type="http://schemas.openxmlformats.org/officeDocument/2006/relationships/image" Target="../media/image14.JPG"/><Relationship Id="rId1" Type="http://schemas.openxmlformats.org/officeDocument/2006/relationships/slideLayout" Target="../slideLayouts/slideLayout7.xml"/><Relationship Id="rId4" Type="http://schemas.openxmlformats.org/officeDocument/2006/relationships/hyperlink" Target="https://creativecommons.org/licenses/by-sa/3.0/"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91D0BB-D127-4ED8-8A4B-E7CA13489896}"/>
              </a:ext>
            </a:extLst>
          </p:cNvPr>
          <p:cNvSpPr>
            <a:spLocks noGrp="1"/>
          </p:cNvSpPr>
          <p:nvPr>
            <p:ph type="title"/>
          </p:nvPr>
        </p:nvSpPr>
        <p:spPr/>
        <p:txBody>
          <a:bodyPr>
            <a:normAutofit fontScale="90000"/>
          </a:bodyPr>
          <a:lstStyle/>
          <a:p>
            <a:r>
              <a:rPr lang="en-US" sz="12500" dirty="0" err="1">
                <a:solidFill>
                  <a:srgbClr val="00B050"/>
                </a:solidFill>
              </a:rPr>
              <a:t>স্বাগতম</a:t>
            </a:r>
            <a:endParaRPr lang="en-US" sz="12500" dirty="0">
              <a:solidFill>
                <a:srgbClr val="00B050"/>
              </a:solidFill>
            </a:endParaRPr>
          </a:p>
        </p:txBody>
      </p:sp>
      <p:pic>
        <p:nvPicPr>
          <p:cNvPr id="5" name="Content Placeholder 4">
            <a:extLst>
              <a:ext uri="{FF2B5EF4-FFF2-40B4-BE49-F238E27FC236}">
                <a16:creationId xmlns:a16="http://schemas.microsoft.com/office/drawing/2014/main" id="{7B0F125B-9B3F-42DB-94DA-E94CDCF60B84}"/>
              </a:ext>
            </a:extLst>
          </p:cNvPr>
          <p:cNvPicPr>
            <a:picLocks noGrp="1" noChangeAspect="1"/>
          </p:cNvPicPr>
          <p:nvPr>
            <p:ph sz="quarter" idx="13"/>
          </p:nvPr>
        </p:nvPicPr>
        <p:blipFill>
          <a:blip r:embed="rId2"/>
          <a:stretch>
            <a:fillRect/>
          </a:stretch>
        </p:blipFill>
        <p:spPr>
          <a:xfrm>
            <a:off x="0" y="1799303"/>
            <a:ext cx="12192000" cy="5058697"/>
          </a:xfrm>
        </p:spPr>
      </p:pic>
    </p:spTree>
    <p:extLst>
      <p:ext uri="{BB962C8B-B14F-4D97-AF65-F5344CB8AC3E}">
        <p14:creationId xmlns:p14="http://schemas.microsoft.com/office/powerpoint/2010/main" val="24611464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1B72706-F44C-4708-BDB8-C0F47BA7ECD2}"/>
              </a:ext>
            </a:extLst>
          </p:cNvPr>
          <p:cNvPicPr>
            <a:picLocks noChangeAspect="1"/>
          </p:cNvPicPr>
          <p:nvPr/>
        </p:nvPicPr>
        <p:blipFill rotWithShape="1">
          <a:blip r:embed="rId2"/>
          <a:srcRect l="-152"/>
          <a:stretch/>
        </p:blipFill>
        <p:spPr>
          <a:xfrm>
            <a:off x="1" y="0"/>
            <a:ext cx="12171296" cy="6858001"/>
          </a:xfrm>
          <a:prstGeom prst="rect">
            <a:avLst/>
          </a:prstGeom>
        </p:spPr>
      </p:pic>
    </p:spTree>
    <p:extLst>
      <p:ext uri="{BB962C8B-B14F-4D97-AF65-F5344CB8AC3E}">
        <p14:creationId xmlns:p14="http://schemas.microsoft.com/office/powerpoint/2010/main" val="31288817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71C73A8-1183-4D95-89A1-B278CB935F7B}"/>
              </a:ext>
            </a:extLst>
          </p:cNvPr>
          <p:cNvSpPr/>
          <p:nvPr/>
        </p:nvSpPr>
        <p:spPr>
          <a:xfrm>
            <a:off x="1039754" y="978213"/>
            <a:ext cx="2642070" cy="523220"/>
          </a:xfrm>
          <a:prstGeom prst="rect">
            <a:avLst/>
          </a:prstGeom>
        </p:spPr>
        <p:txBody>
          <a:bodyPr wrap="none">
            <a:spAutoFit/>
          </a:bodyPr>
          <a:lstStyle/>
          <a:p>
            <a:r>
              <a:rPr lang="bn-BD" sz="2800" b="1" dirty="0"/>
              <a:t>শিক্ষক পরিচিতি </a:t>
            </a:r>
            <a:endParaRPr lang="en-US" sz="2800" dirty="0"/>
          </a:p>
        </p:txBody>
      </p:sp>
      <p:sp>
        <p:nvSpPr>
          <p:cNvPr id="5" name="Rectangle 4">
            <a:extLst>
              <a:ext uri="{FF2B5EF4-FFF2-40B4-BE49-F238E27FC236}">
                <a16:creationId xmlns:a16="http://schemas.microsoft.com/office/drawing/2014/main" id="{91CE11F2-6DBD-4898-8B40-A1FCD1B6517D}"/>
              </a:ext>
            </a:extLst>
          </p:cNvPr>
          <p:cNvSpPr/>
          <p:nvPr/>
        </p:nvSpPr>
        <p:spPr>
          <a:xfrm>
            <a:off x="7358260" y="978213"/>
            <a:ext cx="2303836" cy="523220"/>
          </a:xfrm>
          <a:prstGeom prst="rect">
            <a:avLst/>
          </a:prstGeom>
        </p:spPr>
        <p:txBody>
          <a:bodyPr wrap="none">
            <a:spAutoFit/>
          </a:bodyPr>
          <a:lstStyle/>
          <a:p>
            <a:r>
              <a:rPr lang="bn-BD" sz="2800" b="1" dirty="0"/>
              <a:t>পাঠ পরিচিতি </a:t>
            </a:r>
            <a:endParaRPr lang="en-US" sz="2800" dirty="0"/>
          </a:p>
        </p:txBody>
      </p:sp>
      <p:sp>
        <p:nvSpPr>
          <p:cNvPr id="6" name="Rectangle 5">
            <a:extLst>
              <a:ext uri="{FF2B5EF4-FFF2-40B4-BE49-F238E27FC236}">
                <a16:creationId xmlns:a16="http://schemas.microsoft.com/office/drawing/2014/main" id="{CA603931-70AD-420B-8C97-DBC8206A5BB8}"/>
              </a:ext>
            </a:extLst>
          </p:cNvPr>
          <p:cNvSpPr/>
          <p:nvPr/>
        </p:nvSpPr>
        <p:spPr>
          <a:xfrm>
            <a:off x="702365" y="2146997"/>
            <a:ext cx="4982814" cy="2246769"/>
          </a:xfrm>
          <a:prstGeom prst="rect">
            <a:avLst/>
          </a:prstGeom>
        </p:spPr>
        <p:txBody>
          <a:bodyPr wrap="square">
            <a:spAutoFit/>
          </a:bodyPr>
          <a:lstStyle/>
          <a:p>
            <a:r>
              <a:rPr lang="bn-BD" sz="2800" dirty="0"/>
              <a:t> মোঃ আঃ হাই আলহাদী</a:t>
            </a:r>
          </a:p>
          <a:p>
            <a:r>
              <a:rPr lang="bn-BD" sz="2800" dirty="0"/>
              <a:t>   সিনিয়র শিক্ষক 				</a:t>
            </a:r>
          </a:p>
          <a:p>
            <a:r>
              <a:rPr lang="bn-BD" sz="2800" dirty="0"/>
              <a:t>আশ্রাফাবাদ উচ্চ বিদ্যালয়, 				</a:t>
            </a:r>
          </a:p>
          <a:p>
            <a:r>
              <a:rPr lang="bn-BD" sz="2800" dirty="0"/>
              <a:t>কামরাঙ্গির চর, ঢাকা১২১১।</a:t>
            </a:r>
            <a:endParaRPr lang="en-US" sz="2800" dirty="0"/>
          </a:p>
        </p:txBody>
      </p:sp>
      <p:sp>
        <p:nvSpPr>
          <p:cNvPr id="7" name="Rectangle 6">
            <a:extLst>
              <a:ext uri="{FF2B5EF4-FFF2-40B4-BE49-F238E27FC236}">
                <a16:creationId xmlns:a16="http://schemas.microsoft.com/office/drawing/2014/main" id="{529EE9D8-9F68-4D95-B57E-39486CA55D6E}"/>
              </a:ext>
            </a:extLst>
          </p:cNvPr>
          <p:cNvSpPr/>
          <p:nvPr/>
        </p:nvSpPr>
        <p:spPr>
          <a:xfrm>
            <a:off x="7036908" y="2423995"/>
            <a:ext cx="4982814" cy="2677656"/>
          </a:xfrm>
          <a:prstGeom prst="rect">
            <a:avLst/>
          </a:prstGeom>
        </p:spPr>
        <p:txBody>
          <a:bodyPr wrap="square">
            <a:spAutoFit/>
          </a:bodyPr>
          <a:lstStyle/>
          <a:p>
            <a:r>
              <a:rPr lang="bn-BD" sz="2800" dirty="0"/>
              <a:t>শ্রেনিঃ ৯ম</a:t>
            </a:r>
          </a:p>
          <a:p>
            <a:r>
              <a:rPr lang="bn-BD" sz="2800" dirty="0"/>
              <a:t>বিষয়ঃ ইসলাম ও নৈতিক শিক্ষা 		</a:t>
            </a:r>
            <a:endParaRPr lang="en-US" sz="2800" dirty="0"/>
          </a:p>
          <a:p>
            <a:r>
              <a:rPr lang="bn-BD" sz="2800" dirty="0"/>
              <a:t>অধ্যায়- ৩য়</a:t>
            </a:r>
          </a:p>
          <a:p>
            <a:r>
              <a:rPr lang="bn-BD" sz="2800" dirty="0"/>
              <a:t>পাঠ- ৫ (হজ্ব)</a:t>
            </a:r>
            <a:endParaRPr lang="en-US" sz="2800" dirty="0"/>
          </a:p>
          <a:p>
            <a:r>
              <a:rPr lang="en-US" sz="2800" dirty="0" err="1"/>
              <a:t>তারিখ</a:t>
            </a:r>
            <a:r>
              <a:rPr lang="en-US" sz="2800" dirty="0"/>
              <a:t> ২৫।০৮।২০১৯</a:t>
            </a:r>
            <a:endParaRPr lang="bn-BD" sz="2800" dirty="0"/>
          </a:p>
        </p:txBody>
      </p:sp>
    </p:spTree>
    <p:extLst>
      <p:ext uri="{BB962C8B-B14F-4D97-AF65-F5344CB8AC3E}">
        <p14:creationId xmlns:p14="http://schemas.microsoft.com/office/powerpoint/2010/main" val="24183619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down)">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fill="hold"/>
                                        <p:tgtEl>
                                          <p:spTgt spid="5"/>
                                        </p:tgtEl>
                                        <p:attrNameLst>
                                          <p:attrName>ppt_x</p:attrName>
                                        </p:attrNameLst>
                                      </p:cBhvr>
                                      <p:tavLst>
                                        <p:tav tm="0">
                                          <p:val>
                                            <p:strVal val="#ppt_x"/>
                                          </p:val>
                                        </p:tav>
                                        <p:tav tm="100000">
                                          <p:val>
                                            <p:strVal val="#ppt_x"/>
                                          </p:val>
                                        </p:tav>
                                      </p:tavLst>
                                    </p:anim>
                                    <p:anim calcmode="lin" valueType="num">
                                      <p:cBhvr additive="base">
                                        <p:cTn id="1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barn(inVertical)">
                                      <p:cBhvr>
                                        <p:cTn id="23" dur="500"/>
                                        <p:tgtEl>
                                          <p:spTgt spid="7"/>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nodeType="clickEffect">
                                  <p:stCondLst>
                                    <p:cond delay="0"/>
                                  </p:stCondLst>
                                  <p:childTnLst>
                                    <p:set>
                                      <p:cBhvr>
                                        <p:cTn id="27" dur="1" fill="hold">
                                          <p:stCondLst>
                                            <p:cond delay="0"/>
                                          </p:stCondLst>
                                        </p:cTn>
                                        <p:tgtEl>
                                          <p:spTgt spid="7">
                                            <p:txEl>
                                              <p:pRg st="3" end="3"/>
                                            </p:txEl>
                                          </p:spTgt>
                                        </p:tgtEl>
                                        <p:attrNameLst>
                                          <p:attrName>style.visibility</p:attrName>
                                        </p:attrNameLst>
                                      </p:cBhvr>
                                      <p:to>
                                        <p:strVal val="visible"/>
                                      </p:to>
                                    </p:set>
                                    <p:anim calcmode="lin" valueType="num">
                                      <p:cBhvr additive="base">
                                        <p:cTn id="28" dur="500" fill="hold"/>
                                        <p:tgtEl>
                                          <p:spTgt spid="7">
                                            <p:txEl>
                                              <p:pRg st="3" end="3"/>
                                            </p:txEl>
                                          </p:spTgt>
                                        </p:tgtEl>
                                        <p:attrNameLst>
                                          <p:attrName>ppt_x</p:attrName>
                                        </p:attrNameLst>
                                      </p:cBhvr>
                                      <p:tavLst>
                                        <p:tav tm="0">
                                          <p:val>
                                            <p:strVal val="#ppt_x"/>
                                          </p:val>
                                        </p:tav>
                                        <p:tav tm="100000">
                                          <p:val>
                                            <p:strVal val="#ppt_x"/>
                                          </p:val>
                                        </p:tav>
                                      </p:tavLst>
                                    </p:anim>
                                    <p:anim calcmode="lin" valueType="num">
                                      <p:cBhvr additive="base">
                                        <p:cTn id="29" dur="500" fill="hold"/>
                                        <p:tgtEl>
                                          <p:spTgt spid="7">
                                            <p:txEl>
                                              <p:pRg st="3" end="3"/>
                                            </p:txEl>
                                          </p:spTgt>
                                        </p:tgtEl>
                                        <p:attrNameLst>
                                          <p:attrName>ppt_y</p:attrName>
                                        </p:attrNameLst>
                                      </p:cBhvr>
                                      <p:tavLst>
                                        <p:tav tm="0">
                                          <p:val>
                                            <p:strVal val="1+#ppt_h/2"/>
                                          </p:val>
                                        </p:tav>
                                        <p:tav tm="100000">
                                          <p:val>
                                            <p:strVal val="#ppt_y"/>
                                          </p:val>
                                        </p:tav>
                                      </p:tavLst>
                                    </p:anim>
                                  </p:childTnLst>
                                </p:cTn>
                              </p:par>
                              <p:par>
                                <p:cTn id="30" presetID="2" presetClass="entr" presetSubtype="4" fill="hold" nodeType="withEffect">
                                  <p:stCondLst>
                                    <p:cond delay="0"/>
                                  </p:stCondLst>
                                  <p:childTnLst>
                                    <p:set>
                                      <p:cBhvr>
                                        <p:cTn id="31" dur="1" fill="hold">
                                          <p:stCondLst>
                                            <p:cond delay="0"/>
                                          </p:stCondLst>
                                        </p:cTn>
                                        <p:tgtEl>
                                          <p:spTgt spid="7">
                                            <p:txEl>
                                              <p:pRg st="4" end="4"/>
                                            </p:txEl>
                                          </p:spTgt>
                                        </p:tgtEl>
                                        <p:attrNameLst>
                                          <p:attrName>style.visibility</p:attrName>
                                        </p:attrNameLst>
                                      </p:cBhvr>
                                      <p:to>
                                        <p:strVal val="visible"/>
                                      </p:to>
                                    </p:set>
                                    <p:anim calcmode="lin" valueType="num">
                                      <p:cBhvr additive="base">
                                        <p:cTn id="32" dur="500" fill="hold"/>
                                        <p:tgtEl>
                                          <p:spTgt spid="7">
                                            <p:txEl>
                                              <p:pRg st="4" end="4"/>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7">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725580-DF63-4FEF-B6E2-49D985A0FB8F}"/>
              </a:ext>
            </a:extLst>
          </p:cNvPr>
          <p:cNvSpPr>
            <a:spLocks noGrp="1"/>
          </p:cNvSpPr>
          <p:nvPr>
            <p:ph type="title"/>
          </p:nvPr>
        </p:nvSpPr>
        <p:spPr/>
        <p:txBody>
          <a:bodyPr/>
          <a:lstStyle/>
          <a:p>
            <a:r>
              <a:rPr lang="bn-BD" b="1" dirty="0"/>
              <a:t>নিচের চিত্রগুলো লক্ষ্য করঃ</a:t>
            </a:r>
            <a:endParaRPr lang="en-US" b="1" dirty="0"/>
          </a:p>
        </p:txBody>
      </p:sp>
      <p:pic>
        <p:nvPicPr>
          <p:cNvPr id="4" name="Picture 3">
            <a:extLst>
              <a:ext uri="{FF2B5EF4-FFF2-40B4-BE49-F238E27FC236}">
                <a16:creationId xmlns:a16="http://schemas.microsoft.com/office/drawing/2014/main" id="{3BBFDA41-4482-48A9-8645-3AC118C64488}"/>
              </a:ext>
            </a:extLst>
          </p:cNvPr>
          <p:cNvPicPr>
            <a:picLocks noChangeAspect="1"/>
          </p:cNvPicPr>
          <p:nvPr/>
        </p:nvPicPr>
        <p:blipFill>
          <a:blip r:embed="rId2"/>
          <a:stretch>
            <a:fillRect/>
          </a:stretch>
        </p:blipFill>
        <p:spPr>
          <a:xfrm>
            <a:off x="778789" y="2729947"/>
            <a:ext cx="4813628" cy="2991264"/>
          </a:xfrm>
          <a:prstGeom prst="rect">
            <a:avLst/>
          </a:prstGeom>
        </p:spPr>
      </p:pic>
      <p:pic>
        <p:nvPicPr>
          <p:cNvPr id="5" name="Picture 4">
            <a:extLst>
              <a:ext uri="{FF2B5EF4-FFF2-40B4-BE49-F238E27FC236}">
                <a16:creationId xmlns:a16="http://schemas.microsoft.com/office/drawing/2014/main" id="{95EFCE33-5DC3-49E0-A0E2-CF4EB29704EA}"/>
              </a:ext>
            </a:extLst>
          </p:cNvPr>
          <p:cNvPicPr>
            <a:picLocks noChangeAspect="1"/>
          </p:cNvPicPr>
          <p:nvPr/>
        </p:nvPicPr>
        <p:blipFill>
          <a:blip r:embed="rId3"/>
          <a:stretch>
            <a:fillRect/>
          </a:stretch>
        </p:blipFill>
        <p:spPr>
          <a:xfrm>
            <a:off x="6599585" y="2729947"/>
            <a:ext cx="4704522" cy="2991263"/>
          </a:xfrm>
          <a:prstGeom prst="rect">
            <a:avLst/>
          </a:prstGeom>
        </p:spPr>
      </p:pic>
    </p:spTree>
    <p:extLst>
      <p:ext uri="{BB962C8B-B14F-4D97-AF65-F5344CB8AC3E}">
        <p14:creationId xmlns:p14="http://schemas.microsoft.com/office/powerpoint/2010/main" val="29576208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grpId="0" nodeType="clickEffect">
                                  <p:stCondLst>
                                    <p:cond delay="0"/>
                                  </p:stCondLst>
                                  <p:childTnLst>
                                    <p:animRot by="21600000">
                                      <p:cBhvr>
                                        <p:cTn id="6" dur="2000" fill="hold"/>
                                        <p:tgtEl>
                                          <p:spTgt spid="2"/>
                                        </p:tgtEl>
                                        <p:attrNameLst>
                                          <p:attrName>r</p:attrName>
                                        </p:attrNameLst>
                                      </p:cBhvr>
                                    </p:animRot>
                                  </p:childTnLst>
                                </p:cTn>
                              </p:par>
                            </p:childTnLst>
                          </p:cTn>
                        </p:par>
                      </p:childTnLst>
                    </p:cTn>
                  </p:par>
                  <p:par>
                    <p:cTn id="7" fill="hold">
                      <p:stCondLst>
                        <p:cond delay="indefinite"/>
                      </p:stCondLst>
                      <p:childTnLst>
                        <p:par>
                          <p:cTn id="8" fill="hold">
                            <p:stCondLst>
                              <p:cond delay="0"/>
                            </p:stCondLst>
                            <p:childTnLst>
                              <p:par>
                                <p:cTn id="9" presetID="21" presetClass="entr" presetSubtype="1"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heel(1)">
                                      <p:cBhvr>
                                        <p:cTn id="11" dur="2000"/>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6" presetClass="entr" presetSubtype="16" fill="hold" nodeType="click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circle(in)">
                                      <p:cBhvr>
                                        <p:cTn id="16"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result for safa and marwa">
            <a:extLst>
              <a:ext uri="{FF2B5EF4-FFF2-40B4-BE49-F238E27FC236}">
                <a16:creationId xmlns:a16="http://schemas.microsoft.com/office/drawing/2014/main" id="{1A657042-AB16-4CBD-9FA4-B9CDE4371CA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89018" y="180109"/>
            <a:ext cx="14381018"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214364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1000"/>
                                        <p:tgtEl>
                                          <p:spTgt spid="1026"/>
                                        </p:tgtEl>
                                      </p:cBhvr>
                                    </p:animEffect>
                                    <p:anim calcmode="lin" valueType="num">
                                      <p:cBhvr>
                                        <p:cTn id="8" dur="1000" fill="hold"/>
                                        <p:tgtEl>
                                          <p:spTgt spid="1026"/>
                                        </p:tgtEl>
                                        <p:attrNameLst>
                                          <p:attrName>ppt_x</p:attrName>
                                        </p:attrNameLst>
                                      </p:cBhvr>
                                      <p:tavLst>
                                        <p:tav tm="0">
                                          <p:val>
                                            <p:strVal val="#ppt_x"/>
                                          </p:val>
                                        </p:tav>
                                        <p:tav tm="100000">
                                          <p:val>
                                            <p:strVal val="#ppt_x"/>
                                          </p:val>
                                        </p:tav>
                                      </p:tavLst>
                                    </p:anim>
                                    <p:anim calcmode="lin" valueType="num">
                                      <p:cBhvr>
                                        <p:cTn id="9" dur="1000" fill="hold"/>
                                        <p:tgtEl>
                                          <p:spTgt spid="10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DFBCB02-9A60-4057-8ED2-2B289B50FF5D}"/>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1" y="0"/>
            <a:ext cx="12192000" cy="6961239"/>
          </a:xfrm>
          <a:prstGeom prst="rect">
            <a:avLst/>
          </a:prstGeom>
        </p:spPr>
      </p:pic>
      <p:sp>
        <p:nvSpPr>
          <p:cNvPr id="4" name="TextBox 3">
            <a:extLst>
              <a:ext uri="{FF2B5EF4-FFF2-40B4-BE49-F238E27FC236}">
                <a16:creationId xmlns:a16="http://schemas.microsoft.com/office/drawing/2014/main" id="{FA33C8A2-0251-4B03-A109-30DFD1387BAE}"/>
              </a:ext>
            </a:extLst>
          </p:cNvPr>
          <p:cNvSpPr txBox="1"/>
          <p:nvPr/>
        </p:nvSpPr>
        <p:spPr>
          <a:xfrm>
            <a:off x="2286000" y="6081712"/>
            <a:ext cx="7620000" cy="230832"/>
          </a:xfrm>
          <a:prstGeom prst="rect">
            <a:avLst/>
          </a:prstGeom>
          <a:noFill/>
        </p:spPr>
        <p:txBody>
          <a:bodyPr wrap="square" rtlCol="0">
            <a:spAutoFit/>
          </a:bodyPr>
          <a:lstStyle/>
          <a:p>
            <a:r>
              <a:rPr lang="en-US" sz="900">
                <a:hlinkClick r:id="rId3" tooltip="https://www.tasnimnews.com/en/news/2018/08/20/1807746/hajj-pilgrims-pray-at-mount-arafat-to-mark-most-important-day-of-hajj-photos"/>
              </a:rPr>
              <a:t>This Photo</a:t>
            </a:r>
            <a:r>
              <a:rPr lang="en-US" sz="900"/>
              <a:t> by Unknown Author is licensed under </a:t>
            </a:r>
            <a:r>
              <a:rPr lang="en-US" sz="900">
                <a:hlinkClick r:id="rId4" tooltip="https://creativecommons.org/licenses/by/3.0/"/>
              </a:rPr>
              <a:t>CC BY</a:t>
            </a:r>
            <a:endParaRPr lang="en-US" sz="900"/>
          </a:p>
        </p:txBody>
      </p:sp>
    </p:spTree>
    <p:extLst>
      <p:ext uri="{BB962C8B-B14F-4D97-AF65-F5344CB8AC3E}">
        <p14:creationId xmlns:p14="http://schemas.microsoft.com/office/powerpoint/2010/main" val="25640353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909618B-D7F1-4795-B142-92CC719F3F14}"/>
              </a:ext>
            </a:extLst>
          </p:cNvPr>
          <p:cNvSpPr/>
          <p:nvPr/>
        </p:nvSpPr>
        <p:spPr>
          <a:xfrm>
            <a:off x="1603512" y="781877"/>
            <a:ext cx="7964558" cy="4708981"/>
          </a:xfrm>
          <a:prstGeom prst="rect">
            <a:avLst/>
          </a:prstGeom>
          <a:noFill/>
        </p:spPr>
        <p:txBody>
          <a:bodyPr wrap="square" lIns="91440" tIns="45720" rIns="91440" bIns="45720">
            <a:spAutoFit/>
          </a:bodyPr>
          <a:lstStyle/>
          <a:p>
            <a:pPr algn="ctr"/>
            <a:r>
              <a:rPr lang="bn-BD" sz="30000" b="1" cap="none" spc="50" dirty="0">
                <a:ln w="0"/>
                <a:solidFill>
                  <a:schemeClr val="bg2"/>
                </a:solidFill>
                <a:effectLst>
                  <a:innerShdw blurRad="63500" dist="50800" dir="13500000">
                    <a:srgbClr val="000000">
                      <a:alpha val="50000"/>
                    </a:srgbClr>
                  </a:innerShdw>
                </a:effectLst>
              </a:rPr>
              <a:t>হজ</a:t>
            </a:r>
            <a:endParaRPr lang="en-US" sz="30000" b="1" cap="none" spc="50" dirty="0">
              <a:ln w="0"/>
              <a:solidFill>
                <a:schemeClr val="bg2"/>
              </a:solidFill>
              <a:effectLst>
                <a:innerShdw blurRad="63500" dist="50800" dir="13500000">
                  <a:srgbClr val="000000">
                    <a:alpha val="50000"/>
                  </a:srgbClr>
                </a:innerShdw>
              </a:effectLst>
            </a:endParaRPr>
          </a:p>
        </p:txBody>
      </p:sp>
    </p:spTree>
    <p:extLst>
      <p:ext uri="{BB962C8B-B14F-4D97-AF65-F5344CB8AC3E}">
        <p14:creationId xmlns:p14="http://schemas.microsoft.com/office/powerpoint/2010/main" val="16025434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99F03A-F2F4-4BFD-A26F-C1DA9D909AD3}"/>
              </a:ext>
            </a:extLst>
          </p:cNvPr>
          <p:cNvSpPr>
            <a:spLocks noGrp="1"/>
          </p:cNvSpPr>
          <p:nvPr>
            <p:ph type="title"/>
          </p:nvPr>
        </p:nvSpPr>
        <p:spPr/>
        <p:txBody>
          <a:bodyPr>
            <a:normAutofit/>
          </a:bodyPr>
          <a:lstStyle/>
          <a:p>
            <a:r>
              <a:rPr lang="en-US" sz="6000" b="1" dirty="0" err="1"/>
              <a:t>শিখনফলঃ</a:t>
            </a:r>
            <a:endParaRPr lang="en-US" sz="6000" b="1" dirty="0"/>
          </a:p>
        </p:txBody>
      </p:sp>
      <p:sp>
        <p:nvSpPr>
          <p:cNvPr id="3" name="Content Placeholder 2">
            <a:extLst>
              <a:ext uri="{FF2B5EF4-FFF2-40B4-BE49-F238E27FC236}">
                <a16:creationId xmlns:a16="http://schemas.microsoft.com/office/drawing/2014/main" id="{35ED488E-CC19-4866-BD59-645502E7DB30}"/>
              </a:ext>
            </a:extLst>
          </p:cNvPr>
          <p:cNvSpPr>
            <a:spLocks noGrp="1"/>
          </p:cNvSpPr>
          <p:nvPr>
            <p:ph sz="quarter" idx="13"/>
          </p:nvPr>
        </p:nvSpPr>
        <p:spPr/>
        <p:txBody>
          <a:bodyPr>
            <a:normAutofit/>
          </a:bodyPr>
          <a:lstStyle/>
          <a:p>
            <a:r>
              <a:rPr lang="bn-BD" sz="4400" dirty="0"/>
              <a:t>হজের পরিচয় বর্ণনা করতে পারবে।</a:t>
            </a:r>
          </a:p>
          <a:p>
            <a:r>
              <a:rPr lang="bn-BD" sz="4400" dirty="0"/>
              <a:t>হজের নিয়মাবলি বর্ণনা করতে পারবে।</a:t>
            </a:r>
          </a:p>
          <a:p>
            <a:r>
              <a:rPr lang="bn-BD" sz="4400" dirty="0"/>
              <a:t>হজের তাৎপর্য ব্যাখ্যা করতে পারবে।</a:t>
            </a:r>
          </a:p>
        </p:txBody>
      </p:sp>
    </p:spTree>
    <p:extLst>
      <p:ext uri="{BB962C8B-B14F-4D97-AF65-F5344CB8AC3E}">
        <p14:creationId xmlns:p14="http://schemas.microsoft.com/office/powerpoint/2010/main" val="22612087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ppt_w</p:attrName>
                                        </p:attrNameLst>
                                      </p:cBhvr>
                                      <p:tavLst>
                                        <p:tav tm="0" fmla="#ppt_w*sin(2.5*pi*$)">
                                          <p:val>
                                            <p:fltVal val="0"/>
                                          </p:val>
                                        </p:tav>
                                        <p:tav tm="100000">
                                          <p:val>
                                            <p:fltVal val="1"/>
                                          </p:val>
                                        </p:tav>
                                      </p:tavLst>
                                    </p:anim>
                                    <p:anim calcmode="lin" valueType="num">
                                      <p:cBhvr>
                                        <p:cTn id="9" dur="2000" fill="hold"/>
                                        <p:tgtEl>
                                          <p:spTgt spid="2"/>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14" presetClass="entr" presetSubtype="1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randombar(horizontal)">
                                      <p:cBhvr>
                                        <p:cTn id="14" dur="50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9" dur="500"/>
                                        <p:tgtEl>
                                          <p:spTgt spid="3">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4" presetClass="entr" presetSubtype="10" fill="hold" grpId="0"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Effect transition="in" filter="randombar(horizontal)">
                                      <p:cBhvr>
                                        <p:cTn id="24"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68230D-67E2-44E8-84CA-3EE8EE946B60}"/>
              </a:ext>
            </a:extLst>
          </p:cNvPr>
          <p:cNvSpPr>
            <a:spLocks noGrp="1"/>
          </p:cNvSpPr>
          <p:nvPr>
            <p:ph type="title"/>
          </p:nvPr>
        </p:nvSpPr>
        <p:spPr>
          <a:xfrm>
            <a:off x="1045669" y="720200"/>
            <a:ext cx="6030992" cy="759708"/>
          </a:xfrm>
        </p:spPr>
        <p:txBody>
          <a:bodyPr/>
          <a:lstStyle/>
          <a:p>
            <a:pPr marL="571500" indent="-571500" algn="l">
              <a:buFont typeface="Wingdings" panose="05000000000000000000" pitchFamily="2" charset="2"/>
              <a:buChar char="v"/>
            </a:pPr>
            <a:r>
              <a:rPr lang="bn-BD" dirty="0"/>
              <a:t>হজ ইসলামের ৫ম ভিত্তি। </a:t>
            </a:r>
            <a:endParaRPr lang="en-US" dirty="0"/>
          </a:p>
        </p:txBody>
      </p:sp>
      <p:sp>
        <p:nvSpPr>
          <p:cNvPr id="3" name="Title 1">
            <a:extLst>
              <a:ext uri="{FF2B5EF4-FFF2-40B4-BE49-F238E27FC236}">
                <a16:creationId xmlns:a16="http://schemas.microsoft.com/office/drawing/2014/main" id="{0108025D-1B75-4467-87F0-06AD5405C055}"/>
              </a:ext>
            </a:extLst>
          </p:cNvPr>
          <p:cNvSpPr txBox="1">
            <a:spLocks/>
          </p:cNvSpPr>
          <p:nvPr/>
        </p:nvSpPr>
        <p:spPr>
          <a:xfrm>
            <a:off x="913774" y="2341300"/>
            <a:ext cx="10364451" cy="1596177"/>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a:lstStyle>
          <a:p>
            <a:endParaRPr lang="en-US" dirty="0"/>
          </a:p>
        </p:txBody>
      </p:sp>
      <p:sp>
        <p:nvSpPr>
          <p:cNvPr id="4" name="Title 1">
            <a:extLst>
              <a:ext uri="{FF2B5EF4-FFF2-40B4-BE49-F238E27FC236}">
                <a16:creationId xmlns:a16="http://schemas.microsoft.com/office/drawing/2014/main" id="{9A6C12BB-0F69-4E0C-90EE-4963C15E730E}"/>
              </a:ext>
            </a:extLst>
          </p:cNvPr>
          <p:cNvSpPr txBox="1">
            <a:spLocks/>
          </p:cNvSpPr>
          <p:nvPr/>
        </p:nvSpPr>
        <p:spPr>
          <a:xfrm>
            <a:off x="926400" y="4064083"/>
            <a:ext cx="10364451" cy="1596177"/>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a:lstStyle>
          <a:p>
            <a:endParaRPr lang="en-US" dirty="0"/>
          </a:p>
        </p:txBody>
      </p:sp>
      <p:sp>
        <p:nvSpPr>
          <p:cNvPr id="5" name="Title 1">
            <a:extLst>
              <a:ext uri="{FF2B5EF4-FFF2-40B4-BE49-F238E27FC236}">
                <a16:creationId xmlns:a16="http://schemas.microsoft.com/office/drawing/2014/main" id="{A9EFD8BF-29AE-4EF6-ADD0-7F794D76348E}"/>
              </a:ext>
            </a:extLst>
          </p:cNvPr>
          <p:cNvSpPr txBox="1">
            <a:spLocks/>
          </p:cNvSpPr>
          <p:nvPr/>
        </p:nvSpPr>
        <p:spPr>
          <a:xfrm>
            <a:off x="926400" y="2341300"/>
            <a:ext cx="10364451" cy="1596177"/>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a:lstStyle>
          <a:p>
            <a:endParaRPr lang="en-US" dirty="0"/>
          </a:p>
        </p:txBody>
      </p:sp>
      <p:sp>
        <p:nvSpPr>
          <p:cNvPr id="6" name="Title 1">
            <a:extLst>
              <a:ext uri="{FF2B5EF4-FFF2-40B4-BE49-F238E27FC236}">
                <a16:creationId xmlns:a16="http://schemas.microsoft.com/office/drawing/2014/main" id="{4FBF7F58-29F2-437A-85BA-92648DE7D62E}"/>
              </a:ext>
            </a:extLst>
          </p:cNvPr>
          <p:cNvSpPr txBox="1">
            <a:spLocks/>
          </p:cNvSpPr>
          <p:nvPr/>
        </p:nvSpPr>
        <p:spPr>
          <a:xfrm>
            <a:off x="1045668" y="1834840"/>
            <a:ext cx="9675340" cy="759708"/>
          </a:xfrm>
          <a:prstGeom prst="rect">
            <a:avLst/>
          </a:prstGeom>
        </p:spPr>
        <p:txBody>
          <a:bodyPr vert="horz" lIns="91440" tIns="45720" rIns="91440" bIns="45720" rtlCol="0" anchor="ctr">
            <a:normAutofit fontScale="92500"/>
          </a:bodyPr>
          <a:lst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a:lstStyle>
          <a:p>
            <a:pPr marL="571500" indent="-571500" algn="l">
              <a:buFont typeface="Wingdings" panose="05000000000000000000" pitchFamily="2" charset="2"/>
              <a:buChar char="v"/>
            </a:pPr>
            <a:r>
              <a:rPr lang="bn-BD" dirty="0"/>
              <a:t>হজ অর্থ সংকল্প করা, ইচ্ছা করা বা প্রদক্ষিন করা।  </a:t>
            </a:r>
            <a:endParaRPr lang="en-US" dirty="0"/>
          </a:p>
        </p:txBody>
      </p:sp>
      <p:sp>
        <p:nvSpPr>
          <p:cNvPr id="7" name="Title 1">
            <a:extLst>
              <a:ext uri="{FF2B5EF4-FFF2-40B4-BE49-F238E27FC236}">
                <a16:creationId xmlns:a16="http://schemas.microsoft.com/office/drawing/2014/main" id="{2AF9EBF4-CD95-42F8-8B3B-5F8EF7716556}"/>
              </a:ext>
            </a:extLst>
          </p:cNvPr>
          <p:cNvSpPr txBox="1">
            <a:spLocks/>
          </p:cNvSpPr>
          <p:nvPr/>
        </p:nvSpPr>
        <p:spPr>
          <a:xfrm>
            <a:off x="1045668" y="2949480"/>
            <a:ext cx="10987305" cy="2910896"/>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a:lstStyle>
          <a:p>
            <a:pPr marL="571500" indent="-571500" algn="l">
              <a:buFont typeface="Wingdings" panose="05000000000000000000" pitchFamily="2" charset="2"/>
              <a:buChar char="v"/>
            </a:pPr>
            <a:r>
              <a:rPr lang="bn-BD" dirty="0"/>
              <a:t>ইসলামের পরিভাষায়, আল্লাহর সন্তুষ্টি লাভের উদ্দেশ্যে হজের মাসের নির্ধারিত দিন সমূহের নির্ধারিত পদ্ধতিতে বাইতুল্লাহ ও সংশ্লিষ্ট স্থানসমূহ জিয়ারত করাকে হজ বলে।    </a:t>
            </a:r>
            <a:endParaRPr lang="en-US" dirty="0"/>
          </a:p>
        </p:txBody>
      </p:sp>
    </p:spTree>
    <p:extLst>
      <p:ext uri="{BB962C8B-B14F-4D97-AF65-F5344CB8AC3E}">
        <p14:creationId xmlns:p14="http://schemas.microsoft.com/office/powerpoint/2010/main" val="9800658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down)">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ppt_x"/>
                                          </p:val>
                                        </p:tav>
                                        <p:tav tm="100000">
                                          <p:val>
                                            <p:strVal val="#ppt_x"/>
                                          </p:val>
                                        </p:tav>
                                      </p:tavLst>
                                    </p:anim>
                                    <p:anim calcmode="lin" valueType="num">
                                      <p:cBhvr additive="base">
                                        <p:cTn id="1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result for safahill">
            <a:extLst>
              <a:ext uri="{FF2B5EF4-FFF2-40B4-BE49-F238E27FC236}">
                <a16:creationId xmlns:a16="http://schemas.microsoft.com/office/drawing/2014/main" id="{70888E36-31CC-498C-95CD-27359AAC4F1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9497"/>
            <a:ext cx="12192000" cy="73004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005452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1000"/>
                                        <p:tgtEl>
                                          <p:spTgt spid="1026"/>
                                        </p:tgtEl>
                                      </p:cBhvr>
                                    </p:animEffect>
                                    <p:anim calcmode="lin" valueType="num">
                                      <p:cBhvr>
                                        <p:cTn id="8" dur="1000" fill="hold"/>
                                        <p:tgtEl>
                                          <p:spTgt spid="1026"/>
                                        </p:tgtEl>
                                        <p:attrNameLst>
                                          <p:attrName>ppt_x</p:attrName>
                                        </p:attrNameLst>
                                      </p:cBhvr>
                                      <p:tavLst>
                                        <p:tav tm="0">
                                          <p:val>
                                            <p:strVal val="#ppt_x"/>
                                          </p:val>
                                        </p:tav>
                                        <p:tav tm="100000">
                                          <p:val>
                                            <p:strVal val="#ppt_x"/>
                                          </p:val>
                                        </p:tav>
                                      </p:tavLst>
                                    </p:anim>
                                    <p:anim calcmode="lin" valueType="num">
                                      <p:cBhvr>
                                        <p:cTn id="9" dur="1000" fill="hold"/>
                                        <p:tgtEl>
                                          <p:spTgt spid="10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6985379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7992D6F-807E-46AC-AC25-C0141C73329E}"/>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294968" y="0"/>
            <a:ext cx="12949084" cy="6858000"/>
          </a:xfrm>
          <a:prstGeom prst="rect">
            <a:avLst/>
          </a:prstGeom>
        </p:spPr>
      </p:pic>
      <p:sp>
        <p:nvSpPr>
          <p:cNvPr id="4" name="TextBox 3">
            <a:extLst>
              <a:ext uri="{FF2B5EF4-FFF2-40B4-BE49-F238E27FC236}">
                <a16:creationId xmlns:a16="http://schemas.microsoft.com/office/drawing/2014/main" id="{E0B0B010-7E1E-4FE8-AAF6-61631D7443E2}"/>
              </a:ext>
            </a:extLst>
          </p:cNvPr>
          <p:cNvSpPr txBox="1"/>
          <p:nvPr/>
        </p:nvSpPr>
        <p:spPr>
          <a:xfrm>
            <a:off x="-294968" y="6858000"/>
            <a:ext cx="10962968" cy="230832"/>
          </a:xfrm>
          <a:prstGeom prst="rect">
            <a:avLst/>
          </a:prstGeom>
          <a:noFill/>
        </p:spPr>
        <p:txBody>
          <a:bodyPr wrap="square" rtlCol="0">
            <a:spAutoFit/>
          </a:bodyPr>
          <a:lstStyle/>
          <a:p>
            <a:r>
              <a:rPr lang="en-US" sz="900">
                <a:hlinkClick r:id="rId3" tooltip="https://www.flickr.com/photos/budakkelantan/6599925469/"/>
              </a:rPr>
              <a:t>This Photo</a:t>
            </a:r>
            <a:r>
              <a:rPr lang="en-US" sz="900"/>
              <a:t> by Unknown Author is licensed under </a:t>
            </a:r>
            <a:r>
              <a:rPr lang="en-US" sz="900">
                <a:hlinkClick r:id="rId4" tooltip="https://creativecommons.org/licenses/by/3.0/"/>
              </a:rPr>
              <a:t>CC BY</a:t>
            </a:r>
            <a:endParaRPr lang="en-US" sz="900"/>
          </a:p>
        </p:txBody>
      </p:sp>
    </p:spTree>
    <p:extLst>
      <p:ext uri="{BB962C8B-B14F-4D97-AF65-F5344CB8AC3E}">
        <p14:creationId xmlns:p14="http://schemas.microsoft.com/office/powerpoint/2010/main" val="23561615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3C99D9-E1D6-4C73-BD0F-BBE0EB32B4CF}"/>
              </a:ext>
            </a:extLst>
          </p:cNvPr>
          <p:cNvSpPr>
            <a:spLocks noGrp="1"/>
          </p:cNvSpPr>
          <p:nvPr>
            <p:ph type="title"/>
          </p:nvPr>
        </p:nvSpPr>
        <p:spPr>
          <a:xfrm>
            <a:off x="320009" y="286008"/>
            <a:ext cx="10364451" cy="5972288"/>
          </a:xfrm>
        </p:spPr>
        <p:txBody>
          <a:bodyPr/>
          <a:lstStyle/>
          <a:p>
            <a:r>
              <a:rPr lang="en-US" dirty="0" err="1"/>
              <a:t>হজের</a:t>
            </a:r>
            <a:r>
              <a:rPr lang="en-US" dirty="0"/>
              <a:t> </a:t>
            </a:r>
            <a:r>
              <a:rPr lang="en-US" dirty="0" err="1"/>
              <a:t>ফরজ</a:t>
            </a:r>
            <a:r>
              <a:rPr lang="en-US" dirty="0"/>
              <a:t> </a:t>
            </a:r>
            <a:r>
              <a:rPr lang="en-US" dirty="0" err="1"/>
              <a:t>তিনটি</a:t>
            </a:r>
            <a:r>
              <a:rPr lang="bn-BD" dirty="0"/>
              <a:t>ঃ</a:t>
            </a:r>
            <a:br>
              <a:rPr lang="en-US" dirty="0"/>
            </a:br>
            <a:r>
              <a:rPr lang="en-US" dirty="0"/>
              <a:t>১।ইহরাম </a:t>
            </a:r>
            <a:r>
              <a:rPr lang="en-US" dirty="0" err="1"/>
              <a:t>বাঁধা</a:t>
            </a:r>
            <a:br>
              <a:rPr lang="en-US" dirty="0"/>
            </a:br>
            <a:r>
              <a:rPr lang="en-US" dirty="0"/>
              <a:t>২।  </a:t>
            </a:r>
            <a:r>
              <a:rPr lang="bn-BD" dirty="0"/>
              <a:t>৯</a:t>
            </a:r>
            <a:r>
              <a:rPr lang="en-US" dirty="0"/>
              <a:t>ই  </a:t>
            </a:r>
            <a:r>
              <a:rPr lang="en-US" dirty="0" err="1"/>
              <a:t>জিলহজ</a:t>
            </a:r>
            <a:r>
              <a:rPr lang="en-US" dirty="0"/>
              <a:t> </a:t>
            </a:r>
            <a:r>
              <a:rPr lang="bn-BD" dirty="0"/>
              <a:t>আ</a:t>
            </a:r>
            <a:r>
              <a:rPr lang="en-US" dirty="0" err="1"/>
              <a:t>রাফাতে</a:t>
            </a:r>
            <a:r>
              <a:rPr lang="en-US" dirty="0"/>
              <a:t> </a:t>
            </a:r>
            <a:r>
              <a:rPr lang="en-US" dirty="0" err="1"/>
              <a:t>অব্সথান</a:t>
            </a:r>
            <a:r>
              <a:rPr lang="en-US" dirty="0"/>
              <a:t> </a:t>
            </a:r>
            <a:r>
              <a:rPr lang="en-US" dirty="0" err="1"/>
              <a:t>করা</a:t>
            </a:r>
            <a:br>
              <a:rPr lang="en-US" dirty="0"/>
            </a:br>
            <a:r>
              <a:rPr lang="en-US" dirty="0"/>
              <a:t>৩।তাওয়াফেজিয়া</a:t>
            </a:r>
            <a:r>
              <a:rPr lang="bn-BD" dirty="0"/>
              <a:t>র</a:t>
            </a:r>
            <a:r>
              <a:rPr lang="en-US" dirty="0"/>
              <a:t>ত </a:t>
            </a:r>
            <a:r>
              <a:rPr lang="bn-BD" dirty="0"/>
              <a:t>ক</a:t>
            </a:r>
            <a:r>
              <a:rPr lang="en-US" dirty="0" err="1"/>
              <a:t>রা</a:t>
            </a:r>
            <a:r>
              <a:rPr lang="en-US" dirty="0"/>
              <a:t>।</a:t>
            </a:r>
          </a:p>
        </p:txBody>
      </p:sp>
    </p:spTree>
    <p:extLst>
      <p:ext uri="{BB962C8B-B14F-4D97-AF65-F5344CB8AC3E}">
        <p14:creationId xmlns:p14="http://schemas.microsoft.com/office/powerpoint/2010/main" val="32778118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3DBDB2-F543-4CDE-AB5E-41451AC97E1A}"/>
              </a:ext>
            </a:extLst>
          </p:cNvPr>
          <p:cNvSpPr>
            <a:spLocks noGrp="1"/>
          </p:cNvSpPr>
          <p:nvPr>
            <p:ph type="title"/>
          </p:nvPr>
        </p:nvSpPr>
        <p:spPr>
          <a:xfrm>
            <a:off x="0" y="485996"/>
            <a:ext cx="10364451" cy="1596177"/>
          </a:xfrm>
        </p:spPr>
        <p:txBody>
          <a:bodyPr>
            <a:normAutofit/>
          </a:bodyPr>
          <a:lstStyle/>
          <a:p>
            <a:pPr algn="l"/>
            <a:r>
              <a:rPr lang="bn-BD" sz="9600" b="1" dirty="0"/>
              <a:t>আল্লাহ বলেন,</a:t>
            </a:r>
            <a:endParaRPr lang="en-US" sz="9600" b="1" dirty="0"/>
          </a:p>
        </p:txBody>
      </p:sp>
      <p:sp>
        <p:nvSpPr>
          <p:cNvPr id="7" name="Rectangle 6">
            <a:extLst>
              <a:ext uri="{FF2B5EF4-FFF2-40B4-BE49-F238E27FC236}">
                <a16:creationId xmlns:a16="http://schemas.microsoft.com/office/drawing/2014/main" id="{375F6B5F-B4F2-4FF6-9861-77936B5A22F4}"/>
              </a:ext>
            </a:extLst>
          </p:cNvPr>
          <p:cNvSpPr/>
          <p:nvPr/>
        </p:nvSpPr>
        <p:spPr>
          <a:xfrm>
            <a:off x="1" y="2214694"/>
            <a:ext cx="12192000" cy="3970318"/>
          </a:xfrm>
          <a:prstGeom prst="rect">
            <a:avLst/>
          </a:prstGeom>
        </p:spPr>
        <p:txBody>
          <a:bodyPr wrap="square">
            <a:spAutoFit/>
          </a:bodyPr>
          <a:lstStyle/>
          <a:p>
            <a:r>
              <a:rPr lang="ar-AE" sz="2800" dirty="0">
                <a:solidFill>
                  <a:srgbClr val="535353"/>
                </a:solidFill>
                <a:latin typeface="Segoe UI" panose="020B0502040204020203" pitchFamily="34" charset="0"/>
              </a:rPr>
              <a:t>إِنَّ أَوَّلَ بَيْتٍ وُضِعَ لِلنَّاسِ لَلَّذِي بِبَكَّةَ مُبَارَكًا وَهُدًى لِلْعَالَمِينَ (96) فِيهِ آَيَاتٌ بَيِّنَاتٌ مَقَامُ إِبْرَاهِيمَ وَمَنْ دَخَلَهُ كَانَ آَمِنًا وَلِلَّهِ عَلَى النَّاسِ حِجُّ الْبَيْتِ مَنِ اسْتَطَاعَ إِلَيْهِ سَبِيلًا وَمَنْ كَفَرَ فَإِنَّ اللَّهَ غَنِيٌّ عَنِ الْعَالَمِينَ (97)</a:t>
            </a:r>
            <a:br>
              <a:rPr lang="ar-AE" sz="2800" dirty="0"/>
            </a:br>
            <a:r>
              <a:rPr lang="ar-AE" sz="2800" dirty="0">
                <a:solidFill>
                  <a:srgbClr val="535353"/>
                </a:solidFill>
                <a:latin typeface="Segoe UI" panose="020B0502040204020203" pitchFamily="34" charset="0"/>
              </a:rPr>
              <a:t>“</a:t>
            </a:r>
            <a:r>
              <a:rPr lang="as-IN" sz="2800" dirty="0">
                <a:solidFill>
                  <a:srgbClr val="535353"/>
                </a:solidFill>
                <a:latin typeface="Segoe UI" panose="020B0502040204020203" pitchFamily="34" charset="0"/>
              </a:rPr>
              <a:t>মক্কাতেই মানবজাতির জন্য সর্ব প্রথম ঘর তৈরি হয়েছিল। ঐ ঘর বিশ্ববাসীদের জন্য হেদায়াত ও বরকতের উৎস।” (৩:৯৬)</a:t>
            </a:r>
            <a:br>
              <a:rPr lang="as-IN" sz="2800" dirty="0"/>
            </a:br>
            <a:r>
              <a:rPr lang="as-IN" sz="2800" dirty="0">
                <a:solidFill>
                  <a:srgbClr val="535353"/>
                </a:solidFill>
                <a:latin typeface="Segoe UI" panose="020B0502040204020203" pitchFamily="34" charset="0"/>
              </a:rPr>
              <a:t>“আর তাতে অনেক স্পষ্ট নিদর্শন রয়েছে। যেমন মাকামে ইব্রাহীম বা ইব্রাহীমের দাঁড়ানোর স্থান এবং যারাই এ ঘরের মধ্যে আশ্রয় নেয় তারাই নিরাপদ। আল্লাহর উদ্দেশ্যে এ ঘরের হজ্ব সমাপন করা তাদের অবশ্যই কর্তব্য। যারা সেখানে যাবার সামর্থ রাখে এবং যদি কেউ অবিশ্বাস করে অর্থাৎ সামর্থ থাকা সত্ত্বেও হজ্ব না করে তাহলে সে জেনে রাখুক আল্লাহ বিশ্বজগতের কোন কিছুরই মুখাপেক্ষী নন।” (৩:৯৭)</a:t>
            </a:r>
            <a:endParaRPr lang="en-US" sz="2800" dirty="0"/>
          </a:p>
        </p:txBody>
      </p:sp>
    </p:spTree>
    <p:extLst>
      <p:ext uri="{BB962C8B-B14F-4D97-AF65-F5344CB8AC3E}">
        <p14:creationId xmlns:p14="http://schemas.microsoft.com/office/powerpoint/2010/main" val="14177583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grpId="0" nodeType="clickEffect">
                                  <p:stCondLst>
                                    <p:cond delay="0"/>
                                  </p:stCondLst>
                                  <p:childTnLst>
                                    <p:animRot by="21600000">
                                      <p:cBhvr>
                                        <p:cTn id="6" dur="2000" fill="hold"/>
                                        <p:tgtEl>
                                          <p:spTgt spid="2"/>
                                        </p:tgtEl>
                                        <p:attrNameLst>
                                          <p:attrName>r</p:attrName>
                                        </p:attrNameLst>
                                      </p:cBhvr>
                                    </p:animRot>
                                  </p:childTnLst>
                                </p:cTn>
                              </p:par>
                            </p:childTnLst>
                          </p:cTn>
                        </p:par>
                      </p:childTnLst>
                    </p:cTn>
                  </p:par>
                  <p:par>
                    <p:cTn id="7" fill="hold">
                      <p:stCondLst>
                        <p:cond delay="indefinite"/>
                      </p:stCondLst>
                      <p:childTnLst>
                        <p:par>
                          <p:cTn id="8" fill="hold">
                            <p:stCondLst>
                              <p:cond delay="0"/>
                            </p:stCondLst>
                            <p:childTnLst>
                              <p:par>
                                <p:cTn id="9" presetID="6" presetClass="entr" presetSubtype="16"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circle(in)">
                                      <p:cBhvr>
                                        <p:cTn id="11"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150BFF-9175-44BF-AF76-51BB3F830EC4}"/>
              </a:ext>
            </a:extLst>
          </p:cNvPr>
          <p:cNvSpPr>
            <a:spLocks noGrp="1"/>
          </p:cNvSpPr>
          <p:nvPr>
            <p:ph type="title"/>
          </p:nvPr>
        </p:nvSpPr>
        <p:spPr>
          <a:xfrm>
            <a:off x="1086051" y="1199677"/>
            <a:ext cx="10364451" cy="1596177"/>
          </a:xfrm>
        </p:spPr>
        <p:txBody>
          <a:bodyPr>
            <a:normAutofit/>
          </a:bodyPr>
          <a:lstStyle/>
          <a:p>
            <a:pPr marL="571500" indent="-571500" algn="l">
              <a:buFont typeface="Wingdings" panose="05000000000000000000" pitchFamily="2" charset="2"/>
              <a:buChar char="q"/>
            </a:pPr>
            <a:r>
              <a:rPr lang="bn-BD" sz="5400" b="1" dirty="0"/>
              <a:t>মহানবী (স)বলেন, </a:t>
            </a:r>
            <a:endParaRPr lang="en-US" sz="5400" b="1" dirty="0"/>
          </a:p>
        </p:txBody>
      </p:sp>
      <p:sp>
        <p:nvSpPr>
          <p:cNvPr id="3" name="Title 1">
            <a:extLst>
              <a:ext uri="{FF2B5EF4-FFF2-40B4-BE49-F238E27FC236}">
                <a16:creationId xmlns:a16="http://schemas.microsoft.com/office/drawing/2014/main" id="{AB8078E3-F7FE-4E19-A9F9-CADFA66FBDAD}"/>
              </a:ext>
            </a:extLst>
          </p:cNvPr>
          <p:cNvSpPr txBox="1">
            <a:spLocks/>
          </p:cNvSpPr>
          <p:nvPr/>
        </p:nvSpPr>
        <p:spPr>
          <a:xfrm>
            <a:off x="1086050" y="2795854"/>
            <a:ext cx="10364451" cy="1023730"/>
          </a:xfrm>
          <a:prstGeom prst="rect">
            <a:avLst/>
          </a:prstGeom>
        </p:spPr>
        <p:txBody>
          <a:bodyPr vert="horz" lIns="91440" tIns="45720" rIns="91440" bIns="45720" rtlCol="0" anchor="ctr">
            <a:normAutofit fontScale="92500"/>
          </a:bodyPr>
          <a:lst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a:lstStyle>
          <a:p>
            <a:pPr marL="571500" indent="-571500">
              <a:buFont typeface="Wingdings" panose="05000000000000000000" pitchFamily="2" charset="2"/>
              <a:buChar char="Ø"/>
            </a:pPr>
            <a:r>
              <a:rPr lang="bn-BD" dirty="0"/>
              <a:t>“মকবুল হজের বিনিময় জান্নাত ছাড়া আর কিছুই নেই।”				         (বুখারি ও মুসলিম)</a:t>
            </a:r>
            <a:endParaRPr lang="en-US" dirty="0"/>
          </a:p>
        </p:txBody>
      </p:sp>
      <p:sp>
        <p:nvSpPr>
          <p:cNvPr id="4" name="Title 1">
            <a:extLst>
              <a:ext uri="{FF2B5EF4-FFF2-40B4-BE49-F238E27FC236}">
                <a16:creationId xmlns:a16="http://schemas.microsoft.com/office/drawing/2014/main" id="{1EC1FC60-65B2-4C43-BDA0-7A8E8900A70D}"/>
              </a:ext>
            </a:extLst>
          </p:cNvPr>
          <p:cNvSpPr txBox="1">
            <a:spLocks/>
          </p:cNvSpPr>
          <p:nvPr/>
        </p:nvSpPr>
        <p:spPr>
          <a:xfrm>
            <a:off x="1192067" y="3880166"/>
            <a:ext cx="10801150" cy="1937538"/>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a:lstStyle>
          <a:p>
            <a:pPr marL="571500" indent="-571500" algn="l">
              <a:buFont typeface="Wingdings" panose="05000000000000000000" pitchFamily="2" charset="2"/>
              <a:buChar char="Ø"/>
            </a:pPr>
            <a:r>
              <a:rPr lang="bn-BD" dirty="0"/>
              <a:t>“যে ব্যাক্তি হজ করে সে যেন নবজাত শিশুর মতো নিষ্পাপ হয়ে যায়।” </a:t>
            </a:r>
          </a:p>
          <a:p>
            <a:pPr algn="l"/>
            <a:r>
              <a:rPr lang="bn-BD" dirty="0"/>
              <a:t>		(ইবন মাজাহ) </a:t>
            </a:r>
            <a:endParaRPr lang="en-US" dirty="0"/>
          </a:p>
        </p:txBody>
      </p:sp>
    </p:spTree>
    <p:extLst>
      <p:ext uri="{BB962C8B-B14F-4D97-AF65-F5344CB8AC3E}">
        <p14:creationId xmlns:p14="http://schemas.microsoft.com/office/powerpoint/2010/main" val="4487505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ipe(down)">
                                      <p:cBhvr>
                                        <p:cTn id="14" dur="5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21" presetClass="entr" presetSubtype="1"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wheel(1)">
                                      <p:cBhvr>
                                        <p:cTn id="19"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 result for kurbani">
            <a:extLst>
              <a:ext uri="{FF2B5EF4-FFF2-40B4-BE49-F238E27FC236}">
                <a16:creationId xmlns:a16="http://schemas.microsoft.com/office/drawing/2014/main" id="{FF89C26A-5AEC-482D-99DA-39C972D9D0E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76981"/>
            <a:ext cx="12034684" cy="7315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072103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fade">
                                      <p:cBhvr>
                                        <p:cTn id="7" dur="1000"/>
                                        <p:tgtEl>
                                          <p:spTgt spid="2050"/>
                                        </p:tgtEl>
                                      </p:cBhvr>
                                    </p:animEffect>
                                    <p:anim calcmode="lin" valueType="num">
                                      <p:cBhvr>
                                        <p:cTn id="8" dur="1000" fill="hold"/>
                                        <p:tgtEl>
                                          <p:spTgt spid="2050"/>
                                        </p:tgtEl>
                                        <p:attrNameLst>
                                          <p:attrName>ppt_x</p:attrName>
                                        </p:attrNameLst>
                                      </p:cBhvr>
                                      <p:tavLst>
                                        <p:tav tm="0">
                                          <p:val>
                                            <p:strVal val="#ppt_x"/>
                                          </p:val>
                                        </p:tav>
                                        <p:tav tm="100000">
                                          <p:val>
                                            <p:strVal val="#ppt_x"/>
                                          </p:val>
                                        </p:tav>
                                      </p:tavLst>
                                    </p:anim>
                                    <p:anim calcmode="lin" valueType="num">
                                      <p:cBhvr>
                                        <p:cTn id="9" dur="1000" fill="hold"/>
                                        <p:tgtEl>
                                          <p:spTgt spid="205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result for makkah qurbani">
            <a:extLst>
              <a:ext uri="{FF2B5EF4-FFF2-40B4-BE49-F238E27FC236}">
                <a16:creationId xmlns:a16="http://schemas.microsoft.com/office/drawing/2014/main" id="{680A2717-700D-4185-B192-6A6A76D4E49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98206"/>
            <a:ext cx="11946194" cy="72562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884741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additive="base">
                                        <p:cTn id="7" dur="500" fill="hold"/>
                                        <p:tgtEl>
                                          <p:spTgt spid="1026"/>
                                        </p:tgtEl>
                                        <p:attrNameLst>
                                          <p:attrName>ppt_x</p:attrName>
                                        </p:attrNameLst>
                                      </p:cBhvr>
                                      <p:tavLst>
                                        <p:tav tm="0">
                                          <p:val>
                                            <p:strVal val="#ppt_x"/>
                                          </p:val>
                                        </p:tav>
                                        <p:tav tm="100000">
                                          <p:val>
                                            <p:strVal val="#ppt_x"/>
                                          </p:val>
                                        </p:tav>
                                      </p:tavLst>
                                    </p:anim>
                                    <p:anim calcmode="lin" valueType="num">
                                      <p:cBhvr additive="base">
                                        <p:cTn id="8" dur="500" fill="hold"/>
                                        <p:tgtEl>
                                          <p:spTgt spid="10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E0ACA6-7819-456F-88CE-5ADDACD33930}"/>
              </a:ext>
            </a:extLst>
          </p:cNvPr>
          <p:cNvSpPr>
            <a:spLocks noGrp="1"/>
          </p:cNvSpPr>
          <p:nvPr>
            <p:ph type="title"/>
          </p:nvPr>
        </p:nvSpPr>
        <p:spPr/>
        <p:txBody>
          <a:bodyPr>
            <a:normAutofit/>
          </a:bodyPr>
          <a:lstStyle/>
          <a:p>
            <a:pPr marL="571500" indent="-571500" algn="l">
              <a:buFont typeface="Wingdings" panose="05000000000000000000" pitchFamily="2" charset="2"/>
              <a:buChar char="v"/>
            </a:pPr>
            <a:r>
              <a:rPr lang="bn-BD" sz="4000" b="1" dirty="0"/>
              <a:t>জোড়ায় জোড়ায় কাজঃ</a:t>
            </a:r>
            <a:endParaRPr lang="en-US" sz="4000" b="1" dirty="0"/>
          </a:p>
        </p:txBody>
      </p:sp>
      <p:sp>
        <p:nvSpPr>
          <p:cNvPr id="3" name="Content Placeholder 2">
            <a:extLst>
              <a:ext uri="{FF2B5EF4-FFF2-40B4-BE49-F238E27FC236}">
                <a16:creationId xmlns:a16="http://schemas.microsoft.com/office/drawing/2014/main" id="{9CE8DAE4-F19B-481F-B98A-99790D7BAD5C}"/>
              </a:ext>
            </a:extLst>
          </p:cNvPr>
          <p:cNvSpPr>
            <a:spLocks noGrp="1"/>
          </p:cNvSpPr>
          <p:nvPr>
            <p:ph sz="quarter" idx="13"/>
          </p:nvPr>
        </p:nvSpPr>
        <p:spPr/>
        <p:txBody>
          <a:bodyPr>
            <a:normAutofit/>
          </a:bodyPr>
          <a:lstStyle/>
          <a:p>
            <a:pPr>
              <a:buFont typeface="Wingdings" panose="05000000000000000000" pitchFamily="2" charset="2"/>
              <a:buChar char="Ø"/>
            </a:pPr>
            <a:r>
              <a:rPr lang="bn-BD" sz="3600" dirty="0"/>
              <a:t>হজ কী?</a:t>
            </a:r>
          </a:p>
          <a:p>
            <a:pPr>
              <a:buFont typeface="Wingdings" panose="05000000000000000000" pitchFamily="2" charset="2"/>
              <a:buChar char="Ø"/>
            </a:pPr>
            <a:r>
              <a:rPr lang="bn-BD" sz="3600" dirty="0"/>
              <a:t>হজের ফরয কয়টি ও কী কী?</a:t>
            </a:r>
          </a:p>
          <a:p>
            <a:pPr>
              <a:buFont typeface="Wingdings" panose="05000000000000000000" pitchFamily="2" charset="2"/>
              <a:buChar char="Ø"/>
            </a:pPr>
            <a:r>
              <a:rPr lang="bn-BD" sz="3600" dirty="0"/>
              <a:t>হজের ওয়াজিব কয়টি ও কী কী?</a:t>
            </a:r>
          </a:p>
          <a:p>
            <a:pPr marL="0" indent="0">
              <a:buNone/>
            </a:pPr>
            <a:endParaRPr lang="en-US" sz="3600" dirty="0"/>
          </a:p>
        </p:txBody>
      </p:sp>
    </p:spTree>
    <p:extLst>
      <p:ext uri="{BB962C8B-B14F-4D97-AF65-F5344CB8AC3E}">
        <p14:creationId xmlns:p14="http://schemas.microsoft.com/office/powerpoint/2010/main" val="2161801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grpId="0" nodeType="clickEffect">
                                  <p:stCondLst>
                                    <p:cond delay="0"/>
                                  </p:stCondLst>
                                  <p:childTnLst>
                                    <p:animEffect transition="out" filter="fade">
                                      <p:cBhvr>
                                        <p:cTn id="6" dur="500" tmFilter="0, 0; .2, .5; .8, .5; 1, 0"/>
                                        <p:tgtEl>
                                          <p:spTgt spid="3">
                                            <p:txEl>
                                              <p:pRg st="0" end="0"/>
                                            </p:txEl>
                                          </p:spTgt>
                                        </p:tgtEl>
                                      </p:cBhvr>
                                    </p:animEffect>
                                    <p:animScale>
                                      <p:cBhvr>
                                        <p:cTn id="7" dur="250" autoRev="1" fill="hold"/>
                                        <p:tgtEl>
                                          <p:spTgt spid="3">
                                            <p:txEl>
                                              <p:pRg st="0" end="0"/>
                                            </p:txEl>
                                          </p:spTgt>
                                        </p:tgtEl>
                                      </p:cBhvr>
                                      <p:by x="105000" y="105000"/>
                                    </p:animScale>
                                  </p:childTnLst>
                                </p:cTn>
                              </p:par>
                            </p:childTnLst>
                          </p:cTn>
                        </p:par>
                      </p:childTnLst>
                    </p:cTn>
                  </p:par>
                  <p:par>
                    <p:cTn id="8" fill="hold">
                      <p:stCondLst>
                        <p:cond delay="indefinite"/>
                      </p:stCondLst>
                      <p:childTnLst>
                        <p:par>
                          <p:cTn id="9" fill="hold">
                            <p:stCondLst>
                              <p:cond delay="0"/>
                            </p:stCondLst>
                            <p:childTnLst>
                              <p:par>
                                <p:cTn id="10" presetID="26" presetClass="emph" presetSubtype="0" fill="hold" grpId="0" nodeType="clickEffect">
                                  <p:stCondLst>
                                    <p:cond delay="0"/>
                                  </p:stCondLst>
                                  <p:childTnLst>
                                    <p:animEffect transition="out" filter="fade">
                                      <p:cBhvr>
                                        <p:cTn id="11" dur="500" tmFilter="0, 0; .2, .5; .8, .5; 1, 0"/>
                                        <p:tgtEl>
                                          <p:spTgt spid="3">
                                            <p:txEl>
                                              <p:pRg st="1" end="1"/>
                                            </p:txEl>
                                          </p:spTgt>
                                        </p:tgtEl>
                                      </p:cBhvr>
                                    </p:animEffect>
                                    <p:animScale>
                                      <p:cBhvr>
                                        <p:cTn id="12" dur="250" autoRev="1" fill="hold"/>
                                        <p:tgtEl>
                                          <p:spTgt spid="3">
                                            <p:txEl>
                                              <p:pRg st="1" end="1"/>
                                            </p:txEl>
                                          </p:spTgt>
                                        </p:tgtEl>
                                      </p:cBhvr>
                                      <p:by x="105000" y="105000"/>
                                    </p:animScale>
                                  </p:childTnLst>
                                </p:cTn>
                              </p:par>
                            </p:childTnLst>
                          </p:cTn>
                        </p:par>
                      </p:childTnLst>
                    </p:cTn>
                  </p:par>
                  <p:par>
                    <p:cTn id="13" fill="hold">
                      <p:stCondLst>
                        <p:cond delay="indefinite"/>
                      </p:stCondLst>
                      <p:childTnLst>
                        <p:par>
                          <p:cTn id="14" fill="hold">
                            <p:stCondLst>
                              <p:cond delay="0"/>
                            </p:stCondLst>
                            <p:childTnLst>
                              <p:par>
                                <p:cTn id="15" presetID="26" presetClass="emph" presetSubtype="0" fill="hold" grpId="0" nodeType="clickEffect">
                                  <p:stCondLst>
                                    <p:cond delay="0"/>
                                  </p:stCondLst>
                                  <p:childTnLst>
                                    <p:animEffect transition="out" filter="fade">
                                      <p:cBhvr>
                                        <p:cTn id="16" dur="500" tmFilter="0, 0; .2, .5; .8, .5; 1, 0"/>
                                        <p:tgtEl>
                                          <p:spTgt spid="3">
                                            <p:txEl>
                                              <p:pRg st="2" end="2"/>
                                            </p:txEl>
                                          </p:spTgt>
                                        </p:tgtEl>
                                      </p:cBhvr>
                                    </p:animEffect>
                                    <p:animScale>
                                      <p:cBhvr>
                                        <p:cTn id="17" dur="250" autoRev="1" fill="hold"/>
                                        <p:tgtEl>
                                          <p:spTgt spid="3">
                                            <p:txEl>
                                              <p:pRg st="2" end="2"/>
                                            </p:txEl>
                                          </p:spTgt>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9A56EB7-796D-4E17-ADAF-A177451A9750}"/>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781665" y="0"/>
            <a:ext cx="13435781" cy="6858000"/>
          </a:xfrm>
          <a:prstGeom prst="rect">
            <a:avLst/>
          </a:prstGeom>
        </p:spPr>
      </p:pic>
      <p:sp>
        <p:nvSpPr>
          <p:cNvPr id="4" name="TextBox 3">
            <a:extLst>
              <a:ext uri="{FF2B5EF4-FFF2-40B4-BE49-F238E27FC236}">
                <a16:creationId xmlns:a16="http://schemas.microsoft.com/office/drawing/2014/main" id="{5E3A241B-A308-47F4-8A67-52304C55E320}"/>
              </a:ext>
            </a:extLst>
          </p:cNvPr>
          <p:cNvSpPr txBox="1"/>
          <p:nvPr/>
        </p:nvSpPr>
        <p:spPr>
          <a:xfrm>
            <a:off x="-575187" y="6858000"/>
            <a:ext cx="13435781" cy="230832"/>
          </a:xfrm>
          <a:prstGeom prst="rect">
            <a:avLst/>
          </a:prstGeom>
          <a:noFill/>
        </p:spPr>
        <p:txBody>
          <a:bodyPr wrap="square" rtlCol="0">
            <a:spAutoFit/>
          </a:bodyPr>
          <a:lstStyle/>
          <a:p>
            <a:r>
              <a:rPr lang="en-US" sz="900">
                <a:hlinkClick r:id="rId3" tooltip="https://en.wikipedia.org/wiki/2015_Mina_stampede"/>
              </a:rPr>
              <a:t>This Photo</a:t>
            </a:r>
            <a:r>
              <a:rPr lang="en-US" sz="900"/>
              <a:t> by Unknown Author is licensed under </a:t>
            </a:r>
            <a:r>
              <a:rPr lang="en-US" sz="900">
                <a:hlinkClick r:id="rId4" tooltip="https://creativecommons.org/licenses/by-sa/3.0/"/>
              </a:rPr>
              <a:t>CC BY-SA</a:t>
            </a:r>
            <a:endParaRPr lang="en-US" sz="900"/>
          </a:p>
        </p:txBody>
      </p:sp>
      <p:sp>
        <p:nvSpPr>
          <p:cNvPr id="5" name="Rectangle 4">
            <a:extLst>
              <a:ext uri="{FF2B5EF4-FFF2-40B4-BE49-F238E27FC236}">
                <a16:creationId xmlns:a16="http://schemas.microsoft.com/office/drawing/2014/main" id="{4662EF3D-8F36-4FED-8015-1E51D6942BC4}"/>
              </a:ext>
            </a:extLst>
          </p:cNvPr>
          <p:cNvSpPr/>
          <p:nvPr/>
        </p:nvSpPr>
        <p:spPr>
          <a:xfrm>
            <a:off x="3465870" y="235975"/>
            <a:ext cx="4395020" cy="923330"/>
          </a:xfrm>
          <a:prstGeom prst="rect">
            <a:avLst/>
          </a:prstGeom>
          <a:noFill/>
        </p:spPr>
        <p:txBody>
          <a:bodyPr wrap="square" lIns="91440" tIns="45720" rIns="91440" bIns="45720">
            <a:spAutoFit/>
          </a:bodyPr>
          <a:lstStyle/>
          <a:p>
            <a:pPr algn="ctr"/>
            <a:r>
              <a:rPr lang="en-US" sz="5400" b="1" dirty="0" err="1">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rPr>
              <a:t>মিনা</a:t>
            </a:r>
            <a:endParaRPr lang="en-US" sz="54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endParaRPr>
          </a:p>
        </p:txBody>
      </p:sp>
    </p:spTree>
    <p:extLst>
      <p:ext uri="{BB962C8B-B14F-4D97-AF65-F5344CB8AC3E}">
        <p14:creationId xmlns:p14="http://schemas.microsoft.com/office/powerpoint/2010/main" val="4805507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445BCB-56A5-4368-80A9-416F605C8D3B}"/>
              </a:ext>
            </a:extLst>
          </p:cNvPr>
          <p:cNvSpPr>
            <a:spLocks noGrp="1"/>
          </p:cNvSpPr>
          <p:nvPr>
            <p:ph type="title"/>
          </p:nvPr>
        </p:nvSpPr>
        <p:spPr/>
        <p:txBody>
          <a:bodyPr/>
          <a:lstStyle/>
          <a:p>
            <a:r>
              <a:rPr lang="en-US" dirty="0" err="1"/>
              <a:t>মুল্যায়নঃ</a:t>
            </a:r>
            <a:endParaRPr lang="en-US" dirty="0"/>
          </a:p>
        </p:txBody>
      </p:sp>
      <p:sp>
        <p:nvSpPr>
          <p:cNvPr id="3" name="Text Placeholder 2">
            <a:extLst>
              <a:ext uri="{FF2B5EF4-FFF2-40B4-BE49-F238E27FC236}">
                <a16:creationId xmlns:a16="http://schemas.microsoft.com/office/drawing/2014/main" id="{94A05C84-FB1D-41BD-AA8B-5DDE154819D8}"/>
              </a:ext>
            </a:extLst>
          </p:cNvPr>
          <p:cNvSpPr>
            <a:spLocks noGrp="1"/>
          </p:cNvSpPr>
          <p:nvPr>
            <p:ph type="body" idx="1"/>
          </p:nvPr>
        </p:nvSpPr>
        <p:spPr/>
        <p:txBody>
          <a:bodyPr/>
          <a:lstStyle/>
          <a:p>
            <a:endParaRPr lang="en-US" dirty="0"/>
          </a:p>
        </p:txBody>
      </p:sp>
      <p:sp>
        <p:nvSpPr>
          <p:cNvPr id="4" name="Content Placeholder 3">
            <a:extLst>
              <a:ext uri="{FF2B5EF4-FFF2-40B4-BE49-F238E27FC236}">
                <a16:creationId xmlns:a16="http://schemas.microsoft.com/office/drawing/2014/main" id="{C9D01CD9-3732-4167-8052-E1B9A35CAB1E}"/>
              </a:ext>
            </a:extLst>
          </p:cNvPr>
          <p:cNvSpPr>
            <a:spLocks noGrp="1"/>
          </p:cNvSpPr>
          <p:nvPr>
            <p:ph sz="quarter" idx="13"/>
          </p:nvPr>
        </p:nvSpPr>
        <p:spPr/>
        <p:txBody>
          <a:bodyPr/>
          <a:lstStyle/>
          <a:p>
            <a:r>
              <a:rPr lang="en-US" dirty="0"/>
              <a:t>১।</a:t>
            </a:r>
            <a:r>
              <a:rPr lang="en-US" sz="3600" dirty="0">
                <a:solidFill>
                  <a:srgbClr val="00B050"/>
                </a:solidFill>
              </a:rPr>
              <a:t>হজ </a:t>
            </a:r>
            <a:r>
              <a:rPr lang="bn-BD" sz="3600" dirty="0">
                <a:solidFill>
                  <a:srgbClr val="00B050"/>
                </a:solidFill>
              </a:rPr>
              <a:t>কী </a:t>
            </a:r>
            <a:r>
              <a:rPr lang="en-US" sz="3600" dirty="0">
                <a:solidFill>
                  <a:srgbClr val="00B050"/>
                </a:solidFill>
              </a:rPr>
              <a:t>? </a:t>
            </a:r>
          </a:p>
          <a:p>
            <a:r>
              <a:rPr lang="en-US" sz="3600" dirty="0">
                <a:solidFill>
                  <a:srgbClr val="00B050"/>
                </a:solidFill>
              </a:rPr>
              <a:t>২।হজের </a:t>
            </a:r>
            <a:r>
              <a:rPr lang="en-US" sz="3600" dirty="0" err="1">
                <a:solidFill>
                  <a:srgbClr val="00B050"/>
                </a:solidFill>
              </a:rPr>
              <a:t>ফরয</a:t>
            </a:r>
            <a:r>
              <a:rPr lang="en-US" sz="3600" dirty="0">
                <a:solidFill>
                  <a:srgbClr val="00B050"/>
                </a:solidFill>
              </a:rPr>
              <a:t> </a:t>
            </a:r>
            <a:r>
              <a:rPr lang="en-US" sz="3600" dirty="0" err="1">
                <a:solidFill>
                  <a:srgbClr val="00B050"/>
                </a:solidFill>
              </a:rPr>
              <a:t>কয়টি</a:t>
            </a:r>
            <a:r>
              <a:rPr lang="en-US" sz="3600" dirty="0">
                <a:solidFill>
                  <a:srgbClr val="00B050"/>
                </a:solidFill>
              </a:rPr>
              <a:t> </a:t>
            </a:r>
            <a:r>
              <a:rPr lang="en-US" dirty="0"/>
              <a:t>?</a:t>
            </a:r>
          </a:p>
        </p:txBody>
      </p:sp>
      <p:sp>
        <p:nvSpPr>
          <p:cNvPr id="5" name="Text Placeholder 4">
            <a:extLst>
              <a:ext uri="{FF2B5EF4-FFF2-40B4-BE49-F238E27FC236}">
                <a16:creationId xmlns:a16="http://schemas.microsoft.com/office/drawing/2014/main" id="{EED84078-6B34-4FC5-93F3-B6B0A40FD265}"/>
              </a:ext>
            </a:extLst>
          </p:cNvPr>
          <p:cNvSpPr>
            <a:spLocks noGrp="1"/>
          </p:cNvSpPr>
          <p:nvPr>
            <p:ph type="body" sz="quarter" idx="3"/>
          </p:nvPr>
        </p:nvSpPr>
        <p:spPr/>
        <p:txBody>
          <a:bodyPr/>
          <a:lstStyle/>
          <a:p>
            <a:endParaRPr lang="en-US"/>
          </a:p>
        </p:txBody>
      </p:sp>
      <p:sp>
        <p:nvSpPr>
          <p:cNvPr id="6" name="Content Placeholder 5">
            <a:extLst>
              <a:ext uri="{FF2B5EF4-FFF2-40B4-BE49-F238E27FC236}">
                <a16:creationId xmlns:a16="http://schemas.microsoft.com/office/drawing/2014/main" id="{A04D2E8E-7D24-4D62-A6C1-BB77146EAC5A}"/>
              </a:ext>
            </a:extLst>
          </p:cNvPr>
          <p:cNvSpPr>
            <a:spLocks noGrp="1"/>
          </p:cNvSpPr>
          <p:nvPr>
            <p:ph sz="quarter" idx="14"/>
          </p:nvPr>
        </p:nvSpPr>
        <p:spPr/>
        <p:txBody>
          <a:bodyPr/>
          <a:lstStyle/>
          <a:p>
            <a:r>
              <a:rPr lang="bn-BD" dirty="0"/>
              <a:t>১</a:t>
            </a:r>
            <a:r>
              <a:rPr lang="bn-BD" sz="3200" dirty="0">
                <a:solidFill>
                  <a:srgbClr val="00B0F0"/>
                </a:solidFill>
              </a:rPr>
              <a:t>।উঃইচ্ছা করা।</a:t>
            </a:r>
          </a:p>
          <a:p>
            <a:r>
              <a:rPr lang="bn-BD" sz="3200" dirty="0">
                <a:solidFill>
                  <a:srgbClr val="00B0F0"/>
                </a:solidFill>
              </a:rPr>
              <a:t>২।উঃতিন টি</a:t>
            </a:r>
            <a:endParaRPr lang="en-US" sz="3200" dirty="0">
              <a:solidFill>
                <a:srgbClr val="00B0F0"/>
              </a:solidFill>
            </a:endParaRPr>
          </a:p>
        </p:txBody>
      </p:sp>
    </p:spTree>
    <p:extLst>
      <p:ext uri="{BB962C8B-B14F-4D97-AF65-F5344CB8AC3E}">
        <p14:creationId xmlns:p14="http://schemas.microsoft.com/office/powerpoint/2010/main" val="33165163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Effect transition="in" filter="fade">
                                      <p:cBhvr>
                                        <p:cTn id="14" dur="1000"/>
                                        <p:tgtEl>
                                          <p:spTgt spid="4">
                                            <p:txEl>
                                              <p:pRg st="1" end="1"/>
                                            </p:txEl>
                                          </p:spTgt>
                                        </p:tgtEl>
                                      </p:cBhvr>
                                    </p:animEffect>
                                    <p:anim calcmode="lin" valueType="num">
                                      <p:cBhvr>
                                        <p:cTn id="15"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6">
                                            <p:txEl>
                                              <p:pRg st="0" end="0"/>
                                            </p:txEl>
                                          </p:spTgt>
                                        </p:tgtEl>
                                        <p:attrNameLst>
                                          <p:attrName>style.visibility</p:attrName>
                                        </p:attrNameLst>
                                      </p:cBhvr>
                                      <p:to>
                                        <p:strVal val="visible"/>
                                      </p:to>
                                    </p:set>
                                    <p:anim calcmode="lin" valueType="num">
                                      <p:cBhvr>
                                        <p:cTn id="21" dur="500" fill="hold"/>
                                        <p:tgtEl>
                                          <p:spTgt spid="6">
                                            <p:txEl>
                                              <p:pRg st="0" end="0"/>
                                            </p:txEl>
                                          </p:spTgt>
                                        </p:tgtEl>
                                        <p:attrNameLst>
                                          <p:attrName>ppt_w</p:attrName>
                                        </p:attrNameLst>
                                      </p:cBhvr>
                                      <p:tavLst>
                                        <p:tav tm="0">
                                          <p:val>
                                            <p:fltVal val="0"/>
                                          </p:val>
                                        </p:tav>
                                        <p:tav tm="100000">
                                          <p:val>
                                            <p:strVal val="#ppt_w"/>
                                          </p:val>
                                        </p:tav>
                                      </p:tavLst>
                                    </p:anim>
                                    <p:anim calcmode="lin" valueType="num">
                                      <p:cBhvr>
                                        <p:cTn id="22" dur="500" fill="hold"/>
                                        <p:tgtEl>
                                          <p:spTgt spid="6">
                                            <p:txEl>
                                              <p:pRg st="0" end="0"/>
                                            </p:txEl>
                                          </p:spTgt>
                                        </p:tgtEl>
                                        <p:attrNameLst>
                                          <p:attrName>ppt_h</p:attrName>
                                        </p:attrNameLst>
                                      </p:cBhvr>
                                      <p:tavLst>
                                        <p:tav tm="0">
                                          <p:val>
                                            <p:fltVal val="0"/>
                                          </p:val>
                                        </p:tav>
                                        <p:tav tm="100000">
                                          <p:val>
                                            <p:strVal val="#ppt_h"/>
                                          </p:val>
                                        </p:tav>
                                      </p:tavLst>
                                    </p:anim>
                                    <p:animEffect transition="in" filter="fade">
                                      <p:cBhvr>
                                        <p:cTn id="23" dur="500"/>
                                        <p:tgtEl>
                                          <p:spTgt spid="6">
                                            <p:txEl>
                                              <p:pRg st="0" end="0"/>
                                            </p:txEl>
                                          </p:spTgt>
                                        </p:tgtEl>
                                      </p:cBhvr>
                                    </p:animEffect>
                                  </p:childTnLst>
                                </p:cTn>
                              </p:par>
                              <p:par>
                                <p:cTn id="24" presetID="53" presetClass="entr" presetSubtype="16" fill="hold" nodeType="withEffect">
                                  <p:stCondLst>
                                    <p:cond delay="0"/>
                                  </p:stCondLst>
                                  <p:childTnLst>
                                    <p:set>
                                      <p:cBhvr>
                                        <p:cTn id="25" dur="1" fill="hold">
                                          <p:stCondLst>
                                            <p:cond delay="0"/>
                                          </p:stCondLst>
                                        </p:cTn>
                                        <p:tgtEl>
                                          <p:spTgt spid="6">
                                            <p:txEl>
                                              <p:pRg st="1" end="1"/>
                                            </p:txEl>
                                          </p:spTgt>
                                        </p:tgtEl>
                                        <p:attrNameLst>
                                          <p:attrName>style.visibility</p:attrName>
                                        </p:attrNameLst>
                                      </p:cBhvr>
                                      <p:to>
                                        <p:strVal val="visible"/>
                                      </p:to>
                                    </p:set>
                                    <p:anim calcmode="lin" valueType="num">
                                      <p:cBhvr>
                                        <p:cTn id="26" dur="500" fill="hold"/>
                                        <p:tgtEl>
                                          <p:spTgt spid="6">
                                            <p:txEl>
                                              <p:pRg st="1" end="1"/>
                                            </p:txEl>
                                          </p:spTgt>
                                        </p:tgtEl>
                                        <p:attrNameLst>
                                          <p:attrName>ppt_w</p:attrName>
                                        </p:attrNameLst>
                                      </p:cBhvr>
                                      <p:tavLst>
                                        <p:tav tm="0">
                                          <p:val>
                                            <p:fltVal val="0"/>
                                          </p:val>
                                        </p:tav>
                                        <p:tav tm="100000">
                                          <p:val>
                                            <p:strVal val="#ppt_w"/>
                                          </p:val>
                                        </p:tav>
                                      </p:tavLst>
                                    </p:anim>
                                    <p:anim calcmode="lin" valueType="num">
                                      <p:cBhvr>
                                        <p:cTn id="27" dur="500" fill="hold"/>
                                        <p:tgtEl>
                                          <p:spTgt spid="6">
                                            <p:txEl>
                                              <p:pRg st="1" end="1"/>
                                            </p:txEl>
                                          </p:spTgt>
                                        </p:tgtEl>
                                        <p:attrNameLst>
                                          <p:attrName>ppt_h</p:attrName>
                                        </p:attrNameLst>
                                      </p:cBhvr>
                                      <p:tavLst>
                                        <p:tav tm="0">
                                          <p:val>
                                            <p:fltVal val="0"/>
                                          </p:val>
                                        </p:tav>
                                        <p:tav tm="100000">
                                          <p:val>
                                            <p:strVal val="#ppt_h"/>
                                          </p:val>
                                        </p:tav>
                                      </p:tavLst>
                                    </p:anim>
                                    <p:animEffect transition="in" filter="fade">
                                      <p:cBhvr>
                                        <p:cTn id="28" dur="500"/>
                                        <p:tgtEl>
                                          <p:spTgt spid="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9B69A2-D813-4C62-B94F-09F9F48D17AC}"/>
              </a:ext>
            </a:extLst>
          </p:cNvPr>
          <p:cNvSpPr>
            <a:spLocks noGrp="1"/>
          </p:cNvSpPr>
          <p:nvPr>
            <p:ph type="title"/>
          </p:nvPr>
        </p:nvSpPr>
        <p:spPr/>
        <p:txBody>
          <a:bodyPr>
            <a:normAutofit/>
          </a:bodyPr>
          <a:lstStyle/>
          <a:p>
            <a:pPr marL="571500" indent="-571500" algn="l">
              <a:buFont typeface="Wingdings" panose="05000000000000000000" pitchFamily="2" charset="2"/>
              <a:buChar char="v"/>
            </a:pPr>
            <a:r>
              <a:rPr lang="bn-BD" sz="8000" b="1" dirty="0">
                <a:solidFill>
                  <a:srgbClr val="00B050"/>
                </a:solidFill>
              </a:rPr>
              <a:t>বাড়ীর কাজঃ</a:t>
            </a:r>
            <a:endParaRPr lang="en-US" sz="8000" b="1" dirty="0">
              <a:solidFill>
                <a:srgbClr val="00B050"/>
              </a:solidFill>
            </a:endParaRPr>
          </a:p>
        </p:txBody>
      </p:sp>
      <p:sp>
        <p:nvSpPr>
          <p:cNvPr id="3" name="Content Placeholder 2">
            <a:extLst>
              <a:ext uri="{FF2B5EF4-FFF2-40B4-BE49-F238E27FC236}">
                <a16:creationId xmlns:a16="http://schemas.microsoft.com/office/drawing/2014/main" id="{639A55D4-3C08-42E0-838E-8B5F0EA7575B}"/>
              </a:ext>
            </a:extLst>
          </p:cNvPr>
          <p:cNvSpPr>
            <a:spLocks noGrp="1"/>
          </p:cNvSpPr>
          <p:nvPr>
            <p:ph sz="quarter" idx="13"/>
          </p:nvPr>
        </p:nvSpPr>
        <p:spPr>
          <a:xfrm>
            <a:off x="542307" y="1694158"/>
            <a:ext cx="10363826" cy="3424107"/>
          </a:xfrm>
        </p:spPr>
        <p:txBody>
          <a:bodyPr>
            <a:normAutofit/>
          </a:bodyPr>
          <a:lstStyle/>
          <a:p>
            <a:pPr>
              <a:buFont typeface="Courier New" panose="02070309020205020404" pitchFamily="49" charset="0"/>
              <a:buChar char="o"/>
            </a:pPr>
            <a:r>
              <a:rPr lang="bn-BD" sz="6600" dirty="0">
                <a:solidFill>
                  <a:srgbClr val="FFC000"/>
                </a:solidFill>
              </a:rPr>
              <a:t>হজের গুরত্ব ও তাৎপর্য ব্যাখ্যা কর। </a:t>
            </a:r>
            <a:endParaRPr lang="en-US" sz="6600" dirty="0">
              <a:solidFill>
                <a:srgbClr val="FFC000"/>
              </a:solidFill>
            </a:endParaRPr>
          </a:p>
        </p:txBody>
      </p:sp>
      <p:pic>
        <p:nvPicPr>
          <p:cNvPr id="5" name="Picture 4">
            <a:extLst>
              <a:ext uri="{FF2B5EF4-FFF2-40B4-BE49-F238E27FC236}">
                <a16:creationId xmlns:a16="http://schemas.microsoft.com/office/drawing/2014/main" id="{A9BD8E2E-1CBD-43A0-8848-C37D1265E871}"/>
              </a:ext>
            </a:extLst>
          </p:cNvPr>
          <p:cNvPicPr>
            <a:picLocks noChangeAspect="1"/>
          </p:cNvPicPr>
          <p:nvPr/>
        </p:nvPicPr>
        <p:blipFill>
          <a:blip r:embed="rId2"/>
          <a:stretch>
            <a:fillRect/>
          </a:stretch>
        </p:blipFill>
        <p:spPr>
          <a:xfrm>
            <a:off x="4837216" y="2756092"/>
            <a:ext cx="7354784" cy="4297851"/>
          </a:xfrm>
          <a:prstGeom prst="rect">
            <a:avLst/>
          </a:prstGeom>
        </p:spPr>
      </p:pic>
    </p:spTree>
    <p:extLst>
      <p:ext uri="{BB962C8B-B14F-4D97-AF65-F5344CB8AC3E}">
        <p14:creationId xmlns:p14="http://schemas.microsoft.com/office/powerpoint/2010/main" val="39713050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fade">
                                      <p:cBhvr>
                                        <p:cTn id="13" dur="1000"/>
                                        <p:tgtEl>
                                          <p:spTgt spid="3">
                                            <p:txEl>
                                              <p:pRg st="0" end="0"/>
                                            </p:txEl>
                                          </p:spTgt>
                                        </p:tgtEl>
                                      </p:cBhvr>
                                    </p:animEffect>
                                    <p:anim calcmode="lin" valueType="num">
                                      <p:cBhvr>
                                        <p:cTn id="14"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5"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additive="base">
                                        <p:cTn id="20" dur="500" fill="hold"/>
                                        <p:tgtEl>
                                          <p:spTgt spid="5"/>
                                        </p:tgtEl>
                                        <p:attrNameLst>
                                          <p:attrName>ppt_x</p:attrName>
                                        </p:attrNameLst>
                                      </p:cBhvr>
                                      <p:tavLst>
                                        <p:tav tm="0">
                                          <p:val>
                                            <p:strVal val="#ppt_x"/>
                                          </p:val>
                                        </p:tav>
                                        <p:tav tm="100000">
                                          <p:val>
                                            <p:strVal val="#ppt_x"/>
                                          </p:val>
                                        </p:tav>
                                      </p:tavLst>
                                    </p:anim>
                                    <p:anim calcmode="lin" valueType="num">
                                      <p:cBhvr additive="base">
                                        <p:cTn id="21"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44BAD7E-BD46-4005-8B70-EEFB2D40D171}"/>
              </a:ext>
            </a:extLst>
          </p:cNvPr>
          <p:cNvPicPr>
            <a:picLocks noChangeAspect="1"/>
          </p:cNvPicPr>
          <p:nvPr/>
        </p:nvPicPr>
        <p:blipFill>
          <a:blip r:embed="rId2"/>
          <a:stretch>
            <a:fillRect/>
          </a:stretch>
        </p:blipFill>
        <p:spPr>
          <a:xfrm>
            <a:off x="1" y="-39756"/>
            <a:ext cx="12191999" cy="6772275"/>
          </a:xfrm>
          <a:prstGeom prst="rect">
            <a:avLst/>
          </a:prstGeom>
        </p:spPr>
      </p:pic>
      <p:sp>
        <p:nvSpPr>
          <p:cNvPr id="3" name="Rectangle 2">
            <a:extLst>
              <a:ext uri="{FF2B5EF4-FFF2-40B4-BE49-F238E27FC236}">
                <a16:creationId xmlns:a16="http://schemas.microsoft.com/office/drawing/2014/main" id="{4EE652E8-86D9-44A1-9F28-7B745C8A4C81}"/>
              </a:ext>
            </a:extLst>
          </p:cNvPr>
          <p:cNvSpPr/>
          <p:nvPr/>
        </p:nvSpPr>
        <p:spPr>
          <a:xfrm>
            <a:off x="5218687" y="3046848"/>
            <a:ext cx="6973312" cy="1569660"/>
          </a:xfrm>
          <a:prstGeom prst="rect">
            <a:avLst/>
          </a:prstGeom>
          <a:noFill/>
        </p:spPr>
        <p:txBody>
          <a:bodyPr wrap="square" lIns="91440" tIns="45720" rIns="91440" bIns="45720">
            <a:spAutoFit/>
          </a:bodyPr>
          <a:lstStyle/>
          <a:p>
            <a:pPr algn="ctr"/>
            <a:r>
              <a:rPr lang="bn-BD" sz="9600" b="0" cap="none" spc="0" dirty="0">
                <a:ln w="0">
                  <a:solidFill>
                    <a:srgbClr val="FFFF00"/>
                  </a:solidFill>
                </a:ln>
                <a:solidFill>
                  <a:schemeClr val="bg1"/>
                </a:solidFill>
                <a:effectLst>
                  <a:outerShdw blurRad="38100" dist="25400" dir="5400000" algn="ctr" rotWithShape="0">
                    <a:srgbClr val="6E747A">
                      <a:alpha val="43000"/>
                    </a:srgbClr>
                  </a:outerShdw>
                </a:effectLst>
              </a:rPr>
              <a:t>আল্লাহ হাফেয </a:t>
            </a:r>
            <a:endParaRPr lang="en-US" sz="9600" b="0" cap="none" spc="0" dirty="0">
              <a:ln w="0">
                <a:solidFill>
                  <a:srgbClr val="FFFF00"/>
                </a:solidFill>
              </a:ln>
              <a:solidFill>
                <a:schemeClr val="bg1"/>
              </a:solidFill>
              <a:effectLst>
                <a:outerShdw blurRad="38100" dist="25400" dir="5400000" algn="ctr" rotWithShape="0">
                  <a:srgbClr val="6E747A">
                    <a:alpha val="43000"/>
                  </a:srgbClr>
                </a:outerShdw>
              </a:effectLst>
            </a:endParaRPr>
          </a:p>
        </p:txBody>
      </p:sp>
    </p:spTree>
    <p:extLst>
      <p:ext uri="{BB962C8B-B14F-4D97-AF65-F5344CB8AC3E}">
        <p14:creationId xmlns:p14="http://schemas.microsoft.com/office/powerpoint/2010/main" val="38495426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26"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down)">
                                      <p:cBhvr>
                                        <p:cTn id="15" dur="580">
                                          <p:stCondLst>
                                            <p:cond delay="0"/>
                                          </p:stCondLst>
                                        </p:cTn>
                                        <p:tgtEl>
                                          <p:spTgt spid="3"/>
                                        </p:tgtEl>
                                      </p:cBhvr>
                                    </p:animEffect>
                                    <p:anim calcmode="lin" valueType="num">
                                      <p:cBhvr>
                                        <p:cTn id="16"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17"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8"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19"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20"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21" dur="26">
                                          <p:stCondLst>
                                            <p:cond delay="650"/>
                                          </p:stCondLst>
                                        </p:cTn>
                                        <p:tgtEl>
                                          <p:spTgt spid="3"/>
                                        </p:tgtEl>
                                      </p:cBhvr>
                                      <p:to x="100000" y="60000"/>
                                    </p:animScale>
                                    <p:animScale>
                                      <p:cBhvr>
                                        <p:cTn id="22" dur="166" decel="50000">
                                          <p:stCondLst>
                                            <p:cond delay="676"/>
                                          </p:stCondLst>
                                        </p:cTn>
                                        <p:tgtEl>
                                          <p:spTgt spid="3"/>
                                        </p:tgtEl>
                                      </p:cBhvr>
                                      <p:to x="100000" y="100000"/>
                                    </p:animScale>
                                    <p:animScale>
                                      <p:cBhvr>
                                        <p:cTn id="23" dur="26">
                                          <p:stCondLst>
                                            <p:cond delay="1312"/>
                                          </p:stCondLst>
                                        </p:cTn>
                                        <p:tgtEl>
                                          <p:spTgt spid="3"/>
                                        </p:tgtEl>
                                      </p:cBhvr>
                                      <p:to x="100000" y="80000"/>
                                    </p:animScale>
                                    <p:animScale>
                                      <p:cBhvr>
                                        <p:cTn id="24" dur="166" decel="50000">
                                          <p:stCondLst>
                                            <p:cond delay="1338"/>
                                          </p:stCondLst>
                                        </p:cTn>
                                        <p:tgtEl>
                                          <p:spTgt spid="3"/>
                                        </p:tgtEl>
                                      </p:cBhvr>
                                      <p:to x="100000" y="100000"/>
                                    </p:animScale>
                                    <p:animScale>
                                      <p:cBhvr>
                                        <p:cTn id="25" dur="26">
                                          <p:stCondLst>
                                            <p:cond delay="1642"/>
                                          </p:stCondLst>
                                        </p:cTn>
                                        <p:tgtEl>
                                          <p:spTgt spid="3"/>
                                        </p:tgtEl>
                                      </p:cBhvr>
                                      <p:to x="100000" y="90000"/>
                                    </p:animScale>
                                    <p:animScale>
                                      <p:cBhvr>
                                        <p:cTn id="26" dur="166" decel="50000">
                                          <p:stCondLst>
                                            <p:cond delay="1668"/>
                                          </p:stCondLst>
                                        </p:cTn>
                                        <p:tgtEl>
                                          <p:spTgt spid="3"/>
                                        </p:tgtEl>
                                      </p:cBhvr>
                                      <p:to x="100000" y="100000"/>
                                    </p:animScale>
                                    <p:animScale>
                                      <p:cBhvr>
                                        <p:cTn id="27" dur="26">
                                          <p:stCondLst>
                                            <p:cond delay="1808"/>
                                          </p:stCondLst>
                                        </p:cTn>
                                        <p:tgtEl>
                                          <p:spTgt spid="3"/>
                                        </p:tgtEl>
                                      </p:cBhvr>
                                      <p:to x="100000" y="95000"/>
                                    </p:animScale>
                                    <p:animScale>
                                      <p:cBhvr>
                                        <p:cTn id="28" dur="166" decel="50000">
                                          <p:stCondLst>
                                            <p:cond delay="1834"/>
                                          </p:stCondLst>
                                        </p:cTn>
                                        <p:tgtEl>
                                          <p:spTgt spid="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theme/theme1.xml><?xml version="1.0" encoding="utf-8"?>
<a:theme xmlns:a="http://schemas.openxmlformats.org/drawingml/2006/main" name="Droplet">
  <a:themeElements>
    <a:clrScheme name="Droplet">
      <a:dk1>
        <a:sysClr val="windowText" lastClr="000000"/>
      </a:dk1>
      <a:lt1>
        <a:sysClr val="window" lastClr="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A633B6A3-9E7F-4C10-9C98-2517A3134361}"/>
    </a:ext>
  </a:extLst>
</a:theme>
</file>

<file path=docProps/app.xml><?xml version="1.0" encoding="utf-8"?>
<Properties xmlns="http://schemas.openxmlformats.org/officeDocument/2006/extended-properties" xmlns:vt="http://schemas.openxmlformats.org/officeDocument/2006/docPropsVTypes">
  <Template>TM04033925[[fn=Droplet]]</Template>
  <TotalTime>183</TotalTime>
  <Words>244</Words>
  <Application>Microsoft Office PowerPoint</Application>
  <PresentationFormat>Widescreen</PresentationFormat>
  <Paragraphs>44</Paragraphs>
  <Slides>22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22</vt:i4>
      </vt:variant>
    </vt:vector>
  </HeadingPairs>
  <TitlesOfParts>
    <vt:vector size="28" baseType="lpstr">
      <vt:lpstr>Arial</vt:lpstr>
      <vt:lpstr>Courier New</vt:lpstr>
      <vt:lpstr>Segoe UI</vt:lpstr>
      <vt:lpstr>Tw Cen MT</vt:lpstr>
      <vt:lpstr>Wingdings</vt:lpstr>
      <vt:lpstr>Droplet</vt:lpstr>
      <vt:lpstr>স্বাগতম</vt:lpstr>
      <vt:lpstr>PowerPoint Presentation</vt:lpstr>
      <vt:lpstr>PowerPoint Presentation</vt:lpstr>
      <vt:lpstr>নিচের চিত্রগুলো লক্ষ্য করঃ</vt:lpstr>
      <vt:lpstr>PowerPoint Presentation</vt:lpstr>
      <vt:lpstr>PowerPoint Presentation</vt:lpstr>
      <vt:lpstr>PowerPoint Presentation</vt:lpstr>
      <vt:lpstr>শিখনফলঃ</vt:lpstr>
      <vt:lpstr>হজ ইসলামের ৫ম ভিত্তি। </vt:lpstr>
      <vt:lpstr>PowerPoint Presentation</vt:lpstr>
      <vt:lpstr>PowerPoint Presentation</vt:lpstr>
      <vt:lpstr>PowerPoint Presentation</vt:lpstr>
      <vt:lpstr>হজের ফরজ তিনটিঃ ১।ইহরাম বাঁধা ২।  ৯ই  জিলহজ আরাফাতে অব্সথান করা ৩।তাওয়াফেজিয়ারত করা।</vt:lpstr>
      <vt:lpstr>আল্লাহ বলেন,</vt:lpstr>
      <vt:lpstr>মহানবী (স)বলেন, </vt:lpstr>
      <vt:lpstr>PowerPoint Presentation</vt:lpstr>
      <vt:lpstr>PowerPoint Presentation</vt:lpstr>
      <vt:lpstr>জোড়ায় জোড়ায় কাজঃ</vt:lpstr>
      <vt:lpstr>PowerPoint Presentation</vt:lpstr>
      <vt:lpstr>মুল্যায়নঃ</vt:lpstr>
      <vt:lpstr>বাড়ীর কাজঃ</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BCA</dc:creator>
  <cp:lastModifiedBy>BCA</cp:lastModifiedBy>
  <cp:revision>26</cp:revision>
  <dcterms:created xsi:type="dcterms:W3CDTF">2019-06-07T16:00:18Z</dcterms:created>
  <dcterms:modified xsi:type="dcterms:W3CDTF">2019-08-25T03:33:50Z</dcterms:modified>
</cp:coreProperties>
</file>