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3" r:id="rId5"/>
    <p:sldId id="260" r:id="rId6"/>
    <p:sldId id="261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7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ose-NationalflowerUS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752600"/>
            <a:ext cx="838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smtClean="0">
                <a:solidFill>
                  <a:srgbClr val="FFFF00"/>
                </a:solidFill>
              </a:rPr>
              <a:t>WELCOME</a:t>
            </a:r>
            <a:endParaRPr lang="en-US" sz="13800" dirty="0">
              <a:solidFill>
                <a:srgbClr val="FFFF00"/>
              </a:solidFill>
            </a:endParaRPr>
          </a:p>
        </p:txBody>
      </p:sp>
      <p:pic>
        <p:nvPicPr>
          <p:cNvPr id="4" name="Picture 3" descr="rose-flower-500x50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0"/>
            <a:ext cx="2286000" cy="2286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design-tren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762000"/>
            <a:ext cx="64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/>
              <a:t>Introduction of Teacher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685800" y="2209800"/>
            <a:ext cx="8458200" cy="3046988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800" dirty="0" err="1" smtClean="0">
                <a:solidFill>
                  <a:srgbClr val="7030A0"/>
                </a:solidFill>
              </a:rPr>
              <a:t>Mst.Rokeya</a:t>
            </a:r>
            <a:r>
              <a:rPr lang="en-US" sz="4800" dirty="0" smtClean="0">
                <a:solidFill>
                  <a:srgbClr val="7030A0"/>
                </a:solidFill>
              </a:rPr>
              <a:t> Begum,</a:t>
            </a:r>
          </a:p>
          <a:p>
            <a:r>
              <a:rPr lang="en-US" sz="4800" dirty="0" smtClean="0">
                <a:solidFill>
                  <a:srgbClr val="7030A0"/>
                </a:solidFill>
              </a:rPr>
              <a:t>Assistant teacher,</a:t>
            </a:r>
          </a:p>
          <a:p>
            <a:r>
              <a:rPr lang="en-US" sz="4800" dirty="0" err="1" smtClean="0">
                <a:solidFill>
                  <a:srgbClr val="7030A0"/>
                </a:solidFill>
              </a:rPr>
              <a:t>Amanotpur</a:t>
            </a:r>
            <a:r>
              <a:rPr lang="en-US" sz="4800" dirty="0" smtClean="0">
                <a:solidFill>
                  <a:srgbClr val="7030A0"/>
                </a:solidFill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</a:rPr>
              <a:t>Govt.Primary</a:t>
            </a:r>
            <a:r>
              <a:rPr lang="en-US" sz="4800" dirty="0" smtClean="0">
                <a:solidFill>
                  <a:srgbClr val="7030A0"/>
                </a:solidFill>
              </a:rPr>
              <a:t> School,</a:t>
            </a:r>
          </a:p>
          <a:p>
            <a:r>
              <a:rPr lang="en-US" sz="4800" dirty="0" err="1" smtClean="0">
                <a:solidFill>
                  <a:srgbClr val="7030A0"/>
                </a:solidFill>
              </a:rPr>
              <a:t>Begumgonj,Noakhali</a:t>
            </a:r>
            <a:r>
              <a:rPr lang="en-US" sz="4800" dirty="0" smtClean="0">
                <a:solidFill>
                  <a:srgbClr val="7030A0"/>
                </a:solidFill>
              </a:rPr>
              <a:t>.</a:t>
            </a:r>
            <a:endParaRPr lang="en-US" sz="4800" dirty="0">
              <a:solidFill>
                <a:srgbClr val="7030A0"/>
              </a:solidFill>
            </a:endParaRPr>
          </a:p>
        </p:txBody>
      </p:sp>
      <p:pic>
        <p:nvPicPr>
          <p:cNvPr id="5" name="Picture 4" descr="IMG_20191013_225203_54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3609" y="0"/>
            <a:ext cx="2210391" cy="2533650"/>
          </a:xfrm>
          <a:prstGeom prst="rect">
            <a:avLst/>
          </a:prstGeom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172712426_68a77cc12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0" y="0"/>
            <a:ext cx="908228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304800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Lesson’s Identity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143000"/>
            <a:ext cx="7924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Class :Two</a:t>
            </a:r>
          </a:p>
          <a:p>
            <a:r>
              <a:rPr lang="en-US" sz="4800" dirty="0" err="1" smtClean="0"/>
              <a:t>Sub:English</a:t>
            </a:r>
            <a:r>
              <a:rPr lang="en-US" sz="4800" dirty="0" smtClean="0"/>
              <a:t>.</a:t>
            </a:r>
          </a:p>
          <a:p>
            <a:r>
              <a:rPr lang="en-US" sz="4800" dirty="0" smtClean="0"/>
              <a:t> Unit—29 (4-6)</a:t>
            </a:r>
          </a:p>
          <a:p>
            <a:r>
              <a:rPr lang="en-US" sz="4800" dirty="0" smtClean="0"/>
              <a:t>Title-</a:t>
            </a:r>
            <a:r>
              <a:rPr lang="en-US" sz="4800" dirty="0" err="1" smtClean="0"/>
              <a:t>Story:The</a:t>
            </a:r>
            <a:r>
              <a:rPr lang="en-US" sz="4800" dirty="0" smtClean="0"/>
              <a:t> Golden Goose.</a:t>
            </a:r>
          </a:p>
          <a:p>
            <a:r>
              <a:rPr lang="en-US" sz="4800" dirty="0" smtClean="0"/>
              <a:t>Time-40 </a:t>
            </a:r>
            <a:r>
              <a:rPr lang="en-US" sz="4800" dirty="0" err="1" smtClean="0"/>
              <a:t>mn</a:t>
            </a:r>
            <a:r>
              <a:rPr lang="en-US" sz="4800" dirty="0" smtClean="0"/>
              <a:t>.    </a:t>
            </a:r>
          </a:p>
          <a:p>
            <a:endParaRPr lang="en-US" sz="4800" dirty="0"/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elay 1"/>
          <p:cNvSpPr/>
          <p:nvPr/>
        </p:nvSpPr>
        <p:spPr>
          <a:xfrm>
            <a:off x="228600" y="381000"/>
            <a:ext cx="9067800" cy="6477000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tx1"/>
                </a:solidFill>
              </a:rPr>
              <a:t>Learning Outcomes</a:t>
            </a:r>
          </a:p>
          <a:p>
            <a:r>
              <a:rPr lang="en-US" sz="4400" dirty="0" smtClean="0">
                <a:solidFill>
                  <a:schemeClr val="tx1"/>
                </a:solidFill>
              </a:rPr>
              <a:t>After this lesson students will be able to-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Listening-1.1.1- became familiar with English sound by listening to common English words.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4.2,1-Enjoy simple stories.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Speaking-1.1.1-repeat after teacher simple words and phrases with proper</a:t>
            </a:r>
          </a:p>
          <a:p>
            <a:r>
              <a:rPr lang="en-US" sz="3600" dirty="0" smtClean="0">
                <a:solidFill>
                  <a:schemeClr val="tx1"/>
                </a:solidFill>
              </a:rPr>
              <a:t>Sound and stress. 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7432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/>
              <a:t>Let’s See A Video.</a:t>
            </a:r>
            <a:endParaRPr lang="en-US" sz="96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524000"/>
            <a:ext cx="464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Today’s Lesson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3276600"/>
            <a:ext cx="75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The Golden Goose</a:t>
            </a:r>
            <a:endParaRPr lang="en-US" sz="5400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_Farmer_Paddy_Rice_Harvest_140515_0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00400"/>
            <a:ext cx="2971800" cy="26670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3" name="Picture 2" descr="95254164-easter-golden-egg-traditional-spring-holidays-in-april-or-march-sunday-eggs-and-gold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3225800"/>
            <a:ext cx="3352800" cy="27178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4" name="Picture 3" descr="8846016_stock-vector-cute-cartoon-goose-isolated-vector-illustrat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0" y="3200400"/>
            <a:ext cx="2667000" cy="2743200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33400" y="838200"/>
            <a:ext cx="861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Look at the picture below</a:t>
            </a:r>
          </a:p>
          <a:p>
            <a:r>
              <a:rPr lang="en-US" sz="3200" dirty="0" smtClean="0"/>
              <a:t>What can you see in the picture? Think yourself</a:t>
            </a:r>
          </a:p>
          <a:p>
            <a:r>
              <a:rPr lang="en-US" sz="3200" dirty="0" smtClean="0"/>
              <a:t>And discuss with your partner. 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6400800" y="6096000"/>
            <a:ext cx="2514600" cy="58477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Golden egg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6172200"/>
            <a:ext cx="1828800" cy="584775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Farmer</a:t>
            </a:r>
            <a:endParaRPr lang="en-US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3505200" y="6172200"/>
            <a:ext cx="2133600" cy="52322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Magic Goose</a:t>
            </a:r>
            <a:endParaRPr lang="en-US" sz="28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914400"/>
            <a:ext cx="7620000" cy="101566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Teacher’s loud reading</a:t>
            </a:r>
            <a:endParaRPr lang="en-US" sz="6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57400" y="2057400"/>
            <a:ext cx="4114800" cy="707886"/>
          </a:xfrm>
          <a:prstGeom prst="rect">
            <a:avLst/>
          </a:prstGeom>
          <a:noFill/>
          <a:ln w="76200">
            <a:solidFill>
              <a:srgbClr val="FF99FF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Look and listen</a:t>
            </a:r>
            <a:endParaRPr lang="en-US" sz="4000" dirty="0"/>
          </a:p>
        </p:txBody>
      </p:sp>
      <p:pic>
        <p:nvPicPr>
          <p:cNvPr id="4" name="Picture 3" descr="Tajik teacher reading to class-fli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19400"/>
            <a:ext cx="8077200" cy="33528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sdhv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10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438400" y="5288340"/>
            <a:ext cx="4419600" cy="1569660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A poor farmer has a goose</a:t>
            </a:r>
            <a:endParaRPr lang="en-US" sz="4800" dirty="0"/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ac0207d8b34c5db99e7aa13b07aa5c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0"/>
            <a:ext cx="7010400" cy="433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029200"/>
            <a:ext cx="8610600" cy="1569660"/>
          </a:xfrm>
          <a:prstGeom prst="rect">
            <a:avLst/>
          </a:prstGeom>
          <a:noFill/>
          <a:ln w="5715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Everyday ,the goose lays an egg . It’s a golden egg</a:t>
            </a:r>
            <a:r>
              <a:rPr lang="en-US" sz="3200" dirty="0" smtClean="0"/>
              <a:t>.</a:t>
            </a:r>
            <a:endParaRPr lang="en-US" sz="3200" dirty="0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91023_2155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6" y="0"/>
            <a:ext cx="9082868" cy="5105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5486400"/>
            <a:ext cx="8763000" cy="830997"/>
          </a:xfrm>
          <a:prstGeom prst="rect">
            <a:avLst/>
          </a:prstGeom>
          <a:noFill/>
          <a:ln w="38100">
            <a:solidFill>
              <a:srgbClr val="00FF00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Everyday the farmer sells the egg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91023_2156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5283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55626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 farmer thinks, I want to be rich. I have an idea!”</a:t>
            </a:r>
          </a:p>
          <a:p>
            <a:r>
              <a:rPr lang="en-US" sz="3200" dirty="0" smtClean="0"/>
              <a:t>The farmer thinks all the eggs are inside the goose.</a:t>
            </a:r>
            <a:endParaRPr lang="en-US" sz="3200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780782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He kills the goose . He open its belly , but there are no eggs!</a:t>
            </a:r>
            <a:endParaRPr lang="en-US" sz="3200" dirty="0"/>
          </a:p>
        </p:txBody>
      </p:sp>
      <p:pic>
        <p:nvPicPr>
          <p:cNvPr id="4" name="Picture 3" descr="The-Goose-and-the-Golden-Eg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562600"/>
          </a:xfrm>
          <a:prstGeom prst="rect">
            <a:avLst/>
          </a:prstGeom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838200"/>
            <a:ext cx="3352800" cy="707886"/>
          </a:xfrm>
          <a:prstGeom prst="rect">
            <a:avLst/>
          </a:prstGeom>
          <a:noFill/>
          <a:ln w="57150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Word meaning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0" y="1981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Poor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28956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Farmer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37338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Golden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51816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3200" dirty="0" smtClean="0"/>
              <a:t>Kill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762000" y="4495800"/>
            <a:ext cx="1752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Sell</a:t>
            </a:r>
            <a:endParaRPr lang="en-US" sz="3200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209800" y="2438400"/>
            <a:ext cx="3505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286000" y="3200400"/>
            <a:ext cx="3505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286000" y="4038600"/>
            <a:ext cx="3505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362200" y="4876800"/>
            <a:ext cx="3505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438400" y="5562600"/>
            <a:ext cx="35052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096000" y="44958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বিক্রয় করা </a:t>
            </a:r>
            <a:endParaRPr lang="en-US" sz="3600" dirty="0"/>
          </a:p>
        </p:txBody>
      </p:sp>
      <p:sp>
        <p:nvSpPr>
          <p:cNvPr id="16" name="TextBox 15"/>
          <p:cNvSpPr txBox="1"/>
          <p:nvPr/>
        </p:nvSpPr>
        <p:spPr>
          <a:xfrm>
            <a:off x="6019800" y="38100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সোনালী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6019800" y="2895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কৃষক </a:t>
            </a:r>
            <a:endParaRPr lang="en-US" sz="3600" dirty="0"/>
          </a:p>
        </p:txBody>
      </p:sp>
      <p:sp>
        <p:nvSpPr>
          <p:cNvPr id="18" name="TextBox 17"/>
          <p:cNvSpPr txBox="1"/>
          <p:nvPr/>
        </p:nvSpPr>
        <p:spPr>
          <a:xfrm>
            <a:off x="6096000" y="21336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গরিব </a:t>
            </a:r>
            <a:endParaRPr lang="en-US" sz="3600" dirty="0"/>
          </a:p>
        </p:txBody>
      </p:sp>
      <p:sp>
        <p:nvSpPr>
          <p:cNvPr id="19" name="TextBox 18"/>
          <p:cNvSpPr txBox="1"/>
          <p:nvPr/>
        </p:nvSpPr>
        <p:spPr>
          <a:xfrm>
            <a:off x="6172200" y="52578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হত্যা করা </a:t>
            </a:r>
            <a:endParaRPr lang="en-US" sz="3600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9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15" grpId="0"/>
      <p:bldP spid="16" grpId="0"/>
      <p:bldP spid="17" grpId="0"/>
      <p:bldP spid="18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6019800" cy="707886"/>
          </a:xfrm>
          <a:prstGeom prst="rect">
            <a:avLst/>
          </a:prstGeom>
          <a:noFill/>
          <a:ln w="57150">
            <a:solidFill>
              <a:srgbClr val="00FF00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Students loud read reading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3" name="Picture 2" descr="_98008837_readingworld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9144000" cy="5181600"/>
          </a:xfrm>
          <a:prstGeom prst="rect">
            <a:avLst/>
          </a:prstGeom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52400"/>
            <a:ext cx="3124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Group work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2514600" y="838200"/>
            <a:ext cx="25908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85800" y="914400"/>
            <a:ext cx="7543800" cy="58477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Make sentences with the following words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38200" y="5181600"/>
            <a:ext cx="716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(poor, goose , sell, want , kill)</a:t>
            </a:r>
            <a:endParaRPr lang="en-US" sz="4400" dirty="0"/>
          </a:p>
        </p:txBody>
      </p:sp>
      <p:pic>
        <p:nvPicPr>
          <p:cNvPr id="6" name="Picture 5" descr="studen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600200"/>
            <a:ext cx="9144000" cy="3581400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design-tren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24200" y="3810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Pair work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143000"/>
            <a:ext cx="9144000" cy="12003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Rearrange the following letters and make meaningful words .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9530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refram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1148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dngoel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32766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gcmia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24384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osoge</a:t>
            </a:r>
            <a:endParaRPr lang="en-US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7912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yeadrvea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>
            <a:off x="6705600" y="49530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Farmer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705600" y="41148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Golden</a:t>
            </a:r>
            <a:endParaRPr lang="en-US" sz="4400" dirty="0"/>
          </a:p>
        </p:txBody>
      </p:sp>
      <p:sp>
        <p:nvSpPr>
          <p:cNvPr id="12" name="TextBox 11"/>
          <p:cNvSpPr txBox="1"/>
          <p:nvPr/>
        </p:nvSpPr>
        <p:spPr>
          <a:xfrm>
            <a:off x="6705600" y="32766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Magic</a:t>
            </a:r>
            <a:endParaRPr lang="en-US" sz="4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05600" y="24384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Goose</a:t>
            </a:r>
            <a:endParaRPr lang="en-US" sz="4400" dirty="0"/>
          </a:p>
        </p:txBody>
      </p:sp>
      <p:sp>
        <p:nvSpPr>
          <p:cNvPr id="14" name="TextBox 13"/>
          <p:cNvSpPr txBox="1"/>
          <p:nvPr/>
        </p:nvSpPr>
        <p:spPr>
          <a:xfrm>
            <a:off x="6705600" y="5791200"/>
            <a:ext cx="24384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Everyday</a:t>
            </a:r>
            <a:endParaRPr lang="en-US" sz="4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514600" y="6019800"/>
            <a:ext cx="4038600" cy="1588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590800" y="5257800"/>
            <a:ext cx="4038600" cy="1588"/>
          </a:xfrm>
          <a:prstGeom prst="straightConnector1">
            <a:avLst/>
          </a:prstGeom>
          <a:ln w="381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590800" y="4495800"/>
            <a:ext cx="4038600" cy="1588"/>
          </a:xfrm>
          <a:prstGeom prst="straightConnector1">
            <a:avLst/>
          </a:prstGeom>
          <a:ln w="38100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590800" y="3657600"/>
            <a:ext cx="4038600" cy="1588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590800" y="2819400"/>
            <a:ext cx="4038600" cy="1588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304800"/>
            <a:ext cx="2514600" cy="707886"/>
          </a:xfrm>
          <a:prstGeom prst="rect">
            <a:avLst/>
          </a:prstGeom>
          <a:noFill/>
          <a:ln w="571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Evaluation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1295400"/>
            <a:ext cx="6477000" cy="584775"/>
          </a:xfrm>
          <a:prstGeom prst="rect">
            <a:avLst/>
          </a:prstGeom>
          <a:noFill/>
          <a:ln w="57150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Say true or false . If false , say the true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2819400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1)The farmer sells the egg everyday</a:t>
            </a:r>
          </a:p>
          <a:p>
            <a:r>
              <a:rPr lang="en-US" sz="2400" dirty="0" smtClean="0"/>
              <a:t>2)The farmer buys eggs everyday.</a:t>
            </a:r>
          </a:p>
          <a:p>
            <a:r>
              <a:rPr lang="en-US" sz="2400" dirty="0" smtClean="0"/>
              <a:t>3)The farmer is rich.</a:t>
            </a:r>
          </a:p>
          <a:p>
            <a:r>
              <a:rPr lang="en-US" sz="2400" dirty="0" smtClean="0"/>
              <a:t>4)The egg is white.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15000" y="2895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True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flipH="1" flipV="1">
            <a:off x="9098280" y="6019800"/>
            <a:ext cx="4571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" dirty="0" smtClean="0"/>
              <a:t> True</a:t>
            </a:r>
            <a:endParaRPr lang="en-US" sz="100" dirty="0"/>
          </a:p>
        </p:txBody>
      </p:sp>
      <p:sp>
        <p:nvSpPr>
          <p:cNvPr id="7" name="TextBox 6"/>
          <p:cNvSpPr txBox="1"/>
          <p:nvPr/>
        </p:nvSpPr>
        <p:spPr>
          <a:xfrm>
            <a:off x="3962400" y="4038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false: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62600" y="3276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false: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038600" y="3657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false:</a:t>
            </a:r>
            <a:endParaRPr lang="en-US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403926" y="914400"/>
            <a:ext cx="59874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Homework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3124200"/>
            <a:ext cx="7086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</a:rPr>
              <a:t>Everybody will write 5 sentences about the Farmer at Home </a:t>
            </a:r>
            <a:endParaRPr lang="en-US" sz="54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eautiful-flower-animated-gif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78465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447800"/>
            <a:ext cx="7086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THANKS TO ALL, GOOD BYE!</a:t>
            </a:r>
            <a:endParaRPr lang="en-US" sz="7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310</Words>
  <Application>Microsoft Office PowerPoint</Application>
  <PresentationFormat>On-screen Show (4:3)</PresentationFormat>
  <Paragraphs>76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Amanatpur Pri.School</dc:creator>
  <cp:lastModifiedBy>Amanatpur Pri.School</cp:lastModifiedBy>
  <cp:revision>6</cp:revision>
  <dcterms:created xsi:type="dcterms:W3CDTF">2006-08-16T00:00:00Z</dcterms:created>
  <dcterms:modified xsi:type="dcterms:W3CDTF">2019-10-25T16:50:09Z</dcterms:modified>
</cp:coreProperties>
</file>