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24"/>
  </p:notesMasterIdLst>
  <p:sldIdLst>
    <p:sldId id="258" r:id="rId2"/>
    <p:sldId id="257" r:id="rId3"/>
    <p:sldId id="259" r:id="rId4"/>
    <p:sldId id="260" r:id="rId5"/>
    <p:sldId id="261" r:id="rId6"/>
    <p:sldId id="263" r:id="rId7"/>
    <p:sldId id="262" r:id="rId8"/>
    <p:sldId id="280" r:id="rId9"/>
    <p:sldId id="279" r:id="rId10"/>
    <p:sldId id="281" r:id="rId11"/>
    <p:sldId id="282" r:id="rId12"/>
    <p:sldId id="276" r:id="rId13"/>
    <p:sldId id="286" r:id="rId14"/>
    <p:sldId id="267" r:id="rId15"/>
    <p:sldId id="268" r:id="rId16"/>
    <p:sldId id="271" r:id="rId17"/>
    <p:sldId id="269" r:id="rId18"/>
    <p:sldId id="273" r:id="rId19"/>
    <p:sldId id="285" r:id="rId20"/>
    <p:sldId id="283" r:id="rId21"/>
    <p:sldId id="275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9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31A2E-0BBB-488F-9604-C0C8AACA7EFD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6D937-9E75-45A1-A2BA-657CD083E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20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  <a:r>
              <a:rPr lang="en-US" dirty="0" err="1" smtClean="0"/>
              <a:t>লোকটি</a:t>
            </a:r>
            <a:r>
              <a:rPr lang="en-US" baseline="0" dirty="0" err="1" smtClean="0"/>
              <a:t>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চিন্তা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আমরা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কিভাবে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দূরত্ব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উচ্চতা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নির্নয়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পারি</a:t>
            </a:r>
            <a:r>
              <a:rPr lang="en-US" baseline="0" dirty="0" smtClean="0"/>
              <a:t>। </a:t>
            </a: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66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38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84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6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উত্তর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স্মূহ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আগে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থেকে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জানতে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চাওয়া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পরে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উত্তর</a:t>
            </a:r>
            <a:r>
              <a:rPr lang="en-US" baseline="0" dirty="0" smtClean="0"/>
              <a:t> show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হবে</a:t>
            </a:r>
            <a:r>
              <a:rPr lang="en-US" baseline="0" smtClean="0"/>
              <a:t> । </a:t>
            </a:r>
            <a:r>
              <a:rPr lang="en-US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77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54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36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69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383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888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37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279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346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84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পাঠ্য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বইয়ের</a:t>
            </a:r>
            <a:r>
              <a:rPr lang="en-US" baseline="0" dirty="0" smtClean="0"/>
              <a:t> ১০ম </a:t>
            </a:r>
            <a:r>
              <a:rPr lang="en-US" baseline="0" dirty="0" err="1" smtClean="0"/>
              <a:t>অধ্যায়ের</a:t>
            </a:r>
            <a:r>
              <a:rPr lang="en-US" baseline="0" dirty="0" smtClean="0"/>
              <a:t> ১৭ </a:t>
            </a:r>
            <a:r>
              <a:rPr lang="en-US" baseline="0" dirty="0" err="1" smtClean="0"/>
              <a:t>নং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প্রশ্নের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আলোকে</a:t>
            </a:r>
            <a:r>
              <a:rPr lang="en-US" baseline="0" dirty="0" smtClean="0"/>
              <a:t> ।</a:t>
            </a: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678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326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মোঃ</a:t>
            </a:r>
            <a:r>
              <a:rPr lang="en-US" dirty="0" smtClean="0"/>
              <a:t> </a:t>
            </a:r>
            <a:r>
              <a:rPr lang="en-US" dirty="0" err="1" smtClean="0"/>
              <a:t>জাহিদুল</a:t>
            </a:r>
            <a:r>
              <a:rPr lang="en-US" dirty="0" smtClean="0"/>
              <a:t> </a:t>
            </a:r>
            <a:r>
              <a:rPr lang="en-US" dirty="0" err="1" smtClean="0"/>
              <a:t>হোসেন</a:t>
            </a:r>
            <a:r>
              <a:rPr lang="en-US" dirty="0" smtClean="0"/>
              <a:t> ,</a:t>
            </a:r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(</a:t>
            </a:r>
            <a:r>
              <a:rPr lang="en-US" dirty="0" err="1" smtClean="0"/>
              <a:t>গণিত</a:t>
            </a:r>
            <a:r>
              <a:rPr lang="en-US" dirty="0" smtClean="0"/>
              <a:t>), </a:t>
            </a:r>
            <a:r>
              <a:rPr lang="en-US" dirty="0" err="1" smtClean="0"/>
              <a:t>আশেক</a:t>
            </a:r>
            <a:r>
              <a:rPr lang="en-US" dirty="0" smtClean="0"/>
              <a:t> </a:t>
            </a:r>
            <a:r>
              <a:rPr lang="en-US" dirty="0" err="1" smtClean="0"/>
              <a:t>আলী</a:t>
            </a:r>
            <a:r>
              <a:rPr lang="en-US" dirty="0" smtClean="0"/>
              <a:t> </a:t>
            </a:r>
            <a:r>
              <a:rPr lang="en-US" dirty="0" err="1" smtClean="0"/>
              <a:t>খান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r>
              <a:rPr lang="en-US" dirty="0" smtClean="0"/>
              <a:t> ,</a:t>
            </a:r>
            <a:r>
              <a:rPr lang="en-US" dirty="0" err="1" smtClean="0"/>
              <a:t>গুলবাহার</a:t>
            </a:r>
            <a:r>
              <a:rPr lang="en-US" dirty="0" smtClean="0"/>
              <a:t>, </a:t>
            </a:r>
            <a:r>
              <a:rPr lang="en-US" dirty="0" err="1" smtClean="0"/>
              <a:t>কচুয়া</a:t>
            </a:r>
            <a:r>
              <a:rPr lang="en-US" dirty="0" smtClean="0"/>
              <a:t> 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চাঁদপুর</a:t>
            </a:r>
            <a:r>
              <a:rPr lang="en-US" dirty="0" smtClean="0"/>
              <a:t>।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6D937-9E75-45A1-A2BA-657CD083E13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33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92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386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61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84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0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70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9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2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595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85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0008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51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16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35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399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02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3BC29-BD95-44D1-9B61-80AC4F5EB3A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833A8-7944-4DFA-AADD-2DCB0DEAA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288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jahedulhossain6&#2543;@gmqil.com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4.gi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4.gif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4.gif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0.png"/><Relationship Id="rId10" Type="http://schemas.openxmlformats.org/officeDocument/2006/relationships/image" Target="../media/image31.png"/><Relationship Id="rId4" Type="http://schemas.openxmlformats.org/officeDocument/2006/relationships/image" Target="../media/image19.png"/><Relationship Id="rId9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1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0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0.png"/><Relationship Id="rId11" Type="http://schemas.openxmlformats.org/officeDocument/2006/relationships/image" Target="../media/image120.png"/><Relationship Id="rId5" Type="http://schemas.openxmlformats.org/officeDocument/2006/relationships/image" Target="../media/image400.png"/><Relationship Id="rId10" Type="http://schemas.openxmlformats.org/officeDocument/2006/relationships/image" Target="../media/image280.png"/><Relationship Id="rId4" Type="http://schemas.openxmlformats.org/officeDocument/2006/relationships/image" Target="../media/image310.png"/><Relationship Id="rId9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646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.jpg"/>
          <p:cNvPicPr>
            <a:picLocks noChangeAspect="1"/>
          </p:cNvPicPr>
          <p:nvPr/>
        </p:nvPicPr>
        <p:blipFill>
          <a:blip r:embed="rId2" cstate="print"/>
          <a:srcRect l="14929"/>
          <a:stretch>
            <a:fillRect/>
          </a:stretch>
        </p:blipFill>
        <p:spPr>
          <a:xfrm>
            <a:off x="0" y="103031"/>
            <a:ext cx="6130344" cy="6954591"/>
          </a:xfrm>
          <a:prstGeom prst="rect">
            <a:avLst/>
          </a:prstGeom>
        </p:spPr>
      </p:pic>
      <p:pic>
        <p:nvPicPr>
          <p:cNvPr id="4" name="Picture 4" descr="http://www.alecjacobson.com/weblog/media/walkin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282998" y="915711"/>
            <a:ext cx="345141" cy="819463"/>
          </a:xfrm>
          <a:prstGeom prst="rect">
            <a:avLst/>
          </a:prstGeom>
          <a:noFill/>
        </p:spPr>
      </p:pic>
      <p:pic>
        <p:nvPicPr>
          <p:cNvPr id="6" name="Picture 5" descr="1.jpg"/>
          <p:cNvPicPr>
            <a:picLocks noChangeAspect="1"/>
          </p:cNvPicPr>
          <p:nvPr/>
        </p:nvPicPr>
        <p:blipFill>
          <a:blip r:embed="rId2" cstate="print"/>
          <a:srcRect l="14929"/>
          <a:stretch>
            <a:fillRect/>
          </a:stretch>
        </p:blipFill>
        <p:spPr>
          <a:xfrm>
            <a:off x="6130345" y="103030"/>
            <a:ext cx="6164686" cy="6954591"/>
          </a:xfrm>
          <a:prstGeom prst="rect">
            <a:avLst/>
          </a:prstGeom>
        </p:spPr>
      </p:pic>
      <p:pic>
        <p:nvPicPr>
          <p:cNvPr id="7" name="Picture 4" descr="http://www.alecjacobson.com/weblog/media/walkin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8240771" y="966145"/>
            <a:ext cx="345141" cy="819463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699802" y="1272001"/>
            <a:ext cx="374200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7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9607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97510" y="954005"/>
            <a:ext cx="2088061" cy="190347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57300" y="320458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 জাহিদুল হোসেন</a:t>
            </a:r>
          </a:p>
          <a:p>
            <a:r>
              <a:rPr lang="bn-BD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সহকারি শিক্ষক(গণিত)</a:t>
            </a:r>
          </a:p>
          <a:p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</a:rPr>
              <a:t>আশেক আলি খান উচ্চ বিদ্যালয় ও কলেজ</a:t>
            </a:r>
          </a:p>
          <a:p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</a:rPr>
              <a:t>গুলবাহার, কচুয়া,চাঁদপুর।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০১৯২০৫৫৪৬১৮</a:t>
            </a:r>
          </a:p>
          <a:p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Email: 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jahedulhossain6</a:t>
            </a:r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৯@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gmqil.com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43700" y="320458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IN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en-US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নবম-দশম</a:t>
            </a:r>
            <a:r>
              <a:rPr lang="en-US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দশম</a:t>
            </a:r>
            <a:endParaRPr lang="bn-IN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IN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 মিনিট</a:t>
            </a:r>
            <a:endParaRPr lang="bn-BD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fld id="{85F41E8F-1215-49D7-9C62-E3CF9B7C2DB2}" type="datetime1">
              <a:rPr lang="en-US" smtClean="0"/>
              <a:pPr algn="ctr"/>
              <a:t>10/25/2019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8328">
            <a:off x="8409905" y="934127"/>
            <a:ext cx="1508856" cy="203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1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15 August\Allah\Allah Almighty Lor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11"/>
          <a:stretch/>
        </p:blipFill>
        <p:spPr bwMode="auto">
          <a:xfrm>
            <a:off x="182880" y="4327301"/>
            <a:ext cx="12009120" cy="24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9" y="-13648"/>
            <a:ext cx="9583590" cy="4547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http://www.alecjacobson.com/weblog/media/walking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6916" y="2330574"/>
            <a:ext cx="1184008" cy="2250328"/>
          </a:xfrm>
          <a:prstGeom prst="rect">
            <a:avLst/>
          </a:prstGeom>
          <a:noFill/>
        </p:spPr>
      </p:pic>
      <p:pic>
        <p:nvPicPr>
          <p:cNvPr id="7" name="Picture 2" descr="C:\Users\DOEL\Desktop\file (1).jpe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0"/>
          <a:stretch/>
        </p:blipFill>
        <p:spPr bwMode="auto">
          <a:xfrm flipH="1">
            <a:off x="9126829" y="0"/>
            <a:ext cx="3065171" cy="4405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V="1">
            <a:off x="1988176" y="4279763"/>
            <a:ext cx="7609062" cy="45042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9597239" y="109182"/>
            <a:ext cx="0" cy="4218120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845676" y="364745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দূরত্ব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30319" y="640308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উচ্চতা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Explosion 1 17"/>
          <p:cNvSpPr/>
          <p:nvPr/>
        </p:nvSpPr>
        <p:spPr>
          <a:xfrm>
            <a:off x="1467399" y="1487605"/>
            <a:ext cx="874635" cy="1014611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85000"/>
                  </a:schemeClr>
                </a:solidFill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32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 animBg="1"/>
      <p:bldP spid="1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73707" y="1900537"/>
            <a:ext cx="1053607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1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16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1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53783" y="330877"/>
            <a:ext cx="55515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407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67875" y="682727"/>
            <a:ext cx="5324770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bn-BD" sz="4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এই পাঠ শেষে শিক্ষার্থীরা 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…</a:t>
            </a:r>
            <a:r>
              <a:rPr lang="bn-BD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185715" y="1706480"/>
            <a:ext cx="1038004" cy="1482863"/>
          </a:xfrm>
          <a:custGeom>
            <a:avLst/>
            <a:gdLst>
              <a:gd name="connsiteX0" fmla="*/ 0 w 1482862"/>
              <a:gd name="connsiteY0" fmla="*/ 0 h 1038004"/>
              <a:gd name="connsiteX1" fmla="*/ 963860 w 1482862"/>
              <a:gd name="connsiteY1" fmla="*/ 0 h 1038004"/>
              <a:gd name="connsiteX2" fmla="*/ 1482862 w 1482862"/>
              <a:gd name="connsiteY2" fmla="*/ 519002 h 1038004"/>
              <a:gd name="connsiteX3" fmla="*/ 963860 w 1482862"/>
              <a:gd name="connsiteY3" fmla="*/ 1038004 h 1038004"/>
              <a:gd name="connsiteX4" fmla="*/ 0 w 1482862"/>
              <a:gd name="connsiteY4" fmla="*/ 1038004 h 1038004"/>
              <a:gd name="connsiteX5" fmla="*/ 519002 w 1482862"/>
              <a:gd name="connsiteY5" fmla="*/ 519002 h 1038004"/>
              <a:gd name="connsiteX6" fmla="*/ 0 w 1482862"/>
              <a:gd name="connsiteY6" fmla="*/ 0 h 103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82862" h="1038004">
                <a:moveTo>
                  <a:pt x="1482862" y="0"/>
                </a:moveTo>
                <a:lnTo>
                  <a:pt x="1482862" y="674702"/>
                </a:lnTo>
                <a:lnTo>
                  <a:pt x="741431" y="1038004"/>
                </a:lnTo>
                <a:lnTo>
                  <a:pt x="0" y="674702"/>
                </a:lnTo>
                <a:lnTo>
                  <a:pt x="0" y="0"/>
                </a:lnTo>
                <a:lnTo>
                  <a:pt x="741431" y="363302"/>
                </a:lnTo>
                <a:lnTo>
                  <a:pt x="1482862" y="0"/>
                </a:lnTo>
                <a:close/>
              </a:path>
            </a:pathLst>
          </a:custGeom>
          <a:solidFill>
            <a:srgbClr val="CC00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3">
            <a:scrgbClr r="0" g="0" b="0"/>
          </a:fillRef>
          <a:effectRef idx="3">
            <a:scrgbClr r="0" g="0" b="0"/>
          </a:effectRef>
          <a:fontRef idx="minor">
            <a:schemeClr val="lt1"/>
          </a:fontRef>
        </p:style>
        <p:txBody>
          <a:bodyPr spcFirstLastPara="0" vert="horz" wrap="square" lIns="25400" tIns="544403" rIns="25400" bIns="544402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4000" kern="12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4000" kern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3223720" y="1733875"/>
            <a:ext cx="6722310" cy="964367"/>
          </a:xfrm>
          <a:custGeom>
            <a:avLst/>
            <a:gdLst>
              <a:gd name="connsiteX0" fmla="*/ 160731 w 964367"/>
              <a:gd name="connsiteY0" fmla="*/ 0 h 7420195"/>
              <a:gd name="connsiteX1" fmla="*/ 803636 w 964367"/>
              <a:gd name="connsiteY1" fmla="*/ 0 h 7420195"/>
              <a:gd name="connsiteX2" fmla="*/ 964367 w 964367"/>
              <a:gd name="connsiteY2" fmla="*/ 160731 h 7420195"/>
              <a:gd name="connsiteX3" fmla="*/ 964367 w 964367"/>
              <a:gd name="connsiteY3" fmla="*/ 7420195 h 7420195"/>
              <a:gd name="connsiteX4" fmla="*/ 964367 w 964367"/>
              <a:gd name="connsiteY4" fmla="*/ 7420195 h 7420195"/>
              <a:gd name="connsiteX5" fmla="*/ 0 w 964367"/>
              <a:gd name="connsiteY5" fmla="*/ 7420195 h 7420195"/>
              <a:gd name="connsiteX6" fmla="*/ 0 w 964367"/>
              <a:gd name="connsiteY6" fmla="*/ 7420195 h 7420195"/>
              <a:gd name="connsiteX7" fmla="*/ 0 w 964367"/>
              <a:gd name="connsiteY7" fmla="*/ 160731 h 7420195"/>
              <a:gd name="connsiteX8" fmla="*/ 160731 w 964367"/>
              <a:gd name="connsiteY8" fmla="*/ 0 h 742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4367" h="7420195">
                <a:moveTo>
                  <a:pt x="964367" y="1236726"/>
                </a:moveTo>
                <a:lnTo>
                  <a:pt x="964367" y="6183469"/>
                </a:lnTo>
                <a:cubicBezTo>
                  <a:pt x="964367" y="6866490"/>
                  <a:pt x="955014" y="7420191"/>
                  <a:pt x="943478" y="7420191"/>
                </a:cubicBezTo>
                <a:lnTo>
                  <a:pt x="0" y="7420191"/>
                </a:lnTo>
                <a:lnTo>
                  <a:pt x="0" y="7420191"/>
                </a:lnTo>
                <a:lnTo>
                  <a:pt x="0" y="4"/>
                </a:lnTo>
                <a:lnTo>
                  <a:pt x="0" y="4"/>
                </a:lnTo>
                <a:lnTo>
                  <a:pt x="943478" y="4"/>
                </a:lnTo>
                <a:cubicBezTo>
                  <a:pt x="955014" y="4"/>
                  <a:pt x="964367" y="553705"/>
                  <a:pt x="964367" y="123672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4481" tIns="72476" rIns="72476" bIns="72478" numCol="1" spcCol="1270" anchor="ctr" anchorCtr="0">
            <a:noAutofit/>
          </a:bodyPr>
          <a:lstStyle/>
          <a:p>
            <a:pPr lvl="0"/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ভূ-রেখা,ঊর্ধবরেখা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,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উলম্বতল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কী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তা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বলতে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;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185715" y="3056341"/>
            <a:ext cx="1038004" cy="1482862"/>
          </a:xfrm>
          <a:custGeom>
            <a:avLst/>
            <a:gdLst>
              <a:gd name="connsiteX0" fmla="*/ 0 w 1482862"/>
              <a:gd name="connsiteY0" fmla="*/ 0 h 1038004"/>
              <a:gd name="connsiteX1" fmla="*/ 963860 w 1482862"/>
              <a:gd name="connsiteY1" fmla="*/ 0 h 1038004"/>
              <a:gd name="connsiteX2" fmla="*/ 1482862 w 1482862"/>
              <a:gd name="connsiteY2" fmla="*/ 519002 h 1038004"/>
              <a:gd name="connsiteX3" fmla="*/ 963860 w 1482862"/>
              <a:gd name="connsiteY3" fmla="*/ 1038004 h 1038004"/>
              <a:gd name="connsiteX4" fmla="*/ 0 w 1482862"/>
              <a:gd name="connsiteY4" fmla="*/ 1038004 h 1038004"/>
              <a:gd name="connsiteX5" fmla="*/ 519002 w 1482862"/>
              <a:gd name="connsiteY5" fmla="*/ 519002 h 1038004"/>
              <a:gd name="connsiteX6" fmla="*/ 0 w 1482862"/>
              <a:gd name="connsiteY6" fmla="*/ 0 h 103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82862" h="1038004">
                <a:moveTo>
                  <a:pt x="1482862" y="0"/>
                </a:moveTo>
                <a:lnTo>
                  <a:pt x="1482862" y="674702"/>
                </a:lnTo>
                <a:lnTo>
                  <a:pt x="741431" y="1038004"/>
                </a:lnTo>
                <a:lnTo>
                  <a:pt x="0" y="674702"/>
                </a:lnTo>
                <a:lnTo>
                  <a:pt x="0" y="0"/>
                </a:lnTo>
                <a:lnTo>
                  <a:pt x="741431" y="363302"/>
                </a:lnTo>
                <a:lnTo>
                  <a:pt x="1482862" y="0"/>
                </a:lnTo>
                <a:close/>
              </a:path>
            </a:pathLst>
          </a:custGeom>
          <a:solidFill>
            <a:srgbClr val="CC00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3">
            <a:scrgbClr r="0" g="0" b="0"/>
          </a:fillRef>
          <a:effectRef idx="3">
            <a:scrgbClr r="0" g="0" b="0"/>
          </a:effectRef>
          <a:fontRef idx="minor">
            <a:schemeClr val="lt1"/>
          </a:fontRef>
        </p:style>
        <p:txBody>
          <a:bodyPr spcFirstLastPara="0" vert="horz" wrap="square" lIns="25400" tIns="544402" rIns="25400" bIns="544402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4000" kern="12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4000" kern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223718" y="3070165"/>
            <a:ext cx="6722311" cy="963861"/>
          </a:xfrm>
          <a:custGeom>
            <a:avLst/>
            <a:gdLst>
              <a:gd name="connsiteX0" fmla="*/ 160647 w 963860"/>
              <a:gd name="connsiteY0" fmla="*/ 0 h 7420195"/>
              <a:gd name="connsiteX1" fmla="*/ 803213 w 963860"/>
              <a:gd name="connsiteY1" fmla="*/ 0 h 7420195"/>
              <a:gd name="connsiteX2" fmla="*/ 963860 w 963860"/>
              <a:gd name="connsiteY2" fmla="*/ 160647 h 7420195"/>
              <a:gd name="connsiteX3" fmla="*/ 963860 w 963860"/>
              <a:gd name="connsiteY3" fmla="*/ 7420195 h 7420195"/>
              <a:gd name="connsiteX4" fmla="*/ 963860 w 963860"/>
              <a:gd name="connsiteY4" fmla="*/ 7420195 h 7420195"/>
              <a:gd name="connsiteX5" fmla="*/ 0 w 963860"/>
              <a:gd name="connsiteY5" fmla="*/ 7420195 h 7420195"/>
              <a:gd name="connsiteX6" fmla="*/ 0 w 963860"/>
              <a:gd name="connsiteY6" fmla="*/ 7420195 h 7420195"/>
              <a:gd name="connsiteX7" fmla="*/ 0 w 963860"/>
              <a:gd name="connsiteY7" fmla="*/ 160647 h 7420195"/>
              <a:gd name="connsiteX8" fmla="*/ 160647 w 963860"/>
              <a:gd name="connsiteY8" fmla="*/ 0 h 742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3860" h="7420195">
                <a:moveTo>
                  <a:pt x="963860" y="1236730"/>
                </a:moveTo>
                <a:lnTo>
                  <a:pt x="963860" y="6183465"/>
                </a:lnTo>
                <a:cubicBezTo>
                  <a:pt x="963860" y="6866491"/>
                  <a:pt x="954517" y="7420191"/>
                  <a:pt x="942992" y="7420191"/>
                </a:cubicBezTo>
                <a:lnTo>
                  <a:pt x="0" y="7420191"/>
                </a:lnTo>
                <a:lnTo>
                  <a:pt x="0" y="7420191"/>
                </a:lnTo>
                <a:lnTo>
                  <a:pt x="0" y="4"/>
                </a:lnTo>
                <a:lnTo>
                  <a:pt x="0" y="4"/>
                </a:lnTo>
                <a:lnTo>
                  <a:pt x="942992" y="4"/>
                </a:lnTo>
                <a:cubicBezTo>
                  <a:pt x="954517" y="4"/>
                  <a:pt x="963860" y="553704"/>
                  <a:pt x="963860" y="123673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7585" tIns="67372" rIns="67372" bIns="67373" numCol="1" spcCol="1270" anchor="ctr" anchorCtr="0">
            <a:no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উন্নতি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কোন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 ও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অবনতি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কোন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ব্যাখ্যা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 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করতে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3"/>
              </a:rPr>
              <a:t>;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85715" y="4405064"/>
            <a:ext cx="1038004" cy="1482862"/>
          </a:xfrm>
          <a:custGeom>
            <a:avLst/>
            <a:gdLst>
              <a:gd name="connsiteX0" fmla="*/ 0 w 1482862"/>
              <a:gd name="connsiteY0" fmla="*/ 0 h 1038004"/>
              <a:gd name="connsiteX1" fmla="*/ 963860 w 1482862"/>
              <a:gd name="connsiteY1" fmla="*/ 0 h 1038004"/>
              <a:gd name="connsiteX2" fmla="*/ 1482862 w 1482862"/>
              <a:gd name="connsiteY2" fmla="*/ 519002 h 1038004"/>
              <a:gd name="connsiteX3" fmla="*/ 963860 w 1482862"/>
              <a:gd name="connsiteY3" fmla="*/ 1038004 h 1038004"/>
              <a:gd name="connsiteX4" fmla="*/ 0 w 1482862"/>
              <a:gd name="connsiteY4" fmla="*/ 1038004 h 1038004"/>
              <a:gd name="connsiteX5" fmla="*/ 519002 w 1482862"/>
              <a:gd name="connsiteY5" fmla="*/ 519002 h 1038004"/>
              <a:gd name="connsiteX6" fmla="*/ 0 w 1482862"/>
              <a:gd name="connsiteY6" fmla="*/ 0 h 103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82862" h="1038004">
                <a:moveTo>
                  <a:pt x="1482862" y="0"/>
                </a:moveTo>
                <a:lnTo>
                  <a:pt x="1482862" y="674702"/>
                </a:lnTo>
                <a:lnTo>
                  <a:pt x="741431" y="1038004"/>
                </a:lnTo>
                <a:lnTo>
                  <a:pt x="0" y="674702"/>
                </a:lnTo>
                <a:lnTo>
                  <a:pt x="0" y="0"/>
                </a:lnTo>
                <a:lnTo>
                  <a:pt x="741431" y="363302"/>
                </a:lnTo>
                <a:lnTo>
                  <a:pt x="1482862" y="0"/>
                </a:lnTo>
                <a:close/>
              </a:path>
            </a:pathLst>
          </a:custGeom>
          <a:solidFill>
            <a:srgbClr val="CC00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3">
            <a:scrgbClr r="0" g="0" b="0"/>
          </a:fillRef>
          <a:effectRef idx="3">
            <a:scrgbClr r="0" g="0" b="0"/>
          </a:effectRef>
          <a:fontRef idx="minor">
            <a:schemeClr val="lt1"/>
          </a:fontRef>
        </p:style>
        <p:txBody>
          <a:bodyPr spcFirstLastPara="0" vert="horz" wrap="square" lIns="25400" tIns="544402" rIns="25400" bIns="544402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4000" kern="12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000" kern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223718" y="4405064"/>
            <a:ext cx="6722311" cy="963861"/>
          </a:xfrm>
          <a:custGeom>
            <a:avLst/>
            <a:gdLst>
              <a:gd name="connsiteX0" fmla="*/ 160647 w 963860"/>
              <a:gd name="connsiteY0" fmla="*/ 0 h 7420195"/>
              <a:gd name="connsiteX1" fmla="*/ 803213 w 963860"/>
              <a:gd name="connsiteY1" fmla="*/ 0 h 7420195"/>
              <a:gd name="connsiteX2" fmla="*/ 963860 w 963860"/>
              <a:gd name="connsiteY2" fmla="*/ 160647 h 7420195"/>
              <a:gd name="connsiteX3" fmla="*/ 963860 w 963860"/>
              <a:gd name="connsiteY3" fmla="*/ 7420195 h 7420195"/>
              <a:gd name="connsiteX4" fmla="*/ 963860 w 963860"/>
              <a:gd name="connsiteY4" fmla="*/ 7420195 h 7420195"/>
              <a:gd name="connsiteX5" fmla="*/ 0 w 963860"/>
              <a:gd name="connsiteY5" fmla="*/ 7420195 h 7420195"/>
              <a:gd name="connsiteX6" fmla="*/ 0 w 963860"/>
              <a:gd name="connsiteY6" fmla="*/ 7420195 h 7420195"/>
              <a:gd name="connsiteX7" fmla="*/ 0 w 963860"/>
              <a:gd name="connsiteY7" fmla="*/ 160647 h 7420195"/>
              <a:gd name="connsiteX8" fmla="*/ 160647 w 963860"/>
              <a:gd name="connsiteY8" fmla="*/ 0 h 742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3860" h="7420195">
                <a:moveTo>
                  <a:pt x="963860" y="1236730"/>
                </a:moveTo>
                <a:lnTo>
                  <a:pt x="963860" y="6183465"/>
                </a:lnTo>
                <a:cubicBezTo>
                  <a:pt x="963860" y="6866491"/>
                  <a:pt x="954517" y="7420191"/>
                  <a:pt x="942992" y="7420191"/>
                </a:cubicBezTo>
                <a:lnTo>
                  <a:pt x="0" y="7420191"/>
                </a:lnTo>
                <a:lnTo>
                  <a:pt x="0" y="7420191"/>
                </a:lnTo>
                <a:lnTo>
                  <a:pt x="0" y="4"/>
                </a:lnTo>
                <a:lnTo>
                  <a:pt x="0" y="4"/>
                </a:lnTo>
                <a:lnTo>
                  <a:pt x="942992" y="4"/>
                </a:lnTo>
                <a:cubicBezTo>
                  <a:pt x="954517" y="4"/>
                  <a:pt x="963860" y="553704"/>
                  <a:pt x="963860" y="123673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7" tIns="64832" rIns="64832" bIns="64833" numCol="1" spcCol="1270" anchor="ctr" anchorCtr="0">
            <a:no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বিষয়ক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826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4477472" y="327545"/>
            <a:ext cx="21989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ি-</a:t>
            </a:r>
          </a:p>
        </p:txBody>
      </p:sp>
      <p:sp>
        <p:nvSpPr>
          <p:cNvPr id="28" name="Right Triangle 27"/>
          <p:cNvSpPr/>
          <p:nvPr/>
        </p:nvSpPr>
        <p:spPr>
          <a:xfrm rot="16200000">
            <a:off x="2574223" y="1318233"/>
            <a:ext cx="3318632" cy="488567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790700" y="5420390"/>
            <a:ext cx="8335939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212326" y="5334381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ভূ -রেখা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6676378" y="2101757"/>
            <a:ext cx="5686" cy="3318633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779523" y="3008596"/>
            <a:ext cx="33471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উর্ধ্বরেখা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/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উলম্বরেখা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790700" y="327546"/>
            <a:ext cx="7462482" cy="5092844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780901" y="3957686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উল্লম্বতল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51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30" grpId="0"/>
      <p:bldP spid="32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ED90DCD-B413-487D-96BB-EAB3230F3B0C}"/>
              </a:ext>
            </a:extLst>
          </p:cNvPr>
          <p:cNvSpPr txBox="1"/>
          <p:nvPr/>
        </p:nvSpPr>
        <p:spPr>
          <a:xfrm>
            <a:off x="2997548" y="388699"/>
            <a:ext cx="5957265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ভূ-রেখা , </a:t>
            </a:r>
            <a:r>
              <a:rPr lang="as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র্ধ্বরেখা</a:t>
            </a:r>
            <a:r>
              <a:rPr lang="as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এবং উলম্বতল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8444849-315D-4393-9ACD-8EAFED293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146" y="1158140"/>
            <a:ext cx="3758526" cy="39541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D1BFB33-F4F2-42B6-90B2-0BBCA49D0326}"/>
              </a:ext>
            </a:extLst>
          </p:cNvPr>
          <p:cNvSpPr txBox="1"/>
          <p:nvPr/>
        </p:nvSpPr>
        <p:spPr>
          <a:xfrm>
            <a:off x="559557" y="1644753"/>
            <a:ext cx="7451827" cy="14465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ভূ-রেখা 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ভূ-রেখা হল ভূমি তলে অবস্থিত যেকোন সরলরেখা ।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B96EA10-4760-4A8D-AD1A-E29951335A3D}"/>
              </a:ext>
            </a:extLst>
          </p:cNvPr>
          <p:cNvSpPr txBox="1"/>
          <p:nvPr/>
        </p:nvSpPr>
        <p:spPr>
          <a:xfrm>
            <a:off x="559558" y="3304164"/>
            <a:ext cx="7451827" cy="14465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র্ধ্বরেখা</a:t>
            </a:r>
            <a:r>
              <a:rPr lang="as-IN" sz="4400" dirty="0" smtClean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র্ধ্বরেখা</a:t>
            </a:r>
            <a:r>
              <a:rPr lang="as-IN" sz="4400" dirty="0" smtClean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 ভূমিতলের উপর যেকোন লম্ব সরলরেখা । </a:t>
            </a:r>
            <a:endParaRPr lang="en-US" sz="4400" dirty="0">
              <a:solidFill>
                <a:schemeClr val="dk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1DB5877-C420-4CDA-84C6-B34831544085}"/>
              </a:ext>
            </a:extLst>
          </p:cNvPr>
          <p:cNvSpPr/>
          <p:nvPr/>
        </p:nvSpPr>
        <p:spPr>
          <a:xfrm>
            <a:off x="559557" y="5158474"/>
            <a:ext cx="9529709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উলম্বতল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ভূ-রেখা ও </a:t>
            </a:r>
            <a:r>
              <a:rPr lang="as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র্ধ্বরেখা</a:t>
            </a:r>
            <a:r>
              <a:rPr lang="as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মিলে যে তল নির্দেশ করেই তাই উলম্ব রেখা।</a:t>
            </a:r>
            <a:endParaRPr lang="as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79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rc 45"/>
          <p:cNvSpPr/>
          <p:nvPr/>
        </p:nvSpPr>
        <p:spPr>
          <a:xfrm>
            <a:off x="6008043" y="3142827"/>
            <a:ext cx="600503" cy="1066333"/>
          </a:xfrm>
          <a:prstGeom prst="arc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750627" y="3111690"/>
            <a:ext cx="10881360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295894" y="3181205"/>
            <a:ext cx="1712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ভূ -রেখা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704481" y="3008385"/>
            <a:ext cx="163773" cy="16377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210" y="174009"/>
            <a:ext cx="1186065" cy="91781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442" y="5117912"/>
            <a:ext cx="1257845" cy="83400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647615" y="99319"/>
            <a:ext cx="2879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ভূ-রেখার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উপরের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বস্তু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5796705" y="787399"/>
            <a:ext cx="3360943" cy="224497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>
            <a:off x="6209730" y="2579427"/>
            <a:ext cx="600503" cy="1066333"/>
          </a:xfrm>
          <a:prstGeom prst="arc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Callout 33"/>
          <p:cNvSpPr/>
          <p:nvPr/>
        </p:nvSpPr>
        <p:spPr>
          <a:xfrm rot="21194018">
            <a:off x="8618606" y="1431950"/>
            <a:ext cx="1078083" cy="931885"/>
          </a:xfrm>
          <a:prstGeom prst="wedgeEllipseCallout">
            <a:avLst>
              <a:gd name="adj1" fmla="val -190106"/>
              <a:gd name="adj2" fmla="val 604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উন্নতি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কোন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540707" y="5628865"/>
            <a:ext cx="2879678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ভূ-রেখার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নিচের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বস্তু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42" name="Straight Arrow Connector 41"/>
          <p:cNvCxnSpPr>
            <a:stCxn id="21" idx="5"/>
          </p:cNvCxnSpPr>
          <p:nvPr/>
        </p:nvCxnSpPr>
        <p:spPr>
          <a:xfrm>
            <a:off x="5844270" y="3148174"/>
            <a:ext cx="3470972" cy="234827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Oval Callout 46"/>
          <p:cNvSpPr/>
          <p:nvPr/>
        </p:nvSpPr>
        <p:spPr>
          <a:xfrm rot="21194018">
            <a:off x="9915109" y="3594839"/>
            <a:ext cx="1354691" cy="1258421"/>
          </a:xfrm>
          <a:prstGeom prst="wedgeEllipseCallout">
            <a:avLst>
              <a:gd name="adj1" fmla="val -280937"/>
              <a:gd name="adj2" fmla="val -97987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অবনতিকোন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68053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22" grpId="0"/>
      <p:bldP spid="21" grpId="0" animBg="1"/>
      <p:bldP spid="29" grpId="0"/>
      <p:bldP spid="33" grpId="0" animBg="1"/>
      <p:bldP spid="34" grpId="0" animBg="1"/>
      <p:bldP spid="39" grpId="0" animBg="1"/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39F49A7-80C6-4496-9687-DB2ACEC944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43" b="15508"/>
          <a:stretch/>
        </p:blipFill>
        <p:spPr>
          <a:xfrm>
            <a:off x="1282891" y="939896"/>
            <a:ext cx="9799092" cy="57267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77303" y="232010"/>
            <a:ext cx="50350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ি..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10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3E3D5466-556D-4CB7-A582-68230E7A0126}"/>
              </a:ext>
            </a:extLst>
          </p:cNvPr>
          <p:cNvSpPr txBox="1"/>
          <p:nvPr/>
        </p:nvSpPr>
        <p:spPr>
          <a:xfrm>
            <a:off x="3139617" y="326841"/>
            <a:ext cx="5748326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800" b="1" dirty="0">
                <a:latin typeface="NikoshBAN" pitchFamily="2" charset="0"/>
                <a:cs typeface="NikoshBAN" pitchFamily="2" charset="0"/>
              </a:rPr>
              <a:t>উন্নতি কোণ ও অবনতি কোণ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D39F49A7-80C6-4496-9687-DB2ACEC944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43" b="17672"/>
          <a:stretch/>
        </p:blipFill>
        <p:spPr>
          <a:xfrm>
            <a:off x="8619478" y="1576967"/>
            <a:ext cx="3173033" cy="268514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18949" y="1576967"/>
            <a:ext cx="78032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>
                <a:latin typeface="NikoshBAN" pitchFamily="2" charset="0"/>
                <a:cs typeface="NikoshBAN" pitchFamily="2" charset="0"/>
              </a:rPr>
              <a:t>উন্নতি কোণ 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: </a:t>
            </a:r>
          </a:p>
          <a:p>
            <a:r>
              <a:rPr lang="as-IN" sz="3200" dirty="0">
                <a:latin typeface="NikoshBAN" pitchFamily="2" charset="0"/>
                <a:cs typeface="NikoshBAN" pitchFamily="2" charset="0"/>
              </a:rPr>
              <a:t>একটি ভূ-রেখা কল্পনা করো। ভূরেখা যে তলে তথা ভূমিতলের সাথে উপরের কোনো বিন্দু ভূ-রেখার সাথে যে কোণ উৎপন্ন করে, তাকে উন্নতি কোণ বলা হয়।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918949" y="4127395"/>
            <a:ext cx="95488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অবনতি কোণ </a:t>
            </a:r>
            <a:r>
              <a:rPr lang="en-US" sz="32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as-IN" sz="32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আর কোণটি উপরের দিকে না হয়ে রেখার নিচের কোনো বিন্দুর সাথে উৎপন্ন করলে তাকে অবনতি কোণ বলে।</a:t>
            </a:r>
            <a:endParaRPr lang="en-US" sz="3200" dirty="0">
              <a:solidFill>
                <a:schemeClr val="dk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67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1600200" y="2315552"/>
            <a:ext cx="2819400" cy="152400"/>
          </a:xfrm>
          <a:prstGeom prst="left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/>
          <p:cNvSpPr/>
          <p:nvPr/>
        </p:nvSpPr>
        <p:spPr>
          <a:xfrm rot="19276376">
            <a:off x="1478852" y="2834729"/>
            <a:ext cx="1738076" cy="22289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 rot="2757454">
            <a:off x="2819695" y="2864725"/>
            <a:ext cx="1611533" cy="197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/>
          <p:cNvSpPr/>
          <p:nvPr/>
        </p:nvSpPr>
        <p:spPr>
          <a:xfrm>
            <a:off x="6728826" y="3001350"/>
            <a:ext cx="3174215" cy="25068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8854787" flipV="1">
            <a:off x="8031692" y="2537058"/>
            <a:ext cx="1371600" cy="992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3068251">
            <a:off x="6998978" y="2573053"/>
            <a:ext cx="1436876" cy="100732"/>
          </a:xfrm>
          <a:prstGeom prst="rightArrow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3581400" y="3681318"/>
            <a:ext cx="3581400" cy="2189678"/>
            <a:chOff x="3581400" y="4718566"/>
            <a:chExt cx="3581400" cy="2189678"/>
          </a:xfrm>
        </p:grpSpPr>
        <p:sp>
          <p:nvSpPr>
            <p:cNvPr id="9" name="Right Triangle 8"/>
            <p:cNvSpPr/>
            <p:nvPr/>
          </p:nvSpPr>
          <p:spPr>
            <a:xfrm>
              <a:off x="4736342" y="4718566"/>
              <a:ext cx="1752600" cy="1676400"/>
            </a:xfrm>
            <a:prstGeom prst="rt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Left Arrow 9"/>
            <p:cNvSpPr/>
            <p:nvPr/>
          </p:nvSpPr>
          <p:spPr>
            <a:xfrm flipV="1">
              <a:off x="5676900" y="5518666"/>
              <a:ext cx="533400" cy="76200"/>
            </a:xfrm>
            <a:prstGeom prst="lef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Up Arrow 10"/>
            <p:cNvSpPr/>
            <p:nvPr/>
          </p:nvSpPr>
          <p:spPr>
            <a:xfrm>
              <a:off x="5334000" y="6400800"/>
              <a:ext cx="76200" cy="3048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4126742" y="5666002"/>
              <a:ext cx="60960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48400" y="533477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81400" y="55626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33515" y="6538912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</p:grpSp>
      <p:sp>
        <p:nvSpPr>
          <p:cNvPr id="16" name="Arc 15"/>
          <p:cNvSpPr/>
          <p:nvPr/>
        </p:nvSpPr>
        <p:spPr>
          <a:xfrm>
            <a:off x="8332916" y="2535144"/>
            <a:ext cx="881672" cy="1154942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/>
          <p:cNvSpPr/>
          <p:nvPr/>
        </p:nvSpPr>
        <p:spPr>
          <a:xfrm rot="3593134">
            <a:off x="2940758" y="2117768"/>
            <a:ext cx="976481" cy="918734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Arrow 17"/>
          <p:cNvSpPr/>
          <p:nvPr/>
        </p:nvSpPr>
        <p:spPr>
          <a:xfrm>
            <a:off x="4038600" y="2696552"/>
            <a:ext cx="685800" cy="76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/>
          <p:cNvSpPr/>
          <p:nvPr/>
        </p:nvSpPr>
        <p:spPr>
          <a:xfrm>
            <a:off x="9486669" y="2535144"/>
            <a:ext cx="6858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876800" y="2544152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টির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05632" y="2064866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টির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62800" y="5044831"/>
            <a:ext cx="2527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B, C  </a:t>
            </a:r>
            <a:r>
              <a:rPr lang="en-US" sz="2000" i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0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i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0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i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0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   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782307" y="0"/>
            <a:ext cx="514275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২মিনিট</a:t>
            </a:r>
            <a:r>
              <a:rPr lang="en-US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36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6" grpId="0" animBg="1"/>
      <p:bldP spid="17" grpId="0" animBg="1"/>
      <p:bldP spid="18" grpId="0" animBg="1"/>
      <p:bldP spid="19" grpId="0" animBg="1"/>
      <p:bldP spid="20" grpId="0"/>
      <p:bldP spid="22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27" y="1571540"/>
            <a:ext cx="5944738" cy="4019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304336" y="2225613"/>
                <a:ext cx="398236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চিত্র </a:t>
                </a:r>
                <a:r>
                  <a:rPr lang="en-US" sz="2800" dirty="0" err="1" smtClean="0"/>
                  <a:t>অংকনের</a:t>
                </a:r>
                <a:r>
                  <a:rPr lang="en-US" sz="2800" dirty="0" smtClean="0"/>
                  <a:t> </a:t>
                </a:r>
                <a:r>
                  <a:rPr lang="en-US" sz="2800" dirty="0" err="1" smtClean="0"/>
                  <a:t>ক্ষেত্রে</a:t>
                </a:r>
                <a:r>
                  <a:rPr lang="en-US" sz="2800" dirty="0" smtClean="0"/>
                  <a:t>  </a:t>
                </a:r>
              </a:p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800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800" dirty="0" smtClean="0"/>
                  <a:t> </a:t>
                </a:r>
                <a:r>
                  <a:rPr lang="en-US" sz="2800" dirty="0" err="1" smtClean="0"/>
                  <a:t>ক্ষেত্রে</a:t>
                </a:r>
                <a:r>
                  <a:rPr lang="en-US" sz="2800" dirty="0" smtClean="0"/>
                  <a:t>  , </a:t>
                </a:r>
                <a:r>
                  <a:rPr lang="en-US" sz="2800" dirty="0" err="1" smtClean="0"/>
                  <a:t>লম্ব</a:t>
                </a:r>
                <a:r>
                  <a:rPr lang="en-US" sz="2800" dirty="0" smtClean="0"/>
                  <a:t> = </a:t>
                </a:r>
                <a:r>
                  <a:rPr lang="en-US" sz="2800" dirty="0" err="1" smtClean="0"/>
                  <a:t>ভূমি</a:t>
                </a:r>
                <a:r>
                  <a:rPr lang="en-US" sz="2800" dirty="0" smtClean="0"/>
                  <a:t> ; </a:t>
                </a:r>
              </a:p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800" dirty="0" smtClean="0"/>
                  <a:t>&gt;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800" dirty="0"/>
                  <a:t> </a:t>
                </a:r>
                <a:r>
                  <a:rPr lang="en-US" sz="2800" dirty="0" err="1"/>
                  <a:t>ক্ষেত্রে</a:t>
                </a:r>
                <a:r>
                  <a:rPr lang="en-US" sz="2800" dirty="0"/>
                  <a:t>  , </a:t>
                </a:r>
                <a:r>
                  <a:rPr lang="en-US" sz="2800" dirty="0" err="1"/>
                  <a:t>লম্ব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&gt; </a:t>
                </a:r>
                <a:r>
                  <a:rPr lang="en-US" sz="2800" dirty="0" err="1"/>
                  <a:t>ভূমি</a:t>
                </a:r>
                <a:r>
                  <a:rPr lang="en-US" sz="2800" dirty="0"/>
                  <a:t> ;</a:t>
                </a:r>
              </a:p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800" dirty="0" smtClean="0"/>
                  <a:t>&lt;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800" dirty="0"/>
                  <a:t> </a:t>
                </a:r>
                <a:r>
                  <a:rPr lang="en-US" sz="2800" dirty="0" err="1"/>
                  <a:t>ক্ষেত্রে</a:t>
                </a:r>
                <a:r>
                  <a:rPr lang="en-US" sz="2800" dirty="0"/>
                  <a:t>  , </a:t>
                </a:r>
                <a:r>
                  <a:rPr lang="en-US" sz="2800" dirty="0" err="1"/>
                  <a:t>লম্ব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&lt; </a:t>
                </a:r>
                <a:r>
                  <a:rPr lang="en-US" sz="2800" dirty="0" err="1"/>
                  <a:t>ভূমি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;</a:t>
                </a:r>
                <a:endParaRPr 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4336" y="2225613"/>
                <a:ext cx="3982361" cy="1815882"/>
              </a:xfrm>
              <a:prstGeom prst="rect">
                <a:avLst/>
              </a:prstGeom>
              <a:blipFill rotWithShape="0">
                <a:blip r:embed="rId4"/>
                <a:stretch>
                  <a:fillRect l="-3063" t="-2013" b="-9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2792614" y="300251"/>
            <a:ext cx="2980388" cy="3439236"/>
            <a:chOff x="2792614" y="300251"/>
            <a:chExt cx="2980388" cy="3439236"/>
          </a:xfrm>
        </p:grpSpPr>
        <p:sp>
          <p:nvSpPr>
            <p:cNvPr id="29" name="Rectangle 28"/>
            <p:cNvSpPr/>
            <p:nvPr/>
          </p:nvSpPr>
          <p:spPr>
            <a:xfrm>
              <a:off x="2792614" y="2101756"/>
              <a:ext cx="2834640" cy="1637731"/>
            </a:xfrm>
            <a:prstGeom prst="rect">
              <a:avLst/>
            </a:prstGeom>
            <a:noFill/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30" name="Oval Callout 29"/>
            <p:cNvSpPr/>
            <p:nvPr/>
          </p:nvSpPr>
          <p:spPr>
            <a:xfrm>
              <a:off x="3985145" y="300251"/>
              <a:ext cx="1787857" cy="982639"/>
            </a:xfrm>
            <a:prstGeom prst="wedgeEllipseCallout">
              <a:avLst>
                <a:gd name="adj1" fmla="val -84166"/>
                <a:gd name="adj2" fmla="val 13611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এ </a:t>
              </a:r>
              <a:r>
                <a:rPr lang="en-US" dirty="0" err="1" smtClean="0">
                  <a:solidFill>
                    <a:schemeClr val="bg1"/>
                  </a:solidFill>
                </a:rPr>
                <a:t>মানগুলো</a:t>
              </a:r>
              <a:r>
                <a:rPr lang="en-US" dirty="0" smtClean="0">
                  <a:solidFill>
                    <a:schemeClr val="bg1"/>
                  </a:solidFill>
                </a:rPr>
                <a:t> </a:t>
              </a:r>
              <a:r>
                <a:rPr lang="en-US" dirty="0" err="1" smtClean="0">
                  <a:solidFill>
                    <a:schemeClr val="bg1"/>
                  </a:solidFill>
                </a:rPr>
                <a:t>ভালোভাবে</a:t>
              </a:r>
              <a:r>
                <a:rPr lang="en-US" dirty="0" smtClean="0">
                  <a:solidFill>
                    <a:schemeClr val="bg1"/>
                  </a:solidFill>
                </a:rPr>
                <a:t> </a:t>
              </a:r>
              <a:r>
                <a:rPr lang="en-US" dirty="0" err="1" smtClean="0">
                  <a:solidFill>
                    <a:schemeClr val="bg1"/>
                  </a:solidFill>
                </a:rPr>
                <a:t>মনে</a:t>
              </a:r>
              <a:r>
                <a:rPr lang="en-US" dirty="0" smtClean="0">
                  <a:solidFill>
                    <a:schemeClr val="bg1"/>
                  </a:solidFill>
                </a:rPr>
                <a:t> </a:t>
              </a:r>
              <a:r>
                <a:rPr lang="en-US" dirty="0" err="1" smtClean="0">
                  <a:solidFill>
                    <a:schemeClr val="bg1"/>
                  </a:solidFill>
                </a:rPr>
                <a:t>রাখবে</a:t>
              </a:r>
              <a:r>
                <a:rPr lang="en-US" dirty="0" smtClean="0">
                  <a:solidFill>
                    <a:schemeClr val="bg1"/>
                  </a:solidFill>
                </a:rPr>
                <a:t> ।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4761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649" y="-13648"/>
            <a:ext cx="12178351" cy="6796400"/>
            <a:chOff x="13649" y="-13648"/>
            <a:chExt cx="12178351" cy="6796400"/>
          </a:xfrm>
        </p:grpSpPr>
        <p:pic>
          <p:nvPicPr>
            <p:cNvPr id="3" name="Picture 2" descr="D:\15 August\Allah\Allah Almighty Lord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811"/>
            <a:stretch/>
          </p:blipFill>
          <p:spPr bwMode="auto">
            <a:xfrm>
              <a:off x="182880" y="4327301"/>
              <a:ext cx="12009120" cy="2455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49" y="-13648"/>
              <a:ext cx="9583590" cy="45470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4" descr="http://www.alecjacobson.com/weblog/media/walking.gif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56916" y="2330574"/>
              <a:ext cx="1184008" cy="2250328"/>
            </a:xfrm>
            <a:prstGeom prst="rect">
              <a:avLst/>
            </a:prstGeom>
            <a:noFill/>
          </p:spPr>
        </p:pic>
      </p:grpSp>
      <p:pic>
        <p:nvPicPr>
          <p:cNvPr id="6" name="Picture 2" descr="C:\Users\DOEL\Desktop\file (1).jpe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0"/>
          <a:stretch/>
        </p:blipFill>
        <p:spPr bwMode="auto">
          <a:xfrm flipH="1">
            <a:off x="9126829" y="0"/>
            <a:ext cx="3065171" cy="4405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V="1">
            <a:off x="2038732" y="4280455"/>
            <a:ext cx="7609062" cy="45042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9597238" y="93729"/>
            <a:ext cx="0" cy="4218120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64277" y="374727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দূরত্ব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118015" y="554967"/>
            <a:ext cx="129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উচ্চতা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২৬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.</a:t>
            </a:r>
          </a:p>
        </p:txBody>
      </p:sp>
      <p:sp>
        <p:nvSpPr>
          <p:cNvPr id="11" name="Explosion 1 10"/>
          <p:cNvSpPr/>
          <p:nvPr/>
        </p:nvSpPr>
        <p:spPr>
          <a:xfrm>
            <a:off x="1467399" y="1487605"/>
            <a:ext cx="874635" cy="1014611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85000"/>
                  </a:schemeClr>
                </a:solidFill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988176" y="128724"/>
            <a:ext cx="7609062" cy="4168331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112557" y="4656642"/>
            <a:ext cx="5360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মিনারের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পাদদেশ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লোকটির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67D78D50-2732-46C9-A064-BB25DD7762A6}"/>
                  </a:ext>
                </a:extLst>
              </p:cNvPr>
              <p:cNvSpPr/>
              <p:nvPr/>
            </p:nvSpPr>
            <p:spPr>
              <a:xfrm>
                <a:off x="3303391" y="3739553"/>
                <a:ext cx="1061885" cy="40011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sz="20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7D78D50-2732-46C9-A064-BB25DD7762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391" y="3739553"/>
                <a:ext cx="1061885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12"/>
          <p:cNvSpPr/>
          <p:nvPr/>
        </p:nvSpPr>
        <p:spPr>
          <a:xfrm>
            <a:off x="2397353" y="3809679"/>
            <a:ext cx="770523" cy="1033440"/>
          </a:xfrm>
          <a:prstGeom prst="arc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65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>
            <a:extLst>
              <a:ext uri="{FF2B5EF4-FFF2-40B4-BE49-F238E27FC236}">
                <a16:creationId xmlns:a16="http://schemas.microsoft.com/office/drawing/2014/main" xmlns="" id="{89828FB9-A119-4DAB-B318-053BBEBEFCBB}"/>
              </a:ext>
            </a:extLst>
          </p:cNvPr>
          <p:cNvSpPr/>
          <p:nvPr/>
        </p:nvSpPr>
        <p:spPr>
          <a:xfrm flipH="1">
            <a:off x="6780786" y="814822"/>
            <a:ext cx="4285956" cy="2937406"/>
          </a:xfrm>
          <a:prstGeom prst="rtTriangle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67D78D50-2732-46C9-A064-BB25DD7762A6}"/>
                  </a:ext>
                </a:extLst>
              </p:cNvPr>
              <p:cNvSpPr/>
              <p:nvPr/>
            </p:nvSpPr>
            <p:spPr>
              <a:xfrm>
                <a:off x="7683637" y="3329806"/>
                <a:ext cx="1061885" cy="40011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sz="20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7D78D50-2732-46C9-A064-BB25DD7762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3637" y="3329806"/>
                <a:ext cx="1061885" cy="400110"/>
              </a:xfrm>
              <a:prstGeom prst="rect">
                <a:avLst/>
              </a:prstGeom>
              <a:blipFill rotWithShape="0"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43C8DE37-47EF-406D-9082-41B87C30B318}"/>
                  </a:ext>
                </a:extLst>
              </p:cNvPr>
              <p:cNvSpPr/>
              <p:nvPr/>
            </p:nvSpPr>
            <p:spPr>
              <a:xfrm>
                <a:off x="8605394" y="3579664"/>
                <a:ext cx="134216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মি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3C8DE37-47EF-406D-9082-41B87C30B3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5394" y="3579664"/>
                <a:ext cx="1342162" cy="9233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B18C2234-1615-489E-BA09-2C9A56C2DBE3}"/>
                  </a:ext>
                </a:extLst>
              </p:cNvPr>
              <p:cNvSpPr/>
              <p:nvPr/>
            </p:nvSpPr>
            <p:spPr>
              <a:xfrm>
                <a:off x="10586146" y="230047"/>
                <a:ext cx="562205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32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18C2234-1615-489E-BA09-2C9A56C2DB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6146" y="230047"/>
                <a:ext cx="562205" cy="5847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E000568F-0191-44C7-B43C-EB85CBD4F4B0}"/>
                  </a:ext>
                </a:extLst>
              </p:cNvPr>
              <p:cNvSpPr/>
              <p:nvPr/>
            </p:nvSpPr>
            <p:spPr>
              <a:xfrm>
                <a:off x="10805227" y="3729276"/>
                <a:ext cx="578813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320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000568F-0191-44C7-B43C-EB85CBD4F4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5227" y="3729276"/>
                <a:ext cx="578813" cy="5847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BD24FBE3-A23F-42D9-B525-BA51E1E14D42}"/>
                  </a:ext>
                </a:extLst>
              </p:cNvPr>
              <p:cNvSpPr/>
              <p:nvPr/>
            </p:nvSpPr>
            <p:spPr>
              <a:xfrm>
                <a:off x="6490454" y="3641045"/>
                <a:ext cx="561757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320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D24FBE3-A23F-42D9-B525-BA51E1E14D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454" y="3641045"/>
                <a:ext cx="561757" cy="5847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13EAF7A2-463E-4A0A-8C80-2D8B5BFC858F}"/>
                  </a:ext>
                </a:extLst>
              </p:cNvPr>
              <p:cNvSpPr/>
              <p:nvPr/>
            </p:nvSpPr>
            <p:spPr>
              <a:xfrm>
                <a:off x="10512366" y="1979661"/>
                <a:ext cx="1947328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26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মি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32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3EAF7A2-463E-4A0A-8C80-2D8B5BFC85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2366" y="1979661"/>
                <a:ext cx="1947328" cy="5847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792406" y="173951"/>
                <a:ext cx="772008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মনেকরি,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মিনারের</a:t>
                </a:r>
                <a:r>
                  <a:rPr lang="en-US" sz="2400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উচ্চতা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𝐴𝐵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h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26</m:t>
                    </m:r>
                  </m:oMath>
                </a14:m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</a:p>
              <a:p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</a:t>
                </a:r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মিনারের</a:t>
                </a:r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পাদদেশ</a:t>
                </a:r>
                <a:r>
                  <a:rPr lang="en-US" sz="2400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</a:t>
                </a:r>
                <a:r>
                  <a:rPr lang="en-US" sz="2400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লোকটির দূরত্ব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𝐵𝐶</m:t>
                    </m:r>
                    <m:r>
                      <a:rPr lang="en-US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2400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ভূতলস্থ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𝐶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</m:t>
                    </m:r>
                  </m:oMath>
                </a14:m>
                <a:r>
                  <a:rPr lang="en-US" sz="2400" dirty="0" err="1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বিন্দুতে</a:t>
                </a:r>
                <a:r>
                  <a:rPr lang="en-US" sz="2400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মিনারেরশীর্ষ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বিন্দুর</a:t>
                </a:r>
                <a:r>
                  <a:rPr lang="en-US" sz="2400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উন্নতিকোণ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∠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𝐴𝐶𝐵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30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406" y="173951"/>
                <a:ext cx="7720084" cy="1200329"/>
              </a:xfrm>
              <a:prstGeom prst="rect">
                <a:avLst/>
              </a:prstGeom>
              <a:blipFill rotWithShape="0">
                <a:blip r:embed="rId9"/>
                <a:stretch>
                  <a:fillRect l="-1185" t="-3571" b="-11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031365" y="6151939"/>
                <a:ext cx="8113631" cy="6020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dirty="0" smtClean="0">
                        <a:solidFill>
                          <a:srgbClr val="FFFF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m:t>মিনারের পাদদেশ থেকে লোকটির দূরত্ব</m:t>
                    </m:r>
                    <m:r>
                      <a:rPr lang="en-US" sz="3200" b="1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2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𝟒𝟎</m:t>
                    </m:r>
                    <m:r>
                      <a:rPr lang="en-US" sz="32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32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𝟎𝟑𝟓</m:t>
                    </m:r>
                  </m:oMath>
                </a14:m>
                <a:r>
                  <a:rPr lang="en-US" sz="3200" b="1" dirty="0" err="1">
                    <a:solidFill>
                      <a:srgbClr val="FFFF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3200" b="1" dirty="0">
                    <a:solidFill>
                      <a:srgbClr val="FFFF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3200" b="1" dirty="0" err="1">
                    <a:solidFill>
                      <a:srgbClr val="FFFF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প্রায়</a:t>
                </a:r>
                <a:r>
                  <a:rPr lang="en-US" sz="3200" b="1" dirty="0">
                    <a:solidFill>
                      <a:srgbClr val="FFFF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365" y="6151939"/>
                <a:ext cx="8113631" cy="602088"/>
              </a:xfrm>
              <a:prstGeom prst="rect">
                <a:avLst/>
              </a:prstGeom>
              <a:blipFill rotWithShape="0">
                <a:blip r:embed="rId10"/>
                <a:stretch>
                  <a:fillRect t="-12121" r="-601" b="-30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722540" y="1769922"/>
                <a:ext cx="6096000" cy="341567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সমক</a:t>
                </a:r>
                <a:r>
                  <a:rPr lang="as-IN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ণ</a:t>
                </a:r>
                <a:r>
                  <a:rPr lang="as-IN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ী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∆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𝑨𝑩𝑪</m:t>
                    </m:r>
                  </m:oMath>
                </a14:m>
                <a:r>
                  <a:rPr lang="en-US" sz="24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থেকেপাই</a:t>
                </a:r>
                <a:r>
                  <a:rPr lang="en-US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𝒕𝒂𝒏</m:t>
                      </m:r>
                      <m:r>
                        <a:rPr lang="en-US" sz="2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∠</m:t>
                      </m:r>
                      <m:r>
                        <a:rPr lang="en-US" sz="2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𝑨𝑪𝑩</m:t>
                      </m:r>
                      <m:r>
                        <a:rPr lang="en-US" sz="2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𝑨𝑩</m:t>
                          </m:r>
                        </m:num>
                        <m:den>
                          <m:r>
                            <a:rPr lang="en-US" sz="2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𝑩𝑪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		বা,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𝒕𝒂𝒏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𝟑𝟎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°=</m:t>
                    </m:r>
                    <m:f>
                      <m:fPr>
                        <m:ctrlP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𝟐𝟔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</m:oMath>
                </a14:m>
                <a:endPara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𝟑</m:t>
                            </m:r>
                          </m:e>
                        </m:rad>
                      </m:den>
                    </m:f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𝟐𝟔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</m:oMath>
                </a14:m>
                <a:endPara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𝟐𝟔</m:t>
                    </m:r>
                    <m:rad>
                      <m:radPr>
                        <m:degHide m:val="on"/>
                        <m:ctrlP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𝟑</m:t>
                        </m:r>
                      </m:e>
                    </m:rad>
                  </m:oMath>
                </a14:m>
                <a:endPara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</m:oMath>
                </a14:m>
                <a:r>
                  <a:rPr lang="en-US" sz="2400" b="1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𝟐𝟔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𝑿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𝟏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𝟕𝟑𝟐𝟏</m:t>
                    </m:r>
                  </m:oMath>
                </a14:m>
                <a:endParaRPr lang="en-US" sz="2400" b="1" dirty="0" smtClean="0">
                  <a:solidFill>
                    <a:schemeClr val="bg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∴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𝟒𝟎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𝟎𝟑𝟓</m:t>
                    </m:r>
                  </m:oMath>
                </a14:m>
                <a:r>
                  <a:rPr lang="en-US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(</a:t>
                </a:r>
                <a:r>
                  <a:rPr lang="en-US" sz="24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প্রায়</a:t>
                </a:r>
                <a:r>
                  <a:rPr lang="en-US" sz="2400" b="1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  <a:endPara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540" y="1769922"/>
                <a:ext cx="6096000" cy="3415679"/>
              </a:xfrm>
              <a:prstGeom prst="rect">
                <a:avLst/>
              </a:prstGeom>
              <a:blipFill rotWithShape="0">
                <a:blip r:embed="rId11"/>
                <a:stretch>
                  <a:fillRect l="-1600" t="-1248" b="-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7457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0" grpId="0" animBg="1"/>
      <p:bldP spid="13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D:\15 August\Allah\Allah Almighty Lor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11"/>
          <a:stretch/>
        </p:blipFill>
        <p:spPr bwMode="auto">
          <a:xfrm>
            <a:off x="1175" y="4395541"/>
            <a:ext cx="12009120" cy="24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056" y="54592"/>
            <a:ext cx="9583590" cy="4547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3" descr="http://www.alecjacobson.com/weblog/media/walking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05021" y="2303278"/>
            <a:ext cx="1184008" cy="2250328"/>
          </a:xfrm>
          <a:prstGeom prst="rect">
            <a:avLst/>
          </a:prstGeom>
          <a:noFill/>
        </p:spPr>
      </p:pic>
      <p:pic>
        <p:nvPicPr>
          <p:cNvPr id="25" name="Picture 2" descr="C:\Users\DOEL\Desktop\file (1).jpe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0"/>
          <a:stretch/>
        </p:blipFill>
        <p:spPr bwMode="auto">
          <a:xfrm flipH="1">
            <a:off x="9126829" y="0"/>
            <a:ext cx="3065171" cy="4405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Arrow Connector 25"/>
          <p:cNvCxnSpPr/>
          <p:nvPr/>
        </p:nvCxnSpPr>
        <p:spPr>
          <a:xfrm flipV="1">
            <a:off x="5227093" y="4280455"/>
            <a:ext cx="4420701" cy="125124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9597238" y="93729"/>
            <a:ext cx="0" cy="4218120"/>
          </a:xfrm>
          <a:prstGeom prst="straightConnector1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715481" y="377616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দূরত্ব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118015" y="554967"/>
            <a:ext cx="129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উচ্চতা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২৬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.</a:t>
            </a:r>
          </a:p>
        </p:txBody>
      </p:sp>
      <p:sp>
        <p:nvSpPr>
          <p:cNvPr id="30" name="Explosion 1 29"/>
          <p:cNvSpPr/>
          <p:nvPr/>
        </p:nvSpPr>
        <p:spPr>
          <a:xfrm>
            <a:off x="4428970" y="1296535"/>
            <a:ext cx="874635" cy="1014611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>
                    <a:lumMod val="85000"/>
                  </a:schemeClr>
                </a:solidFill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5227093" y="143519"/>
            <a:ext cx="4323231" cy="426206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112557" y="4656642"/>
            <a:ext cx="5360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মিনারের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পাদদেশ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লোকটির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xmlns="" id="{67D78D50-2732-46C9-A064-BB25DD7762A6}"/>
                  </a:ext>
                </a:extLst>
              </p:cNvPr>
              <p:cNvSpPr/>
              <p:nvPr/>
            </p:nvSpPr>
            <p:spPr>
              <a:xfrm>
                <a:off x="5975712" y="3829183"/>
                <a:ext cx="1061885" cy="40011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0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7D78D50-2732-46C9-A064-BB25DD7762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712" y="3829183"/>
                <a:ext cx="1061885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/>
          <p:cNvSpPr/>
          <p:nvPr/>
        </p:nvSpPr>
        <p:spPr>
          <a:xfrm>
            <a:off x="5473295" y="3824229"/>
            <a:ext cx="770523" cy="1033440"/>
          </a:xfrm>
          <a:prstGeom prst="arc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2814083" y="-118690"/>
            <a:ext cx="585929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৫মিনিট </a:t>
            </a:r>
            <a:r>
              <a:rPr lang="en-US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487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43C8DE37-47EF-406D-9082-41B87C30B318}"/>
                  </a:ext>
                </a:extLst>
              </p:cNvPr>
              <p:cNvSpPr/>
              <p:nvPr/>
            </p:nvSpPr>
            <p:spPr>
              <a:xfrm>
                <a:off x="9343441" y="3649144"/>
                <a:ext cx="868764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মি</m:t>
                      </m:r>
                    </m:oMath>
                  </m:oMathPara>
                </a14:m>
                <a:endParaRPr lang="en-US" sz="32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3C8DE37-47EF-406D-9082-41B87C30B3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3441" y="3649144"/>
                <a:ext cx="868764" cy="5847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B18C2234-1615-489E-BA09-2C9A56C2DBE3}"/>
                  </a:ext>
                </a:extLst>
              </p:cNvPr>
              <p:cNvSpPr/>
              <p:nvPr/>
            </p:nvSpPr>
            <p:spPr>
              <a:xfrm>
                <a:off x="10586146" y="230047"/>
                <a:ext cx="562205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32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18C2234-1615-489E-BA09-2C9A56C2DB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6146" y="230047"/>
                <a:ext cx="562205" cy="5847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E000568F-0191-44C7-B43C-EB85CBD4F4B0}"/>
                  </a:ext>
                </a:extLst>
              </p:cNvPr>
              <p:cNvSpPr/>
              <p:nvPr/>
            </p:nvSpPr>
            <p:spPr>
              <a:xfrm>
                <a:off x="10805227" y="3729276"/>
                <a:ext cx="578813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320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000568F-0191-44C7-B43C-EB85CBD4F4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5227" y="3729276"/>
                <a:ext cx="578813" cy="5847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BD24FBE3-A23F-42D9-B525-BA51E1E14D42}"/>
                  </a:ext>
                </a:extLst>
              </p:cNvPr>
              <p:cNvSpPr/>
              <p:nvPr/>
            </p:nvSpPr>
            <p:spPr>
              <a:xfrm>
                <a:off x="7938253" y="3529221"/>
                <a:ext cx="561757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320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D24FBE3-A23F-42D9-B525-BA51E1E14D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253" y="3529221"/>
                <a:ext cx="561757" cy="5847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ight Triangle 18">
            <a:extLst>
              <a:ext uri="{FF2B5EF4-FFF2-40B4-BE49-F238E27FC236}">
                <a16:creationId xmlns:a16="http://schemas.microsoft.com/office/drawing/2014/main" xmlns="" id="{89828FB9-A119-4DAB-B318-053BBEBEFCBB}"/>
              </a:ext>
            </a:extLst>
          </p:cNvPr>
          <p:cNvSpPr/>
          <p:nvPr/>
        </p:nvSpPr>
        <p:spPr>
          <a:xfrm flipH="1">
            <a:off x="8488906" y="814822"/>
            <a:ext cx="2577835" cy="2914454"/>
          </a:xfrm>
          <a:prstGeom prst="rtTriangle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13EAF7A2-463E-4A0A-8C80-2D8B5BFC858F}"/>
                  </a:ext>
                </a:extLst>
              </p:cNvPr>
              <p:cNvSpPr/>
              <p:nvPr/>
            </p:nvSpPr>
            <p:spPr>
              <a:xfrm>
                <a:off x="10512366" y="1979661"/>
                <a:ext cx="1947328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26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মি</m:t>
                      </m:r>
                      <m:r>
                        <a:rPr lang="en-US" sz="32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32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3EAF7A2-463E-4A0A-8C80-2D8B5BFC85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2366" y="1979661"/>
                <a:ext cx="1947328" cy="5847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67D78D50-2732-46C9-A064-BB25DD7762A6}"/>
                  </a:ext>
                </a:extLst>
              </p:cNvPr>
              <p:cNvSpPr/>
              <p:nvPr/>
            </p:nvSpPr>
            <p:spPr>
              <a:xfrm>
                <a:off x="8612280" y="3329166"/>
                <a:ext cx="1061885" cy="40011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US" sz="2000" b="0" i="1" cap="none" spc="0" dirty="0" smtClean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0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7D78D50-2732-46C9-A064-BB25DD7762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280" y="3329166"/>
                <a:ext cx="1061885" cy="400110"/>
              </a:xfrm>
              <a:prstGeom prst="rect">
                <a:avLst/>
              </a:prstGeom>
              <a:blipFill rotWithShape="0">
                <a:blip r:embed="rId8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34502" y="779332"/>
                <a:ext cx="757777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মনেকরি, </a:t>
                </a:r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মিনারের</a:t>
                </a:r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উচ্চতা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𝐴𝐵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h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26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</a:p>
              <a:p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</a:t>
                </a:r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মিনারের</a:t>
                </a:r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পাদদেশ</a:t>
                </a:r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</a:t>
                </a:r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লোকটির দূরত্ব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𝐵𝐶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ভূতলস্থ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𝐶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</m:t>
                    </m:r>
                  </m:oMath>
                </a14:m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বিন্দুতে</a:t>
                </a:r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মিনারেরশীর্ষ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বিন্দুর</a:t>
                </a:r>
                <a:r>
                  <a:rPr lang="en-US" sz="24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উন্নতিকোণ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∠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𝐴𝐶𝐵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6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0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502" y="779332"/>
                <a:ext cx="7577778" cy="1200329"/>
              </a:xfrm>
              <a:prstGeom prst="rect">
                <a:avLst/>
              </a:prstGeom>
              <a:blipFill rotWithShape="0">
                <a:blip r:embed="rId9"/>
                <a:stretch>
                  <a:fillRect l="-1287" t="-3553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729982" y="2197574"/>
                <a:ext cx="6096001" cy="346896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800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সমক</a:t>
                </a:r>
                <a:r>
                  <a:rPr lang="as-IN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ণ</a:t>
                </a:r>
                <a:r>
                  <a:rPr lang="as-IN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ী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∆</m:t>
                    </m:r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𝐴𝐵𝐶</m:t>
                    </m:r>
                  </m:oMath>
                </a14:m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থেকেপাই</a:t>
                </a:r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𝑡𝑎𝑛</m:t>
                    </m:r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𝐴𝐶𝐵</m:t>
                    </m:r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𝐴𝐵</m:t>
                        </m:r>
                      </m:num>
                      <m:den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𝐵𝐶</m:t>
                        </m:r>
                      </m:den>
                    </m:f>
                  </m:oMath>
                </a14:m>
                <a:endPara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𝑡𝑎𝑛</m:t>
                    </m:r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60</m:t>
                    </m:r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°=</m:t>
                    </m:r>
                    <m:f>
                      <m:f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26</m:t>
                        </m:r>
                      </m:num>
                      <m:den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den>
                    </m:f>
                  </m:oMath>
                </a14:m>
                <a:endPara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e>
                    </m:rad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26</m:t>
                        </m:r>
                      </m:num>
                      <m:den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den>
                    </m:f>
                  </m:oMath>
                </a14:m>
                <a:endPara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ad>
                      <m:radPr>
                        <m:degHide m:val="on"/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e>
                    </m:rad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26</m:t>
                    </m:r>
                  </m:oMath>
                </a14:m>
                <a:endPara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26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2800" i="1" dirty="0" smtClean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∴</m:t>
                      </m:r>
                      <m:r>
                        <a:rPr lang="en-US" sz="28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𝑥</m:t>
                      </m:r>
                      <m:r>
                        <a:rPr lang="en-US" sz="28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28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15</m:t>
                      </m:r>
                      <m:r>
                        <a:rPr lang="en-US" sz="28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r>
                        <a:rPr lang="en-US" sz="28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011</m:t>
                      </m:r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9982" y="2197574"/>
                <a:ext cx="6096001" cy="3468963"/>
              </a:xfrm>
              <a:prstGeom prst="rect">
                <a:avLst/>
              </a:prstGeom>
              <a:blipFill rotWithShape="0">
                <a:blip r:embed="rId10"/>
                <a:stretch>
                  <a:fillRect l="-2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865586" y="6219546"/>
                <a:ext cx="706526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 smtClean="0">
                        <a:solidFill>
                          <a:srgbClr val="FFFF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m:t>মিনারের পাদদেশ থেকে লোকটির দূরত্ব</m:t>
                    </m:r>
                    <m:r>
                      <a:rPr lang="en-US" sz="2800" b="1" i="1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𝟏𝟓</m:t>
                    </m:r>
                    <m:r>
                      <a:rPr lang="en-U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𝟎𝟏𝟏</m:t>
                    </m:r>
                  </m:oMath>
                </a14:m>
                <a:r>
                  <a:rPr lang="en-US" sz="2800" b="1" dirty="0" err="1">
                    <a:solidFill>
                      <a:srgbClr val="FFFF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2800" b="1" dirty="0">
                    <a:solidFill>
                      <a:srgbClr val="FFFF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800" b="1" dirty="0" err="1">
                    <a:solidFill>
                      <a:srgbClr val="FFFF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প্রায়</a:t>
                </a:r>
                <a:r>
                  <a:rPr lang="en-US" sz="2800" b="1" dirty="0">
                    <a:solidFill>
                      <a:srgbClr val="FFFF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5586" y="6219546"/>
                <a:ext cx="7065267" cy="523220"/>
              </a:xfrm>
              <a:prstGeom prst="rect">
                <a:avLst/>
              </a:prstGeom>
              <a:blipFill rotWithShape="0">
                <a:blip r:embed="rId11"/>
                <a:stretch>
                  <a:fillRect t="-9302" r="-1122" b="-33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3782307" y="0"/>
            <a:ext cx="33618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উত্তরটি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নেই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1665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E19C0718-52BA-492B-A096-4A0D39C4A33C}"/>
              </a:ext>
            </a:extLst>
          </p:cNvPr>
          <p:cNvCxnSpPr>
            <a:cxnSpLocks/>
          </p:cNvCxnSpPr>
          <p:nvPr/>
        </p:nvCxnSpPr>
        <p:spPr>
          <a:xfrm flipV="1">
            <a:off x="12333808" y="0"/>
            <a:ext cx="0" cy="2708509"/>
          </a:xfrm>
          <a:prstGeom prst="lin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A02DFE6-B9F4-4EA0-AC86-730BCE9D4C89}"/>
              </a:ext>
            </a:extLst>
          </p:cNvPr>
          <p:cNvSpPr/>
          <p:nvPr/>
        </p:nvSpPr>
        <p:spPr>
          <a:xfrm>
            <a:off x="7298038" y="5516468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 </a:t>
            </a:r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মি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AB311E3-AB96-4321-B182-BD09D37D8A9A}"/>
              </a:ext>
            </a:extLst>
          </p:cNvPr>
          <p:cNvSpPr/>
          <p:nvPr/>
        </p:nvSpPr>
        <p:spPr>
          <a:xfrm>
            <a:off x="6517522" y="4955183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Symbol" panose="05050102010706020507" pitchFamily="18" charset="2"/>
              </a:rPr>
              <a:t>30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F3AC98A-3F5C-467A-A77F-F64F265AE0B5}"/>
              </a:ext>
            </a:extLst>
          </p:cNvPr>
          <p:cNvSpPr/>
          <p:nvPr/>
        </p:nvSpPr>
        <p:spPr>
          <a:xfrm>
            <a:off x="4614964" y="5516468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072503" y="1729879"/>
                <a:ext cx="441389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গাছের</a:t>
                </a:r>
                <a:r>
                  <a:rPr lang="en-US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গোড়া</a:t>
                </a:r>
                <a:r>
                  <a:rPr lang="en-US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m:t>মাটি স্পর্শের</m:t>
                    </m:r>
                    <m:r>
                      <m:rPr>
                        <m:nor/>
                      </m:rPr>
                      <a:rPr lang="en-US" b="0" i="0" dirty="0" smtClean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m:t>দৈর্ঘ্য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𝐵𝐷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10</m:t>
                    </m:r>
                  </m:oMath>
                </a14:m>
                <a:r>
                  <a:rPr lang="en-US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 </a:t>
                </a:r>
                <a:endParaRPr lang="en-US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503" y="1729879"/>
                <a:ext cx="4413897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8333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ight Brace 15"/>
          <p:cNvSpPr/>
          <p:nvPr/>
        </p:nvSpPr>
        <p:spPr>
          <a:xfrm>
            <a:off x="9839137" y="2972143"/>
            <a:ext cx="215938" cy="2605386"/>
          </a:xfrm>
          <a:prstGeom prst="rightBrac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02309" y="2615367"/>
                <a:ext cx="6096000" cy="300537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∆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𝑩𝑪𝑫</m:t>
                    </m:r>
                  </m:oMath>
                </a14:m>
                <a:r>
                  <a:rPr lang="en-US" sz="24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থেকেপাই</a:t>
                </a:r>
                <a:r>
                  <a:rPr lang="en-US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𝒕𝒂𝒏</m:t>
                      </m:r>
                      <m:r>
                        <a:rPr lang="en-US" sz="2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∠</m:t>
                      </m:r>
                      <m:r>
                        <a:rPr lang="en-US" sz="2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𝑩𝑪𝑫</m:t>
                      </m:r>
                      <m:r>
                        <a:rPr lang="en-US" sz="2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𝑩𝑫</m:t>
                          </m:r>
                        </m:num>
                        <m:den>
                          <m:r>
                            <a:rPr lang="en-US" sz="2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𝑩𝑪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𝒕𝒂𝒏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𝟑𝟎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°=</m:t>
                    </m:r>
                    <m:f>
                      <m:fPr>
                        <m:ctrlP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𝟏𝟎</m:t>
                        </m:r>
                      </m:num>
                      <m:den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</m:oMath>
                </a14:m>
                <a:endParaRPr lang="en-US" sz="24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b="1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4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𝟑</m:t>
                            </m:r>
                          </m:e>
                        </m:rad>
                      </m:den>
                    </m:f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𝟏𝟎</m:t>
                        </m:r>
                      </m:num>
                      <m:den>
                        <m:r>
                          <a:rPr lang="en-US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</m:oMath>
                </a14:m>
                <a:endPara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1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m:t>বা</m:t>
                      </m:r>
                      <m:r>
                        <m:rPr>
                          <m:nor/>
                        </m:rPr>
                        <a:rPr lang="en-US" sz="2400" b="1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m:t>,</m:t>
                      </m:r>
                      <m:r>
                        <a:rPr lang="en-US" sz="24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  </m:t>
                      </m:r>
                      <m:r>
                        <a:rPr lang="en-US" sz="2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𝒙</m:t>
                      </m:r>
                      <m:r>
                        <a:rPr lang="en-US" sz="2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24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𝟏𝟎</m:t>
                      </m:r>
                      <m:rad>
                        <m:radPr>
                          <m:degHide m:val="on"/>
                          <m:ctrlPr>
                            <a:rPr lang="en-US" sz="2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b="1" dirty="0" smtClean="0">
                    <a:solidFill>
                      <a:schemeClr val="bg1"/>
                    </a:solidFill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∴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𝟏𝟕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𝟑𝟐</m:t>
                    </m:r>
                  </m:oMath>
                </a14:m>
                <a:endPara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309" y="2615367"/>
                <a:ext cx="6096000" cy="3005375"/>
              </a:xfrm>
              <a:prstGeom prst="rect">
                <a:avLst/>
              </a:prstGeom>
              <a:blipFill rotWithShape="0">
                <a:blip r:embed="rId4"/>
                <a:stretch>
                  <a:fillRect l="-1600" t="-1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ight Brace 17"/>
          <p:cNvSpPr/>
          <p:nvPr/>
        </p:nvSpPr>
        <p:spPr>
          <a:xfrm>
            <a:off x="10449497" y="0"/>
            <a:ext cx="519572" cy="557752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E46205F-2C53-4DA7-8EC7-007DC67601F2}"/>
              </a:ext>
            </a:extLst>
          </p:cNvPr>
          <p:cNvSpPr/>
          <p:nvPr/>
        </p:nvSpPr>
        <p:spPr>
          <a:xfrm>
            <a:off x="8882275" y="2706573"/>
            <a:ext cx="1644209" cy="515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812909" y="3837484"/>
                <a:ext cx="841353" cy="363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 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909" y="3837484"/>
                <a:ext cx="841353" cy="363741"/>
              </a:xfrm>
              <a:prstGeom prst="rect">
                <a:avLst/>
              </a:prstGeom>
              <a:blipFill rotWithShape="0">
                <a:blip r:embed="rId5"/>
                <a:stretch>
                  <a:fillRect t="-8475" b="-30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D217377-D777-4619-8044-57B6BECCEB77}"/>
              </a:ext>
            </a:extLst>
          </p:cNvPr>
          <p:cNvSpPr/>
          <p:nvPr/>
        </p:nvSpPr>
        <p:spPr>
          <a:xfrm>
            <a:off x="8907498" y="-1"/>
            <a:ext cx="1644209" cy="515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6510BDF-F103-4BB8-A8A0-4C670DF706B5}"/>
              </a:ext>
            </a:extLst>
          </p:cNvPr>
          <p:cNvSpPr/>
          <p:nvPr/>
        </p:nvSpPr>
        <p:spPr>
          <a:xfrm>
            <a:off x="8633920" y="5585449"/>
            <a:ext cx="1644209" cy="515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1036440" y="2577991"/>
                <a:ext cx="841353" cy="363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h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 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6440" y="2577991"/>
                <a:ext cx="841353" cy="363741"/>
              </a:xfrm>
              <a:prstGeom prst="rect">
                <a:avLst/>
              </a:prstGeom>
              <a:blipFill rotWithShape="0">
                <a:blip r:embed="rId6"/>
                <a:stretch>
                  <a:fillRect t="-8333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41986" y="151557"/>
                <a:ext cx="4275831" cy="363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মনেকরি,  </a:t>
                </a:r>
                <a:r>
                  <a:rPr lang="en-US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গাছের</a:t>
                </a:r>
                <a:r>
                  <a:rPr lang="as-IN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</a:t>
                </a:r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</a:t>
                </a:r>
                <a:r>
                  <a:rPr lang="as-IN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</a:t>
                </a:r>
                <a:r>
                  <a:rPr lang="as-IN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ূ</a:t>
                </a:r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ণ </a:t>
                </a:r>
                <a:r>
                  <a:rPr lang="as-IN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</a:t>
                </a:r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ৈ</a:t>
                </a:r>
                <a:r>
                  <a:rPr lang="as-IN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as-IN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ঘ</a:t>
                </a:r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as-IN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য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𝐴𝐵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h</m:t>
                    </m:r>
                  </m:oMath>
                </a14:m>
                <a:r>
                  <a:rPr lang="en-US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986" y="151557"/>
                <a:ext cx="4275831" cy="363741"/>
              </a:xfrm>
              <a:prstGeom prst="rect">
                <a:avLst/>
              </a:prstGeom>
              <a:blipFill rotWithShape="0">
                <a:blip r:embed="rId7"/>
                <a:stretch>
                  <a:fillRect l="-1284" t="-8333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>
          <a:xfrm>
            <a:off x="9454332" y="115329"/>
            <a:ext cx="71142" cy="549309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1360388" y="572035"/>
                <a:ext cx="3890058" cy="363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গাছটি  অবিচ্ছিন্ন দন্ডায়মান অংশ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𝐵𝐶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</m:oMath>
                </a14:m>
                <a:r>
                  <a:rPr lang="en-US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388" y="572035"/>
                <a:ext cx="3890058" cy="363741"/>
              </a:xfrm>
              <a:prstGeom prst="rect">
                <a:avLst/>
              </a:prstGeom>
              <a:blipFill rotWithShape="0">
                <a:blip r:embed="rId8"/>
                <a:stretch>
                  <a:fillRect l="-1254" t="-8333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 flipH="1">
            <a:off x="5946061" y="3041039"/>
            <a:ext cx="3594613" cy="261290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5946061" y="5559823"/>
            <a:ext cx="3599596" cy="9412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182968" y="1098917"/>
            <a:ext cx="3684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অবিচ্ছিন্ন</a:t>
            </a:r>
            <a:r>
              <a: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ভাঙা</a:t>
            </a:r>
            <a:r>
              <a: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CD = (h-x) </a:t>
            </a:r>
            <a:r>
              <a:rPr lang="en-US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r>
              <a: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Arc 51"/>
          <p:cNvSpPr/>
          <p:nvPr/>
        </p:nvSpPr>
        <p:spPr>
          <a:xfrm>
            <a:off x="6532559" y="5181760"/>
            <a:ext cx="306302" cy="857928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2273651" y="1420093"/>
                <a:ext cx="1502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∠</m:t>
                      </m:r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𝐵𝐶𝐷</m:t>
                      </m:r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30</m:t>
                      </m:r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°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651" y="1420093"/>
                <a:ext cx="1502655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878812" y="2160706"/>
                <a:ext cx="43981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এখানে,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𝑪𝑫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𝑨𝑪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𝑨𝑩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𝑩𝑪</m:t>
                    </m:r>
                    <m:r>
                      <a:rPr lang="en-US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d>
                      <m:d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𝒉</m:t>
                        </m:r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মিটার</a:t>
                </a: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812" y="2160706"/>
                <a:ext cx="4398192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108" t="-6557" r="-693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 rot="19430182">
            <a:off x="6978591" y="3933388"/>
            <a:ext cx="1204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cs typeface="NikoshBAN" panose="02000000000000000000" pitchFamily="2" charset="0"/>
              </a:rPr>
              <a:t>(h-x)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504979" y="6100748"/>
                <a:ext cx="36888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FFFF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গাছটি  অবিচ্ছিন্ন দন্ডায়মান অংশ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𝟏𝟕</m:t>
                    </m:r>
                    <m:r>
                      <a:rPr lang="en-US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𝟑𝟐</m:t>
                    </m:r>
                    <m:r>
                      <a:rPr lang="en-US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মিটার</m:t>
                    </m:r>
                    <m:r>
                      <a:rPr lang="en-US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979" y="6100748"/>
                <a:ext cx="3688830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1488" t="-8333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31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4" grpId="0"/>
      <p:bldP spid="16" grpId="0" animBg="1"/>
      <p:bldP spid="17" grpId="0"/>
      <p:bldP spid="18" grpId="0" animBg="1"/>
      <p:bldP spid="10" grpId="0"/>
      <p:bldP spid="15" grpId="0"/>
      <p:bldP spid="9" grpId="0"/>
      <p:bldP spid="11" grpId="1"/>
      <p:bldP spid="11" grpId="2"/>
      <p:bldP spid="19" grpId="0"/>
      <p:bldP spid="20" grpId="0"/>
      <p:bldP spid="40" grpId="0"/>
      <p:bldP spid="27" grpId="0"/>
      <p:bldP spid="52" grpId="0" animBg="1"/>
      <p:bldP spid="53" grpId="0"/>
      <p:bldP spid="54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E19C0718-52BA-492B-A096-4A0D39C4A33C}"/>
              </a:ext>
            </a:extLst>
          </p:cNvPr>
          <p:cNvCxnSpPr>
            <a:cxnSpLocks/>
          </p:cNvCxnSpPr>
          <p:nvPr/>
        </p:nvCxnSpPr>
        <p:spPr>
          <a:xfrm flipV="1">
            <a:off x="12333808" y="0"/>
            <a:ext cx="0" cy="2708509"/>
          </a:xfrm>
          <a:prstGeom prst="lin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A02DFE6-B9F4-4EA0-AC86-730BCE9D4C89}"/>
              </a:ext>
            </a:extLst>
          </p:cNvPr>
          <p:cNvSpPr/>
          <p:nvPr/>
        </p:nvSpPr>
        <p:spPr>
          <a:xfrm>
            <a:off x="7298038" y="5516468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 </a:t>
            </a:r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মি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AB311E3-AB96-4321-B182-BD09D37D8A9A}"/>
              </a:ext>
            </a:extLst>
          </p:cNvPr>
          <p:cNvSpPr/>
          <p:nvPr/>
        </p:nvSpPr>
        <p:spPr>
          <a:xfrm>
            <a:off x="6517522" y="4955183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Symbol" panose="05050102010706020507" pitchFamily="18" charset="2"/>
              </a:rPr>
              <a:t>30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F3AC98A-3F5C-467A-A77F-F64F265AE0B5}"/>
              </a:ext>
            </a:extLst>
          </p:cNvPr>
          <p:cNvSpPr/>
          <p:nvPr/>
        </p:nvSpPr>
        <p:spPr>
          <a:xfrm>
            <a:off x="4614964" y="5516468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6" name="Right Brace 15"/>
          <p:cNvSpPr/>
          <p:nvPr/>
        </p:nvSpPr>
        <p:spPr>
          <a:xfrm>
            <a:off x="9839137" y="2972143"/>
            <a:ext cx="215938" cy="2605386"/>
          </a:xfrm>
          <a:prstGeom prst="rightBrac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/>
          <p:cNvSpPr/>
          <p:nvPr/>
        </p:nvSpPr>
        <p:spPr>
          <a:xfrm>
            <a:off x="10449497" y="0"/>
            <a:ext cx="519572" cy="557752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E46205F-2C53-4DA7-8EC7-007DC67601F2}"/>
              </a:ext>
            </a:extLst>
          </p:cNvPr>
          <p:cNvSpPr/>
          <p:nvPr/>
        </p:nvSpPr>
        <p:spPr>
          <a:xfrm>
            <a:off x="8882275" y="2706573"/>
            <a:ext cx="1644209" cy="515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812909" y="3837484"/>
                <a:ext cx="841353" cy="363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 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909" y="3837484"/>
                <a:ext cx="841353" cy="363741"/>
              </a:xfrm>
              <a:prstGeom prst="rect">
                <a:avLst/>
              </a:prstGeom>
              <a:blipFill rotWithShape="0">
                <a:blip r:embed="rId4"/>
                <a:stretch>
                  <a:fillRect t="-8475" b="-30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D217377-D777-4619-8044-57B6BECCEB77}"/>
              </a:ext>
            </a:extLst>
          </p:cNvPr>
          <p:cNvSpPr/>
          <p:nvPr/>
        </p:nvSpPr>
        <p:spPr>
          <a:xfrm>
            <a:off x="8907498" y="-1"/>
            <a:ext cx="1644209" cy="515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6510BDF-F103-4BB8-A8A0-4C670DF706B5}"/>
              </a:ext>
            </a:extLst>
          </p:cNvPr>
          <p:cNvSpPr/>
          <p:nvPr/>
        </p:nvSpPr>
        <p:spPr>
          <a:xfrm>
            <a:off x="8633920" y="5585449"/>
            <a:ext cx="1644209" cy="515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1036440" y="2577991"/>
                <a:ext cx="1184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0" dirty="0" smtClean="0">
                    <a:solidFill>
                      <a:schemeClr val="tx1"/>
                    </a:solidFill>
                    <a:cs typeface="NikoshBAN" panose="02000000000000000000" pitchFamily="2" charset="0"/>
                  </a:rPr>
                  <a:t>h=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64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 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6440" y="2577991"/>
                <a:ext cx="1184940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4103" t="-13333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>
          <a:xfrm>
            <a:off x="9454332" y="115329"/>
            <a:ext cx="71142" cy="549309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H="1">
            <a:off x="5946061" y="3041039"/>
            <a:ext cx="3594613" cy="261290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5946061" y="5559823"/>
            <a:ext cx="3599596" cy="9412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6532559" y="5181760"/>
            <a:ext cx="306302" cy="857928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 rot="19237144">
            <a:off x="6874729" y="3750044"/>
            <a:ext cx="197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NikoshBAN" panose="02000000000000000000" pitchFamily="2" charset="0"/>
              </a:rPr>
              <a:t>(h-x)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9185" y="2200937"/>
            <a:ext cx="56365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অবিচ্ছিন্ন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ভাঙা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3600" dirty="0"/>
          </a:p>
        </p:txBody>
      </p:sp>
      <p:sp>
        <p:nvSpPr>
          <p:cNvPr id="26" name="Rectangle 25"/>
          <p:cNvSpPr/>
          <p:nvPr/>
        </p:nvSpPr>
        <p:spPr>
          <a:xfrm>
            <a:off x="2104520" y="-75845"/>
            <a:ext cx="62206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7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7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 </a:t>
            </a:r>
            <a:r>
              <a:rPr lang="en-US" sz="2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9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29048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994433" y="145912"/>
            <a:ext cx="2154380" cy="741220"/>
            <a:chOff x="-1" y="0"/>
            <a:chExt cx="2970461" cy="997527"/>
          </a:xfrm>
          <a:solidFill>
            <a:schemeClr val="tx2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Pentagon 6"/>
            <p:cNvSpPr/>
            <p:nvPr/>
          </p:nvSpPr>
          <p:spPr>
            <a:xfrm>
              <a:off x="-1" y="0"/>
              <a:ext cx="2970461" cy="997527"/>
            </a:xfrm>
            <a:prstGeom prst="homePlat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0190" y="16662"/>
              <a:ext cx="2292108" cy="952667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bn-BD" sz="40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মূল্যায়ন</a:t>
              </a:r>
              <a:endParaRPr lang="bn-BD" sz="4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140448" y="1066800"/>
            <a:ext cx="3456711" cy="2504420"/>
            <a:chOff x="1611186" y="1541068"/>
            <a:chExt cx="5247365" cy="3973831"/>
          </a:xfrm>
        </p:grpSpPr>
        <p:sp>
          <p:nvSpPr>
            <p:cNvPr id="10" name="Arc 9"/>
            <p:cNvSpPr/>
            <p:nvPr/>
          </p:nvSpPr>
          <p:spPr>
            <a:xfrm>
              <a:off x="3241133" y="3651471"/>
              <a:ext cx="1675900" cy="1036077"/>
            </a:xfrm>
            <a:prstGeom prst="arc">
              <a:avLst>
                <a:gd name="adj1" fmla="val 18093674"/>
                <a:gd name="adj2" fmla="val 1804517"/>
              </a:avLst>
            </a:prstGeom>
            <a:ln w="28575">
              <a:solidFill>
                <a:srgbClr val="00CC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bg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3461960" y="4551509"/>
              <a:ext cx="2544027" cy="12275"/>
            </a:xfrm>
            <a:prstGeom prst="straightConnector1">
              <a:avLst/>
            </a:prstGeom>
            <a:ln w="28575">
              <a:solidFill>
                <a:srgbClr val="00CC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936674" y="4444425"/>
              <a:ext cx="512545" cy="9278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3461960" y="2122961"/>
              <a:ext cx="2564775" cy="2440823"/>
            </a:xfrm>
            <a:prstGeom prst="straightConnector1">
              <a:avLst/>
            </a:prstGeom>
            <a:ln>
              <a:solidFill>
                <a:srgbClr val="00CC00"/>
              </a:solidFill>
              <a:headEnd type="arrow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5977512" y="2030637"/>
              <a:ext cx="0" cy="2534415"/>
            </a:xfrm>
            <a:prstGeom prst="straightConnector1">
              <a:avLst/>
            </a:prstGeom>
            <a:ln w="38100">
              <a:solidFill>
                <a:srgbClr val="00CC00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3935165" y="3904284"/>
                  <a:ext cx="704145" cy="74576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𝟒𝟓</m:t>
                            </m:r>
                          </m:e>
                          <m:sup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𝟎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schemeClr val="bg1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5165" y="3904284"/>
                  <a:ext cx="704145" cy="73253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3947" r="-3815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Arc 15"/>
            <p:cNvSpPr/>
            <p:nvPr/>
          </p:nvSpPr>
          <p:spPr>
            <a:xfrm rot="20188045" flipH="1">
              <a:off x="4783301" y="1667335"/>
              <a:ext cx="1638922" cy="1178353"/>
            </a:xfrm>
            <a:prstGeom prst="arc">
              <a:avLst>
                <a:gd name="adj1" fmla="val 19247096"/>
                <a:gd name="adj2" fmla="val 1804517"/>
              </a:avLst>
            </a:prstGeom>
            <a:ln w="28575">
              <a:solidFill>
                <a:srgbClr val="00CC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bg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4850040" y="2123627"/>
                  <a:ext cx="694040" cy="83020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cs typeface="NikoshBAN" pitchFamily="2" charset="0"/>
                          </a:rPr>
                          <m:t>?</m:t>
                        </m:r>
                      </m:oMath>
                    </m:oMathPara>
                  </a14:m>
                  <a:endParaRPr lang="en-US" sz="2400" b="1" dirty="0">
                    <a:solidFill>
                      <a:schemeClr val="bg1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50040" y="2123627"/>
                  <a:ext cx="694040" cy="83020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8" name="Group 17"/>
            <p:cNvGrpSpPr/>
            <p:nvPr/>
          </p:nvGrpSpPr>
          <p:grpSpPr>
            <a:xfrm>
              <a:off x="1611186" y="1541068"/>
              <a:ext cx="4921376" cy="3973831"/>
              <a:chOff x="1611186" y="3200400"/>
              <a:chExt cx="4921376" cy="3973831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3230612" y="6344024"/>
                <a:ext cx="512545" cy="8302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C</a:t>
                </a:r>
                <a:endParaRPr lang="en-US" sz="2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1611186" y="3200400"/>
                <a:ext cx="4921376" cy="951116"/>
                <a:chOff x="1611186" y="3200400"/>
                <a:chExt cx="4921376" cy="951116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6020017" y="3200400"/>
                  <a:ext cx="512545" cy="92787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3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25" name="Group 24"/>
                <p:cNvGrpSpPr/>
                <p:nvPr/>
              </p:nvGrpSpPr>
              <p:grpSpPr>
                <a:xfrm>
                  <a:off x="1611186" y="3321308"/>
                  <a:ext cx="4332414" cy="830208"/>
                  <a:chOff x="1611186" y="3321308"/>
                  <a:chExt cx="4332414" cy="830208"/>
                </a:xfrm>
              </p:grpSpPr>
              <p:cxnSp>
                <p:nvCxnSpPr>
                  <p:cNvPr id="26" name="Straight Arrow Connector 25"/>
                  <p:cNvCxnSpPr/>
                  <p:nvPr/>
                </p:nvCxnSpPr>
                <p:spPr>
                  <a:xfrm flipH="1" flipV="1">
                    <a:off x="2420899" y="3684034"/>
                    <a:ext cx="3522701" cy="49766"/>
                  </a:xfrm>
                  <a:prstGeom prst="straightConnector1">
                    <a:avLst/>
                  </a:prstGeom>
                  <a:ln w="38100">
                    <a:solidFill>
                      <a:srgbClr val="00CC00"/>
                    </a:solidFill>
                    <a:prstDash val="sysDash"/>
                    <a:headEnd type="none" w="med" len="med"/>
                    <a:tailEnd type="triangl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" name="Rectangle 26"/>
                      <p:cNvSpPr/>
                      <p:nvPr/>
                    </p:nvSpPr>
                    <p:spPr>
                      <a:xfrm>
                        <a:off x="1611186" y="3321308"/>
                        <a:ext cx="759705" cy="830208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2800" b="1" i="0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cs typeface="NikoshBAN" pitchFamily="2" charset="0"/>
                                </a:rPr>
                                <m:t>𝐏</m:t>
                              </m:r>
                            </m:oMath>
                          </m:oMathPara>
                        </a14:m>
                        <a:endParaRPr lang="en-US" sz="28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34" name="Rectangle 33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611186" y="3321308"/>
                        <a:ext cx="759705" cy="830208"/>
                      </a:xfrm>
                      <a:prstGeom prst="rect">
                        <a:avLst/>
                      </a:prstGeom>
                      <a:blipFill rotWithShape="1">
                        <a:blip r:embed="rId5"/>
                        <a:stretch>
                          <a:fillRect/>
                        </a:stretch>
                      </a:blipFill>
                      <a:ln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</p:grpSp>
        <p:sp>
          <p:nvSpPr>
            <p:cNvPr id="19" name="Arc 18"/>
            <p:cNvSpPr/>
            <p:nvPr/>
          </p:nvSpPr>
          <p:spPr>
            <a:xfrm rot="17300163" flipH="1">
              <a:off x="5171700" y="2150116"/>
              <a:ext cx="1363538" cy="1194427"/>
            </a:xfrm>
            <a:prstGeom prst="arc">
              <a:avLst>
                <a:gd name="adj1" fmla="val 18093674"/>
                <a:gd name="adj2" fmla="val 1804517"/>
              </a:avLst>
            </a:prstGeom>
            <a:ln w="28575">
              <a:solidFill>
                <a:srgbClr val="00CC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bg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5312734" y="2629245"/>
                  <a:ext cx="645336" cy="83020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  <a:cs typeface="NikoshBAN" pitchFamily="2" charset="0"/>
                          </a:rPr>
                          <m:t>?</m:t>
                        </m:r>
                      </m:oMath>
                    </m:oMathPara>
                  </a14:m>
                  <a:endParaRPr lang="en-US" sz="2400" b="1" dirty="0">
                    <a:solidFill>
                      <a:schemeClr val="bg1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59" name="Rectangle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12733" y="2629246"/>
                  <a:ext cx="574175" cy="75588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TextBox 20"/>
            <p:cNvSpPr txBox="1"/>
            <p:nvPr/>
          </p:nvSpPr>
          <p:spPr>
            <a:xfrm>
              <a:off x="5933164" y="3112880"/>
              <a:ext cx="925387" cy="8302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6407648" y="1447800"/>
                <a:ext cx="35052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  <a:sym typeface="Symbol"/>
                  </a:rPr>
                  <a:t>1.  </a:t>
                </a:r>
                <a:r>
                  <a:rPr lang="bn-BD" sz="2800" b="1" dirty="0" smtClean="0">
                    <a:solidFill>
                      <a:schemeClr val="bg1"/>
                    </a:solidFill>
                    <a:latin typeface="Times New Roman" pitchFamily="18" charset="0"/>
                    <a:cs typeface="NikoshBAN" pitchFamily="2" charset="0"/>
                    <a:sym typeface="Symbol"/>
                  </a:rPr>
                  <a:t>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  <a:sym typeface="Symbol"/>
                      </a:rPr>
                      <m:t>𝐏𝐀𝐂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  <m:r>
                      <a:rPr lang="bn-BD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কত</m:t>
                    </m:r>
                    <m:r>
                      <a:rPr lang="bn-BD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ডিগ্রী</m:t>
                    </m:r>
                    <m:r>
                      <a:rPr lang="bn-BD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?</m:t>
                    </m:r>
                  </m:oMath>
                </a14:m>
                <a:endParaRPr lang="bn-BD" sz="2800" b="1" dirty="0">
                  <a:solidFill>
                    <a:schemeClr val="bg1"/>
                  </a:solidFill>
                  <a:latin typeface="Times New Roman" pitchFamily="18" charset="0"/>
                  <a:ea typeface="Cambria Math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648" y="1447800"/>
                <a:ext cx="3505200" cy="523220"/>
              </a:xfrm>
              <a:prstGeom prst="rect">
                <a:avLst/>
              </a:prstGeom>
              <a:blipFill rotWithShape="0">
                <a:blip r:embed="rId7"/>
                <a:stretch>
                  <a:fillRect l="-3478" t="-17647" b="-2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407648" y="2286000"/>
                <a:ext cx="35052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  <a:sym typeface="Symbol"/>
                  </a:rPr>
                  <a:t>2.  </a:t>
                </a:r>
                <a:r>
                  <a:rPr lang="bn-BD" sz="2800" b="1" dirty="0" smtClean="0">
                    <a:solidFill>
                      <a:schemeClr val="bg1"/>
                    </a:solidFill>
                    <a:latin typeface="Times New Roman" pitchFamily="18" charset="0"/>
                    <a:cs typeface="NikoshBAN" pitchFamily="2" charset="0"/>
                    <a:sym typeface="Symbol"/>
                  </a:rPr>
                  <a:t>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  <a:sym typeface="Symbol"/>
                      </a:rPr>
                      <m:t>𝐁𝐀𝐂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  <m:r>
                      <a:rPr lang="bn-BD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কত</m:t>
                    </m:r>
                    <m:r>
                      <a:rPr lang="bn-BD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ডিগ্রী</m:t>
                    </m:r>
                    <m:r>
                      <a:rPr lang="bn-BD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?</m:t>
                    </m:r>
                  </m:oMath>
                </a14:m>
                <a:endParaRPr lang="bn-BD" sz="2800" b="1" dirty="0">
                  <a:solidFill>
                    <a:schemeClr val="bg1"/>
                  </a:solidFill>
                  <a:latin typeface="Times New Roman" pitchFamily="18" charset="0"/>
                  <a:ea typeface="Cambria Math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648" y="2286000"/>
                <a:ext cx="3505200" cy="523220"/>
              </a:xfrm>
              <a:prstGeom prst="rect">
                <a:avLst/>
              </a:prstGeom>
              <a:blipFill rotWithShape="0">
                <a:blip r:embed="rId8"/>
                <a:stretch>
                  <a:fillRect l="-3478" t="-16279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407648" y="3048000"/>
                <a:ext cx="35052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  <a:sym typeface="Symbol"/>
                  </a:rPr>
                  <a:t>3. 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bg1"/>
                        </a:solidFill>
                        <a:latin typeface="Cambria Math"/>
                        <a:cs typeface="Times New Roman" pitchFamily="18" charset="0"/>
                        <a:sym typeface="Symbol"/>
                      </a:rPr>
                      <m:t>𝐁</m:t>
                    </m:r>
                    <m:r>
                      <a:rPr lang="en-US" sz="2800" b="1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  <a:sym typeface="Symbol"/>
                      </a:rPr>
                      <m:t>𝐂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  <m:r>
                      <a:rPr lang="bn-BD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কত</m:t>
                    </m:r>
                    <m:r>
                      <a:rPr lang="bn-BD" sz="28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 ?</m:t>
                    </m:r>
                  </m:oMath>
                </a14:m>
                <a:endParaRPr lang="bn-BD" sz="2800" b="1" dirty="0">
                  <a:solidFill>
                    <a:schemeClr val="bg1"/>
                  </a:solidFill>
                  <a:latin typeface="Times New Roman" pitchFamily="18" charset="0"/>
                  <a:ea typeface="Cambria Math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648" y="3048000"/>
                <a:ext cx="3505200" cy="523220"/>
              </a:xfrm>
              <a:prstGeom prst="rect">
                <a:avLst/>
              </a:prstGeom>
              <a:blipFill rotWithShape="0">
                <a:blip r:embed="rId9"/>
                <a:stretch>
                  <a:fillRect l="-3478" t="-15116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1633671" y="4190831"/>
            <a:ext cx="7619999" cy="2050850"/>
            <a:chOff x="990601" y="4191000"/>
            <a:chExt cx="7619999" cy="2050850"/>
          </a:xfrm>
        </p:grpSpPr>
        <p:sp>
          <p:nvSpPr>
            <p:cNvPr id="32" name="Rectangle 31"/>
            <p:cNvSpPr/>
            <p:nvPr/>
          </p:nvSpPr>
          <p:spPr>
            <a:xfrm>
              <a:off x="1219200" y="5039380"/>
              <a:ext cx="62484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উপরের তথ্যের আলোকে নিচের কোনটি সঠিক?</a:t>
              </a:r>
              <a:endParaRPr lang="en-US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3124200" y="4267200"/>
                  <a:ext cx="1905000" cy="53546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  <a:sym typeface="Symbol"/>
                    </a:rPr>
                    <a:t>(ii) Sin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  <a:sym typeface="Symbol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  <a:sym typeface="Symbol"/>
                            </a:rPr>
                            <m:t>𝟑𝟎</m:t>
                          </m:r>
                        </m:e>
                        <m:sup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  <a:sym typeface="Symbol"/>
                            </a:rPr>
                            <m:t>𝟎</m:t>
                          </m:r>
                        </m:sup>
                      </m:sSup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  <a:cs typeface="Times New Roman" pitchFamily="18" charset="0"/>
                          <a:sym typeface="Symbol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  <a:sym typeface="Symbol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  <a:sym typeface="Symbol"/>
                            </a:rPr>
                            <m:t>𝟐</m:t>
                          </m:r>
                        </m:den>
                      </m:f>
                    </m:oMath>
                  </a14:m>
                  <a:endParaRPr lang="bn-BD" sz="2000" b="1" dirty="0">
                    <a:solidFill>
                      <a:schemeClr val="bg1"/>
                    </a:solidFill>
                    <a:latin typeface="NikoshBAN" pitchFamily="2" charset="0"/>
                    <a:ea typeface="Cambria Math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4267200"/>
                  <a:ext cx="1905000" cy="526939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l="-3526" b="-814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TextBox 33"/>
            <p:cNvSpPr txBox="1"/>
            <p:nvPr/>
          </p:nvSpPr>
          <p:spPr>
            <a:xfrm>
              <a:off x="1219200" y="5715000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i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05600" y="5718630"/>
              <a:ext cx="1905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</a:t>
              </a:r>
              <a:r>
                <a:rPr lang="en-US" sz="2800" b="1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iv</a:t>
              </a:r>
              <a:endPara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648200" y="5704116"/>
              <a:ext cx="167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গ</a:t>
              </a:r>
              <a:r>
                <a:rPr lang="en-US" sz="2800" b="1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iii</a:t>
              </a:r>
              <a:endPara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667000" y="5715000"/>
              <a:ext cx="167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খ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n-US" sz="28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bn-BD" sz="28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ও</a:t>
              </a:r>
              <a:r>
                <a:rPr lang="en-US" sz="28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ii</a:t>
              </a:r>
              <a:endPara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90601" y="4350761"/>
              <a:ext cx="22098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NikoshBAN" pitchFamily="2" charset="0"/>
                  <a:sym typeface="Symbol"/>
                </a:rPr>
                <a:t>4. (i)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  <a:sym typeface="Symbol"/>
                </a:rPr>
                <a:t> Tan45 =1</a:t>
              </a:r>
              <a:endParaRPr lang="bn-BD" sz="2000" b="1" dirty="0">
                <a:solidFill>
                  <a:schemeClr val="bg1"/>
                </a:solidFill>
                <a:latin typeface="NikoshBAN" pitchFamily="2" charset="0"/>
                <a:ea typeface="Cambria Math"/>
                <a:cs typeface="NikoshBAN" pitchFamily="2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>
                <a:xfrm>
                  <a:off x="4800600" y="4191000"/>
                  <a:ext cx="2133600" cy="55098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000" b="1" dirty="0" smtClean="0">
                      <a:solidFill>
                        <a:schemeClr val="bg1"/>
                      </a:solidFill>
                      <a:latin typeface="NikoshBAN" pitchFamily="2" charset="0"/>
                      <a:cs typeface="NikoshBAN" pitchFamily="2" charset="0"/>
                      <a:sym typeface="Symbol"/>
                    </a:rPr>
                    <a:t>(iii)</a:t>
                  </a:r>
                  <a:r>
                    <a:rPr lang="bn-BD" sz="2000" b="1" dirty="0" smtClean="0">
                      <a:solidFill>
                        <a:schemeClr val="bg1"/>
                      </a:solidFill>
                      <a:latin typeface="NikoshBAN" pitchFamily="2" charset="0"/>
                      <a:cs typeface="NikoshBAN" pitchFamily="2" charset="0"/>
                      <a:sym typeface="Symbol"/>
                    </a:rPr>
                    <a:t> </a:t>
                  </a:r>
                  <a:r>
                    <a:rPr lang="en-US" sz="2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  <a:sym typeface="Symbol"/>
                    </a:rPr>
                    <a:t> Cos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  <a:sym typeface="Symbol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  <a:sym typeface="Symbol"/>
                            </a:rPr>
                            <m:t>𝟑𝟎</m:t>
                          </m:r>
                        </m:e>
                        <m:sup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  <a:sym typeface="Symbol"/>
                            </a:rPr>
                            <m:t>𝟎</m:t>
                          </m:r>
                        </m:sup>
                      </m:sSup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  <a:cs typeface="Times New Roman" pitchFamily="18" charset="0"/>
                          <a:sym typeface="Symbol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  <a:sym typeface="Symbol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bn-BD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Symbol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  <a:sym typeface="Symbol"/>
                                </a:rPr>
                                <m:t>𝟑</m:t>
                              </m:r>
                            </m:e>
                          </m:rad>
                        </m:den>
                      </m:f>
                    </m:oMath>
                  </a14:m>
                  <a:endParaRPr lang="bn-BD" sz="2000" b="1" dirty="0">
                    <a:solidFill>
                      <a:schemeClr val="bg1"/>
                    </a:solidFill>
                    <a:latin typeface="NikoshBAN" pitchFamily="2" charset="0"/>
                    <a:ea typeface="Cambria Math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0600" y="4191000"/>
                  <a:ext cx="2133600" cy="54649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3143" b="-1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Oval 39"/>
            <p:cNvSpPr/>
            <p:nvPr/>
          </p:nvSpPr>
          <p:spPr>
            <a:xfrm>
              <a:off x="1143000" y="5715000"/>
              <a:ext cx="512680" cy="48171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2667000" y="5715000"/>
              <a:ext cx="512680" cy="48171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4648200" y="5715000"/>
              <a:ext cx="512680" cy="48171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553200" y="5715000"/>
              <a:ext cx="512680" cy="48171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2842768" y="416592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chemeClr val="bg1"/>
                </a:solidFill>
              </a:rPr>
              <a:t>০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4532"/>
            <a:ext cx="12177845" cy="10156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76850" y="1043536"/>
            <a:ext cx="1790386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চিত্রঃ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02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6793" y="1472544"/>
            <a:ext cx="1790386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চিত্রঃ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01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076334" y="2607150"/>
                <a:ext cx="894725" cy="369332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334" y="2607150"/>
                <a:ext cx="894725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6164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4271562" y="2521487"/>
            <a:ext cx="930474" cy="46166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dirty="0"/>
              <a:t>5</a:t>
            </a:r>
            <a:r>
              <a:rPr lang="en-US" sz="2400" dirty="0" smtClean="0"/>
              <a:t>cm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547375" y="3916871"/>
            <a:ext cx="705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644554" y="3937102"/>
            <a:ext cx="514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986337" y="3956447"/>
            <a:ext cx="378071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x</a:t>
            </a:r>
            <a:endParaRPr lang="en-US" sz="4000" dirty="0"/>
          </a:p>
        </p:txBody>
      </p:sp>
      <p:sp>
        <p:nvSpPr>
          <p:cNvPr id="20" name="TextBox 19"/>
          <p:cNvSpPr txBox="1"/>
          <p:nvPr/>
        </p:nvSpPr>
        <p:spPr>
          <a:xfrm>
            <a:off x="2763246" y="1497585"/>
            <a:ext cx="511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5951336"/>
            <a:ext cx="12352149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bn-IN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চিত্রঃ০১ থেকে 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x </a:t>
            </a:r>
            <a:r>
              <a:rPr lang="bn-IN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এবং 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চিত্রঃ০২ থেকে 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x </a:t>
            </a:r>
            <a:r>
              <a:rPr lang="bn-IN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মান বের কর ।</a:t>
            </a:r>
            <a:endParaRPr lang="en-US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3" name="Straight Connector 22"/>
          <p:cNvCxnSpPr>
            <a:stCxn id="20" idx="2"/>
          </p:cNvCxnSpPr>
          <p:nvPr/>
        </p:nvCxnSpPr>
        <p:spPr>
          <a:xfrm>
            <a:off x="3018968" y="2143916"/>
            <a:ext cx="0" cy="180873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7" idx="0"/>
          </p:cNvCxnSpPr>
          <p:nvPr/>
        </p:nvCxnSpPr>
        <p:spPr>
          <a:xfrm flipH="1">
            <a:off x="3030741" y="3916871"/>
            <a:ext cx="286922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17" idx="0"/>
          </p:cNvCxnSpPr>
          <p:nvPr/>
        </p:nvCxnSpPr>
        <p:spPr>
          <a:xfrm>
            <a:off x="2996925" y="2164897"/>
            <a:ext cx="2903036" cy="17519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642860" y="3644272"/>
                <a:ext cx="894725" cy="369332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860" y="3644272"/>
                <a:ext cx="89472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6122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9159749" y="2646591"/>
            <a:ext cx="930474" cy="46166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dirty="0"/>
              <a:t>5</a:t>
            </a:r>
            <a:r>
              <a:rPr lang="en-US" sz="2400" dirty="0" smtClean="0"/>
              <a:t>cm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10435562" y="4041975"/>
            <a:ext cx="705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7532741" y="4062206"/>
            <a:ext cx="514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8874524" y="4081551"/>
            <a:ext cx="378071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x</a:t>
            </a:r>
            <a:endParaRPr lang="en-US" sz="4000" dirty="0"/>
          </a:p>
        </p:txBody>
      </p:sp>
      <p:sp>
        <p:nvSpPr>
          <p:cNvPr id="41" name="TextBox 40"/>
          <p:cNvSpPr txBox="1"/>
          <p:nvPr/>
        </p:nvSpPr>
        <p:spPr>
          <a:xfrm>
            <a:off x="7651433" y="1622689"/>
            <a:ext cx="511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</a:t>
            </a:r>
            <a:endParaRPr lang="en-US" b="1" dirty="0"/>
          </a:p>
        </p:txBody>
      </p:sp>
      <p:cxnSp>
        <p:nvCxnSpPr>
          <p:cNvPr id="42" name="Straight Connector 41"/>
          <p:cNvCxnSpPr>
            <a:stCxn id="41" idx="2"/>
          </p:cNvCxnSpPr>
          <p:nvPr/>
        </p:nvCxnSpPr>
        <p:spPr>
          <a:xfrm>
            <a:off x="7907155" y="2269020"/>
            <a:ext cx="0" cy="180873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8" idx="0"/>
          </p:cNvCxnSpPr>
          <p:nvPr/>
        </p:nvCxnSpPr>
        <p:spPr>
          <a:xfrm flipH="1">
            <a:off x="7918928" y="4041975"/>
            <a:ext cx="286922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38" idx="0"/>
          </p:cNvCxnSpPr>
          <p:nvPr/>
        </p:nvCxnSpPr>
        <p:spPr>
          <a:xfrm>
            <a:off x="7885112" y="2290001"/>
            <a:ext cx="2903036" cy="175197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918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jpg"/>
          <p:cNvPicPr>
            <a:picLocks noChangeAspect="1"/>
          </p:cNvPicPr>
          <p:nvPr/>
        </p:nvPicPr>
        <p:blipFill>
          <a:blip r:embed="rId2" cstate="print"/>
          <a:srcRect l="14929"/>
          <a:stretch>
            <a:fillRect/>
          </a:stretch>
        </p:blipFill>
        <p:spPr>
          <a:xfrm>
            <a:off x="0" y="103031"/>
            <a:ext cx="6130344" cy="6954591"/>
          </a:xfrm>
          <a:prstGeom prst="rect">
            <a:avLst/>
          </a:prstGeom>
        </p:spPr>
      </p:pic>
      <p:pic>
        <p:nvPicPr>
          <p:cNvPr id="3" name="Picture 4" descr="http://www.alecjacobson.com/weblog/media/walkin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282998" y="915711"/>
            <a:ext cx="345141" cy="819463"/>
          </a:xfrm>
          <a:prstGeom prst="rect">
            <a:avLst/>
          </a:prstGeom>
          <a:noFill/>
        </p:spPr>
      </p:pic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 cstate="print"/>
          <a:srcRect l="14929"/>
          <a:stretch>
            <a:fillRect/>
          </a:stretch>
        </p:blipFill>
        <p:spPr>
          <a:xfrm>
            <a:off x="6130345" y="103030"/>
            <a:ext cx="6164686" cy="6954591"/>
          </a:xfrm>
          <a:prstGeom prst="rect">
            <a:avLst/>
          </a:prstGeom>
        </p:spPr>
      </p:pic>
      <p:pic>
        <p:nvPicPr>
          <p:cNvPr id="5" name="Picture 4" descr="http://www.alecjacobson.com/weblog/media/walkin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8240771" y="966145"/>
            <a:ext cx="345141" cy="81946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99802" y="1272001"/>
            <a:ext cx="37420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7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360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503</TotalTime>
  <Words>1134</Words>
  <Application>Microsoft Office PowerPoint</Application>
  <PresentationFormat>Widescreen</PresentationFormat>
  <Paragraphs>207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Cambria Math</vt:lpstr>
      <vt:lpstr>NikoshBAN</vt:lpstr>
      <vt:lpstr>Symbol</vt:lpstr>
      <vt:lpstr>Times New Roman</vt:lpstr>
      <vt:lpstr>Trebuchet MS</vt:lpstr>
      <vt:lpstr>Vrinda</vt:lpstr>
      <vt:lpstr>Wingdings 3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86</cp:revision>
  <dcterms:created xsi:type="dcterms:W3CDTF">2019-10-23T13:49:36Z</dcterms:created>
  <dcterms:modified xsi:type="dcterms:W3CDTF">2019-10-25T07:09:41Z</dcterms:modified>
</cp:coreProperties>
</file>