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652" autoAdjust="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image" Target="../media/image25.wmf"/><Relationship Id="rId18" Type="http://schemas.openxmlformats.org/officeDocument/2006/relationships/image" Target="../media/image3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12" Type="http://schemas.openxmlformats.org/officeDocument/2006/relationships/image" Target="../media/image24.wmf"/><Relationship Id="rId17" Type="http://schemas.openxmlformats.org/officeDocument/2006/relationships/image" Target="../media/image29.wmf"/><Relationship Id="rId2" Type="http://schemas.openxmlformats.org/officeDocument/2006/relationships/image" Target="../media/image14.wmf"/><Relationship Id="rId16" Type="http://schemas.openxmlformats.org/officeDocument/2006/relationships/image" Target="../media/image28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11" Type="http://schemas.openxmlformats.org/officeDocument/2006/relationships/image" Target="../media/image23.wmf"/><Relationship Id="rId5" Type="http://schemas.openxmlformats.org/officeDocument/2006/relationships/image" Target="../media/image17.wmf"/><Relationship Id="rId15" Type="http://schemas.openxmlformats.org/officeDocument/2006/relationships/image" Target="../media/image2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Relationship Id="rId1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5.wmf"/><Relationship Id="rId4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958DD-C11C-4E6A-BADF-1FC3886CBD6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5AD03-D9C4-4FCA-B423-6BDCE968A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5AD03-D9C4-4FCA-B423-6BDCE968AF0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8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jpe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oleObject" Target="../embeddings/oleObject20.bin"/><Relationship Id="rId18" Type="http://schemas.openxmlformats.org/officeDocument/2006/relationships/oleObject" Target="../embeddings/oleObject25.bin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28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9.bin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.bin"/><Relationship Id="rId20" Type="http://schemas.openxmlformats.org/officeDocument/2006/relationships/oleObject" Target="../embeddings/oleObject27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22.bin"/><Relationship Id="rId10" Type="http://schemas.openxmlformats.org/officeDocument/2006/relationships/oleObject" Target="../embeddings/oleObject17.bin"/><Relationship Id="rId19" Type="http://schemas.openxmlformats.org/officeDocument/2006/relationships/oleObject" Target="../embeddings/oleObject26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21.bin"/><Relationship Id="rId22" Type="http://schemas.openxmlformats.org/officeDocument/2006/relationships/oleObject" Target="../embeddings/oleObject2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0" y="304800"/>
            <a:ext cx="1524000" cy="707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1142999"/>
            <a:ext cx="5029201" cy="5029201"/>
          </a:xfrm>
          <a:prstGeom prst="rect">
            <a:avLst/>
          </a:prstGeom>
        </p:spPr>
      </p:pic>
      <p:pic>
        <p:nvPicPr>
          <p:cNvPr id="7" name="Picture 6" descr="f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143000"/>
            <a:ext cx="5029201" cy="5029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সিনিয়র শিক্ষক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মোঃ আবুল হাসেম মিয়া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শ্যামপুর বহুমুখী হাইস্কুল অ্যান্ড কলেজ,ঢাকা-১২০৪।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মোবাইল নং ০১৯৪৪২৯৯১৪৭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নবম শ্রেণি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সাধারন পাঠঃ ত্রিকোণমিতি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আজকের পাঠঃ </a:t>
            </a:r>
            <a:r>
              <a:rPr lang="en-US" sz="2800" dirty="0" smtClean="0">
                <a:latin typeface="Arial"/>
                <a:cs typeface="Arial"/>
              </a:rPr>
              <a:t>30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°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ও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60°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কোণের ত্রিকোনমিতিক অনুপাত নির্ণয়।</a:t>
            </a:r>
          </a:p>
          <a:p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সময়ঃ  ৪০  মিনিট</a:t>
            </a:r>
          </a:p>
          <a:p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তারিখঃ</a:t>
            </a:r>
            <a:endParaRPr lang="bn-BD" dirty="0" smtClean="0">
              <a:latin typeface="Arial Unicode MS"/>
              <a:ea typeface="Arial Unicode MS"/>
              <a:cs typeface="Arial Unicode MS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9812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143000"/>
            <a:ext cx="8153400" cy="40318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-------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smtClean="0">
                <a:latin typeface="Arial"/>
                <a:cs typeface="Arial"/>
              </a:rPr>
              <a:t>30</a:t>
            </a:r>
            <a:r>
              <a:rPr lang="en-US" sz="3600" dirty="0" smtClean="0">
                <a:latin typeface="Arial Unicode MS"/>
                <a:ea typeface="Arial Unicode MS"/>
                <a:cs typeface="Arial Unicode MS"/>
              </a:rPr>
              <a:t>°</a:t>
            </a:r>
            <a:r>
              <a:rPr lang="bn-BD" sz="3600" dirty="0" smtClean="0">
                <a:latin typeface="Arial Unicode MS"/>
                <a:ea typeface="Arial Unicode MS"/>
                <a:cs typeface="Arial Unicode MS"/>
              </a:rPr>
              <a:t> ও </a:t>
            </a:r>
            <a:r>
              <a:rPr lang="en-US" sz="3600" dirty="0" smtClean="0">
                <a:latin typeface="Arial Unicode MS"/>
                <a:ea typeface="Arial Unicode MS"/>
                <a:cs typeface="Arial Unicode MS"/>
              </a:rPr>
              <a:t>60°</a:t>
            </a:r>
            <a:r>
              <a:rPr lang="bn-BD" sz="36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3600" dirty="0" smtClean="0">
                <a:latin typeface="NikoshBAN" pitchFamily="2" charset="0"/>
                <a:ea typeface="Arial Unicode MS"/>
                <a:cs typeface="NikoshBAN" pitchFamily="2" charset="0"/>
              </a:rPr>
              <a:t>কোণের  ত্রিকোণমিতিক অনুপাত নির্ণয় করতে পারবে। </a:t>
            </a:r>
          </a:p>
          <a:p>
            <a:r>
              <a:rPr lang="bn-BD" sz="3600" dirty="0" smtClean="0">
                <a:latin typeface="NikoshBAN" pitchFamily="2" charset="0"/>
                <a:ea typeface="Arial Unicode MS"/>
                <a:cs typeface="NikoshBAN" pitchFamily="2" charset="0"/>
              </a:rPr>
              <a:t>২। এ সম্পর্কিত ত্রিকোণমিতিক সমস্যার সমাধান করতে পারবে। </a:t>
            </a:r>
          </a:p>
          <a:p>
            <a:r>
              <a:rPr lang="bn-BD" sz="3600" dirty="0" smtClean="0">
                <a:latin typeface="NikoshBAN" pitchFamily="2" charset="0"/>
                <a:ea typeface="Arial Unicode MS"/>
                <a:cs typeface="NikoshBAN" pitchFamily="2" charset="0"/>
              </a:rPr>
              <a:t>৩। বাস্তব সমস্যার সমাধানে লব্ধ জ্ঞ্যানের প্রয়োগ ও সমস্যার ব্যাখ্যা দান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905000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লক্ষ্য করঃ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90600"/>
            <a:ext cx="3048000" cy="2667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</p:pic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429000" y="304800"/>
          <a:ext cx="2984500" cy="914400"/>
        </p:xfrm>
        <a:graphic>
          <a:graphicData uri="http://schemas.openxmlformats.org/presentationml/2006/ole">
            <p:oleObj spid="_x0000_s1026" name="Equation" r:id="rId4" imgW="1028520" imgH="39348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592888" y="347663"/>
          <a:ext cx="1924050" cy="752475"/>
        </p:xfrm>
        <a:graphic>
          <a:graphicData uri="http://schemas.openxmlformats.org/presentationml/2006/ole">
            <p:oleObj spid="_x0000_s1027" name="Equation" r:id="rId5" imgW="1104840" imgH="43164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611563" y="1276350"/>
          <a:ext cx="1693862" cy="649288"/>
        </p:xfrm>
        <a:graphic>
          <a:graphicData uri="http://schemas.openxmlformats.org/presentationml/2006/ole">
            <p:oleObj spid="_x0000_s1028" name="Equation" r:id="rId6" imgW="1091880" imgH="41904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743200" y="990600"/>
            <a:ext cx="3048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19400" y="3048000"/>
            <a:ext cx="30970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1000" y="2971800"/>
            <a:ext cx="30809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85800" y="3733800"/>
            <a:ext cx="1905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AC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²=AB²+BC²</a:t>
            </a:r>
          </a:p>
          <a:p>
            <a:endParaRPr lang="en-US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9" name="Equation" r:id="rId7" imgW="114120" imgH="21564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600" y="4267200"/>
            <a:ext cx="8382000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উপরের চিত্রে আমরা কী দেখতে পাচ্ছি? ত্রিভুজের বাহুর অনুপাত। তোমরা কী জান ত্রিকোণমিতিক  কোণকে  কী দ্বারা প্রকাশ করা হয়?      দ্বারা প্রকাশ করা হয়।      এর পরিবর্তে যেকোন মান যেমন </a:t>
            </a:r>
            <a:r>
              <a:rPr lang="en-US" sz="2800" dirty="0" smtClean="0">
                <a:latin typeface="Arial"/>
                <a:cs typeface="Arial"/>
              </a:rPr>
              <a:t>30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°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ও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60°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ও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ব্যবহার করা যায়। তাহলে আমাদের আজকের পাঠ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6248400" y="4648200"/>
          <a:ext cx="533400" cy="609600"/>
        </p:xfrm>
        <a:graphic>
          <a:graphicData uri="http://schemas.openxmlformats.org/presentationml/2006/ole">
            <p:oleObj spid="_x0000_s1030" name="Equation" r:id="rId8" imgW="126720" imgH="177480" progId="Equation.3">
              <p:embed/>
            </p:oleObj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/>
        </p:nvGraphicFramePr>
        <p:xfrm>
          <a:off x="1219200" y="5105400"/>
          <a:ext cx="533400" cy="609600"/>
        </p:xfrm>
        <a:graphic>
          <a:graphicData uri="http://schemas.openxmlformats.org/presentationml/2006/ole">
            <p:oleObj spid="_x0000_s1048" name="Equation" r:id="rId9" imgW="126720" imgH="177480" progId="Equation.3">
              <p:embed/>
            </p:oleObj>
          </a:graphicData>
        </a:graphic>
      </p:graphicFrame>
      <p:pic>
        <p:nvPicPr>
          <p:cNvPr id="23" name="Picture 22" descr="411616.image0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0" y="1066800"/>
            <a:ext cx="32766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304800"/>
            <a:ext cx="8382000" cy="186204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latin typeface="Arial Unicode MS"/>
                <a:ea typeface="Arial Unicode MS"/>
                <a:cs typeface="Arial Unicode MS"/>
              </a:rPr>
              <a:t>30°</a:t>
            </a:r>
            <a:r>
              <a:rPr lang="bn-BD" sz="11500" dirty="0" smtClean="0">
                <a:latin typeface="NikoshBAN" pitchFamily="2" charset="0"/>
                <a:ea typeface="Arial Unicode MS"/>
                <a:cs typeface="NikoshBAN" pitchFamily="2" charset="0"/>
              </a:rPr>
              <a:t> ও</a:t>
            </a:r>
            <a:r>
              <a:rPr lang="en-US" sz="11500" dirty="0" smtClean="0">
                <a:latin typeface="NikoshBAN" pitchFamily="2" charset="0"/>
                <a:ea typeface="Arial Unicode MS"/>
                <a:cs typeface="NikoshBAN" pitchFamily="2" charset="0"/>
              </a:rPr>
              <a:t> </a:t>
            </a:r>
            <a:endParaRPr lang="en-US" sz="11500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228600"/>
            <a:ext cx="3200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latin typeface="Arial Unicode MS"/>
                <a:ea typeface="Arial Unicode MS"/>
                <a:cs typeface="Arial Unicode MS"/>
              </a:rPr>
              <a:t>6o°</a:t>
            </a:r>
            <a:endParaRPr lang="en-US" sz="115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752600"/>
            <a:ext cx="8382000" cy="472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prstTxWarp prst="textArchUpPour">
              <a:avLst/>
            </a:prstTxWarp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কোণের ত্রিকোণমিতিক অনুপাত নির্ণয়ঃ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193835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একক কাজঃ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304800"/>
            <a:ext cx="65532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একটি সমকোণী ত্রিভুজ আঁক যার একটি কোণ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3o°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90600"/>
            <a:ext cx="90120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590800" y="3200400"/>
            <a:ext cx="5105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590800" y="1143000"/>
            <a:ext cx="4419600" cy="2133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4876800" y="2514600"/>
            <a:ext cx="1295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2766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58000" y="838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 flipH="1">
            <a:off x="5257800" y="1447800"/>
            <a:ext cx="40504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133600" y="31242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638800" y="2895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  <p:graphicFrame>
        <p:nvGraphicFramePr>
          <p:cNvPr id="25" name="Object 2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7410" name="Bitmap Image" r:id="rId3" imgW="0" imgH="0" progId="PBrush">
              <p:embed/>
            </p:oleObj>
          </a:graphicData>
        </a:graphic>
      </p:graphicFrame>
      <p:sp>
        <p:nvSpPr>
          <p:cNvPr id="31" name="Arc 30"/>
          <p:cNvSpPr/>
          <p:nvPr/>
        </p:nvSpPr>
        <p:spPr>
          <a:xfrm>
            <a:off x="1219200" y="4114800"/>
            <a:ext cx="76200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/>
          <p:cNvSpPr/>
          <p:nvPr/>
        </p:nvSpPr>
        <p:spPr>
          <a:xfrm>
            <a:off x="2819400" y="2819400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810000" y="2819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3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0°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181600" y="2971800"/>
            <a:ext cx="381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28600" y="3581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মনে করি,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1447800" y="3581400"/>
          <a:ext cx="1600200" cy="609600"/>
        </p:xfrm>
        <a:graphic>
          <a:graphicData uri="http://schemas.openxmlformats.org/presentationml/2006/ole">
            <p:oleObj spid="_x0000_s17415" name="Equation" r:id="rId4" imgW="876240" imgH="279360" progId="Equation.3">
              <p:embed/>
            </p:oleObj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3124200" y="3657600"/>
            <a:ext cx="502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2400" dirty="0" smtClean="0">
                <a:latin typeface="Arial"/>
                <a:cs typeface="Arial"/>
              </a:rPr>
              <a:t>0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Z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বাহুতে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P</a:t>
            </a:r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 একটি বিন্দু।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PM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/>
        </p:nvGraphicFramePr>
        <p:xfrm>
          <a:off x="6705601" y="3657600"/>
          <a:ext cx="1142999" cy="457200"/>
        </p:xfrm>
        <a:graphic>
          <a:graphicData uri="http://schemas.openxmlformats.org/presentationml/2006/ole">
            <p:oleObj spid="_x0000_s17416" name="Equation" r:id="rId5" imgW="406080" imgH="17748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7848600" y="36576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আঁকি।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" y="4191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তাহলে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1066800" y="4191000"/>
          <a:ext cx="228600" cy="304800"/>
        </p:xfrm>
        <a:graphic>
          <a:graphicData uri="http://schemas.openxmlformats.org/presentationml/2006/ole">
            <p:oleObj spid="_x0000_s17417" name="Equation" r:id="rId6" imgW="139680" imgH="16488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71600" y="41148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P</a:t>
            </a:r>
            <a:r>
              <a:rPr lang="en-US" sz="2800" dirty="0" smtClean="0">
                <a:latin typeface="Arial"/>
                <a:ea typeface="Arial Unicode MS"/>
                <a:cs typeface="Arial"/>
              </a:rPr>
              <a:t>0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M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একটি সমকোণী  ত্রিভুজ গঠিত হলো। যার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PM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লম্ব ,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0M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ভূমি এবং </a:t>
            </a:r>
            <a:r>
              <a:rPr lang="en-US" sz="2800" dirty="0" smtClean="0">
                <a:latin typeface="Arial"/>
                <a:ea typeface="Arial Unicode MS"/>
                <a:cs typeface="Arial"/>
              </a:rPr>
              <a:t>0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P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অতিভুজ</a:t>
            </a:r>
            <a:r>
              <a:rPr lang="bn-BD" sz="1600" dirty="0" smtClean="0">
                <a:latin typeface="NikoshBAN" pitchFamily="2" charset="0"/>
                <a:ea typeface="Arial Unicode MS"/>
                <a:cs typeface="NikoshBAN" pitchFamily="2" charset="0"/>
              </a:rPr>
              <a:t>।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8" grpId="0"/>
      <p:bldP spid="19" grpId="0"/>
      <p:bldP spid="20" grpId="0"/>
      <p:bldP spid="21" grpId="0"/>
      <p:bldP spid="23" grpId="0"/>
      <p:bldP spid="31" grpId="0" animBg="1"/>
      <p:bldP spid="32" grpId="0" animBg="1"/>
      <p:bldP spid="33" grpId="0"/>
      <p:bldP spid="35" grpId="0" animBg="1"/>
      <p:bldP spid="36" grpId="0"/>
      <p:bldP spid="39" grpId="0"/>
      <p:bldP spid="41" grpId="0"/>
      <p:bldP spid="24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1752600" cy="5232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762000"/>
            <a:ext cx="1029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86200" y="3048000"/>
            <a:ext cx="403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886200" y="3048000"/>
            <a:ext cx="411480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886200" y="1295400"/>
            <a:ext cx="41148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5638800" y="2971800"/>
            <a:ext cx="23622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>
            <a:off x="4343400" y="2667000"/>
            <a:ext cx="685800" cy="685800"/>
          </a:xfrm>
          <a:prstGeom prst="arc">
            <a:avLst>
              <a:gd name="adj1" fmla="val 16023868"/>
              <a:gd name="adj2" fmla="val 54961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553200" y="114300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3429000" y="2895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934200" y="266700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6629400" y="42672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8077200" y="8382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Z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 flipH="1">
            <a:off x="7924800" y="4572000"/>
            <a:ext cx="533400" cy="468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Z´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7543800" y="31242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5105400" y="2590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3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0°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181600" y="312420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3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0°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324600" y="1905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Unicode MS"/>
                <a:ea typeface="Arial Unicode MS"/>
                <a:cs typeface="Arial Unicode MS"/>
              </a:rPr>
              <a:t>60°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324600" y="3657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Unicode MS"/>
                <a:ea typeface="Arial Unicode MS"/>
                <a:cs typeface="Arial Unicode MS"/>
              </a:rPr>
              <a:t>60°</a:t>
            </a:r>
            <a:endParaRPr lang="en-US" dirty="0"/>
          </a:p>
        </p:txBody>
      </p:sp>
      <p:sp>
        <p:nvSpPr>
          <p:cNvPr id="39" name="Arc 38"/>
          <p:cNvSpPr/>
          <p:nvPr/>
        </p:nvSpPr>
        <p:spPr>
          <a:xfrm flipH="1">
            <a:off x="6172200" y="1905000"/>
            <a:ext cx="838200" cy="609600"/>
          </a:xfrm>
          <a:prstGeom prst="arc">
            <a:avLst>
              <a:gd name="adj1" fmla="val 18756585"/>
              <a:gd name="adj2" fmla="val 82341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/>
          <p:cNvSpPr/>
          <p:nvPr/>
        </p:nvSpPr>
        <p:spPr>
          <a:xfrm flipH="1">
            <a:off x="6096000" y="3505200"/>
            <a:ext cx="838200" cy="533400"/>
          </a:xfrm>
          <a:prstGeom prst="arc">
            <a:avLst>
              <a:gd name="adj1" fmla="val 12177038"/>
              <a:gd name="adj2" fmla="val 400721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858000" y="21336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934200" y="3505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5257800" y="3725308"/>
            <a:ext cx="60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2a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 rot="10800000" flipV="1">
            <a:off x="4876800" y="2057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2a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81000" y="167640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PM</a:t>
            </a:r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 কে 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Q</a:t>
            </a:r>
            <a:r>
              <a:rPr lang="bn-BD" sz="20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পর্যন্ত এমন ভাবে বর্ধিত করি যেন 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PM=MQ</a:t>
            </a:r>
            <a:r>
              <a:rPr lang="bn-BD" sz="20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হয়। 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O</a:t>
            </a:r>
            <a:r>
              <a:rPr lang="bn-BD" sz="20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,Q</a:t>
            </a:r>
            <a:r>
              <a:rPr lang="bn-BD" sz="20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যোগ করি। এখন</a:t>
            </a:r>
          </a:p>
          <a:p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  </a:t>
            </a:r>
            <a:endParaRPr lang="en-US" sz="2000" dirty="0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457200" y="2514600"/>
          <a:ext cx="1001485" cy="381000"/>
        </p:xfrm>
        <a:graphic>
          <a:graphicData uri="http://schemas.openxmlformats.org/presentationml/2006/ole">
            <p:oleObj spid="_x0000_s20484" name="Equation" r:id="rId4" imgW="495000" imgH="177480" progId="Equation.3">
              <p:embed/>
            </p:oleObj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600200" y="2514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ও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/>
        </p:nvGraphicFramePr>
        <p:xfrm>
          <a:off x="1905000" y="2438400"/>
          <a:ext cx="1219200" cy="457200"/>
        </p:xfrm>
        <a:graphic>
          <a:graphicData uri="http://schemas.openxmlformats.org/presentationml/2006/ole">
            <p:oleObj spid="_x0000_s20485" name="Equation" r:id="rId5" imgW="507960" imgH="203040" progId="Equation.3">
              <p:embed/>
            </p:oleObj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3124200" y="251460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8600" y="28194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মধ্যে  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PM=QM,0M</a:t>
            </a:r>
            <a:r>
              <a:rPr lang="bn-BD" dirty="0" smtClean="0">
                <a:latin typeface="Arial Unicode MS"/>
                <a:ea typeface="Arial Unicode MS"/>
                <a:cs typeface="Arial Unicode MS"/>
              </a:rPr>
              <a:t> সাধারন বাহু এবং</a:t>
            </a:r>
            <a:r>
              <a:rPr lang="bn-BD" dirty="0" smtClean="0">
                <a:latin typeface="NikoshBAN" pitchFamily="2" charset="0"/>
                <a:ea typeface="Arial Unicode MS"/>
                <a:cs typeface="NikoshBAN" pitchFamily="2" charset="0"/>
              </a:rPr>
              <a:t> অন্তর্ভুক্ত            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PM</a:t>
            </a:r>
            <a:r>
              <a:rPr lang="en-US" dirty="0" smtClean="0">
                <a:latin typeface="NikoshBAN" pitchFamily="2" charset="0"/>
                <a:ea typeface="Arial Unicode MS"/>
                <a:cs typeface="NikoshBAN" pitchFamily="2" charset="0"/>
              </a:rPr>
              <a:t>O</a:t>
            </a:r>
            <a:r>
              <a:rPr lang="bn-BD" dirty="0" smtClean="0">
                <a:latin typeface="NikoshBAN" pitchFamily="2" charset="0"/>
                <a:ea typeface="Arial Unicode MS"/>
                <a:cs typeface="NikoshBAN" pitchFamily="2" charset="0"/>
              </a:rPr>
              <a:t>=</a:t>
            </a:r>
          </a:p>
          <a:p>
            <a:r>
              <a:rPr lang="bn-BD" dirty="0" smtClean="0">
                <a:latin typeface="NikoshBAN" pitchFamily="2" charset="0"/>
                <a:ea typeface="Arial Unicode MS"/>
                <a:cs typeface="NikoshBAN" pitchFamily="2" charset="0"/>
              </a:rPr>
              <a:t>অন্তর্ভুক্ত      </a:t>
            </a:r>
            <a:r>
              <a:rPr lang="en-US" dirty="0" smtClean="0">
                <a:latin typeface="Arial Unicode MS"/>
                <a:ea typeface="Arial Unicode MS"/>
                <a:cs typeface="Arial Unicode MS"/>
              </a:rPr>
              <a:t>QMO</a:t>
            </a:r>
            <a:endParaRPr lang="bn-BD" dirty="0" smtClean="0">
              <a:latin typeface="Arial Unicode MS"/>
              <a:ea typeface="Arial Unicode MS"/>
              <a:cs typeface="Arial Unicode MS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1981200" y="3048000"/>
          <a:ext cx="685800" cy="457200"/>
        </p:xfrm>
        <a:graphic>
          <a:graphicData uri="http://schemas.openxmlformats.org/presentationml/2006/ole">
            <p:oleObj spid="_x0000_s20486" name="Equation" r:id="rId6" imgW="164880" imgH="152280" progId="Equation.3">
              <p:embed/>
            </p:oleObj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/>
        </p:nvGraphicFramePr>
        <p:xfrm>
          <a:off x="914400" y="3352800"/>
          <a:ext cx="457200" cy="381000"/>
        </p:xfrm>
        <a:graphic>
          <a:graphicData uri="http://schemas.openxmlformats.org/presentationml/2006/ole">
            <p:oleObj spid="_x0000_s20487" name="Equation" r:id="rId7" imgW="164880" imgH="152280" progId="Equation.3">
              <p:embed/>
            </p:oleObj>
          </a:graphicData>
        </a:graphic>
      </p:graphicFrame>
      <p:graphicFrame>
        <p:nvGraphicFramePr>
          <p:cNvPr id="67" name="Object 66"/>
          <p:cNvGraphicFramePr>
            <a:graphicFrameLocks noChangeAspect="1"/>
          </p:cNvGraphicFramePr>
          <p:nvPr/>
        </p:nvGraphicFramePr>
        <p:xfrm>
          <a:off x="174171" y="3733800"/>
          <a:ext cx="3331029" cy="457200"/>
        </p:xfrm>
        <a:graphic>
          <a:graphicData uri="http://schemas.openxmlformats.org/presentationml/2006/ole">
            <p:oleObj spid="_x0000_s20492" name="Equation" r:id="rId8" imgW="1231560" imgH="203040" progId="Equation.3">
              <p:embed/>
            </p:oleObj>
          </a:graphicData>
        </a:graphic>
      </p:graphicFrame>
      <p:graphicFrame>
        <p:nvGraphicFramePr>
          <p:cNvPr id="43" name="Object 42"/>
          <p:cNvGraphicFramePr>
            <a:graphicFrameLocks/>
          </p:cNvGraphicFramePr>
          <p:nvPr/>
        </p:nvGraphicFramePr>
        <p:xfrm>
          <a:off x="1600200" y="1447800"/>
          <a:ext cx="6096000" cy="4064000"/>
        </p:xfrm>
        <a:graphic>
          <a:graphicData uri="http://schemas.openxmlformats.org/presentationml/2006/ole">
            <p:oleObj spid="_x0000_s20493" name="Bitmap Image" r:id="rId9" imgW="0" imgH="0" progId="PBrush">
              <p:embed/>
            </p:oleObj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/>
        </p:nvGraphicFramePr>
        <p:xfrm>
          <a:off x="762000" y="4114800"/>
          <a:ext cx="3962400" cy="613317"/>
        </p:xfrm>
        <a:graphic>
          <a:graphicData uri="http://schemas.openxmlformats.org/presentationml/2006/ole">
            <p:oleObj spid="_x0000_s20496" name="Equation" r:id="rId10" imgW="1562040" imgH="279360" progId="Equation.3">
              <p:embed/>
            </p:oleObj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09600" y="45720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এবং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6" name="Object 65"/>
          <p:cNvGraphicFramePr>
            <a:graphicFrameLocks noChangeAspect="1"/>
          </p:cNvGraphicFramePr>
          <p:nvPr/>
        </p:nvGraphicFramePr>
        <p:xfrm>
          <a:off x="1219200" y="4495801"/>
          <a:ext cx="3505200" cy="609600"/>
        </p:xfrm>
        <a:graphic>
          <a:graphicData uri="http://schemas.openxmlformats.org/presentationml/2006/ole">
            <p:oleObj spid="_x0000_s20497" name="Equation" r:id="rId11" imgW="1562040" imgH="279360" progId="Equation.3">
              <p:embed/>
            </p:oleObj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/>
        </p:nvGraphicFramePr>
        <p:xfrm>
          <a:off x="838200" y="5029201"/>
          <a:ext cx="1611093" cy="381000"/>
        </p:xfrm>
        <a:graphic>
          <a:graphicData uri="http://schemas.openxmlformats.org/presentationml/2006/ole">
            <p:oleObj spid="_x0000_s20498" name="Equation" r:id="rId12" imgW="583920" imgH="203040" progId="Equation.3">
              <p:embed/>
            </p:oleObj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2362200" y="49530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একটি সমবাহু ত্রিভুজ।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/>
        </p:nvGraphicFramePr>
        <p:xfrm>
          <a:off x="1905000" y="304800"/>
          <a:ext cx="990600" cy="457200"/>
        </p:xfrm>
        <a:graphic>
          <a:graphicData uri="http://schemas.openxmlformats.org/presentationml/2006/ole">
            <p:oleObj spid="_x0000_s20499" name="Equation" r:id="rId13" imgW="596880" imgH="279360" progId="Equation.3">
              <p:embed/>
            </p:oleObj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2971800" y="2286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4" name="Object 73"/>
          <p:cNvGraphicFramePr>
            <a:graphicFrameLocks noChangeAspect="1"/>
          </p:cNvGraphicFramePr>
          <p:nvPr/>
        </p:nvGraphicFramePr>
        <p:xfrm>
          <a:off x="3505200" y="304800"/>
          <a:ext cx="838200" cy="457200"/>
        </p:xfrm>
        <a:graphic>
          <a:graphicData uri="http://schemas.openxmlformats.org/presentationml/2006/ole">
            <p:oleObj spid="_x0000_s20500" name="Equation" r:id="rId14" imgW="507960" imgH="279360" progId="Equation.3">
              <p:embed/>
            </p:oleObj>
          </a:graphicData>
        </a:graphic>
      </p:graphicFrame>
      <p:sp>
        <p:nvSpPr>
          <p:cNvPr id="75" name="TextBox 74"/>
          <p:cNvSpPr txBox="1"/>
          <p:nvPr/>
        </p:nvSpPr>
        <p:spPr>
          <a:xfrm>
            <a:off x="4495800" y="381000"/>
            <a:ext cx="4648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কোণের ত্রিকোণ মিতিক অনুপাত নির্ণয় কর।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371600" y="99060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মনে করি,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7" name="Object 76"/>
          <p:cNvGraphicFramePr>
            <a:graphicFrameLocks noChangeAspect="1"/>
          </p:cNvGraphicFramePr>
          <p:nvPr/>
        </p:nvGraphicFramePr>
        <p:xfrm>
          <a:off x="2286000" y="914400"/>
          <a:ext cx="1524000" cy="533400"/>
        </p:xfrm>
        <a:graphic>
          <a:graphicData uri="http://schemas.openxmlformats.org/presentationml/2006/ole">
            <p:oleObj spid="_x0000_s20501" name="Equation" r:id="rId15" imgW="876240" imgH="279360" progId="Equation.3">
              <p:embed/>
            </p:oleObj>
          </a:graphicData>
        </a:graphic>
      </p:graphicFrame>
      <p:sp>
        <p:nvSpPr>
          <p:cNvPr id="78" name="TextBox 77"/>
          <p:cNvSpPr txBox="1"/>
          <p:nvPr/>
        </p:nvSpPr>
        <p:spPr>
          <a:xfrm>
            <a:off x="3810000" y="9906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000" dirty="0" smtClean="0">
                <a:latin typeface="NikoshBAN" pitchFamily="2" charset="0"/>
                <a:ea typeface="Arial Unicode MS"/>
                <a:cs typeface="NikoshBAN" pitchFamily="2" charset="0"/>
              </a:rPr>
              <a:t>OZ</a:t>
            </a:r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 বাহুতে 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P</a:t>
            </a:r>
            <a:r>
              <a:rPr lang="bn-BD" sz="20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একটি বিন্দু</a:t>
            </a:r>
            <a:r>
              <a:rPr lang="bn-BD" dirty="0" smtClean="0">
                <a:latin typeface="NikoshBAN" pitchFamily="2" charset="0"/>
                <a:ea typeface="Arial Unicode MS"/>
                <a:cs typeface="NikoshBAN" pitchFamily="2" charset="0"/>
              </a:rPr>
              <a:t>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/>
        </p:nvGraphicFramePr>
        <p:xfrm>
          <a:off x="304799" y="1295400"/>
          <a:ext cx="1273629" cy="330200"/>
        </p:xfrm>
        <a:graphic>
          <a:graphicData uri="http://schemas.openxmlformats.org/presentationml/2006/ole">
            <p:oleObj spid="_x0000_s20502" name="Equation" r:id="rId16" imgW="685800" imgH="177480" progId="Equation.3">
              <p:embed/>
            </p:oleObj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1676400" y="1295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আঁকি এবং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2" name="Object 81"/>
          <p:cNvGraphicFramePr>
            <a:graphicFrameLocks noChangeAspect="1"/>
          </p:cNvGraphicFramePr>
          <p:nvPr/>
        </p:nvGraphicFramePr>
        <p:xfrm>
          <a:off x="381000" y="4419600"/>
          <a:ext cx="381000" cy="292100"/>
        </p:xfrm>
        <a:graphic>
          <a:graphicData uri="http://schemas.openxmlformats.org/presentationml/2006/ole">
            <p:oleObj spid="_x0000_s20503" name="Equation" r:id="rId17" imgW="139680" imgH="126720" progId="Equation.3">
              <p:embed/>
            </p:oleObj>
          </a:graphicData>
        </a:graphic>
      </p:graphicFrame>
      <p:sp>
        <p:nvSpPr>
          <p:cNvPr id="83" name="TextBox 82"/>
          <p:cNvSpPr txBox="1"/>
          <p:nvPr/>
        </p:nvSpPr>
        <p:spPr>
          <a:xfrm>
            <a:off x="4953000" y="48768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ধরি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PM=a</a:t>
            </a:r>
            <a:r>
              <a:rPr lang="bn-BD" sz="2000" dirty="0" smtClean="0">
                <a:latin typeface="Arial Unicode MS"/>
                <a:ea typeface="Arial Unicode MS"/>
                <a:cs typeface="Arial Unicode MS"/>
              </a:rPr>
              <a:t> , </a:t>
            </a:r>
            <a:r>
              <a:rPr lang="bn-BD" sz="2000" dirty="0" smtClean="0">
                <a:latin typeface="NikoshBAN" pitchFamily="2" charset="0"/>
                <a:ea typeface="Arial Unicode MS"/>
                <a:cs typeface="NikoshBAN" pitchFamily="2" charset="0"/>
              </a:rPr>
              <a:t>তাহলে 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PQ=2a=OQ=OP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04800" y="533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এবং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6" name="Object 85"/>
          <p:cNvGraphicFramePr>
            <a:graphicFrameLocks noChangeAspect="1"/>
          </p:cNvGraphicFramePr>
          <p:nvPr/>
        </p:nvGraphicFramePr>
        <p:xfrm>
          <a:off x="762000" y="5257800"/>
          <a:ext cx="2590800" cy="533400"/>
        </p:xfrm>
        <a:graphic>
          <a:graphicData uri="http://schemas.openxmlformats.org/presentationml/2006/ole">
            <p:oleObj spid="_x0000_s20505" name="Equation" r:id="rId18" imgW="1600200" imgH="355320" progId="Equation.3">
              <p:embed/>
            </p:oleObj>
          </a:graphicData>
        </a:graphic>
      </p:graphicFrame>
      <p:cxnSp>
        <p:nvCxnSpPr>
          <p:cNvPr id="88" name="Straight Connector 87"/>
          <p:cNvCxnSpPr/>
          <p:nvPr/>
        </p:nvCxnSpPr>
        <p:spPr>
          <a:xfrm>
            <a:off x="2133600" y="53340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3" name="Object 92"/>
          <p:cNvGraphicFramePr>
            <a:graphicFrameLocks noChangeAspect="1"/>
          </p:cNvGraphicFramePr>
          <p:nvPr/>
        </p:nvGraphicFramePr>
        <p:xfrm>
          <a:off x="3352800" y="5317688"/>
          <a:ext cx="2057400" cy="473512"/>
        </p:xfrm>
        <a:graphic>
          <a:graphicData uri="http://schemas.openxmlformats.org/presentationml/2006/ole">
            <p:oleObj spid="_x0000_s20506" name="Equation" r:id="rId19" imgW="1384200" imgH="355320" progId="Equation.3">
              <p:embed/>
            </p:oleObj>
          </a:graphicData>
        </a:graphic>
      </p:graphicFrame>
      <p:cxnSp>
        <p:nvCxnSpPr>
          <p:cNvPr id="95" name="Straight Connector 94"/>
          <p:cNvCxnSpPr/>
          <p:nvPr/>
        </p:nvCxnSpPr>
        <p:spPr>
          <a:xfrm>
            <a:off x="4114800" y="53340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Object 96"/>
          <p:cNvGraphicFramePr>
            <a:graphicFrameLocks noChangeAspect="1"/>
          </p:cNvGraphicFramePr>
          <p:nvPr/>
        </p:nvGraphicFramePr>
        <p:xfrm>
          <a:off x="5410200" y="5440680"/>
          <a:ext cx="457200" cy="426720"/>
        </p:xfrm>
        <a:graphic>
          <a:graphicData uri="http://schemas.openxmlformats.org/presentationml/2006/ole">
            <p:oleObj spid="_x0000_s20507" name="Equation" r:id="rId20" imgW="139680" imgH="126720" progId="Equation.3">
              <p:embed/>
            </p:oleObj>
          </a:graphicData>
        </a:graphic>
      </p:graphicFrame>
      <p:graphicFrame>
        <p:nvGraphicFramePr>
          <p:cNvPr id="98" name="Object 97"/>
          <p:cNvGraphicFramePr>
            <a:graphicFrameLocks noChangeAspect="1"/>
          </p:cNvGraphicFramePr>
          <p:nvPr/>
        </p:nvGraphicFramePr>
        <p:xfrm>
          <a:off x="6038850" y="5257800"/>
          <a:ext cx="2628900" cy="1600200"/>
        </p:xfrm>
        <a:graphic>
          <a:graphicData uri="http://schemas.openxmlformats.org/presentationml/2006/ole">
            <p:oleObj spid="_x0000_s20508" name="Equation" r:id="rId21" imgW="1726920" imgH="838080" progId="Equation.3">
              <p:embed/>
            </p:oleObj>
          </a:graphicData>
        </a:graphic>
      </p:graphicFrame>
      <p:graphicFrame>
        <p:nvGraphicFramePr>
          <p:cNvPr id="99" name="Object 98"/>
          <p:cNvGraphicFramePr>
            <a:graphicFrameLocks noChangeAspect="1"/>
          </p:cNvGraphicFramePr>
          <p:nvPr/>
        </p:nvGraphicFramePr>
        <p:xfrm>
          <a:off x="5867400" y="3048000"/>
          <a:ext cx="406400" cy="304800"/>
        </p:xfrm>
        <a:graphic>
          <a:graphicData uri="http://schemas.openxmlformats.org/presentationml/2006/ole">
            <p:oleObj spid="_x0000_s20509" name="Equation" r:id="rId22" imgW="3045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2895599" cy="83099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1507" name="Equation" r:id="rId3" imgW="114120" imgH="2156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28600" y="1524000"/>
          <a:ext cx="3810000" cy="1600200"/>
        </p:xfrm>
        <a:graphic>
          <a:graphicData uri="http://schemas.openxmlformats.org/presentationml/2006/ole">
            <p:oleObj spid="_x0000_s21512" name="Equation" r:id="rId4" imgW="558720" imgH="27936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810000" y="1752600"/>
          <a:ext cx="3048000" cy="1371600"/>
        </p:xfrm>
        <a:graphic>
          <a:graphicData uri="http://schemas.openxmlformats.org/presentationml/2006/ole">
            <p:oleObj spid="_x0000_s21513" name="Equation" r:id="rId5" imgW="571320" imgH="27936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934199" y="1752600"/>
          <a:ext cx="2128981" cy="1142381"/>
        </p:xfrm>
        <a:graphic>
          <a:graphicData uri="http://schemas.openxmlformats.org/presentationml/2006/ole">
            <p:oleObj spid="_x0000_s21514" name="Equation" r:id="rId6" imgW="520560" imgH="27936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3400" y="3124201"/>
            <a:ext cx="7391400" cy="76944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 ত্রিকোণমিতিক  অনুপাত নির্ণয় কর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2008883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057400" y="1641565"/>
          <a:ext cx="3048000" cy="4833257"/>
        </p:xfrm>
        <a:graphic>
          <a:graphicData uri="http://schemas.openxmlformats.org/presentationml/2006/ole">
            <p:oleObj spid="_x0000_s23554" name="Equation" r:id="rId3" imgW="888840" imgH="1409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14400"/>
            <a:ext cx="220445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04800" y="1676400"/>
          <a:ext cx="2667000" cy="1447800"/>
        </p:xfrm>
        <a:graphic>
          <a:graphicData uri="http://schemas.openxmlformats.org/presentationml/2006/ole">
            <p:oleObj spid="_x0000_s24578" name="Equation" r:id="rId3" imgW="520560" imgH="27936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2209800"/>
            <a:ext cx="54864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কোণের ত্রিকোণমিতিক অনুপাত নির্ণয়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810000"/>
            <a:ext cx="5832046" cy="12003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কাজটি করে আনবে।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868123"/>
            <a:ext cx="5029200" cy="52818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381000"/>
            <a:ext cx="16002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310</Words>
  <Application>Microsoft Office PowerPoint</Application>
  <PresentationFormat>On-screen Show (4:3)</PresentationFormat>
  <Paragraphs>82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Office Theme</vt:lpstr>
      <vt:lpstr>Equation</vt:lpstr>
      <vt:lpstr>Bitmap Image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104</cp:revision>
  <dcterms:created xsi:type="dcterms:W3CDTF">2006-08-16T00:00:00Z</dcterms:created>
  <dcterms:modified xsi:type="dcterms:W3CDTF">2019-10-25T01:51:34Z</dcterms:modified>
</cp:coreProperties>
</file>