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68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Relationship Id="rId4" Type="http://schemas.openxmlformats.org/officeDocument/2006/relationships/image" Target="../media/image15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Relationship Id="rId4" Type="http://schemas.openxmlformats.org/officeDocument/2006/relationships/image" Target="../media/image1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6C6379-1F43-4518-94BB-814E0725BE33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BE3EAA-53EA-47D1-B76E-61749B1F175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E3EAA-53EA-47D1-B76E-61749B1F1751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png"/><Relationship Id="rId9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8.bin"/><Relationship Id="rId5" Type="http://schemas.openxmlformats.org/officeDocument/2006/relationships/oleObject" Target="../embeddings/oleObject7.bin"/><Relationship Id="rId4" Type="http://schemas.openxmlformats.org/officeDocument/2006/relationships/oleObject" Target="../embeddings/oleObject6.bin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95600" y="457200"/>
            <a:ext cx="3200400" cy="393954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8800" dirty="0" smtClean="0"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88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54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54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0" y="1676400"/>
            <a:ext cx="5791200" cy="4724400"/>
          </a:xfrm>
          <a:prstGeom prst="rect">
            <a:avLst/>
          </a:prstGeom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             শিক্ষক  পরিচিতি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মোঃ আবুল হাসেম মিয়া,</a:t>
            </a:r>
          </a:p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সিনিয়র শিক্ষক, শ্যামপুর বহুমুখী </a:t>
            </a:r>
          </a:p>
          <a:p>
            <a:pPr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হাইস্কুল অ্যান্ড কলেজ,ঢাকা-১২০৪।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           পাঠ পরিচিতি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দশম   শ্রেণি</a:t>
            </a:r>
          </a:p>
          <a:p>
            <a:pPr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বিষয়ঃ     উচ্চতর  গণিত</a:t>
            </a:r>
          </a:p>
          <a:p>
            <a:pPr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 পাঠের বিষয়ঃ   কোণক সংক্রান্ত সমস্যা</a:t>
            </a:r>
          </a:p>
          <a:p>
            <a:pPr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অধ্যায়  -১৩</a:t>
            </a:r>
          </a:p>
          <a:p>
            <a:pPr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সময়ঃ ৪০ মিনিট</a:t>
            </a:r>
          </a:p>
          <a:p>
            <a:pPr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তারিখঃ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 Placeholder 2"/>
          <p:cNvSpPr txBox="1">
            <a:spLocks/>
          </p:cNvSpPr>
          <p:nvPr/>
        </p:nvSpPr>
        <p:spPr>
          <a:xfrm>
            <a:off x="533400" y="1524000"/>
            <a:ext cx="4040188" cy="6397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n-BD" sz="2400" b="1" i="0" u="none" strike="noStrike" kern="1200" cap="none" spc="0" normalizeH="0" baseline="0" noProof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            শিক্ষক  পরিচিতি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9600" y="1752600"/>
            <a:ext cx="8229600" cy="378565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এই পাঠ শেষে শিক্ষারথীরা-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১।কোণকের ক্ষেত্রফল ও আয়তনের সূত্র নির্ণয়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করতে পারবে।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২।কোণকের ক্ষেত্রফল ও আয়তন সংক্রান্ত 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সমস্যার সমাধান করতে পারবে।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৩।কোণক কী তা ব্যাখ্যা করতে পারবে।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0" y="533400"/>
            <a:ext cx="1676400" cy="70788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gluten-free-con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5844" y="2057400"/>
            <a:ext cx="1248156" cy="2133600"/>
          </a:xfrm>
          <a:prstGeom prst="rect">
            <a:avLst/>
          </a:prstGeom>
        </p:spPr>
      </p:pic>
      <p:pic>
        <p:nvPicPr>
          <p:cNvPr id="7" name="Picture 6" descr="images_03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0875" y="228600"/>
            <a:ext cx="2143125" cy="2143125"/>
          </a:xfrm>
          <a:prstGeom prst="rect">
            <a:avLst/>
          </a:prstGeom>
        </p:spPr>
      </p:pic>
      <p:pic>
        <p:nvPicPr>
          <p:cNvPr id="8" name="Picture 7" descr="images_05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5400" y="1295400"/>
            <a:ext cx="2382981" cy="2438400"/>
          </a:xfrm>
          <a:prstGeom prst="rect">
            <a:avLst/>
          </a:prstGeom>
        </p:spPr>
      </p:pic>
      <p:pic>
        <p:nvPicPr>
          <p:cNvPr id="9" name="Picture 8" descr="images_145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4200" y="3657600"/>
            <a:ext cx="1543050" cy="2962275"/>
          </a:xfrm>
          <a:prstGeom prst="rect">
            <a:avLst/>
          </a:prstGeom>
        </p:spPr>
      </p:pic>
      <p:pic>
        <p:nvPicPr>
          <p:cNvPr id="12" name="Picture 11" descr="images_123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9400" y="4467225"/>
            <a:ext cx="1914525" cy="2390775"/>
          </a:xfrm>
          <a:prstGeom prst="rect">
            <a:avLst/>
          </a:prstGeom>
        </p:spPr>
      </p:pic>
      <p:pic>
        <p:nvPicPr>
          <p:cNvPr id="14" name="Picture 13" descr="images_140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76600" y="1905000"/>
            <a:ext cx="1905000" cy="1905000"/>
          </a:xfrm>
          <a:prstGeom prst="rect">
            <a:avLst/>
          </a:prstGeom>
        </p:spPr>
      </p:pic>
      <p:pic>
        <p:nvPicPr>
          <p:cNvPr id="15" name="Picture 14" descr="images_162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19600" y="4572000"/>
            <a:ext cx="2257425" cy="2028825"/>
          </a:xfrm>
          <a:prstGeom prst="rect">
            <a:avLst/>
          </a:prstGeom>
        </p:spPr>
      </p:pic>
      <p:pic>
        <p:nvPicPr>
          <p:cNvPr id="16" name="Picture 15" descr="images_051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3400" y="4191000"/>
            <a:ext cx="1933575" cy="2362200"/>
          </a:xfrm>
          <a:prstGeom prst="rect">
            <a:avLst/>
          </a:prstGeom>
        </p:spPr>
      </p:pic>
      <p:pic>
        <p:nvPicPr>
          <p:cNvPr id="17" name="Picture 16" descr="images_164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1000" y="1676400"/>
            <a:ext cx="2143125" cy="2143125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52400" y="152400"/>
            <a:ext cx="1600200" cy="58477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লক্ষ্য করঃ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828800" y="228600"/>
            <a:ext cx="3581400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এ চিত্র গুলোর আকৃতি কী রূপ?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05000" y="381000"/>
            <a:ext cx="5867400" cy="187743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আজকের পাঠঃ কোণক।</a:t>
            </a:r>
          </a:p>
          <a:p>
            <a:endParaRPr lang="bn-BD" sz="4400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  <p:pic>
        <p:nvPicPr>
          <p:cNvPr id="4" name="Picture 3" descr="images_0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2438400"/>
            <a:ext cx="2838450" cy="3348038"/>
          </a:xfrm>
          <a:prstGeom prst="rect">
            <a:avLst/>
          </a:prstGeom>
        </p:spPr>
      </p:pic>
      <p:pic>
        <p:nvPicPr>
          <p:cNvPr id="5" name="Picture 4" descr="images_05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2362200"/>
            <a:ext cx="2971800" cy="3581400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457201"/>
            <a:ext cx="8839200" cy="190821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        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কোন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সমকোণী ত্রিভুজের সমকোণ সংলগ্ন যে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কোন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এক বাহুকে স্থির রেখে ঐ বাহুর চতুর্দিকে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ত্রিভুজটিকে ঘোরালে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যে ঘন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বস্তু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উৎপন্ন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হয় তাকে কোণক বলে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।কোণকের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হেলান উন্নতি,</a:t>
            </a:r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28600" y="457200"/>
            <a:ext cx="1371600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কোণকঃ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3657600" y="2286000"/>
          <a:ext cx="2357120" cy="615950"/>
        </p:xfrm>
        <a:graphic>
          <a:graphicData uri="http://schemas.openxmlformats.org/presentationml/2006/ole">
            <p:oleObj spid="_x0000_s3073" name="Equation" r:id="rId3" imgW="812520" imgH="317160" progId="Equation.3">
              <p:embed/>
            </p:oleObj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381000" y="2819400"/>
            <a:ext cx="2819400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বক্রতলের ক্ষেত্রফল=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/>
        </p:nvGraphicFramePr>
        <p:xfrm>
          <a:off x="3276600" y="2743200"/>
          <a:ext cx="4779264" cy="844550"/>
        </p:xfrm>
        <a:graphic>
          <a:graphicData uri="http://schemas.openxmlformats.org/presentationml/2006/ole">
            <p:oleObj spid="_x0000_s3074" name="Equation" r:id="rId4" imgW="1612800" imgH="317160" progId="Equation.3">
              <p:embed/>
            </p:oleObj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381000" y="3581400"/>
            <a:ext cx="3047999" cy="58477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সমগ্র তলের ক্ষেত্রফল=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/>
        </p:nvGraphicFramePr>
        <p:xfrm>
          <a:off x="3429000" y="3429000"/>
          <a:ext cx="4343400" cy="914400"/>
        </p:xfrm>
        <a:graphic>
          <a:graphicData uri="http://schemas.openxmlformats.org/presentationml/2006/ole">
            <p:oleObj spid="_x0000_s3075" name="Equation" r:id="rId5" imgW="2006280" imgH="317160" progId="Equation.3">
              <p:embed/>
            </p:oleObj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457200" y="4495800"/>
            <a:ext cx="3048000" cy="6463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কোণকের আয়তন=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16" name="Object 15"/>
          <p:cNvGraphicFramePr>
            <a:graphicFrameLocks noChangeAspect="1"/>
          </p:cNvGraphicFramePr>
          <p:nvPr/>
        </p:nvGraphicFramePr>
        <p:xfrm>
          <a:off x="3657600" y="4267200"/>
          <a:ext cx="1524000" cy="1074234"/>
        </p:xfrm>
        <a:graphic>
          <a:graphicData uri="http://schemas.openxmlformats.org/presentationml/2006/ole">
            <p:oleObj spid="_x0000_s3076" name="Equation" r:id="rId6" imgW="520560" imgH="393480" progId="Equation.3">
              <p:embed/>
            </p:oleObj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5867401" y="2438400"/>
            <a:ext cx="838200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একক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848600" y="3733800"/>
            <a:ext cx="1066800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বর্গএকক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5257800" y="4648200"/>
            <a:ext cx="1146468" cy="461665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pPr lvl="0"/>
            <a:r>
              <a:rPr lang="bn-BD" sz="24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 ঘনএকক</a:t>
            </a:r>
            <a:endParaRPr lang="en-US" sz="24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8077201" y="2971800"/>
            <a:ext cx="1066800" cy="461665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lvl="0"/>
            <a:r>
              <a:rPr lang="bn-BD" sz="24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বর্গএকক</a:t>
            </a:r>
            <a:endParaRPr lang="en-US" sz="24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2" name="Picture 21" descr="images_012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0800" y="4343400"/>
            <a:ext cx="2133599" cy="2484862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95600" y="0"/>
            <a:ext cx="6248400" cy="3170099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একজন শিক্ষার্থীকে একটি কোণক এঁকে এর ভূমির ব্যাসার্ধ ,উচ্চতা এবংহেলানো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তল চিহ্নিত করতে বলব।</a:t>
            </a:r>
          </a:p>
          <a:p>
            <a:endParaRPr lang="bn-BD" sz="4000" dirty="0" smtClean="0">
              <a:latin typeface="NikoshBAN" pitchFamily="2" charset="0"/>
              <a:cs typeface="NikoshBAN" pitchFamily="2" charset="0"/>
            </a:endParaRPr>
          </a:p>
          <a:p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images_0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3200400"/>
            <a:ext cx="3200400" cy="341947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04800" y="228600"/>
            <a:ext cx="2133600" cy="70788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একক কাজঃ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62400" y="3733800"/>
            <a:ext cx="4114800" cy="150810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এখানে,ভূমির ব্যাসার্ধ =</a:t>
            </a:r>
            <a:r>
              <a:rPr lang="en-US" sz="3200" dirty="0" smtClean="0">
                <a:latin typeface="Arial Unicode MS"/>
                <a:ea typeface="Arial Unicode MS"/>
                <a:cs typeface="Arial Unicode MS"/>
              </a:rPr>
              <a:t>r</a:t>
            </a:r>
            <a:r>
              <a:rPr lang="bn-BD" sz="3200" dirty="0" smtClean="0">
                <a:latin typeface="Arial Unicode MS"/>
                <a:ea typeface="Arial Unicode MS"/>
                <a:cs typeface="Arial Unicode MS"/>
              </a:rPr>
              <a:t>, </a:t>
            </a:r>
            <a:r>
              <a:rPr lang="bn-BD" sz="3200" dirty="0" smtClean="0">
                <a:latin typeface="NikoshBAN" pitchFamily="2" charset="0"/>
                <a:ea typeface="Arial Unicode MS"/>
                <a:cs typeface="NikoshBAN" pitchFamily="2" charset="0"/>
              </a:rPr>
              <a:t>উচ্চতা=</a:t>
            </a:r>
            <a:r>
              <a:rPr lang="en-US" sz="3200" dirty="0" smtClean="0">
                <a:latin typeface="Arial Unicode MS"/>
                <a:ea typeface="Arial Unicode MS"/>
                <a:cs typeface="Arial Unicode MS"/>
              </a:rPr>
              <a:t>h</a:t>
            </a:r>
            <a:r>
              <a:rPr lang="bn-BD" sz="3200" dirty="0" smtClean="0">
                <a:latin typeface="Arial Unicode MS"/>
                <a:ea typeface="Arial Unicode MS"/>
                <a:cs typeface="Arial Unicode MS"/>
              </a:rPr>
              <a:t> </a:t>
            </a:r>
            <a:r>
              <a:rPr lang="bn-BD" sz="3200" dirty="0" smtClean="0">
                <a:latin typeface="NikoshBAN" pitchFamily="2" charset="0"/>
                <a:ea typeface="Arial Unicode MS"/>
                <a:cs typeface="NikoshBAN" pitchFamily="2" charset="0"/>
              </a:rPr>
              <a:t>এবং হেলানো তল=</a:t>
            </a:r>
            <a:r>
              <a:rPr lang="en-US" sz="3200" dirty="0" smtClean="0">
                <a:latin typeface="Arial Unicode MS"/>
                <a:ea typeface="Arial Unicode MS"/>
                <a:cs typeface="Arial Unicode MS"/>
              </a:rPr>
              <a:t>l</a:t>
            </a:r>
            <a:endParaRPr lang="bn-BD" sz="3200" dirty="0" smtClean="0">
              <a:latin typeface="NikoshBAN" pitchFamily="2" charset="0"/>
              <a:ea typeface="Arial Unicode MS"/>
              <a:cs typeface="NikoshBAN" pitchFamily="2" charset="0"/>
            </a:endParaRPr>
          </a:p>
          <a:p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4800" y="304800"/>
            <a:ext cx="1981199" cy="58477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জোড়ায় কাজঃ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38401" y="381000"/>
            <a:ext cx="6400799" cy="138499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/>
              <a:t>4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সে </a:t>
            </a:r>
            <a:r>
              <a:rPr lang="en-US" sz="2800" dirty="0" smtClean="0">
                <a:latin typeface="Arial Unicode MS"/>
                <a:ea typeface="Arial Unicode MS"/>
                <a:cs typeface="Arial Unicode MS"/>
              </a:rPr>
              <a:t>.</a:t>
            </a:r>
            <a:r>
              <a:rPr lang="bn-BD" sz="2800" dirty="0" smtClean="0">
                <a:latin typeface="Arial Unicode MS"/>
                <a:ea typeface="Arial Unicode MS"/>
                <a:cs typeface="Arial Unicode MS"/>
              </a:rPr>
              <a:t> </a:t>
            </a:r>
            <a:r>
              <a:rPr lang="bn-BD" sz="2800" dirty="0" smtClean="0">
                <a:latin typeface="NikoshBAN" pitchFamily="2" charset="0"/>
                <a:ea typeface="Arial Unicode MS"/>
                <a:cs typeface="NikoshBAN" pitchFamily="2" charset="0"/>
              </a:rPr>
              <a:t>মি</a:t>
            </a:r>
            <a:r>
              <a:rPr lang="en-US" sz="2800" dirty="0" smtClean="0">
                <a:latin typeface="Arial Unicode MS"/>
                <a:ea typeface="Arial Unicode MS"/>
                <a:cs typeface="Arial Unicode MS"/>
              </a:rPr>
              <a:t>.</a:t>
            </a:r>
            <a:r>
              <a:rPr lang="bn-BD" sz="2800" dirty="0" smtClean="0">
                <a:latin typeface="Arial Unicode MS"/>
                <a:ea typeface="Arial Unicode MS"/>
                <a:cs typeface="Arial Unicode MS"/>
              </a:rPr>
              <a:t> </a:t>
            </a:r>
            <a:r>
              <a:rPr lang="bn-BD" sz="2800" dirty="0" smtClean="0">
                <a:latin typeface="NikoshBAN" pitchFamily="2" charset="0"/>
                <a:ea typeface="Arial Unicode MS"/>
                <a:cs typeface="NikoshBAN" pitchFamily="2" charset="0"/>
              </a:rPr>
              <a:t>উচ্চতা বিশিষ্ট একটি সমবৃত্ত ভুমিক কোণকের ভুমির ব্যাসার্ধ </a:t>
            </a:r>
            <a:r>
              <a:rPr lang="en-US" sz="2800" dirty="0" smtClean="0">
                <a:latin typeface="Arial Unicode MS"/>
                <a:ea typeface="Arial Unicode MS"/>
                <a:cs typeface="Arial Unicode MS"/>
              </a:rPr>
              <a:t>3</a:t>
            </a:r>
            <a:r>
              <a:rPr lang="bn-BD" sz="2800" dirty="0" smtClean="0">
                <a:latin typeface="NikoshBAN" pitchFamily="2" charset="0"/>
                <a:ea typeface="Arial Unicode MS"/>
                <a:cs typeface="NikoshBAN" pitchFamily="2" charset="0"/>
              </a:rPr>
              <a:t> সে</a:t>
            </a:r>
            <a:r>
              <a:rPr lang="en-US" sz="2800" dirty="0" smtClean="0">
                <a:latin typeface="Arial Unicode MS"/>
                <a:ea typeface="Arial Unicode MS"/>
                <a:cs typeface="Arial Unicode MS"/>
              </a:rPr>
              <a:t>.</a:t>
            </a:r>
            <a:r>
              <a:rPr lang="bn-BD" sz="2800" dirty="0" smtClean="0">
                <a:latin typeface="NikoshBAN" pitchFamily="2" charset="0"/>
                <a:ea typeface="Arial Unicode MS"/>
                <a:cs typeface="NikoshBAN" pitchFamily="2" charset="0"/>
              </a:rPr>
              <a:t>মি</a:t>
            </a:r>
            <a:r>
              <a:rPr lang="en-US" sz="2800" dirty="0" smtClean="0">
                <a:latin typeface="Arial Unicode MS"/>
                <a:ea typeface="Arial Unicode MS"/>
                <a:cs typeface="Arial Unicode MS"/>
              </a:rPr>
              <a:t>.</a:t>
            </a:r>
            <a:r>
              <a:rPr lang="bn-BD" sz="2800" dirty="0" smtClean="0">
                <a:latin typeface="Arial Unicode MS"/>
                <a:ea typeface="Arial Unicode MS"/>
                <a:cs typeface="Arial Unicode MS"/>
              </a:rPr>
              <a:t>।</a:t>
            </a:r>
            <a:endParaRPr lang="bn-BD" sz="2800" dirty="0" smtClean="0">
              <a:latin typeface="NikoshBAN" pitchFamily="2" charset="0"/>
              <a:ea typeface="Arial Unicode MS"/>
              <a:cs typeface="NikoshBAN" pitchFamily="2" charset="0"/>
            </a:endParaRPr>
          </a:p>
          <a:p>
            <a:r>
              <a:rPr lang="bn-BD" sz="2800" dirty="0" smtClean="0">
                <a:latin typeface="NikoshBAN" pitchFamily="2" charset="0"/>
                <a:ea typeface="Arial Unicode MS"/>
                <a:cs typeface="NikoshBAN" pitchFamily="2" charset="0"/>
              </a:rPr>
              <a:t>এর আয়তন ও হেলান তলের ক্ষেত্রফল নির্ণয় কর।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381000" y="1219200"/>
            <a:ext cx="1141659" cy="5847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সমাধান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9600" y="1981200"/>
            <a:ext cx="4281941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দেয়া আছে, কোণকের উচ্চতা,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</a:rPr>
              <a:t>h=4</a:t>
            </a:r>
            <a:r>
              <a:rPr lang="bn-BD" sz="2400" dirty="0" smtClean="0">
                <a:latin typeface="Arial Unicode MS"/>
                <a:ea typeface="Arial Unicode MS"/>
                <a:cs typeface="Arial Unicode MS"/>
              </a:rPr>
              <a:t> </a:t>
            </a:r>
            <a:r>
              <a:rPr lang="bn-BD" sz="2400" dirty="0" smtClean="0">
                <a:latin typeface="NikoshBAN" pitchFamily="2" charset="0"/>
                <a:ea typeface="Arial Unicode MS"/>
                <a:cs typeface="NikoshBAN" pitchFamily="2" charset="0"/>
              </a:rPr>
              <a:t>সে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</a:rPr>
              <a:t>.</a:t>
            </a:r>
            <a:r>
              <a:rPr lang="bn-BD" sz="2400" dirty="0" smtClean="0">
                <a:latin typeface="NikoshBAN" pitchFamily="2" charset="0"/>
                <a:ea typeface="Arial Unicode MS"/>
                <a:cs typeface="NikoshBAN" pitchFamily="2" charset="0"/>
              </a:rPr>
              <a:t> মি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</a:rPr>
              <a:t>.</a:t>
            </a:r>
            <a:r>
              <a:rPr lang="bn-BD" sz="2400" dirty="0" smtClean="0">
                <a:latin typeface="Arial Unicode MS"/>
                <a:ea typeface="Arial Unicode MS"/>
                <a:cs typeface="Arial Unicode MS"/>
              </a:rPr>
              <a:t> </a:t>
            </a:r>
          </a:p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এবং ভুমির ব্যাসার্ধ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</a:rPr>
              <a:t>r</a:t>
            </a:r>
            <a:r>
              <a:rPr lang="bn-BD" sz="2400" dirty="0" smtClean="0">
                <a:latin typeface="Arial Unicode MS"/>
                <a:ea typeface="Arial Unicode MS"/>
                <a:cs typeface="Arial Unicode MS"/>
              </a:rPr>
              <a:t>  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</a:rPr>
              <a:t>=</a:t>
            </a:r>
            <a:r>
              <a:rPr lang="bn-BD" sz="2400" dirty="0" smtClean="0"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</a:rPr>
              <a:t>3</a:t>
            </a:r>
            <a:r>
              <a:rPr lang="bn-BD" sz="2400" dirty="0" smtClean="0">
                <a:latin typeface="Arial Unicode MS"/>
                <a:ea typeface="Arial Unicode MS"/>
                <a:cs typeface="Arial Unicode MS"/>
              </a:rPr>
              <a:t> </a:t>
            </a:r>
            <a:r>
              <a:rPr lang="bn-BD" sz="2400" dirty="0" smtClean="0">
                <a:latin typeface="NikoshBAN" pitchFamily="2" charset="0"/>
                <a:ea typeface="Arial Unicode MS"/>
                <a:cs typeface="NikoshBAN" pitchFamily="2" charset="0"/>
              </a:rPr>
              <a:t>সে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</a:rPr>
              <a:t>.</a:t>
            </a:r>
            <a:r>
              <a:rPr lang="bn-BD" sz="2400" dirty="0" smtClean="0">
                <a:latin typeface="NikoshBAN" pitchFamily="2" charset="0"/>
                <a:ea typeface="Arial Unicode MS"/>
                <a:cs typeface="NikoshBAN" pitchFamily="2" charset="0"/>
              </a:rPr>
              <a:t> মি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</a:rPr>
              <a:t>.</a:t>
            </a:r>
            <a:r>
              <a:rPr lang="bn-BD" sz="2400" dirty="0" smtClean="0">
                <a:latin typeface="Arial Unicode MS"/>
                <a:ea typeface="Arial Unicode MS"/>
                <a:cs typeface="Arial Unicode MS"/>
              </a:rPr>
              <a:t>।</a:t>
            </a:r>
          </a:p>
          <a:p>
            <a:r>
              <a:rPr lang="bn-BD" sz="2400" dirty="0" smtClean="0">
                <a:latin typeface="Arial Unicode MS"/>
                <a:ea typeface="Arial Unicode MS"/>
                <a:cs typeface="Arial Unicode MS"/>
              </a:rPr>
              <a:t>        </a:t>
            </a:r>
            <a:r>
              <a:rPr lang="bn-BD" sz="2400" dirty="0" smtClean="0">
                <a:latin typeface="Arial Unicode MS"/>
                <a:ea typeface="Arial Unicode MS"/>
                <a:cs typeface="Arial Unicode MS"/>
              </a:rPr>
              <a:t>          </a:t>
            </a:r>
            <a:r>
              <a:rPr lang="bn-BD" sz="3200" dirty="0" smtClean="0">
                <a:latin typeface="NikoshBAN" pitchFamily="2" charset="0"/>
                <a:ea typeface="Arial Unicode MS"/>
                <a:cs typeface="NikoshBAN" pitchFamily="2" charset="0"/>
              </a:rPr>
              <a:t>কোণকের </a:t>
            </a:r>
            <a:r>
              <a:rPr lang="bn-BD" sz="3200" dirty="0" smtClean="0">
                <a:latin typeface="NikoshBAN" pitchFamily="2" charset="0"/>
                <a:ea typeface="Arial Unicode MS"/>
                <a:cs typeface="NikoshBAN" pitchFamily="2" charset="0"/>
              </a:rPr>
              <a:t>আয়তন=</a:t>
            </a:r>
            <a:endParaRPr lang="bn-BD" sz="2400" dirty="0" smtClean="0">
              <a:latin typeface="NikoshBAN" pitchFamily="2" charset="0"/>
              <a:ea typeface="Arial Unicode MS"/>
              <a:cs typeface="NikoshBAN" pitchFamily="2" charset="0"/>
            </a:endParaRPr>
          </a:p>
          <a:p>
            <a:r>
              <a:rPr lang="bn-BD" sz="2400" dirty="0" smtClean="0">
                <a:latin typeface="NikoshBAN" pitchFamily="2" charset="0"/>
                <a:ea typeface="Arial Unicode MS"/>
                <a:cs typeface="NikoshBAN" pitchFamily="2" charset="0"/>
              </a:rPr>
              <a:t>                              =</a:t>
            </a:r>
            <a:endParaRPr lang="bn-BD" sz="2400" dirty="0" smtClean="0">
              <a:latin typeface="NikoshBAN" pitchFamily="2" charset="0"/>
              <a:ea typeface="Arial Unicode MS"/>
              <a:cs typeface="NikoshBAN" pitchFamily="2" charset="0"/>
            </a:endParaRPr>
          </a:p>
          <a:p>
            <a:endParaRPr lang="bn-BD" sz="2400" dirty="0" smtClean="0">
              <a:latin typeface="NikoshBAN" pitchFamily="2" charset="0"/>
              <a:ea typeface="Arial Unicode MS"/>
              <a:cs typeface="NikoshBAN" pitchFamily="2" charset="0"/>
            </a:endParaRPr>
          </a:p>
          <a:p>
            <a:r>
              <a:rPr lang="bn-BD" sz="2400" dirty="0" smtClean="0">
                <a:latin typeface="NikoshBAN" pitchFamily="2" charset="0"/>
                <a:ea typeface="Arial Unicode MS"/>
                <a:cs typeface="NikoshBAN" pitchFamily="2" charset="0"/>
              </a:rPr>
              <a:t>                             =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</a:rPr>
              <a:t>113.098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4648200" y="2438400"/>
          <a:ext cx="1676400" cy="990600"/>
        </p:xfrm>
        <a:graphic>
          <a:graphicData uri="http://schemas.openxmlformats.org/presentationml/2006/ole">
            <p:oleObj spid="_x0000_s1026" name="Equation" r:id="rId3" imgW="520560" imgH="393480" progId="Equation.3">
              <p:embed/>
            </p:oleObj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3429000" y="3048000"/>
          <a:ext cx="2286001" cy="838200"/>
        </p:xfrm>
        <a:graphic>
          <a:graphicData uri="http://schemas.openxmlformats.org/presentationml/2006/ole">
            <p:oleObj spid="_x0000_s1027" name="Equation" r:id="rId4" imgW="1130040" imgH="393480" progId="Equation.3">
              <p:embed/>
            </p:oleObj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096000" y="3352800"/>
            <a:ext cx="129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ঘন সে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</a:rPr>
              <a:t>.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 মি</a:t>
            </a:r>
            <a:r>
              <a:rPr lang="en-US" sz="2000" dirty="0" smtClean="0">
                <a:latin typeface="Arial Unicode MS"/>
                <a:ea typeface="Arial Unicode MS"/>
                <a:cs typeface="Arial Unicode MS"/>
              </a:rPr>
              <a:t>.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14800" y="3962400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ঘন সে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</a:rPr>
              <a:t>.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 মি</a:t>
            </a:r>
            <a:r>
              <a:rPr lang="en-US" sz="2400" dirty="0" smtClean="0">
                <a:latin typeface="Arial Unicode MS"/>
                <a:ea typeface="Arial Unicode MS"/>
                <a:cs typeface="Arial Unicode MS"/>
              </a:rPr>
              <a:t>.</a:t>
            </a:r>
            <a:r>
              <a:rPr lang="bn-BD" sz="2400" dirty="0" smtClean="0">
                <a:latin typeface="Arial Unicode MS"/>
                <a:ea typeface="Arial Unicode MS"/>
                <a:cs typeface="Arial Unicode MS"/>
              </a:rPr>
              <a:t>(</a:t>
            </a:r>
            <a:r>
              <a:rPr lang="bn-BD" sz="2400" dirty="0" smtClean="0">
                <a:latin typeface="NikoshBAN" pitchFamily="2" charset="0"/>
                <a:ea typeface="Arial Unicode MS"/>
                <a:cs typeface="NikoshBAN" pitchFamily="2" charset="0"/>
              </a:rPr>
              <a:t>প্রায়)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/>
        </p:nvGraphicFramePr>
        <p:xfrm>
          <a:off x="914400" y="2743200"/>
          <a:ext cx="381000" cy="292100"/>
        </p:xfrm>
        <a:graphic>
          <a:graphicData uri="http://schemas.openxmlformats.org/presentationml/2006/ole">
            <p:oleObj spid="_x0000_s1028" name="Equation" r:id="rId5" imgW="139680" imgH="126720" progId="Equation.3">
              <p:embed/>
            </p:oleObj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1" y="4572000"/>
            <a:ext cx="3886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কোণকের হেলান তলের ক্ষেত্রফল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=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/>
        </p:nvGraphicFramePr>
        <p:xfrm>
          <a:off x="3886200" y="4419600"/>
          <a:ext cx="3372428" cy="1752600"/>
        </p:xfrm>
        <a:graphic>
          <a:graphicData uri="http://schemas.openxmlformats.org/presentationml/2006/ole">
            <p:oleObj spid="_x0000_s1030" name="Equation" r:id="rId6" imgW="1612800" imgH="838080" progId="Equation.3">
              <p:embed/>
            </p:oleObj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5029200" y="5791200"/>
            <a:ext cx="228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বর্গ সে </a:t>
            </a:r>
            <a:r>
              <a:rPr lang="en-US" sz="2800" dirty="0" smtClean="0">
                <a:latin typeface="Arial Unicode MS"/>
                <a:ea typeface="Arial Unicode MS"/>
                <a:cs typeface="Arial Unicode MS"/>
              </a:rPr>
              <a:t>.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মি</a:t>
            </a:r>
            <a:r>
              <a:rPr lang="en-US" sz="2800" dirty="0" smtClean="0">
                <a:latin typeface="Arial Unicode MS"/>
                <a:ea typeface="Arial Unicode MS"/>
                <a:cs typeface="Arial Unicode MS"/>
              </a:rPr>
              <a:t>.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।</a:t>
            </a:r>
            <a:r>
              <a:rPr lang="en-US" sz="2800" dirty="0" smtClean="0">
                <a:latin typeface="Arial Unicode MS"/>
                <a:ea typeface="Arial Unicode MS"/>
                <a:cs typeface="Arial Unicode MS"/>
              </a:rPr>
              <a:t>Ans.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1143000"/>
            <a:ext cx="8153400" cy="378565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একটি সমবৃত্তভূমিক কোণকের উচ্চতা</a:t>
            </a:r>
            <a:r>
              <a:rPr lang="en-US" sz="6000" dirty="0" smtClean="0">
                <a:latin typeface="Arial Unicode MS"/>
                <a:ea typeface="Arial Unicode MS"/>
                <a:cs typeface="Arial Unicode MS"/>
              </a:rPr>
              <a:t>8</a:t>
            </a:r>
            <a:r>
              <a:rPr lang="bn-BD" sz="6000" dirty="0" smtClean="0">
                <a:latin typeface="NikoshBAN" pitchFamily="2" charset="0"/>
                <a:ea typeface="Ebrima"/>
                <a:cs typeface="NikoshBAN" pitchFamily="2" charset="0"/>
              </a:rPr>
              <a:t> সে</a:t>
            </a:r>
            <a:r>
              <a:rPr lang="en-US" sz="6000" dirty="0" smtClean="0">
                <a:latin typeface="NikoshBAN" pitchFamily="2" charset="0"/>
                <a:ea typeface="Ebrima"/>
                <a:cs typeface="NikoshBAN" pitchFamily="2" charset="0"/>
              </a:rPr>
              <a:t>.</a:t>
            </a:r>
            <a:r>
              <a:rPr lang="bn-BD" sz="6000" dirty="0" smtClean="0">
                <a:latin typeface="NikoshBAN" pitchFamily="2" charset="0"/>
                <a:ea typeface="Ebrima"/>
                <a:cs typeface="NikoshBAN" pitchFamily="2" charset="0"/>
              </a:rPr>
              <a:t>মি</a:t>
            </a:r>
            <a:r>
              <a:rPr lang="en-US" sz="6000" dirty="0" smtClean="0">
                <a:latin typeface="Arial Unicode MS"/>
                <a:ea typeface="Arial Unicode MS"/>
                <a:cs typeface="Arial Unicode MS"/>
              </a:rPr>
              <a:t>.</a:t>
            </a:r>
            <a:r>
              <a:rPr lang="bn-BD" sz="6000" dirty="0" smtClean="0">
                <a:latin typeface="NikoshBAN" pitchFamily="2" charset="0"/>
                <a:ea typeface="Ebrima"/>
                <a:cs typeface="NikoshBAN" pitchFamily="2" charset="0"/>
              </a:rPr>
              <a:t>এবং ভূমির ব্যাসার্ধ </a:t>
            </a:r>
            <a:r>
              <a:rPr lang="en-US" sz="6000" dirty="0" smtClean="0">
                <a:latin typeface="Arial Unicode MS"/>
                <a:ea typeface="Arial Unicode MS"/>
                <a:cs typeface="Arial Unicode MS"/>
              </a:rPr>
              <a:t>6</a:t>
            </a:r>
            <a:r>
              <a:rPr lang="bn-BD" sz="6000" dirty="0" smtClean="0">
                <a:latin typeface="NikoshBAN" pitchFamily="2" charset="0"/>
                <a:ea typeface="Ebrima"/>
                <a:cs typeface="NikoshBAN" pitchFamily="2" charset="0"/>
              </a:rPr>
              <a:t> সে</a:t>
            </a:r>
            <a:r>
              <a:rPr lang="en-US" sz="6000" dirty="0" smtClean="0">
                <a:latin typeface="Arial Unicode MS"/>
                <a:ea typeface="Arial Unicode MS"/>
                <a:cs typeface="Arial Unicode MS"/>
              </a:rPr>
              <a:t>.</a:t>
            </a:r>
            <a:r>
              <a:rPr lang="bn-BD" sz="6000" dirty="0" smtClean="0">
                <a:latin typeface="NikoshBAN" pitchFamily="2" charset="0"/>
                <a:ea typeface="Ebrima"/>
                <a:cs typeface="NikoshBAN" pitchFamily="2" charset="0"/>
              </a:rPr>
              <a:t>মি</a:t>
            </a:r>
            <a:r>
              <a:rPr lang="en-US" sz="6000" dirty="0" smtClean="0">
                <a:latin typeface="Arial Unicode MS"/>
                <a:ea typeface="Arial Unicode MS"/>
                <a:cs typeface="Arial Unicode MS"/>
              </a:rPr>
              <a:t>.</a:t>
            </a:r>
            <a:r>
              <a:rPr lang="bn-BD" sz="6000" dirty="0" smtClean="0">
                <a:latin typeface="NikoshBAN" pitchFamily="2" charset="0"/>
                <a:ea typeface="Ebrima"/>
                <a:cs typeface="NikoshBAN" pitchFamily="2" charset="0"/>
              </a:rPr>
              <a:t>।এর সম্পূর্ণ তলের ক্ষেত্রফল ওআয়তন নির্ণয়কর।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228600"/>
            <a:ext cx="2133599" cy="646331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দলগত কাজঃ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1295400"/>
            <a:ext cx="8542723" cy="347787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bn-BD" sz="4400" dirty="0" smtClean="0">
              <a:latin typeface="NikoshBAN" pitchFamily="2" charset="0"/>
              <a:cs typeface="NikoshBAN" pitchFamily="2" charset="0"/>
            </a:endParaRPr>
          </a:p>
          <a:p>
            <a:pPr marL="1714500" lvl="3" indent="-342900">
              <a:buAutoNum type="arabicPeriod"/>
            </a:pPr>
            <a:r>
              <a:rPr lang="bn-BD" sz="4400" b="1" dirty="0" smtClean="0">
                <a:latin typeface="NikoshBAN" pitchFamily="2" charset="0"/>
                <a:ea typeface="Ebrima"/>
                <a:cs typeface="NikoshBAN" pitchFamily="2" charset="0"/>
              </a:rPr>
              <a:t>কোণক কী?</a:t>
            </a:r>
          </a:p>
          <a:p>
            <a:pPr marL="1714500" lvl="3" indent="-342900">
              <a:buAutoNum type="arabicPeriod"/>
            </a:pPr>
            <a:r>
              <a:rPr lang="bn-BD" sz="4400" dirty="0" smtClean="0">
                <a:latin typeface="NikoshBAN" pitchFamily="2" charset="0"/>
                <a:ea typeface="Ebrima"/>
                <a:cs typeface="NikoshBAN" pitchFamily="2" charset="0"/>
              </a:rPr>
              <a:t>কোণকের আয়তন নির্ণয়ের সূত্রটি উল্লেখ কর।</a:t>
            </a:r>
          </a:p>
          <a:p>
            <a:pPr marL="342900" indent="-342900" algn="ctr"/>
            <a:r>
              <a:rPr lang="bn-BD" sz="4400" dirty="0" smtClean="0">
                <a:latin typeface="NikoshBAN" pitchFamily="2" charset="0"/>
                <a:ea typeface="Ebrima"/>
                <a:cs typeface="NikoshBAN" pitchFamily="2" charset="0"/>
              </a:rPr>
              <a:t>৩।কোণকের ক্ষেত্রফল নির্ণয়ের সূত্রটি উল্লেখ কর।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14400" y="304800"/>
            <a:ext cx="1279517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1828800"/>
            <a:ext cx="8458200" cy="255454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একটি সমবৃত্তভূমিক কোণকের উচ্চতা </a:t>
            </a:r>
            <a:r>
              <a:rPr lang="en-US" sz="4000" dirty="0" smtClean="0">
                <a:latin typeface="Arial Unicode MS"/>
                <a:ea typeface="Arial Unicode MS"/>
                <a:cs typeface="Arial Unicode MS"/>
              </a:rPr>
              <a:t>12</a:t>
            </a:r>
            <a:r>
              <a:rPr lang="bn-BD" sz="4000" dirty="0" smtClean="0">
                <a:latin typeface="NikoshBAN" pitchFamily="2" charset="0"/>
                <a:ea typeface="Ebrima"/>
                <a:cs typeface="NikoshBAN" pitchFamily="2" charset="0"/>
              </a:rPr>
              <a:t> সে,মি,</a:t>
            </a:r>
          </a:p>
          <a:p>
            <a:r>
              <a:rPr lang="bn-BD" sz="4000" dirty="0" smtClean="0">
                <a:latin typeface="NikoshBAN" pitchFamily="2" charset="0"/>
                <a:ea typeface="Ebrima"/>
                <a:cs typeface="NikoshBAN" pitchFamily="2" charset="0"/>
              </a:rPr>
              <a:t>এবং ভুমির ব্যাস </a:t>
            </a:r>
            <a:r>
              <a:rPr lang="en-US" sz="4000" dirty="0" smtClean="0">
                <a:latin typeface="Arial Unicode MS"/>
                <a:ea typeface="Arial Unicode MS"/>
                <a:cs typeface="Arial Unicode MS"/>
              </a:rPr>
              <a:t>10</a:t>
            </a:r>
            <a:r>
              <a:rPr lang="bn-BD" sz="4000" dirty="0" smtClean="0">
                <a:latin typeface="NikoshBAN" pitchFamily="2" charset="0"/>
                <a:ea typeface="Ebrima"/>
                <a:cs typeface="NikoshBAN" pitchFamily="2" charset="0"/>
              </a:rPr>
              <a:t> সে</a:t>
            </a:r>
            <a:r>
              <a:rPr lang="en-US" sz="4000" dirty="0" smtClean="0">
                <a:latin typeface="Arial Unicode MS"/>
                <a:ea typeface="Arial Unicode MS"/>
                <a:cs typeface="Arial Unicode MS"/>
              </a:rPr>
              <a:t>.</a:t>
            </a:r>
            <a:r>
              <a:rPr lang="bn-BD" sz="4000" dirty="0" smtClean="0">
                <a:latin typeface="NikoshBAN" pitchFamily="2" charset="0"/>
                <a:ea typeface="Ebrima"/>
                <a:cs typeface="NikoshBAN" pitchFamily="2" charset="0"/>
              </a:rPr>
              <a:t>মি</a:t>
            </a:r>
            <a:r>
              <a:rPr lang="en-US" sz="4000" dirty="0" smtClean="0">
                <a:latin typeface="NikoshBAN" pitchFamily="2" charset="0"/>
                <a:ea typeface="Ebrima"/>
                <a:cs typeface="NikoshBAN" pitchFamily="2" charset="0"/>
              </a:rPr>
              <a:t>.</a:t>
            </a:r>
            <a:r>
              <a:rPr lang="bn-BD" sz="4000" dirty="0" smtClean="0">
                <a:latin typeface="NikoshBAN" pitchFamily="2" charset="0"/>
                <a:ea typeface="Ebrima"/>
                <a:cs typeface="NikoshBAN" pitchFamily="2" charset="0"/>
              </a:rPr>
              <a:t> হলে তার  হেলানো উচ্চতা, বক্রতলেরক্ষেত্রফলও আয়তন নির্ণয় করে আনবে।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609600"/>
            <a:ext cx="2007281" cy="646331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বাড়ির কাজঃ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600200"/>
            <a:ext cx="6705600" cy="4800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438400" y="228600"/>
            <a:ext cx="2743200" cy="13234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8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8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722</TotalTime>
  <Words>337</Words>
  <Application>Microsoft Office PowerPoint</Application>
  <PresentationFormat>On-screen Show (4:3)</PresentationFormat>
  <Paragraphs>64</Paragraphs>
  <Slides>12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Office Theme</vt:lpstr>
      <vt:lpstr>Equation</vt:lpstr>
      <vt:lpstr>Microsoft Equation 3.0</vt:lpstr>
      <vt:lpstr>Slide 1</vt:lpstr>
      <vt:lpstr>পরিচিতি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himu</dc:creator>
  <cp:lastModifiedBy>USER</cp:lastModifiedBy>
  <cp:revision>137</cp:revision>
  <dcterms:created xsi:type="dcterms:W3CDTF">2006-08-16T00:00:00Z</dcterms:created>
  <dcterms:modified xsi:type="dcterms:W3CDTF">2019-10-25T16:04:57Z</dcterms:modified>
</cp:coreProperties>
</file>