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257" r:id="rId3"/>
    <p:sldId id="298" r:id="rId4"/>
    <p:sldId id="299" r:id="rId5"/>
    <p:sldId id="258" r:id="rId6"/>
    <p:sldId id="264" r:id="rId7"/>
    <p:sldId id="267" r:id="rId8"/>
    <p:sldId id="269" r:id="rId9"/>
    <p:sldId id="271" r:id="rId10"/>
    <p:sldId id="273" r:id="rId11"/>
    <p:sldId id="275" r:id="rId12"/>
    <p:sldId id="277" r:id="rId13"/>
    <p:sldId id="279" r:id="rId14"/>
    <p:sldId id="281" r:id="rId15"/>
    <p:sldId id="283" r:id="rId16"/>
    <p:sldId id="285" r:id="rId17"/>
    <p:sldId id="287" r:id="rId18"/>
    <p:sldId id="289" r:id="rId19"/>
    <p:sldId id="291" r:id="rId20"/>
    <p:sldId id="293" r:id="rId21"/>
    <p:sldId id="29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31344-BEDB-4FDD-A167-7ECB48905ABD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0A38B-E8B1-41C2-BF86-5953B4C52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336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31344-BEDB-4FDD-A167-7ECB48905ABD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0A38B-E8B1-41C2-BF86-5953B4C52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349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31344-BEDB-4FDD-A167-7ECB48905ABD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0A38B-E8B1-41C2-BF86-5953B4C52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256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Process 7"/>
          <p:cNvSpPr/>
          <p:nvPr userDrawn="1"/>
        </p:nvSpPr>
        <p:spPr>
          <a:xfrm>
            <a:off x="0" y="0"/>
            <a:ext cx="9144000" cy="6858000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010" tIns="40005" rIns="80010" bIns="40005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010" tIns="40005" rIns="80010" bIns="40005"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38545" cy="6858000"/>
          </a:xfrm>
          <a:prstGeom prst="rect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010" tIns="40005" rIns="80010" bIns="40005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9005455" y="-38100"/>
            <a:ext cx="138545" cy="6858000"/>
          </a:xfrm>
          <a:prstGeom prst="rect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010" tIns="40005" rIns="80010" bIns="40005"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207818" y="0"/>
            <a:ext cx="51954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010" tIns="40005" rIns="80010" bIns="40005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8884228" y="0"/>
            <a:ext cx="51954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010" tIns="40005" rIns="80010" bIns="40005" rtlCol="0" anchor="ctr"/>
          <a:lstStyle/>
          <a:p>
            <a:pPr algn="ctr"/>
            <a:endParaRPr lang="en-US"/>
          </a:p>
        </p:txBody>
      </p:sp>
      <p:sp>
        <p:nvSpPr>
          <p:cNvPr id="3" name="Flowchart: Process 2"/>
          <p:cNvSpPr/>
          <p:nvPr userDrawn="1"/>
        </p:nvSpPr>
        <p:spPr>
          <a:xfrm>
            <a:off x="233795" y="63501"/>
            <a:ext cx="8771659" cy="38099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010" tIns="40005" rIns="80010" bIns="40005" rtlCol="0" anchor="ctr"/>
          <a:lstStyle/>
          <a:p>
            <a:pPr algn="ctr"/>
            <a:endParaRPr lang="en-US"/>
          </a:p>
        </p:txBody>
      </p:sp>
      <p:sp>
        <p:nvSpPr>
          <p:cNvPr id="10" name="Flowchart: Process 9"/>
          <p:cNvSpPr/>
          <p:nvPr userDrawn="1"/>
        </p:nvSpPr>
        <p:spPr>
          <a:xfrm>
            <a:off x="277091" y="6756401"/>
            <a:ext cx="8771659" cy="38099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010" tIns="40005" rIns="80010" bIns="40005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847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31344-BEDB-4FDD-A167-7ECB48905ABD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0A38B-E8B1-41C2-BF86-5953B4C52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744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31344-BEDB-4FDD-A167-7ECB48905ABD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0A38B-E8B1-41C2-BF86-5953B4C52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321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31344-BEDB-4FDD-A167-7ECB48905ABD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0A38B-E8B1-41C2-BF86-5953B4C52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536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31344-BEDB-4FDD-A167-7ECB48905ABD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0A38B-E8B1-41C2-BF86-5953B4C52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019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31344-BEDB-4FDD-A167-7ECB48905ABD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0A38B-E8B1-41C2-BF86-5953B4C52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254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31344-BEDB-4FDD-A167-7ECB48905ABD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0A38B-E8B1-41C2-BF86-5953B4C52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251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31344-BEDB-4FDD-A167-7ECB48905ABD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0A38B-E8B1-41C2-BF86-5953B4C52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339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31344-BEDB-4FDD-A167-7ECB48905ABD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0A38B-E8B1-41C2-BF86-5953B4C52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381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31344-BEDB-4FDD-A167-7ECB48905ABD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0A38B-E8B1-41C2-BF86-5953B4C52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066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909" y="2052941"/>
            <a:ext cx="2808614" cy="44339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4" y="2137384"/>
            <a:ext cx="2355273" cy="42650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6364" y="1270000"/>
            <a:ext cx="8451273" cy="896399"/>
          </a:xfrm>
          <a:prstGeom prst="rect">
            <a:avLst/>
          </a:prstGeom>
          <a:noFill/>
        </p:spPr>
        <p:txBody>
          <a:bodyPr wrap="square" lIns="80010" tIns="40005" rIns="80010" bIns="40005" rtlCol="0">
            <a:spAutoFit/>
          </a:bodyPr>
          <a:lstStyle/>
          <a:p>
            <a:r>
              <a:rPr lang="en-US" sz="5300" dirty="0" smtClean="0">
                <a:blipFill dpi="0" rotWithShape="1">
                  <a:blip r:embed="rId3"/>
                  <a:srcRect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sz="5300" dirty="0" smtClean="0">
                <a:blipFill dpi="0" rotWithShape="1">
                  <a:blip r:embed="rId3"/>
                  <a:srcRect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300" dirty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bn-BD" sz="5300" dirty="0">
                <a:blipFill dpi="0" rotWithShape="1">
                  <a:blip r:embed="rId3"/>
                  <a:srcRect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স্বাগতম</a:t>
            </a:r>
            <a:endParaRPr lang="en-US" sz="5300" dirty="0">
              <a:blipFill dpi="0" rotWithShape="1">
                <a:blip r:embed="rId3"/>
                <a:srcRect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51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69818" y="508001"/>
            <a:ext cx="6927273" cy="573234"/>
          </a:xfrm>
          <a:prstGeom prst="rect">
            <a:avLst/>
          </a:prstGeom>
          <a:noFill/>
        </p:spPr>
        <p:txBody>
          <a:bodyPr wrap="square" lIns="80010" tIns="40005" rIns="80010" bIns="40005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প্রথম ই-মেইল সিষ্টেম চালু করেন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27" y="1333500"/>
            <a:ext cx="3480955" cy="37911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10415" y="5644058"/>
            <a:ext cx="5278881" cy="804066"/>
          </a:xfrm>
          <a:prstGeom prst="rect">
            <a:avLst/>
          </a:prstGeom>
          <a:noFill/>
        </p:spPr>
        <p:txBody>
          <a:bodyPr wrap="none" lIns="80010" tIns="40005" rIns="80010" bIns="40005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700" b="1" spc="44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রেমন্ড স্যামুয়েল  টমলিনসন</a:t>
            </a:r>
            <a:endParaRPr lang="en-US" sz="4700" b="1" spc="44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693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31819" y="444500"/>
            <a:ext cx="6303818" cy="619400"/>
          </a:xfrm>
          <a:prstGeom prst="rect">
            <a:avLst/>
          </a:prstGeom>
        </p:spPr>
        <p:txBody>
          <a:bodyPr wrap="square" lIns="80010" tIns="40005" rIns="80010" bIns="40005">
            <a:spAutoFit/>
          </a:bodyPr>
          <a:lstStyle/>
          <a:p>
            <a:r>
              <a:rPr lang="bn-BD" sz="3500" dirty="0">
                <a:latin typeface="NikoshBAN" pitchFamily="2" charset="0"/>
                <a:cs typeface="NikoshBAN" pitchFamily="2" charset="0"/>
              </a:rPr>
              <a:t>জন্ম –১৯৫৫,   মৃত্যূ---20১১</a:t>
            </a:r>
            <a:endParaRPr lang="en-US" sz="3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39636" y="5461000"/>
            <a:ext cx="4156364" cy="619400"/>
          </a:xfrm>
          <a:prstGeom prst="rect">
            <a:avLst/>
          </a:prstGeom>
          <a:noFill/>
        </p:spPr>
        <p:txBody>
          <a:bodyPr wrap="square" lIns="80010" tIns="40005" rIns="80010" bIns="40005" rtlCol="0">
            <a:spAutoFit/>
          </a:bodyPr>
          <a:lstStyle/>
          <a:p>
            <a:r>
              <a:rPr lang="bn-BD" sz="3500" b="1" dirty="0"/>
              <a:t>স্টিভ জবস </a:t>
            </a:r>
            <a:endParaRPr lang="en-US" sz="35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680363" y="1587500"/>
            <a:ext cx="2909455" cy="3312445"/>
          </a:xfrm>
          <a:prstGeom prst="rect">
            <a:avLst/>
          </a:prstGeom>
          <a:noFill/>
        </p:spPr>
        <p:txBody>
          <a:bodyPr wrap="square" lIns="80010" tIns="40005" rIns="80010" bIns="40005" rtlCol="0">
            <a:spAutoFit/>
          </a:bodyPr>
          <a:lstStyle/>
          <a:p>
            <a:r>
              <a:rPr lang="bn-BD" sz="4200" dirty="0">
                <a:latin typeface="NikoshBAN" pitchFamily="2" charset="0"/>
                <a:cs typeface="NikoshBAN" pitchFamily="2" charset="0"/>
              </a:rPr>
              <a:t>১৯৭৬ ১লা এপ্রিল অ্যাপল কম্পিউটার  নামক প্রতিষ্ঠান চালু করেন ।</a:t>
            </a:r>
            <a:endParaRPr lang="en-US" sz="4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54" y="1778000"/>
            <a:ext cx="3698153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98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39741" y="508001"/>
            <a:ext cx="4544193" cy="573234"/>
          </a:xfrm>
          <a:prstGeom prst="rect">
            <a:avLst/>
          </a:prstGeom>
        </p:spPr>
        <p:txBody>
          <a:bodyPr wrap="none" lIns="80010" tIns="40005" rIns="80010" bIns="40005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জন্ম –১৯৫৫ সালে ২৮শে অক্টোবর।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0909" y="5696595"/>
            <a:ext cx="5541818" cy="619400"/>
          </a:xfrm>
          <a:prstGeom prst="rect">
            <a:avLst/>
          </a:prstGeom>
          <a:noFill/>
        </p:spPr>
        <p:txBody>
          <a:bodyPr wrap="square" lIns="80010" tIns="40005" rIns="80010" bIns="40005" rtlCol="0">
            <a:spAutoFit/>
          </a:bodyPr>
          <a:lstStyle/>
          <a:p>
            <a:r>
              <a:rPr lang="bn-BD" sz="3500" dirty="0">
                <a:latin typeface="NikoshBAN" pitchFamily="2" charset="0"/>
                <a:cs typeface="NikoshBAN" pitchFamily="2" charset="0"/>
              </a:rPr>
              <a:t>উইলিয়াম হেনরি ‘বিল’ গেটস </a:t>
            </a:r>
            <a:endParaRPr lang="en-US" sz="3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0" y="1405483"/>
            <a:ext cx="5126182" cy="465512"/>
          </a:xfrm>
          <a:prstGeom prst="rect">
            <a:avLst/>
          </a:prstGeom>
          <a:noFill/>
        </p:spPr>
        <p:txBody>
          <a:bodyPr wrap="square" lIns="80010" tIns="40005" rIns="80010" bIns="40005" rtlCol="0">
            <a:spAutoFit/>
          </a:bodyPr>
          <a:lstStyle/>
          <a:p>
            <a:r>
              <a:rPr lang="bn-BD" sz="2500" dirty="0">
                <a:latin typeface="NikoshBAN" pitchFamily="2" charset="0"/>
                <a:cs typeface="NikoshBAN" pitchFamily="2" charset="0"/>
              </a:rPr>
              <a:t>মাইক্রোসফট  কোম্পানির জন্মদাতা </a:t>
            </a:r>
            <a:endParaRPr lang="en-US" sz="25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316" y="2239876"/>
            <a:ext cx="5487321" cy="334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87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78182" y="5524500"/>
            <a:ext cx="5675913" cy="727122"/>
          </a:xfrm>
          <a:prstGeom prst="rect">
            <a:avLst/>
          </a:prstGeom>
        </p:spPr>
        <p:txBody>
          <a:bodyPr wrap="none" lIns="80010" tIns="40005" rIns="80010" bIns="40005">
            <a:spAutoFit/>
          </a:bodyPr>
          <a:lstStyle/>
          <a:p>
            <a:r>
              <a:rPr lang="bn-BD" sz="4200" dirty="0">
                <a:latin typeface="NikoshBAN" pitchFamily="2" charset="0"/>
                <a:cs typeface="NikoshBAN" pitchFamily="2" charset="0"/>
              </a:rPr>
              <a:t>স্যার টিমোথি জন ‘টিম’ র্বানাস-লি</a:t>
            </a:r>
            <a:endParaRPr lang="en-US" sz="4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85455" y="571501"/>
            <a:ext cx="7065818" cy="573234"/>
          </a:xfrm>
          <a:prstGeom prst="rect">
            <a:avLst/>
          </a:prstGeom>
          <a:noFill/>
        </p:spPr>
        <p:txBody>
          <a:bodyPr wrap="square" lIns="80010" tIns="40005" rIns="80010" bIns="40005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ওয়ার্ল্ড ওয়াইড ওয়েবের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(www)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জনক।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263" y="1968500"/>
            <a:ext cx="3920836" cy="280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85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93273" y="444500"/>
            <a:ext cx="2886688" cy="619400"/>
          </a:xfrm>
          <a:prstGeom prst="rect">
            <a:avLst/>
          </a:prstGeom>
        </p:spPr>
        <p:txBody>
          <a:bodyPr wrap="none" lIns="80010" tIns="40005" rIns="80010" bIns="40005">
            <a:spAutoFit/>
          </a:bodyPr>
          <a:lstStyle/>
          <a:p>
            <a:r>
              <a:rPr lang="bn-BD" sz="3500" dirty="0">
                <a:latin typeface="NikoshBAN" pitchFamily="2" charset="0"/>
                <a:cs typeface="NikoshBAN" pitchFamily="2" charset="0"/>
              </a:rPr>
              <a:t>জন্ম –১৪ মে ১৯৮৪ </a:t>
            </a:r>
            <a:endParaRPr lang="en-US" sz="35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6" y="1180282"/>
            <a:ext cx="3415369" cy="3669655"/>
          </a:xfrm>
          <a:prstGeom prst="rect">
            <a:avLst/>
          </a:prstGeom>
        </p:spPr>
      </p:pic>
      <p:pic>
        <p:nvPicPr>
          <p:cNvPr id="6" name="Picture 5" descr="f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88182" y="552913"/>
            <a:ext cx="2606242" cy="160608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710546" y="2603500"/>
            <a:ext cx="4017818" cy="2543004"/>
          </a:xfrm>
          <a:prstGeom prst="rect">
            <a:avLst/>
          </a:prstGeom>
        </p:spPr>
        <p:txBody>
          <a:bodyPr wrap="square" lIns="80010" tIns="40005" rIns="80010" bIns="40005">
            <a:spAutoFit/>
          </a:bodyPr>
          <a:lstStyle/>
          <a:p>
            <a:pPr algn="just"/>
            <a:r>
              <a:rPr lang="en-US" sz="32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ফেসবুকের</a:t>
            </a:r>
            <a:r>
              <a:rPr lang="en-US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জনক</a:t>
            </a:r>
            <a:r>
              <a:rPr lang="en-US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বিশ্বের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ln>
                  <a:solidFill>
                    <a:srgbClr val="FF0066"/>
                  </a:solidFill>
                </a:ln>
                <a:latin typeface="NikoshBAN" pitchFamily="2" charset="0"/>
                <a:cs typeface="NikoshBAN" pitchFamily="2" charset="0"/>
              </a:rPr>
              <a:t>১১৯ </a:t>
            </a:r>
            <a:r>
              <a:rPr lang="en-US" sz="3200" b="1" dirty="0" err="1">
                <a:ln>
                  <a:solidFill>
                    <a:srgbClr val="FF0066"/>
                  </a:solidFill>
                </a:ln>
                <a:latin typeface="NikoshBAN" pitchFamily="2" charset="0"/>
                <a:cs typeface="NikoshBAN" pitchFamily="2" charset="0"/>
              </a:rPr>
              <a:t>কোটি</a:t>
            </a:r>
            <a:r>
              <a:rPr lang="en-US" sz="3200" b="1" dirty="0">
                <a:ln>
                  <a:solidFill>
                    <a:srgbClr val="FF0066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লোক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(২০১৪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পরিসংখ্যান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)।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ভিত্তিক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2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8" name="Rectangle 7"/>
          <p:cNvSpPr/>
          <p:nvPr/>
        </p:nvSpPr>
        <p:spPr>
          <a:xfrm rot="10800000" flipV="1">
            <a:off x="-140975" y="4921875"/>
            <a:ext cx="3971980" cy="942566"/>
          </a:xfrm>
          <a:prstGeom prst="rect">
            <a:avLst/>
          </a:prstGeom>
          <a:noFill/>
        </p:spPr>
        <p:txBody>
          <a:bodyPr wrap="square" lIns="80010" tIns="40005" rIns="80010" bIns="40005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হাভার্ড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বিশ্বঃ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</a:t>
            </a:r>
            <a:endParaRPr lang="bn-BD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মার্ক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জাকারবার্গ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97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92460" y="635000"/>
            <a:ext cx="4767010" cy="1635063"/>
          </a:xfrm>
          <a:prstGeom prst="rect">
            <a:avLst/>
          </a:prstGeom>
        </p:spPr>
        <p:txBody>
          <a:bodyPr wrap="none" lIns="80010" tIns="40005" rIns="80010" bIns="40005">
            <a:spAutoFit/>
          </a:bodyPr>
          <a:lstStyle/>
          <a:p>
            <a:pPr algn="ctr"/>
            <a:r>
              <a:rPr lang="bn-BD" sz="101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101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7" y="2413000"/>
            <a:ext cx="3944877" cy="28416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636" y="2286000"/>
            <a:ext cx="4318000" cy="29686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83690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36128" y="317500"/>
            <a:ext cx="1285287" cy="804066"/>
          </a:xfrm>
          <a:prstGeom prst="rect">
            <a:avLst/>
          </a:prstGeom>
          <a:noFill/>
        </p:spPr>
        <p:txBody>
          <a:bodyPr wrap="none" lIns="80010" tIns="40005" rIns="80010" bIns="40005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47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 ১ </a:t>
            </a:r>
            <a:endParaRPr lang="en-US" sz="47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93000" y="127000"/>
            <a:ext cx="1168269" cy="804066"/>
          </a:xfrm>
          <a:prstGeom prst="rect">
            <a:avLst/>
          </a:prstGeom>
          <a:noFill/>
        </p:spPr>
        <p:txBody>
          <a:bodyPr wrap="none" lIns="80010" tIns="40005" rIns="80010" bIns="40005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47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 ২</a:t>
            </a:r>
            <a:endParaRPr lang="en-US" sz="47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8545" y="3048001"/>
            <a:ext cx="2563091" cy="2481449"/>
          </a:xfrm>
          <a:prstGeom prst="rect">
            <a:avLst/>
          </a:prstGeom>
          <a:noFill/>
        </p:spPr>
        <p:txBody>
          <a:bodyPr wrap="square" lIns="80010" tIns="40005" rIns="80010" bIns="40005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9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চিত্রের লোকটির  অবদানকৃত বিষয়টি সমন্ধে লিখ?</a:t>
            </a:r>
            <a:endParaRPr lang="en-US" sz="39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32" y="1099800"/>
            <a:ext cx="1524000" cy="16374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636" y="954634"/>
            <a:ext cx="1795702" cy="17826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5509916" y="2984500"/>
            <a:ext cx="2797422" cy="3312445"/>
          </a:xfrm>
          <a:prstGeom prst="rect">
            <a:avLst/>
          </a:prstGeom>
          <a:noFill/>
        </p:spPr>
        <p:txBody>
          <a:bodyPr wrap="square" lIns="80010" tIns="40005" rIns="80010" bIns="40005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4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চিত্রের মেয়েটি কিভাবে </a:t>
            </a:r>
          </a:p>
          <a:p>
            <a:pPr algn="ctr"/>
            <a:r>
              <a:rPr lang="bn-BD" sz="4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প্রোগ্রামিং ধারনার প্রর্বতক হয়ে উঠে</a:t>
            </a:r>
            <a:endParaRPr lang="en-US" sz="77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295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08909" y="1093677"/>
            <a:ext cx="4017817" cy="1150442"/>
          </a:xfrm>
          <a:prstGeom prst="rect">
            <a:avLst/>
          </a:prstGeom>
          <a:noFill/>
        </p:spPr>
        <p:txBody>
          <a:bodyPr wrap="square" lIns="80010" tIns="40005" rIns="80010" bIns="40005">
            <a:prstTxWarp prst="textButton">
              <a:avLst/>
            </a:prstTxWarp>
            <a:spAutoFit/>
          </a:bodyPr>
          <a:lstStyle/>
          <a:p>
            <a:pPr algn="ctr"/>
            <a:r>
              <a:rPr lang="bn-BD" sz="7000" b="1" spc="263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000" b="1" spc="263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19" y="1668898"/>
            <a:ext cx="2493818" cy="39235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909" y="1548639"/>
            <a:ext cx="3463637" cy="40437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9389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7543" y="254000"/>
            <a:ext cx="7908925" cy="76944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none" lIns="80010" tIns="40005" rIns="80010" bIns="40005">
            <a:prstTxWarp prst="textDoubleWave1">
              <a:avLst>
                <a:gd name="adj1" fmla="val 6250"/>
                <a:gd name="adj2" fmla="val 0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700" b="1" dirty="0">
                <a:ln w="11430"/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প্রোগ্রামিং ধারনার প্রর্বতক কে</a:t>
            </a:r>
            <a:r>
              <a:rPr lang="bn-BD" sz="4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7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3235" y="4699000"/>
            <a:ext cx="4092146" cy="896399"/>
          </a:xfrm>
          <a:prstGeom prst="rect">
            <a:avLst/>
          </a:prstGeom>
          <a:noFill/>
        </p:spPr>
        <p:txBody>
          <a:bodyPr wrap="none" lIns="80010" tIns="40005" rIns="80010" bIns="40005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bn-BD" sz="5300" b="1" dirty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</a:t>
            </a:r>
            <a:r>
              <a:rPr lang="bn-BD" sz="53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300" b="1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চার্লজ ব্যাবেজ</a:t>
            </a:r>
            <a:endParaRPr lang="en-US" sz="5300" b="1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44572" y="2413000"/>
            <a:ext cx="3867725" cy="804066"/>
          </a:xfrm>
          <a:prstGeom prst="rect">
            <a:avLst/>
          </a:prstGeom>
          <a:noFill/>
        </p:spPr>
        <p:txBody>
          <a:bodyPr wrap="none" lIns="80010" tIns="40005" rIns="80010" bIns="40005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47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অ্যাডা লাভলেস </a:t>
            </a:r>
            <a:endParaRPr lang="en-US" sz="47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81366" y="2540000"/>
            <a:ext cx="2184572" cy="804066"/>
          </a:xfrm>
          <a:prstGeom prst="rect">
            <a:avLst/>
          </a:prstGeom>
          <a:noFill/>
        </p:spPr>
        <p:txBody>
          <a:bodyPr wrap="none" lIns="80010" tIns="40005" rIns="80010" bIns="40005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টম লি</a:t>
            </a:r>
            <a:endParaRPr lang="en-US" sz="47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94008" y="4691558"/>
            <a:ext cx="2795316" cy="804066"/>
          </a:xfrm>
          <a:prstGeom prst="rect">
            <a:avLst/>
          </a:prstGeom>
          <a:noFill/>
        </p:spPr>
        <p:txBody>
          <a:bodyPr wrap="none" lIns="80010" tIns="40005" rIns="80010" bIns="40005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47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bn-BD" sz="47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বিল গেটস</a:t>
            </a:r>
            <a:endParaRPr lang="en-US" sz="4700" b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577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3573" y="254000"/>
            <a:ext cx="8456862" cy="1841500"/>
          </a:xfrm>
          <a:prstGeom prst="rect">
            <a:avLst/>
          </a:prstGeom>
          <a:noFill/>
        </p:spPr>
        <p:txBody>
          <a:bodyPr wrap="none" lIns="80010" tIns="40005" rIns="80010" bIns="40005">
            <a:prstTxWarp prst="textDeflateBottom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BD" sz="47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মাইক্রোসফট এর প্রতিষ্ঠাতা কে?</a:t>
            </a:r>
            <a:endParaRPr lang="en-US" sz="47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29405" y="4762500"/>
            <a:ext cx="3483005" cy="804066"/>
          </a:xfrm>
          <a:prstGeom prst="rect">
            <a:avLst/>
          </a:prstGeom>
          <a:noFill/>
        </p:spPr>
        <p:txBody>
          <a:bodyPr wrap="none" lIns="80010" tIns="40005" rIns="80010" bIns="40005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bn-BD" sz="47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চার্লজ ব্যাবেজ</a:t>
            </a:r>
            <a:endParaRPr lang="en-US" sz="47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44572" y="2413000"/>
            <a:ext cx="3867725" cy="804066"/>
          </a:xfrm>
          <a:prstGeom prst="rect">
            <a:avLst/>
          </a:prstGeom>
          <a:noFill/>
        </p:spPr>
        <p:txBody>
          <a:bodyPr wrap="none" lIns="80010" tIns="40005" rIns="80010" bIns="40005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47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অ্যাডা লাভলেস </a:t>
            </a:r>
            <a:endParaRPr lang="en-US" sz="47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81366" y="2540000"/>
            <a:ext cx="2184572" cy="804066"/>
          </a:xfrm>
          <a:prstGeom prst="rect">
            <a:avLst/>
          </a:prstGeom>
          <a:noFill/>
        </p:spPr>
        <p:txBody>
          <a:bodyPr wrap="none" lIns="80010" tIns="40005" rIns="80010" bIns="40005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টম লি</a:t>
            </a:r>
            <a:endParaRPr lang="en-US" sz="47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94008" y="4691558"/>
            <a:ext cx="2795316" cy="804066"/>
          </a:xfrm>
          <a:prstGeom prst="rect">
            <a:avLst/>
          </a:prstGeom>
          <a:noFill/>
        </p:spPr>
        <p:txBody>
          <a:bodyPr wrap="none" lIns="80010" tIns="40005" rIns="80010" bIns="40005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47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bn-BD" sz="47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বিল গেটস</a:t>
            </a:r>
            <a:endParaRPr lang="en-US" sz="4700" b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17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84928" y="662445"/>
            <a:ext cx="2438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u="sng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Flowchart: Terminator 3"/>
          <p:cNvSpPr/>
          <p:nvPr/>
        </p:nvSpPr>
        <p:spPr>
          <a:xfrm>
            <a:off x="5905500" y="662445"/>
            <a:ext cx="228600" cy="7620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4497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22488" algn="l" defTabSz="104497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44976" algn="l" defTabSz="104497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67464" algn="l" defTabSz="104497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89953" algn="l" defTabSz="104497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12441" algn="l" defTabSz="104497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134929" algn="l" defTabSz="104497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657417" algn="l" defTabSz="104497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179905" algn="l" defTabSz="104497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34100" y="584536"/>
            <a:ext cx="220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u="sng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1476715"/>
            <a:ext cx="74676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4497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22488" algn="l" defTabSz="104497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44976" algn="l" defTabSz="104497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67464" algn="l" defTabSz="104497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89953" algn="l" defTabSz="104497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12441" algn="l" defTabSz="104497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134929" algn="l" defTabSz="104497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657417" algn="l" defTabSz="104497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179905" algn="l" defTabSz="104497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5400000" flipV="1">
            <a:off x="2286001" y="3876820"/>
            <a:ext cx="4419598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4497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22488" algn="l" defTabSz="104497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44976" algn="l" defTabSz="104497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67464" algn="l" defTabSz="104497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89953" algn="l" defTabSz="104497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12441" algn="l" defTabSz="104497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134929" algn="l" defTabSz="104497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657417" algn="l" defTabSz="104497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179905" algn="l" defTabSz="104497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00600" y="2133600"/>
            <a:ext cx="4038600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বিষয়-তথ্য ও যোগাযোগ প্রযুক্তি</a:t>
            </a:r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শ্রেণী –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নবম</a:t>
            </a:r>
          </a:p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১ম অধ্যায়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2133600"/>
            <a:ext cx="3618328" cy="31700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তাসলিমা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বেগম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পু্লেরঘাট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আঃ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হোঃ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পাকুন্দিয়া,কিশোরগঞ্জ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2" descr="C:\Users\Pulargat\Desktop\New folder\IMG_20190815_2302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2399127" cy="1661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05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5273" y="268378"/>
            <a:ext cx="4364182" cy="1718221"/>
          </a:xfrm>
          <a:prstGeom prst="rect">
            <a:avLst/>
          </a:prstGeom>
          <a:noFill/>
        </p:spPr>
        <p:txBody>
          <a:bodyPr wrap="none" lIns="80010" tIns="40005" rIns="80010" bIns="40005">
            <a:prstTxWarp prst="textTriangl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BD" sz="4700" b="1" cap="all" dirty="0">
                <a:ln w="0"/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700" b="1" cap="all" dirty="0">
              <a:ln w="0"/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5204" y="1841500"/>
            <a:ext cx="7493602" cy="3302001"/>
          </a:xfrm>
          <a:prstGeom prst="rect">
            <a:avLst/>
          </a:prstGeom>
          <a:noFill/>
        </p:spPr>
        <p:txBody>
          <a:bodyPr wrap="none" lIns="80010" tIns="40005" rIns="80010" bIns="40005">
            <a:prstTxWarp prst="textArchDown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BD" sz="251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ফেসবুক</a:t>
            </a:r>
            <a:r>
              <a:rPr lang="bn-BD" sz="101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একটি জনপ্রিয় সামাজিক যোগাযোগ মাধ্যম – যুক্তি দাও</a:t>
            </a:r>
            <a:endParaRPr lang="en-US" sz="101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33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2364" y="2348430"/>
            <a:ext cx="3117273" cy="185857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7608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9864" y="2794000"/>
            <a:ext cx="6156614" cy="1019721"/>
          </a:xfrm>
          <a:prstGeom prst="rect">
            <a:avLst/>
          </a:prstGeom>
          <a:noFill/>
        </p:spPr>
        <p:txBody>
          <a:bodyPr wrap="none" lIns="80010" tIns="40005" rIns="80010" bIns="40005">
            <a:prstTxWarp prst="textPlain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BD" sz="4700" b="1" cap="all" dirty="0">
                <a:ln w="0"/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reflection blurRad="12700" stA="50000" endPos="50000" dist="5000" dir="5400000" sy="-100000" rotWithShape="0"/>
                </a:effectLst>
              </a:rPr>
              <a:t>ধন্যবাদ সবাইকে </a:t>
            </a:r>
            <a:endParaRPr lang="en-US" sz="4700" b="1" cap="all" dirty="0">
              <a:ln w="0"/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" name="Picture 2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3" y="254000"/>
            <a:ext cx="1125682" cy="88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727" y="5524500"/>
            <a:ext cx="1125682" cy="88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636" y="272473"/>
            <a:ext cx="1125682" cy="88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82" y="5468433"/>
            <a:ext cx="1125682" cy="88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81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0"/>
            <a:ext cx="3657601" cy="2819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52399"/>
            <a:ext cx="3048000" cy="30258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200400"/>
            <a:ext cx="3011054" cy="3357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207" y="3505200"/>
            <a:ext cx="2741993" cy="298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738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n-BD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আজকের পাঠ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bn-BD" sz="6000" b="1" dirty="0">
                <a:ln w="11430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ও যোগাযোগ প্রযুক্তি </a:t>
            </a:r>
          </a:p>
          <a:p>
            <a:pPr algn="ctr"/>
            <a:r>
              <a:rPr lang="bn-BD" sz="6000" b="1" dirty="0">
                <a:ln w="11430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বিকাশে  উল্লেখযোগ্য ব্যাক্তিত্ব।</a:t>
            </a:r>
            <a:endParaRPr lang="en-US" sz="6000" b="1" dirty="0">
              <a:ln w="11430"/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65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ular Callout 5"/>
          <p:cNvSpPr/>
          <p:nvPr/>
        </p:nvSpPr>
        <p:spPr>
          <a:xfrm>
            <a:off x="609600" y="646794"/>
            <a:ext cx="4419600" cy="612648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57200" y="609600"/>
            <a:ext cx="838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b="1" dirty="0">
                <a:latin typeface="NikoshBAN" pitchFamily="2" charset="0"/>
                <a:cs typeface="NikoshBAN" pitchFamily="2" charset="0"/>
              </a:rPr>
              <a:t>এ পাঠ শেষে শিক্ষার্থীরা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828800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bn-BD" sz="3600" b="1" dirty="0">
                <a:latin typeface="NikoshBAN" pitchFamily="2" charset="0"/>
                <a:cs typeface="NikoshBAN" pitchFamily="2" charset="0"/>
              </a:rPr>
              <a:t>তথ্য ও যোগাযোগ প্রযুক্তির গুরুত্ব ব্যাখা করতে পারবে।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3105835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bn-BD" sz="3600" b="1" dirty="0">
                <a:latin typeface="NikoshBAN" pitchFamily="2" charset="0"/>
                <a:cs typeface="NikoshBAN" pitchFamily="2" charset="0"/>
              </a:rPr>
              <a:t>তথ্য ও যোগাযোগ প্রযুক্তির সংশ্লিষ্ট ব্যাক্তির্বগের অবদান র্বণনা করতে পারবে।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4648200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bn-BD" sz="3600" b="1" dirty="0">
                <a:latin typeface="NikoshBAN" pitchFamily="2" charset="0"/>
                <a:cs typeface="NikoshBAN" pitchFamily="2" charset="0"/>
              </a:rPr>
              <a:t>উল্লেখযোগ্য ব্যাক্তিত্বরা কে কোন বিষয়ে অবদান রেখেছে তা র্বণনা করতে পারবে।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020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637" y="331791"/>
            <a:ext cx="2569366" cy="25506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92727" y="889000"/>
            <a:ext cx="4918364" cy="1158009"/>
          </a:xfrm>
          <a:prstGeom prst="rect">
            <a:avLst/>
          </a:prstGeom>
          <a:noFill/>
        </p:spPr>
        <p:txBody>
          <a:bodyPr wrap="square" lIns="80010" tIns="40005" rIns="80010" bIns="40005" rtlCol="0">
            <a:spAutoFit/>
          </a:bodyPr>
          <a:lstStyle/>
          <a:p>
            <a:r>
              <a:rPr lang="bn-BD" sz="3500" b="1" dirty="0">
                <a:latin typeface="NikoshBAN" pitchFamily="2" charset="0"/>
                <a:cs typeface="NikoshBAN" pitchFamily="2" charset="0"/>
              </a:rPr>
              <a:t>কবি লর্ড বায়রন কন্যা অ্যাডা লাভলেস (</a:t>
            </a:r>
            <a:r>
              <a:rPr lang="en-US" sz="3500" b="1" dirty="0">
                <a:latin typeface="NikoshBAN" pitchFamily="2" charset="0"/>
                <a:cs typeface="NikoshBAN" pitchFamily="2" charset="0"/>
              </a:rPr>
              <a:t>Ada Lovelace)</a:t>
            </a:r>
          </a:p>
        </p:txBody>
      </p:sp>
      <p:sp>
        <p:nvSpPr>
          <p:cNvPr id="7" name="Rectangle 6"/>
          <p:cNvSpPr/>
          <p:nvPr/>
        </p:nvSpPr>
        <p:spPr>
          <a:xfrm>
            <a:off x="277091" y="2342058"/>
            <a:ext cx="6719455" cy="804066"/>
          </a:xfrm>
          <a:prstGeom prst="rect">
            <a:avLst/>
          </a:prstGeom>
          <a:noFill/>
        </p:spPr>
        <p:txBody>
          <a:bodyPr wrap="square" lIns="80010" tIns="40005" rIns="80010" bIns="40005">
            <a:spAutoFit/>
          </a:bodyPr>
          <a:lstStyle/>
          <a:p>
            <a:pPr algn="ctr"/>
            <a:r>
              <a:rPr lang="bn-BD" sz="47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জন্ম-১৮১৫, মৃত্যূ-১৮৫২</a:t>
            </a:r>
            <a:endParaRPr lang="en-US" sz="47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lowchart: Display 8"/>
          <p:cNvSpPr/>
          <p:nvPr/>
        </p:nvSpPr>
        <p:spPr>
          <a:xfrm>
            <a:off x="277091" y="2984500"/>
            <a:ext cx="8520545" cy="3365500"/>
          </a:xfrm>
          <a:prstGeom prst="flowChartDisplay">
            <a:avLst/>
          </a:prstGeom>
          <a:blipFill>
            <a:blip r:embed="rId2">
              <a:lum bright="70000" contrast="-70000"/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010" tIns="40005" rIns="80010" bIns="40005" rtlCol="0" anchor="ctr"/>
          <a:lstStyle/>
          <a:p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১৮৪২-ব্যাবেজ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তুরিন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বিশ্ববিদ্যালয়ে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ইঞ্জিনের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ধারা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বক্তব্য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দেন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অ্যাডা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সহায়তা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অ্যাডার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মুত্যুর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১০০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১৯৫৩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নোট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বিজ্ঞানীরা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তিনিই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অ্যালগরিদম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প্রোগ্রামিং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দেন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পদার্থবিজ্ঞানে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অগ্রগতি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সাধিত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spc="88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800" b="1" spc="88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88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নারী</a:t>
            </a:r>
            <a:r>
              <a:rPr lang="en-US" sz="2800" b="1" spc="88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88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প্রোগ্রামার</a:t>
            </a:r>
            <a:r>
              <a:rPr lang="en-US" sz="2800" b="1" spc="88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sz="2100" b="1" dirty="0"/>
          </a:p>
        </p:txBody>
      </p:sp>
    </p:spTree>
    <p:extLst>
      <p:ext uri="{BB962C8B-B14F-4D97-AF65-F5344CB8AC3E}">
        <p14:creationId xmlns:p14="http://schemas.microsoft.com/office/powerpoint/2010/main" val="64254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7" grpId="1"/>
      <p:bldP spid="9" grpId="0" animBg="1"/>
      <p:bldP spid="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6" y="1242515"/>
            <a:ext cx="3509818" cy="39136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692727" y="571500"/>
            <a:ext cx="6165273" cy="727122"/>
          </a:xfrm>
          <a:prstGeom prst="rect">
            <a:avLst/>
          </a:prstGeom>
          <a:noFill/>
        </p:spPr>
        <p:txBody>
          <a:bodyPr wrap="square" lIns="80010" tIns="40005" rIns="80010" bIns="40005">
            <a:spAutoFit/>
            <a:scene3d>
              <a:camera prst="orthographicFront"/>
              <a:lightRig rig="threePt" dir="t"/>
            </a:scene3d>
            <a:sp3d>
              <a:bevelB w="38100" h="38100" prst="relaxedInset"/>
            </a:sp3d>
          </a:bodyPr>
          <a:lstStyle/>
          <a:p>
            <a:r>
              <a:rPr lang="bn-BD" sz="4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জন্ম –১৮৩১,   মৃত্যূ---১৮৭৯</a:t>
            </a:r>
            <a:endParaRPr lang="en-US" sz="4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blipFill>
                <a:blip r:embed="rId3"/>
                <a:stretch>
                  <a:fillRect/>
                </a:stretch>
              </a:blip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4566" y="5517058"/>
            <a:ext cx="7121821" cy="804066"/>
          </a:xfrm>
          <a:prstGeom prst="rect">
            <a:avLst/>
          </a:prstGeom>
          <a:noFill/>
        </p:spPr>
        <p:txBody>
          <a:bodyPr wrap="none" lIns="80010" tIns="40005" rIns="80010" bIns="40005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4700" b="1" dirty="0">
                <a:ln w="11430">
                  <a:gradFill>
                    <a:gsLst>
                      <a:gs pos="0">
                        <a:srgbClr val="000082"/>
                      </a:gs>
                      <a:gs pos="30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</a:gra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পর্দাথ বিজ্ঞানি </a:t>
            </a:r>
            <a:r>
              <a:rPr lang="bn-BD" sz="47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জেমস ক্লার্ক ম্যাক্সওয়েল</a:t>
            </a:r>
            <a:endParaRPr lang="en-US" sz="47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65476" y="2286000"/>
            <a:ext cx="4939978" cy="2666114"/>
          </a:xfrm>
          <a:prstGeom prst="rect">
            <a:avLst/>
          </a:prstGeom>
        </p:spPr>
        <p:txBody>
          <a:bodyPr wrap="square" lIns="80010" tIns="40005" rIns="80010" bIns="40005">
            <a:spAutoFit/>
          </a:bodyPr>
          <a:lstStyle/>
          <a:p>
            <a:r>
              <a:rPr lang="en-US" sz="4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4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4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চৌম্বকীয়</a:t>
            </a:r>
            <a:r>
              <a:rPr lang="en-US" sz="4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বলের</a:t>
            </a:r>
            <a:r>
              <a:rPr lang="en-US" sz="4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4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4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4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বিনা</a:t>
            </a:r>
            <a:r>
              <a:rPr lang="en-US" sz="4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তারে</a:t>
            </a:r>
            <a:r>
              <a:rPr lang="en-US" sz="4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বার্তা</a:t>
            </a:r>
            <a:r>
              <a:rPr lang="en-US" sz="4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প্রেরণের</a:t>
            </a:r>
            <a:r>
              <a:rPr lang="en-US" sz="4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সম্ভাবনাকে</a:t>
            </a:r>
            <a:r>
              <a:rPr lang="en-US" sz="4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তুলে</a:t>
            </a:r>
            <a:r>
              <a:rPr lang="en-US" sz="4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ধরে</a:t>
            </a:r>
            <a:endParaRPr lang="en-US" sz="3900" dirty="0">
              <a:solidFill>
                <a:schemeClr val="tx1">
                  <a:lumMod val="75000"/>
                  <a:lumOff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359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3" grpId="0"/>
      <p:bldP spid="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63" y="1752023"/>
            <a:ext cx="2909455" cy="31640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1593273" y="508000"/>
            <a:ext cx="5195455" cy="727122"/>
          </a:xfrm>
          <a:prstGeom prst="rect">
            <a:avLst/>
          </a:prstGeom>
        </p:spPr>
        <p:txBody>
          <a:bodyPr wrap="square" lIns="80010" tIns="40005" rIns="80010" bIns="40005">
            <a:spAutoFit/>
          </a:bodyPr>
          <a:lstStyle/>
          <a:p>
            <a:r>
              <a:rPr lang="bn-BD" sz="4200" dirty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জন্ম –১৮৫৮,   মৃত্যূ---১৯৩৭</a:t>
            </a:r>
            <a:endParaRPr lang="en-US" sz="4200" dirty="0">
              <a:ln>
                <a:solidFill>
                  <a:schemeClr val="accent6">
                    <a:lumMod val="75000"/>
                  </a:schemeClr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3456" y="5270500"/>
            <a:ext cx="3740726" cy="727122"/>
          </a:xfrm>
          <a:prstGeom prst="rect">
            <a:avLst/>
          </a:prstGeom>
          <a:noFill/>
        </p:spPr>
        <p:txBody>
          <a:bodyPr wrap="square" lIns="80010" tIns="40005" rIns="80010" bIns="40005" rtlCol="0">
            <a:spAutoFit/>
          </a:bodyPr>
          <a:lstStyle/>
          <a:p>
            <a:r>
              <a:rPr lang="bn-BD" sz="4200" b="1" dirty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জগদীশ চন্দ্র বসু </a:t>
            </a:r>
            <a:endParaRPr lang="en-US" sz="4200" b="1" dirty="0">
              <a:blipFill>
                <a:blip r:embed="rId3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64182" y="2667000"/>
            <a:ext cx="4017818" cy="2281394"/>
          </a:xfrm>
          <a:prstGeom prst="rect">
            <a:avLst/>
          </a:prstGeom>
        </p:spPr>
        <p:txBody>
          <a:bodyPr wrap="square" lIns="80010" tIns="40005" rIns="80010" bIns="40005">
            <a:spAutoFit/>
          </a:bodyPr>
          <a:lstStyle/>
          <a:p>
            <a:pPr lvl="0"/>
            <a:r>
              <a:rPr lang="en-US" sz="2500" b="1" dirty="0"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2500" b="1" dirty="0" err="1">
                <a:latin typeface="NikoshBAN" pitchFamily="2" charset="0"/>
                <a:cs typeface="NikoshBAN" pitchFamily="2" charset="0"/>
              </a:rPr>
              <a:t>বিনা</a:t>
            </a:r>
            <a:r>
              <a:rPr lang="en-US" sz="25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b="1" dirty="0" err="1">
                <a:latin typeface="NikoshBAN" pitchFamily="2" charset="0"/>
                <a:cs typeface="NikoshBAN" pitchFamily="2" charset="0"/>
              </a:rPr>
              <a:t>তারে</a:t>
            </a:r>
            <a:r>
              <a:rPr lang="en-US" sz="25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b="1" dirty="0" err="1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5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b="1" dirty="0" err="1"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25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b="1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5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b="1" dirty="0" err="1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2500" b="1" dirty="0">
                <a:latin typeface="NikoshBAN" pitchFamily="2" charset="0"/>
                <a:cs typeface="NikoshBAN" pitchFamily="2" charset="0"/>
              </a:rPr>
              <a:t>        </a:t>
            </a:r>
          </a:p>
          <a:p>
            <a:pPr lvl="0"/>
            <a:r>
              <a:rPr lang="en-US" sz="2500" b="1" dirty="0" err="1"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25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b="1" dirty="0" err="1">
                <a:latin typeface="NikoshBAN" pitchFamily="2" charset="0"/>
                <a:cs typeface="NikoshBAN" pitchFamily="2" charset="0"/>
              </a:rPr>
              <a:t>বার্তা</a:t>
            </a:r>
            <a:r>
              <a:rPr lang="en-US" sz="25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b="1" dirty="0" err="1">
                <a:latin typeface="NikoshBAN" pitchFamily="2" charset="0"/>
                <a:cs typeface="NikoshBAN" pitchFamily="2" charset="0"/>
              </a:rPr>
              <a:t>প্রেরণ</a:t>
            </a:r>
            <a:endParaRPr lang="en-US" sz="25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2500" b="1" dirty="0"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2500" b="1" dirty="0" err="1">
                <a:latin typeface="NikoshBAN" pitchFamily="2" charset="0"/>
                <a:cs typeface="NikoshBAN" pitchFamily="2" charset="0"/>
              </a:rPr>
              <a:t>অতি</a:t>
            </a:r>
            <a:r>
              <a:rPr lang="en-US" sz="25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b="1" dirty="0" err="1"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25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b="1" dirty="0" err="1">
                <a:latin typeface="NikoshBAN" pitchFamily="2" charset="0"/>
                <a:cs typeface="NikoshBAN" pitchFamily="2" charset="0"/>
              </a:rPr>
              <a:t>তরঙ্গ</a:t>
            </a:r>
            <a:r>
              <a:rPr lang="en-US" sz="25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b="1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5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5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b="1" dirty="0" err="1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5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b="1" dirty="0" err="1"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25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b="1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5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b="1" dirty="0" err="1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25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b="1" dirty="0" err="1"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25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b="1" dirty="0" err="1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5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b="1" dirty="0" err="1">
                <a:latin typeface="NikoshBAN" pitchFamily="2" charset="0"/>
                <a:cs typeface="NikoshBAN" pitchFamily="2" charset="0"/>
              </a:rPr>
              <a:t>প্রেরণে</a:t>
            </a:r>
            <a:r>
              <a:rPr lang="en-US" sz="25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b="1" dirty="0" err="1">
                <a:latin typeface="NikoshBAN" pitchFamily="2" charset="0"/>
                <a:cs typeface="NikoshBAN" pitchFamily="2" charset="0"/>
              </a:rPr>
              <a:t>সফল</a:t>
            </a:r>
            <a:r>
              <a:rPr lang="en-US" sz="25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b="1" dirty="0" err="1">
                <a:latin typeface="NikoshBAN" pitchFamily="2" charset="0"/>
                <a:cs typeface="NikoshBAN" pitchFamily="2" charset="0"/>
              </a:rPr>
              <a:t>হন</a:t>
            </a:r>
            <a:r>
              <a:rPr lang="en-US" sz="25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lvl="0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580909" y="5524500"/>
            <a:ext cx="2216727" cy="12065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010" tIns="40005" rIns="80010" bIns="40005" rtlCol="0" anchor="ctr"/>
          <a:lstStyle/>
          <a:p>
            <a:pPr algn="ctr"/>
            <a:r>
              <a:rPr lang="bn-BD" dirty="0" smtClean="0"/>
              <a:t> ছবিতে ক্লিক করুন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581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46364" y="3982071"/>
            <a:ext cx="6247489" cy="710927"/>
            <a:chOff x="381000" y="4778484"/>
            <a:chExt cx="6872238" cy="853112"/>
          </a:xfrm>
        </p:grpSpPr>
        <p:sp>
          <p:nvSpPr>
            <p:cNvPr id="7" name="Flowchart: Process 6"/>
            <p:cNvSpPr/>
            <p:nvPr/>
          </p:nvSpPr>
          <p:spPr>
            <a:xfrm>
              <a:off x="381000" y="4778484"/>
              <a:ext cx="5029200" cy="715358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>
              <a:off x="381000" y="4800600"/>
              <a:ext cx="6872238" cy="830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39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জন্ম –১৮৭৪,   মৃত্যূ---১৯৩৭</a:t>
              </a:r>
              <a:endParaRPr lang="en-US" sz="39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286000" y="698501"/>
            <a:ext cx="4710545" cy="573234"/>
          </a:xfrm>
          <a:prstGeom prst="rect">
            <a:avLst/>
          </a:prstGeom>
          <a:noFill/>
        </p:spPr>
        <p:txBody>
          <a:bodyPr wrap="square" lIns="80010" tIns="40005" rIns="80010" bIns="40005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গগুলিয়েলমো র্মাকনি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4" y="254001"/>
            <a:ext cx="1836907" cy="20954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Oval 8"/>
          <p:cNvSpPr/>
          <p:nvPr/>
        </p:nvSpPr>
        <p:spPr>
          <a:xfrm>
            <a:off x="5056909" y="444500"/>
            <a:ext cx="3671455" cy="6413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010" tIns="40005" rIns="80010" bIns="40005" rtlCol="0" anchor="ctr"/>
          <a:lstStyle/>
          <a:p>
            <a:r>
              <a:rPr lang="en-US" sz="21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১৮৯৫ </a:t>
            </a:r>
            <a:r>
              <a:rPr lang="en-US" sz="2100" b="1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1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b="1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1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b="1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সফল</a:t>
            </a:r>
            <a:r>
              <a:rPr lang="en-US" sz="21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b="1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বাঙালী</a:t>
            </a:r>
            <a:r>
              <a:rPr lang="en-US" sz="21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b="1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বিজ্ঞানী</a:t>
            </a:r>
            <a:r>
              <a:rPr lang="en-US" sz="21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b="1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জগদীশ</a:t>
            </a:r>
            <a:r>
              <a:rPr lang="en-US" sz="21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b="1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চন্দ্র</a:t>
            </a:r>
            <a:r>
              <a:rPr lang="en-US" sz="21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b="1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বসু</a:t>
            </a:r>
            <a:r>
              <a:rPr lang="en-US" sz="21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b="1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অতি</a:t>
            </a:r>
            <a:r>
              <a:rPr lang="en-US" sz="21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b="1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21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b="1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তরঙ্গ</a:t>
            </a:r>
            <a:r>
              <a:rPr lang="en-US" sz="21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b="1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1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b="1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1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b="1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একস্থান</a:t>
            </a:r>
            <a:r>
              <a:rPr lang="en-US" sz="21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b="1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1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b="1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21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b="1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21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b="1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1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b="1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প্রেরণে</a:t>
            </a:r>
            <a:r>
              <a:rPr lang="en-US" sz="21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b="1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সফল</a:t>
            </a:r>
            <a:r>
              <a:rPr lang="en-US" sz="21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b="1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হন</a:t>
            </a:r>
            <a:r>
              <a:rPr lang="en-US" sz="21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100" b="1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21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b="1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বেতার</a:t>
            </a:r>
            <a:r>
              <a:rPr lang="en-US" sz="21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b="1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তরঙ্গ</a:t>
            </a:r>
            <a:r>
              <a:rPr lang="en-US" sz="21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b="1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1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b="1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1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b="1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21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b="1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21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b="1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1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b="1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সফল</a:t>
            </a:r>
            <a:r>
              <a:rPr lang="en-US" sz="21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b="1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হন</a:t>
            </a:r>
            <a:r>
              <a:rPr lang="en-US" sz="21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b="1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ইতালির</a:t>
            </a:r>
            <a:r>
              <a:rPr lang="en-US" sz="21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b="1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বিজ্ঞানী</a:t>
            </a:r>
            <a:r>
              <a:rPr lang="en-US" sz="21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b="1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গুগলিয়েলমো</a:t>
            </a:r>
            <a:r>
              <a:rPr lang="en-US" sz="21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b="1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মার্কনি</a:t>
            </a:r>
            <a:r>
              <a:rPr lang="en-US" sz="21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2100" b="1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1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b="1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1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b="1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বেতার</a:t>
            </a:r>
            <a:r>
              <a:rPr lang="en-US" sz="21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b="1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যন্ত্রের</a:t>
            </a:r>
            <a:r>
              <a:rPr lang="en-US" sz="21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b="1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আবিষ্কারক</a:t>
            </a:r>
            <a:r>
              <a:rPr lang="en-US" sz="21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b="1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21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b="1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স্বীকৃতি</a:t>
            </a:r>
            <a:r>
              <a:rPr lang="en-US" sz="21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b="1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21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b="1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1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741148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9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437</Words>
  <Application>Microsoft Office PowerPoint</Application>
  <PresentationFormat>On-screen Show (4:3)</PresentationFormat>
  <Paragraphs>66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আজকের পাঠ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ABDULLAH</dc:creator>
  <cp:lastModifiedBy>Pulargat</cp:lastModifiedBy>
  <cp:revision>17</cp:revision>
  <dcterms:created xsi:type="dcterms:W3CDTF">2015-04-06T04:47:30Z</dcterms:created>
  <dcterms:modified xsi:type="dcterms:W3CDTF">2019-09-16T15:40:41Z</dcterms:modified>
</cp:coreProperties>
</file>