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av" ContentType="audio/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9" r:id="rId2"/>
    <p:sldId id="259" r:id="rId3"/>
    <p:sldId id="260" r:id="rId4"/>
    <p:sldId id="264" r:id="rId5"/>
    <p:sldId id="265" r:id="rId6"/>
    <p:sldId id="261" r:id="rId7"/>
    <p:sldId id="299" r:id="rId8"/>
    <p:sldId id="266" r:id="rId9"/>
    <p:sldId id="297" r:id="rId10"/>
    <p:sldId id="300" r:id="rId11"/>
    <p:sldId id="301" r:id="rId12"/>
    <p:sldId id="302" r:id="rId13"/>
    <p:sldId id="298" r:id="rId14"/>
    <p:sldId id="303" r:id="rId15"/>
    <p:sldId id="304" r:id="rId16"/>
    <p:sldId id="305" r:id="rId17"/>
    <p:sldId id="306" r:id="rId18"/>
    <p:sldId id="307" r:id="rId19"/>
    <p:sldId id="308" r:id="rId20"/>
    <p:sldId id="309" r:id="rId21"/>
    <p:sldId id="295" r:id="rId22"/>
    <p:sldId id="28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FAB5800-C833-412C-84CB-CE1B2883658C}">
          <p14:sldIdLst>
            <p14:sldId id="279"/>
            <p14:sldId id="259"/>
            <p14:sldId id="260"/>
            <p14:sldId id="264"/>
            <p14:sldId id="265"/>
            <p14:sldId id="261"/>
            <p14:sldId id="299"/>
            <p14:sldId id="266"/>
            <p14:sldId id="297"/>
            <p14:sldId id="300"/>
            <p14:sldId id="301"/>
            <p14:sldId id="302"/>
            <p14:sldId id="298"/>
            <p14:sldId id="303"/>
            <p14:sldId id="304"/>
            <p14:sldId id="305"/>
            <p14:sldId id="306"/>
            <p14:sldId id="307"/>
            <p14:sldId id="308"/>
          </p14:sldIdLst>
        </p14:section>
        <p14:section name="Untitled Section" id="{ADC47564-3788-488B-A3BB-2EC779DF85F1}">
          <p14:sldIdLst>
            <p14:sldId id="309"/>
            <p14:sldId id="295"/>
            <p14:sldId id="28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05" autoAdjust="0"/>
    <p:restoredTop sz="94660"/>
  </p:normalViewPr>
  <p:slideViewPr>
    <p:cSldViewPr snapToGrid="0">
      <p:cViewPr>
        <p:scale>
          <a:sx n="66" d="100"/>
          <a:sy n="66" d="100"/>
        </p:scale>
        <p:origin x="81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91EBA4-9CE3-4B36-A447-47D6A07BC03B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F4512F-BD35-4EBF-96E8-E6E18E00C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599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শ</a:t>
            </a:r>
            <a:r>
              <a:rPr lang="bn-IN" dirty="0"/>
              <a:t>ু</a:t>
            </a:r>
            <a:r>
              <a:rPr lang="en-US" dirty="0"/>
              <a:t>ভ</a:t>
            </a:r>
            <a:r>
              <a:rPr lang="bn-IN" dirty="0"/>
              <a:t>ে</a:t>
            </a:r>
            <a:r>
              <a:rPr lang="en-US" dirty="0"/>
              <a:t>চ</a:t>
            </a:r>
            <a:r>
              <a:rPr lang="bn-IN" dirty="0"/>
              <a:t>্</a:t>
            </a:r>
            <a:r>
              <a:rPr lang="en-US" dirty="0"/>
              <a:t>ছ</a:t>
            </a:r>
            <a:r>
              <a:rPr lang="bn-IN" dirty="0"/>
              <a:t>া</a:t>
            </a:r>
            <a:r>
              <a:rPr lang="en-US" dirty="0"/>
              <a:t> </a:t>
            </a:r>
            <a:r>
              <a:rPr lang="bn-IN" dirty="0"/>
              <a:t>স</a:t>
            </a:r>
            <a:r>
              <a:rPr lang="en-US" dirty="0"/>
              <a:t>্</a:t>
            </a:r>
            <a:r>
              <a:rPr lang="bn-IN" dirty="0"/>
              <a:t>ল</a:t>
            </a:r>
            <a:r>
              <a:rPr lang="en-US" dirty="0"/>
              <a:t>া</a:t>
            </a:r>
            <a:r>
              <a:rPr lang="bn-IN" dirty="0"/>
              <a:t>ই</a:t>
            </a:r>
            <a:r>
              <a:rPr lang="en-US" dirty="0"/>
              <a:t>ড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A66E0-AF7F-4C6F-AC86-4939F7F89DB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722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এ</a:t>
            </a:r>
            <a:r>
              <a:rPr lang="bn-IN" sz="2400" dirty="0"/>
              <a:t>ই</a:t>
            </a:r>
            <a:r>
              <a:rPr lang="en-US" sz="2400" dirty="0"/>
              <a:t> </a:t>
            </a:r>
            <a:r>
              <a:rPr lang="bn-IN" sz="2400" dirty="0"/>
              <a:t>স</a:t>
            </a:r>
            <a:r>
              <a:rPr lang="en-US" sz="2400" dirty="0"/>
              <a:t>্</a:t>
            </a:r>
            <a:r>
              <a:rPr lang="bn-IN" sz="2400" dirty="0"/>
              <a:t>ল</a:t>
            </a:r>
            <a:r>
              <a:rPr lang="en-US" sz="2400" dirty="0" err="1"/>
              <a:t>াই</a:t>
            </a:r>
            <a:r>
              <a:rPr lang="bn-IN" sz="2400" dirty="0"/>
              <a:t>ড</a:t>
            </a:r>
            <a:r>
              <a:rPr lang="en-US" sz="2400" dirty="0"/>
              <a:t>ে </a:t>
            </a:r>
            <a:r>
              <a:rPr lang="bn-IN" sz="2400" dirty="0"/>
              <a:t>শ</a:t>
            </a:r>
            <a:r>
              <a:rPr lang="en-US" sz="2400" dirty="0"/>
              <a:t>ি</a:t>
            </a:r>
            <a:r>
              <a:rPr lang="bn-IN" sz="2400" dirty="0"/>
              <a:t>ক</a:t>
            </a:r>
            <a:r>
              <a:rPr lang="en-US" sz="2400" dirty="0"/>
              <a:t>্</a:t>
            </a:r>
            <a:r>
              <a:rPr lang="bn-IN" sz="2400" dirty="0"/>
              <a:t>ষ</a:t>
            </a:r>
            <a:r>
              <a:rPr lang="en-US" sz="2400" dirty="0"/>
              <a:t>ক </a:t>
            </a:r>
            <a:r>
              <a:rPr lang="bn-IN" sz="2400" dirty="0"/>
              <a:t>প</a:t>
            </a:r>
            <a:r>
              <a:rPr lang="en-US" sz="2400" dirty="0"/>
              <a:t>র</a:t>
            </a:r>
            <a:r>
              <a:rPr lang="bn-IN" sz="2400" dirty="0"/>
              <a:t>ি</a:t>
            </a:r>
            <a:r>
              <a:rPr lang="en-US" sz="2400" dirty="0"/>
              <a:t>চ</a:t>
            </a:r>
            <a:r>
              <a:rPr lang="bn-IN" sz="2400" dirty="0"/>
              <a:t>ি</a:t>
            </a:r>
            <a:r>
              <a:rPr lang="en-US" sz="2400" dirty="0"/>
              <a:t>ত</a:t>
            </a:r>
            <a:r>
              <a:rPr lang="bn-IN" sz="2400" dirty="0"/>
              <a:t>ি</a:t>
            </a:r>
            <a:r>
              <a:rPr lang="en-US" sz="2400" dirty="0"/>
              <a:t> </a:t>
            </a:r>
            <a:r>
              <a:rPr lang="bn-IN" sz="2400" dirty="0"/>
              <a:t>ও</a:t>
            </a:r>
            <a:r>
              <a:rPr lang="en-US" sz="2400" dirty="0"/>
              <a:t> </a:t>
            </a:r>
            <a:r>
              <a:rPr lang="bn-IN" sz="2400" dirty="0"/>
              <a:t>প</a:t>
            </a:r>
            <a:r>
              <a:rPr lang="en-US" sz="2400" dirty="0"/>
              <a:t>া</a:t>
            </a:r>
            <a:r>
              <a:rPr lang="bn-IN" sz="2400" dirty="0"/>
              <a:t>ঠ</a:t>
            </a:r>
            <a:r>
              <a:rPr lang="en-US" sz="2400" dirty="0"/>
              <a:t> </a:t>
            </a:r>
            <a:r>
              <a:rPr lang="bn-IN" sz="2400" dirty="0"/>
              <a:t>প</a:t>
            </a:r>
            <a:r>
              <a:rPr lang="en-US" sz="2400" dirty="0"/>
              <a:t>র</a:t>
            </a:r>
            <a:r>
              <a:rPr lang="bn-IN" sz="2400" dirty="0"/>
              <a:t>ি</a:t>
            </a:r>
            <a:r>
              <a:rPr lang="en-US" sz="2400" dirty="0"/>
              <a:t>চ</a:t>
            </a:r>
            <a:r>
              <a:rPr lang="bn-IN" sz="2400" dirty="0"/>
              <a:t>ি</a:t>
            </a:r>
            <a:r>
              <a:rPr lang="en-US" sz="2400" dirty="0"/>
              <a:t>ত</a:t>
            </a:r>
            <a:r>
              <a:rPr lang="bn-IN" sz="2400" dirty="0"/>
              <a:t>ি</a:t>
            </a:r>
            <a:r>
              <a:rPr lang="en-US" sz="2400" dirty="0"/>
              <a:t> </a:t>
            </a:r>
            <a:r>
              <a:rPr lang="bn-IN" sz="2400" dirty="0"/>
              <a:t>থ</a:t>
            </a:r>
            <a:r>
              <a:rPr lang="en-US" sz="2400" dirty="0"/>
              <a:t>া</a:t>
            </a:r>
            <a:r>
              <a:rPr lang="bn-IN" sz="2400" dirty="0"/>
              <a:t>ক</a:t>
            </a:r>
            <a:r>
              <a:rPr lang="en-US" sz="2400" dirty="0"/>
              <a:t>ব</a:t>
            </a:r>
            <a:r>
              <a:rPr lang="bn-IN" sz="2400" dirty="0"/>
              <a:t>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A66E0-AF7F-4C6F-AC86-4939F7F89DB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380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z="3600" baseline="0" dirty="0"/>
              <a:t>ছবি দেখানোর মাধ্যেম পাঠ শিরোনাম বের করার চেষ্টা করব।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A66E0-AF7F-4C6F-AC86-4939F7F89DB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71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এই</a:t>
            </a:r>
            <a:r>
              <a:rPr lang="en-US" baseline="0" dirty="0"/>
              <a:t> </a:t>
            </a:r>
            <a:r>
              <a:rPr lang="en-US" baseline="0" dirty="0" err="1"/>
              <a:t>স্লাইডের</a:t>
            </a:r>
            <a:r>
              <a:rPr lang="en-US" baseline="0" dirty="0"/>
              <a:t> </a:t>
            </a:r>
            <a:r>
              <a:rPr lang="en-US" baseline="0" dirty="0" err="1"/>
              <a:t>মাধ্যমে</a:t>
            </a:r>
            <a:r>
              <a:rPr lang="en-US" baseline="0" dirty="0"/>
              <a:t> </a:t>
            </a:r>
            <a:r>
              <a:rPr lang="en-US" baseline="0" dirty="0" err="1"/>
              <a:t>পাঠ</a:t>
            </a:r>
            <a:r>
              <a:rPr lang="en-US" baseline="0" dirty="0"/>
              <a:t> </a:t>
            </a:r>
            <a:r>
              <a:rPr lang="en-US" baseline="0" dirty="0" err="1"/>
              <a:t>ঘোষণা</a:t>
            </a:r>
            <a:r>
              <a:rPr lang="en-US" baseline="0" dirty="0"/>
              <a:t> </a:t>
            </a:r>
            <a:r>
              <a:rPr lang="en-US" baseline="0" dirty="0" err="1"/>
              <a:t>করব</a:t>
            </a:r>
            <a:r>
              <a:rPr lang="en-US" baseline="0" dirty="0"/>
              <a:t>।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A66E0-AF7F-4C6F-AC86-4939F7F89DB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931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শিক্ষার্থীরা</a:t>
            </a:r>
            <a:r>
              <a:rPr lang="en-US" dirty="0"/>
              <a:t> </a:t>
            </a:r>
            <a:r>
              <a:rPr lang="en-US" dirty="0" err="1"/>
              <a:t>কি</a:t>
            </a:r>
            <a:r>
              <a:rPr lang="en-US" dirty="0"/>
              <a:t> </a:t>
            </a:r>
            <a:r>
              <a:rPr lang="en-US" dirty="0" err="1"/>
              <a:t>শিখবে</a:t>
            </a:r>
            <a:r>
              <a:rPr lang="en-US" dirty="0"/>
              <a:t> </a:t>
            </a:r>
            <a:r>
              <a:rPr lang="en-US" dirty="0" err="1"/>
              <a:t>তা</a:t>
            </a:r>
            <a:r>
              <a:rPr lang="en-US" dirty="0"/>
              <a:t> </a:t>
            </a:r>
            <a:r>
              <a:rPr lang="en-US" dirty="0" err="1"/>
              <a:t>এই</a:t>
            </a:r>
            <a:r>
              <a:rPr lang="en-US" baseline="0" dirty="0"/>
              <a:t> </a:t>
            </a:r>
            <a:r>
              <a:rPr lang="en-US" baseline="0" dirty="0" err="1"/>
              <a:t>স্লাইডে</a:t>
            </a:r>
            <a:r>
              <a:rPr lang="en-US" baseline="0" dirty="0"/>
              <a:t>  </a:t>
            </a:r>
            <a:r>
              <a:rPr lang="en-US" baseline="0" dirty="0" err="1"/>
              <a:t>জানা</a:t>
            </a:r>
            <a:r>
              <a:rPr lang="en-US" baseline="0" dirty="0"/>
              <a:t> </a:t>
            </a:r>
            <a:r>
              <a:rPr lang="en-US" baseline="0" dirty="0" err="1"/>
              <a:t>যাবে</a:t>
            </a:r>
            <a:r>
              <a:rPr lang="en-US" baseline="0" dirty="0"/>
              <a:t>।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8A66E0-AF7F-4C6F-AC86-4939F7F89DB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664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এখানে</a:t>
            </a:r>
            <a:r>
              <a:rPr lang="en-US" baseline="0" dirty="0"/>
              <a:t> </a:t>
            </a:r>
            <a:r>
              <a:rPr lang="en-US" baseline="0" dirty="0" err="1"/>
              <a:t>ট্রিগারের</a:t>
            </a:r>
            <a:r>
              <a:rPr lang="en-US" baseline="0" dirty="0"/>
              <a:t> </a:t>
            </a:r>
            <a:r>
              <a:rPr lang="en-US" baseline="0" dirty="0" err="1"/>
              <a:t>ব্যবহার</a:t>
            </a:r>
            <a:r>
              <a:rPr lang="en-US" baseline="0" dirty="0"/>
              <a:t> </a:t>
            </a:r>
            <a:r>
              <a:rPr lang="en-US" baseline="0" dirty="0" err="1"/>
              <a:t>করা</a:t>
            </a:r>
            <a:r>
              <a:rPr lang="en-US" baseline="0" dirty="0"/>
              <a:t> </a:t>
            </a:r>
            <a:r>
              <a:rPr lang="en-US" baseline="0" dirty="0" err="1"/>
              <a:t>হয়েছে</a:t>
            </a:r>
            <a:r>
              <a:rPr lang="en-US" baseline="0" dirty="0"/>
              <a:t>। </a:t>
            </a:r>
            <a:r>
              <a:rPr lang="en-US" baseline="0" dirty="0" err="1"/>
              <a:t>এখানে</a:t>
            </a:r>
            <a:r>
              <a:rPr lang="en-US" baseline="0" dirty="0"/>
              <a:t> </a:t>
            </a:r>
            <a:r>
              <a:rPr lang="en-US" baseline="0" dirty="0" err="1"/>
              <a:t>ট্রিগারগুলো</a:t>
            </a:r>
            <a:r>
              <a:rPr lang="en-US" baseline="0" dirty="0"/>
              <a:t> </a:t>
            </a:r>
            <a:r>
              <a:rPr lang="en-US" baseline="0" dirty="0" err="1"/>
              <a:t>অফ</a:t>
            </a:r>
            <a:r>
              <a:rPr lang="en-US" baseline="0" dirty="0"/>
              <a:t>  </a:t>
            </a:r>
            <a:r>
              <a:rPr lang="en-US" baseline="0" dirty="0" err="1"/>
              <a:t>অন</a:t>
            </a:r>
            <a:r>
              <a:rPr lang="en-US" baseline="0" dirty="0"/>
              <a:t> </a:t>
            </a:r>
            <a:r>
              <a:rPr lang="en-US" baseline="0" dirty="0" err="1"/>
              <a:t>এর</a:t>
            </a:r>
            <a:r>
              <a:rPr lang="en-US" baseline="0" dirty="0"/>
              <a:t> </a:t>
            </a:r>
            <a:r>
              <a:rPr lang="en-US" baseline="0" dirty="0" err="1"/>
              <a:t>কাজ</a:t>
            </a:r>
            <a:r>
              <a:rPr lang="en-US" baseline="0" dirty="0"/>
              <a:t> </a:t>
            </a:r>
            <a:r>
              <a:rPr lang="en-US" baseline="0" dirty="0" err="1"/>
              <a:t>করবে</a:t>
            </a:r>
            <a:r>
              <a:rPr lang="en-US" baseline="0" dirty="0"/>
              <a:t>।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F4512F-BD35-4EBF-96E8-E6E18E00C20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920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/>
              <a:t>ধন্যবাদ</a:t>
            </a:r>
            <a:r>
              <a:rPr lang="bn-BD" baseline="0" dirty="0"/>
              <a:t> জানিযে পাঠ সমাপ্তি ঘোষনা করব।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00903-77C2-4461-9715-AED823D021A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818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6E509-B24B-47C5-B448-3FA70EACE8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D327DA-B834-4907-978F-AEF799DAC4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26B465-6710-4ED0-AD64-A78422757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90E19-F1E4-44A6-8BEF-CEA397B85BB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DB961-62E4-42A7-B5B2-BC13871FF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41EE4-5AD5-4A88-88E1-2E80EFDE1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7628D-3CA0-4276-ADA0-295B5BAAA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920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6860F-3176-41FB-8C26-AB360F06A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488D5-7938-49E5-9E6D-4B56C0CCE5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38033-E395-49EE-A30A-7CCF7B2FF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90E19-F1E4-44A6-8BEF-CEA397B85BB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6E867E-1BB4-4D9E-A805-D12EEB712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513379-5207-4B0C-A8B4-9876B8DE9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7628D-3CA0-4276-ADA0-295B5BAAA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865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44AE7-5712-4536-9C0C-170AB86E9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AFCB56-1175-4AFC-AC9F-77C95D5D49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6C626A-26B7-4055-9CED-8C2DF8055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90E19-F1E4-44A6-8BEF-CEA397B85BB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DD221-DFEC-40D8-A10C-7F0C4B8CE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60D09-70DA-4E80-BB62-8E402687A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7628D-3CA0-4276-ADA0-295B5BAAA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118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87A5A-6150-4512-93D7-7737A6F4E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4888D-31C5-436D-93DE-3BEDF3D6C3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DBCB54-083F-4C9F-97DD-456B3D4B94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0F8E5F-DBF3-4CE1-9795-F2C5A8A43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90E19-F1E4-44A6-8BEF-CEA397B85BB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141C49-107B-4FF2-9D24-3A1334005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29D6E4-E9B2-4621-BD14-D3E8D1371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7628D-3CA0-4276-ADA0-295B5BAAA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354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662DD-DE83-4B1C-878D-3FCD14720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207F1F-4BAF-4090-BFF0-3458606A9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73415D-D459-4D64-8571-C490646BB7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3C3A5F-4BC5-4000-9371-72465629C4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A72C0F-6159-4430-A873-5BF57E0411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1A9BB9-13D3-4B36-839D-9704C9147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90E19-F1E4-44A6-8BEF-CEA397B85BB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327770-4FE3-49D0-BAA7-DE7F4E0F8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EB3FD3-8846-460C-8FFD-C4E7EE529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7628D-3CA0-4276-ADA0-295B5BAAA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126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59189-C35F-4C9D-8950-2CE0A8B13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793C79-3591-456B-82D3-E101C7919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90E19-F1E4-44A6-8BEF-CEA397B85BB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1AA95B-03F0-4E29-AE30-674AC3BEF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6A3DE0-FD10-4141-A07D-496AC42C8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7628D-3CA0-4276-ADA0-295B5BAAA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200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22022F-0474-4289-B759-A9144D70E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90E19-F1E4-44A6-8BEF-CEA397B85BB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6C8B09-4E64-4464-9D56-9D3B59869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87E906-6A53-462B-A9DD-ED03DD2E4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7628D-3CA0-4276-ADA0-295B5BAAA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288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72786-F403-4E78-931C-EB5927D79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4AB61A-4DB3-454F-A166-4C402FDAEB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7C134-440B-4772-8BDB-069A644AB6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362FA2-42DA-4186-BE2D-265C41082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90E19-F1E4-44A6-8BEF-CEA397B85BB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812D9B-315A-4D06-9730-F7FD19B7B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1F3E9E-853E-4D39-ADC1-E7AB0FD4D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7628D-3CA0-4276-ADA0-295B5BAAA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234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831F4-731A-4FD9-ADBE-367D46EF9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6F5EC5-35F9-43D5-939D-8C6501EB22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910238-49DE-4010-8109-F252C216A0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AECB13-4662-44EB-8454-7DE38DBA8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90E19-F1E4-44A6-8BEF-CEA397B85BB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FAE2E2-B735-438B-AE02-22AFEC98D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A5E840-8419-446B-A131-F13C25332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7628D-3CA0-4276-ADA0-295B5BAAA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394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394A6-85F6-443F-9297-8F6922C27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57C95A-52B5-4ECB-BE41-709AF9F98D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052178-FA7E-4753-B2F9-79744D4E0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90E19-F1E4-44A6-8BEF-CEA397B85BB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B6AAE9-500F-46AE-A7F1-6A4A4C87B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8D47C4-2D97-42ED-AAA0-66FB8372A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7628D-3CA0-4276-ADA0-295B5BAAA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613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6EB49F-83C2-4E96-BED2-B1EEE841AF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88E475-808F-43D2-BCF3-EABADF5B79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0F78F1-0B7D-4FA4-9899-CDAB6AAE8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90E19-F1E4-44A6-8BEF-CEA397B85BB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62DD6-A5BB-4FAA-9815-A1098BA72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A3B75-D928-445B-B906-A966355BF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7628D-3CA0-4276-ADA0-295B5BAAA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553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45B02E-9651-4488-8620-561C77B82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A96695-58F6-43E0-96C9-91F3AAD67D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5C1370-FC59-4B3E-B068-5563738D2A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90E19-F1E4-44A6-8BEF-CEA397B85BBC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4EAD39-24AA-4953-9489-C0932E0357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5C30E-4F3B-4DBA-B8E7-4FB525941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D7628D-3CA0-4276-ADA0-295B5BAAA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104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9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5.png"/><Relationship Id="rId7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gif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4.png"/><Relationship Id="rId7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C8248EE-10B0-46D5-A5D9-4DE3195A5CCA}"/>
              </a:ext>
            </a:extLst>
          </p:cNvPr>
          <p:cNvGrpSpPr/>
          <p:nvPr/>
        </p:nvGrpSpPr>
        <p:grpSpPr>
          <a:xfrm>
            <a:off x="4481724" y="2996589"/>
            <a:ext cx="3822848" cy="3631706"/>
            <a:chOff x="4488949" y="2695684"/>
            <a:chExt cx="3822848" cy="3631706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D1D07C2-40B3-4CB8-9000-307DF3D0F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88949" y="2695684"/>
              <a:ext cx="3822848" cy="3631706"/>
            </a:xfrm>
            <a:prstGeom prst="rect">
              <a:avLst/>
            </a:prstGeom>
          </p:spPr>
        </p:pic>
        <p:pic>
          <p:nvPicPr>
            <p:cNvPr id="19" name="Picture 18" descr="butterfly-animated-gif-28.gif">
              <a:extLst>
                <a:ext uri="{FF2B5EF4-FFF2-40B4-BE49-F238E27FC236}">
                  <a16:creationId xmlns:a16="http://schemas.microsoft.com/office/drawing/2014/main" id="{19509C02-67D3-4F0E-8649-B972A66BD3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27710" y="4173847"/>
              <a:ext cx="1072000" cy="685402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10F29DA-9840-4D79-B295-96D217C37152}"/>
              </a:ext>
            </a:extLst>
          </p:cNvPr>
          <p:cNvGrpSpPr/>
          <p:nvPr/>
        </p:nvGrpSpPr>
        <p:grpSpPr>
          <a:xfrm>
            <a:off x="-4419" y="0"/>
            <a:ext cx="12192000" cy="6858000"/>
            <a:chOff x="-4419" y="0"/>
            <a:chExt cx="12192000" cy="685800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BF896A7-7BFF-4BBC-80F0-C7592DDDF97A}"/>
                </a:ext>
              </a:extLst>
            </p:cNvPr>
            <p:cNvGrpSpPr/>
            <p:nvPr/>
          </p:nvGrpSpPr>
          <p:grpSpPr>
            <a:xfrm>
              <a:off x="-4419" y="0"/>
              <a:ext cx="12192000" cy="6858000"/>
              <a:chOff x="-4419" y="0"/>
              <a:chExt cx="12192000" cy="6858000"/>
            </a:xfrm>
          </p:grpSpPr>
          <p:sp>
            <p:nvSpPr>
              <p:cNvPr id="4" name="Frame 3">
                <a:extLst>
                  <a:ext uri="{FF2B5EF4-FFF2-40B4-BE49-F238E27FC236}">
                    <a16:creationId xmlns:a16="http://schemas.microsoft.com/office/drawing/2014/main" id="{39B48C72-93FF-404E-A588-8C3455904C5F}"/>
                  </a:ext>
                </a:extLst>
              </p:cNvPr>
              <p:cNvSpPr/>
              <p:nvPr/>
            </p:nvSpPr>
            <p:spPr>
              <a:xfrm>
                <a:off x="-4419" y="0"/>
                <a:ext cx="12192000" cy="6858000"/>
              </a:xfrm>
              <a:prstGeom prst="frame">
                <a:avLst>
                  <a:gd name="adj1" fmla="val 1953"/>
                </a:avLst>
              </a:prstGeom>
              <a:solidFill>
                <a:srgbClr val="00B050"/>
              </a:solidFill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46C191F1-7354-4003-B104-65AA11307D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49" y="5538304"/>
                <a:ext cx="11988800" cy="1193800"/>
              </a:xfrm>
              <a:prstGeom prst="rect">
                <a:avLst/>
              </a:prstGeom>
            </p:spPr>
          </p:pic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B707403-96ED-4B0D-BD7C-5E4F585CD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CB03D1F5-74E6-41D2-BB3C-6F6D7A1DDB8E}"/>
              </a:ext>
            </a:extLst>
          </p:cNvPr>
          <p:cNvSpPr txBox="1"/>
          <p:nvPr/>
        </p:nvSpPr>
        <p:spPr>
          <a:xfrm>
            <a:off x="394249" y="1066341"/>
            <a:ext cx="1143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</a:t>
            </a:r>
            <a:r>
              <a:rPr lang="en-US" sz="7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ক্লাশে</a:t>
            </a:r>
            <a:r>
              <a:rPr lang="en-US" sz="7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72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70EFB21-C31E-4ED8-8D27-68281EB71E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123625"/>
            <a:ext cx="1043702" cy="98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825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34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66667E-6 4.44444E-6 L -1.66667E-6 -0.07223 " pathEditMode="relative" rAng="0" ptsTypes="AA">
                                      <p:cBhvr>
                                        <p:cTn id="17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1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A10F29DA-9840-4D79-B295-96D217C37152}"/>
              </a:ext>
            </a:extLst>
          </p:cNvPr>
          <p:cNvGrpSpPr/>
          <p:nvPr/>
        </p:nvGrpSpPr>
        <p:grpSpPr>
          <a:xfrm>
            <a:off x="-4420" y="26402"/>
            <a:ext cx="12196420" cy="6831598"/>
            <a:chOff x="-4419" y="0"/>
            <a:chExt cx="12192000" cy="6858000"/>
          </a:xfrm>
        </p:grpSpPr>
        <p:sp>
          <p:nvSpPr>
            <p:cNvPr id="4" name="Frame 3">
              <a:extLst>
                <a:ext uri="{FF2B5EF4-FFF2-40B4-BE49-F238E27FC236}">
                  <a16:creationId xmlns:a16="http://schemas.microsoft.com/office/drawing/2014/main" id="{39B48C72-93FF-404E-A588-8C3455904C5F}"/>
                </a:ext>
              </a:extLst>
            </p:cNvPr>
            <p:cNvSpPr/>
            <p:nvPr/>
          </p:nvSpPr>
          <p:spPr>
            <a:xfrm>
              <a:off x="-4419" y="0"/>
              <a:ext cx="12192000" cy="6858000"/>
            </a:xfrm>
            <a:prstGeom prst="frame">
              <a:avLst>
                <a:gd name="adj1" fmla="val 1953"/>
              </a:avLst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B707403-96ED-4B0D-BD7C-5E4F585CD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sp>
        <p:nvSpPr>
          <p:cNvPr id="11" name="Title 10">
            <a:extLst>
              <a:ext uri="{FF2B5EF4-FFF2-40B4-BE49-F238E27FC236}">
                <a16:creationId xmlns:a16="http://schemas.microsoft.com/office/drawing/2014/main" id="{2ADB987D-E5C0-44C0-86DB-F652DF770D9D}"/>
              </a:ext>
            </a:extLst>
          </p:cNvPr>
          <p:cNvSpPr txBox="1">
            <a:spLocks/>
          </p:cNvSpPr>
          <p:nvPr/>
        </p:nvSpPr>
        <p:spPr>
          <a:xfrm>
            <a:off x="251537" y="4211688"/>
            <a:ext cx="5599254" cy="2413199"/>
          </a:xfrm>
          <a:prstGeom prst="rect">
            <a:avLst/>
          </a:prstGeom>
          <a:ln w="12700">
            <a:noFill/>
          </a:ln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err="1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>
                <a:latin typeface="NikoshBAN" pitchFamily="2" charset="0"/>
                <a:cs typeface="NikoshBAN" pitchFamily="2" charset="0"/>
              </a:rPr>
              <a:t>আইয়ুব</a:t>
            </a:r>
            <a:r>
              <a:rPr lang="en-US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>
                <a:latin typeface="NikoshBAN" pitchFamily="2" charset="0"/>
                <a:cs typeface="NikoshBAN" pitchFamily="2" charset="0"/>
              </a:rPr>
              <a:t>আলী</a:t>
            </a:r>
            <a:br>
              <a:rPr lang="en-US" sz="3600" b="1" dirty="0">
                <a:latin typeface="NikoshBAN" pitchFamily="2" charset="0"/>
                <a:cs typeface="NikoshBAN" pitchFamily="2" charset="0"/>
              </a:rPr>
            </a:br>
            <a:r>
              <a:rPr lang="en-US" sz="3300" b="1" dirty="0" err="1">
                <a:latin typeface="NikoshBAN" pitchFamily="2" charset="0"/>
                <a:cs typeface="NikoshBAN" pitchFamily="2" charset="0"/>
              </a:rPr>
              <a:t>সহঃশিক্ষক</a:t>
            </a:r>
            <a:r>
              <a:rPr lang="en-US" sz="3300" b="1" dirty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300" b="1" dirty="0" err="1">
                <a:latin typeface="NikoshBAN" pitchFamily="2" charset="0"/>
                <a:cs typeface="NikoshBAN" pitchFamily="2" charset="0"/>
              </a:rPr>
              <a:t>কম্পি</a:t>
            </a:r>
            <a:r>
              <a:rPr lang="en-US" sz="3300" b="1" dirty="0">
                <a:latin typeface="NikoshBAN" pitchFamily="2" charset="0"/>
                <a:cs typeface="NikoshBAN" pitchFamily="2" charset="0"/>
              </a:rPr>
              <a:t>:)</a:t>
            </a:r>
            <a:br>
              <a:rPr lang="en-US" sz="3300" b="1" dirty="0">
                <a:latin typeface="NikoshBAN" pitchFamily="2" charset="0"/>
                <a:cs typeface="NikoshBAN" pitchFamily="2" charset="0"/>
              </a:rPr>
            </a:br>
            <a:r>
              <a:rPr lang="en-US" sz="3100" b="1" dirty="0" err="1">
                <a:latin typeface="NikoshBAN" pitchFamily="2" charset="0"/>
                <a:cs typeface="NikoshBAN" pitchFamily="2" charset="0"/>
              </a:rPr>
              <a:t>জামুরহাট</a:t>
            </a:r>
            <a:r>
              <a:rPr lang="en-US" sz="31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b="1" dirty="0" err="1">
                <a:latin typeface="NikoshBAN" pitchFamily="2" charset="0"/>
                <a:cs typeface="NikoshBAN" pitchFamily="2" charset="0"/>
              </a:rPr>
              <a:t>দ্বিমূখী</a:t>
            </a:r>
            <a:r>
              <a:rPr lang="en-US" sz="31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b="1" dirty="0" err="1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sz="31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b="1" dirty="0" err="1">
                <a:latin typeface="NikoshBAN" pitchFamily="2" charset="0"/>
                <a:cs typeface="NikoshBAN" pitchFamily="2" charset="0"/>
              </a:rPr>
              <a:t>মাদ্রাস</a:t>
            </a:r>
            <a:r>
              <a:rPr lang="bn-BD" sz="3100" b="1" dirty="0">
                <a:latin typeface="NikoshBAN" pitchFamily="2" charset="0"/>
                <a:cs typeface="NikoshBAN" pitchFamily="2" charset="0"/>
              </a:rPr>
              <a:t>া</a:t>
            </a:r>
            <a:r>
              <a:rPr lang="en-US" sz="3100" b="1" dirty="0">
                <a:latin typeface="NikoshBAN" pitchFamily="2" charset="0"/>
                <a:cs typeface="NikoshBAN" pitchFamily="2" charset="0"/>
              </a:rPr>
              <a:t>,</a:t>
            </a:r>
            <a:r>
              <a:rPr lang="bn-BD" sz="31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b="1" dirty="0" err="1">
                <a:latin typeface="NikoshBAN" pitchFamily="2" charset="0"/>
                <a:cs typeface="NikoshBAN" pitchFamily="2" charset="0"/>
              </a:rPr>
              <a:t>শিবগঞ্জ,বগুড়া</a:t>
            </a:r>
            <a:r>
              <a:rPr lang="en-US" sz="3100" b="1" dirty="0">
                <a:latin typeface="NikoshBAN" pitchFamily="2" charset="0"/>
                <a:cs typeface="NikoshBAN" pitchFamily="2" charset="0"/>
              </a:rPr>
              <a:t>।</a:t>
            </a:r>
            <a:br>
              <a:rPr lang="en-US" sz="3100" b="1" dirty="0">
                <a:latin typeface="NikoshBAN" pitchFamily="2" charset="0"/>
                <a:cs typeface="NikoshBAN" pitchFamily="2" charset="0"/>
              </a:rPr>
            </a:br>
            <a:r>
              <a:rPr lang="en-US" sz="3700" b="1" dirty="0" err="1">
                <a:latin typeface="NikoshBAN" pitchFamily="2" charset="0"/>
                <a:cs typeface="NikoshBAN" pitchFamily="2" charset="0"/>
              </a:rPr>
              <a:t>মোবাঃ</a:t>
            </a:r>
            <a:r>
              <a:rPr lang="en-US" sz="3700" b="1" dirty="0">
                <a:latin typeface="NikoshBAN" pitchFamily="2" charset="0"/>
                <a:cs typeface="NikoshBAN" pitchFamily="2" charset="0"/>
              </a:rPr>
              <a:t> ০১৭১৯৪৬৮১২১</a:t>
            </a:r>
            <a:br>
              <a:rPr lang="en-US" sz="3700" b="1" dirty="0">
                <a:latin typeface="NikoshBAN" pitchFamily="2" charset="0"/>
                <a:cs typeface="NikoshBAN" pitchFamily="2" charset="0"/>
              </a:rPr>
            </a:br>
            <a:r>
              <a:rPr lang="en-US" sz="2700" b="1" dirty="0" err="1">
                <a:latin typeface="NikoshBAN" pitchFamily="2" charset="0"/>
                <a:cs typeface="NikoshBAN" pitchFamily="2" charset="0"/>
              </a:rPr>
              <a:t>ইমেইলঃ</a:t>
            </a:r>
            <a:r>
              <a:rPr lang="en-US" sz="2700" b="1" dirty="0">
                <a:latin typeface="NikoshBAN" pitchFamily="2" charset="0"/>
                <a:cs typeface="NikoshBAN" pitchFamily="2" charset="0"/>
              </a:rPr>
              <a:t> ayoubbogra@gmail.com</a:t>
            </a:r>
            <a:endParaRPr lang="en-US" sz="29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A7C9436-A596-4E50-B4E2-029CB483A82B}"/>
              </a:ext>
            </a:extLst>
          </p:cNvPr>
          <p:cNvSpPr txBox="1">
            <a:spLocks/>
          </p:cNvSpPr>
          <p:nvPr/>
        </p:nvSpPr>
        <p:spPr>
          <a:xfrm>
            <a:off x="5505026" y="259720"/>
            <a:ext cx="2180474" cy="7183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err="1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bn-IN" sz="5400" dirty="0"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18F2D14-CE2E-4443-A2F2-2B32F3079D62}"/>
              </a:ext>
            </a:extLst>
          </p:cNvPr>
          <p:cNvGrpSpPr/>
          <p:nvPr/>
        </p:nvGrpSpPr>
        <p:grpSpPr>
          <a:xfrm>
            <a:off x="788136" y="1078633"/>
            <a:ext cx="10299795" cy="501386"/>
            <a:chOff x="3946478" y="3668136"/>
            <a:chExt cx="6271142" cy="708913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03D6E2B4-D698-455D-84BD-0ADF09D9445D}"/>
                </a:ext>
              </a:extLst>
            </p:cNvPr>
            <p:cNvSpPr/>
            <p:nvPr/>
          </p:nvSpPr>
          <p:spPr>
            <a:xfrm>
              <a:off x="3946478" y="3668136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7030A0"/>
                </a:solidFill>
              </a:endParaRPr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1FCDE59E-95CD-4F8E-84D5-013E62053099}"/>
                </a:ext>
              </a:extLst>
            </p:cNvPr>
            <p:cNvSpPr/>
            <p:nvPr/>
          </p:nvSpPr>
          <p:spPr>
            <a:xfrm>
              <a:off x="4085230" y="369770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0070C0"/>
                </a:solidFill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BB68BBA0-DD79-4DBB-9C5B-3D78C2AD93A3}"/>
                </a:ext>
              </a:extLst>
            </p:cNvPr>
            <p:cNvSpPr/>
            <p:nvPr/>
          </p:nvSpPr>
          <p:spPr>
            <a:xfrm>
              <a:off x="4210334" y="371362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00B0F0"/>
                </a:solidFill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571D513D-E389-4072-8412-948E8E1E5EB5}"/>
                </a:ext>
              </a:extLst>
            </p:cNvPr>
            <p:cNvSpPr/>
            <p:nvPr/>
          </p:nvSpPr>
          <p:spPr>
            <a:xfrm>
              <a:off x="4335438" y="372954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00B0F0"/>
                </a:solidFill>
              </a:endParaRPr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93F48336-237C-4A6B-AE31-E30F05806917}"/>
                </a:ext>
              </a:extLst>
            </p:cNvPr>
            <p:cNvSpPr/>
            <p:nvPr/>
          </p:nvSpPr>
          <p:spPr>
            <a:xfrm>
              <a:off x="4460542" y="374546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00B0F0"/>
                </a:solidFill>
              </a:endParaRPr>
            </a:p>
          </p:txBody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3BFB600A-C5BD-4225-9031-8CE9A4795447}"/>
                </a:ext>
              </a:extLst>
            </p:cNvPr>
            <p:cNvSpPr/>
            <p:nvPr/>
          </p:nvSpPr>
          <p:spPr>
            <a:xfrm>
              <a:off x="4585646" y="376138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00B0F0"/>
                </a:solidFill>
              </a:endParaRPr>
            </a:p>
          </p:txBody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1C5E2F9C-4405-44C1-B7FD-3378B1C856E3}"/>
                </a:ext>
              </a:extLst>
            </p:cNvPr>
            <p:cNvSpPr/>
            <p:nvPr/>
          </p:nvSpPr>
          <p:spPr>
            <a:xfrm>
              <a:off x="4710750" y="377730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00B0F0"/>
                </a:solidFill>
              </a:endParaRPr>
            </a:p>
          </p:txBody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187F7139-9FF3-45FE-BA44-691F5142969F}"/>
                </a:ext>
              </a:extLst>
            </p:cNvPr>
            <p:cNvSpPr/>
            <p:nvPr/>
          </p:nvSpPr>
          <p:spPr>
            <a:xfrm>
              <a:off x="4835854" y="379322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00B0F0"/>
                </a:solidFill>
              </a:endParaRPr>
            </a:p>
          </p:txBody>
        </p:sp>
        <p:sp>
          <p:nvSpPr>
            <p:cNvPr id="27" name="Freeform 13">
              <a:extLst>
                <a:ext uri="{FF2B5EF4-FFF2-40B4-BE49-F238E27FC236}">
                  <a16:creationId xmlns:a16="http://schemas.microsoft.com/office/drawing/2014/main" id="{C4AB1FBB-859D-4BE3-8321-D9CDC677EE92}"/>
                </a:ext>
              </a:extLst>
            </p:cNvPr>
            <p:cNvSpPr/>
            <p:nvPr/>
          </p:nvSpPr>
          <p:spPr>
            <a:xfrm>
              <a:off x="4960958" y="380914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00B0F0"/>
                </a:solidFill>
              </a:endParaRPr>
            </a:p>
          </p:txBody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3FF04946-F534-488C-8569-A5708F44FB7F}"/>
                </a:ext>
              </a:extLst>
            </p:cNvPr>
            <p:cNvSpPr/>
            <p:nvPr/>
          </p:nvSpPr>
          <p:spPr>
            <a:xfrm>
              <a:off x="5086062" y="382506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>
                <a:solidFill>
                  <a:srgbClr val="00B0F0"/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0418EB8-7BBA-47C9-B9D3-9DF18B95B5D2}"/>
              </a:ext>
            </a:extLst>
          </p:cNvPr>
          <p:cNvGrpSpPr/>
          <p:nvPr/>
        </p:nvGrpSpPr>
        <p:grpSpPr>
          <a:xfrm flipH="1">
            <a:off x="6127972" y="1986744"/>
            <a:ext cx="669898" cy="4262449"/>
            <a:chOff x="10687943" y="744298"/>
            <a:chExt cx="1280321" cy="6714698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30" name="Freeform 16">
              <a:extLst>
                <a:ext uri="{FF2B5EF4-FFF2-40B4-BE49-F238E27FC236}">
                  <a16:creationId xmlns:a16="http://schemas.microsoft.com/office/drawing/2014/main" id="{E2D51B0A-73D6-41AC-AC96-CEE3378E18B7}"/>
                </a:ext>
              </a:extLst>
            </p:cNvPr>
            <p:cNvSpPr/>
            <p:nvPr/>
          </p:nvSpPr>
          <p:spPr>
            <a:xfrm flipH="1">
              <a:off x="10687943" y="744298"/>
              <a:ext cx="857249" cy="5800298"/>
            </a:xfrm>
            <a:custGeom>
              <a:avLst/>
              <a:gdLst>
                <a:gd name="connsiteX0" fmla="*/ 13647 w 27295"/>
                <a:gd name="connsiteY0" fmla="*/ 0 h 5800298"/>
                <a:gd name="connsiteX1" fmla="*/ 13647 w 27295"/>
                <a:gd name="connsiteY1" fmla="*/ 1241946 h 5800298"/>
                <a:gd name="connsiteX2" fmla="*/ 13647 w 27295"/>
                <a:gd name="connsiteY2" fmla="*/ 2306471 h 5800298"/>
                <a:gd name="connsiteX3" fmla="*/ 27295 w 27295"/>
                <a:gd name="connsiteY3" fmla="*/ 3575713 h 5800298"/>
                <a:gd name="connsiteX4" fmla="*/ 13647 w 27295"/>
                <a:gd name="connsiteY4" fmla="*/ 4694829 h 5800298"/>
                <a:gd name="connsiteX5" fmla="*/ 0 w 27295"/>
                <a:gd name="connsiteY5" fmla="*/ 5800298 h 580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295" h="5800298">
                  <a:moveTo>
                    <a:pt x="13647" y="0"/>
                  </a:moveTo>
                  <a:lnTo>
                    <a:pt x="13647" y="1241946"/>
                  </a:lnTo>
                  <a:cubicBezTo>
                    <a:pt x="13647" y="1626358"/>
                    <a:pt x="11372" y="1917510"/>
                    <a:pt x="13647" y="2306471"/>
                  </a:cubicBezTo>
                  <a:cubicBezTo>
                    <a:pt x="15922" y="2695432"/>
                    <a:pt x="27295" y="3177653"/>
                    <a:pt x="27295" y="3575713"/>
                  </a:cubicBezTo>
                  <a:cubicBezTo>
                    <a:pt x="27295" y="3973773"/>
                    <a:pt x="18196" y="4324065"/>
                    <a:pt x="13647" y="4694829"/>
                  </a:cubicBezTo>
                  <a:cubicBezTo>
                    <a:pt x="9098" y="5065593"/>
                    <a:pt x="47767" y="5631976"/>
                    <a:pt x="0" y="5800298"/>
                  </a:cubicBezTo>
                </a:path>
              </a:pathLst>
            </a:cu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/>
            </a:p>
          </p:txBody>
        </p:sp>
        <p:sp>
          <p:nvSpPr>
            <p:cNvPr id="31" name="Freeform 17">
              <a:extLst>
                <a:ext uri="{FF2B5EF4-FFF2-40B4-BE49-F238E27FC236}">
                  <a16:creationId xmlns:a16="http://schemas.microsoft.com/office/drawing/2014/main" id="{F279D603-534B-4D88-A5E1-78B25F8C6241}"/>
                </a:ext>
              </a:extLst>
            </p:cNvPr>
            <p:cNvSpPr/>
            <p:nvPr/>
          </p:nvSpPr>
          <p:spPr>
            <a:xfrm flipH="1">
              <a:off x="10758455" y="896698"/>
              <a:ext cx="857249" cy="5800298"/>
            </a:xfrm>
            <a:custGeom>
              <a:avLst/>
              <a:gdLst>
                <a:gd name="connsiteX0" fmla="*/ 13647 w 27295"/>
                <a:gd name="connsiteY0" fmla="*/ 0 h 5800298"/>
                <a:gd name="connsiteX1" fmla="*/ 13647 w 27295"/>
                <a:gd name="connsiteY1" fmla="*/ 1241946 h 5800298"/>
                <a:gd name="connsiteX2" fmla="*/ 13647 w 27295"/>
                <a:gd name="connsiteY2" fmla="*/ 2306471 h 5800298"/>
                <a:gd name="connsiteX3" fmla="*/ 27295 w 27295"/>
                <a:gd name="connsiteY3" fmla="*/ 3575713 h 5800298"/>
                <a:gd name="connsiteX4" fmla="*/ 13647 w 27295"/>
                <a:gd name="connsiteY4" fmla="*/ 4694829 h 5800298"/>
                <a:gd name="connsiteX5" fmla="*/ 0 w 27295"/>
                <a:gd name="connsiteY5" fmla="*/ 5800298 h 580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295" h="5800298">
                  <a:moveTo>
                    <a:pt x="13647" y="0"/>
                  </a:moveTo>
                  <a:lnTo>
                    <a:pt x="13647" y="1241946"/>
                  </a:lnTo>
                  <a:cubicBezTo>
                    <a:pt x="13647" y="1626358"/>
                    <a:pt x="11372" y="1917510"/>
                    <a:pt x="13647" y="2306471"/>
                  </a:cubicBezTo>
                  <a:cubicBezTo>
                    <a:pt x="15922" y="2695432"/>
                    <a:pt x="27295" y="3177653"/>
                    <a:pt x="27295" y="3575713"/>
                  </a:cubicBezTo>
                  <a:cubicBezTo>
                    <a:pt x="27295" y="3973773"/>
                    <a:pt x="18196" y="4324065"/>
                    <a:pt x="13647" y="4694829"/>
                  </a:cubicBezTo>
                  <a:cubicBezTo>
                    <a:pt x="9098" y="5065593"/>
                    <a:pt x="47767" y="5631976"/>
                    <a:pt x="0" y="5800298"/>
                  </a:cubicBezTo>
                </a:path>
              </a:pathLst>
            </a:custGeom>
            <a:no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/>
            </a:p>
          </p:txBody>
        </p:sp>
        <p:sp>
          <p:nvSpPr>
            <p:cNvPr id="32" name="Freeform 18">
              <a:extLst>
                <a:ext uri="{FF2B5EF4-FFF2-40B4-BE49-F238E27FC236}">
                  <a16:creationId xmlns:a16="http://schemas.microsoft.com/office/drawing/2014/main" id="{95A2A90E-D8A1-4B8A-B037-95CEE9AB0746}"/>
                </a:ext>
              </a:extLst>
            </p:cNvPr>
            <p:cNvSpPr/>
            <p:nvPr/>
          </p:nvSpPr>
          <p:spPr>
            <a:xfrm flipH="1">
              <a:off x="10828967" y="1049098"/>
              <a:ext cx="857249" cy="5800298"/>
            </a:xfrm>
            <a:custGeom>
              <a:avLst/>
              <a:gdLst>
                <a:gd name="connsiteX0" fmla="*/ 13647 w 27295"/>
                <a:gd name="connsiteY0" fmla="*/ 0 h 5800298"/>
                <a:gd name="connsiteX1" fmla="*/ 13647 w 27295"/>
                <a:gd name="connsiteY1" fmla="*/ 1241946 h 5800298"/>
                <a:gd name="connsiteX2" fmla="*/ 13647 w 27295"/>
                <a:gd name="connsiteY2" fmla="*/ 2306471 h 5800298"/>
                <a:gd name="connsiteX3" fmla="*/ 27295 w 27295"/>
                <a:gd name="connsiteY3" fmla="*/ 3575713 h 5800298"/>
                <a:gd name="connsiteX4" fmla="*/ 13647 w 27295"/>
                <a:gd name="connsiteY4" fmla="*/ 4694829 h 5800298"/>
                <a:gd name="connsiteX5" fmla="*/ 0 w 27295"/>
                <a:gd name="connsiteY5" fmla="*/ 5800298 h 580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295" h="5800298">
                  <a:moveTo>
                    <a:pt x="13647" y="0"/>
                  </a:moveTo>
                  <a:lnTo>
                    <a:pt x="13647" y="1241946"/>
                  </a:lnTo>
                  <a:cubicBezTo>
                    <a:pt x="13647" y="1626358"/>
                    <a:pt x="11372" y="1917510"/>
                    <a:pt x="13647" y="2306471"/>
                  </a:cubicBezTo>
                  <a:cubicBezTo>
                    <a:pt x="15922" y="2695432"/>
                    <a:pt x="27295" y="3177653"/>
                    <a:pt x="27295" y="3575713"/>
                  </a:cubicBezTo>
                  <a:cubicBezTo>
                    <a:pt x="27295" y="3973773"/>
                    <a:pt x="18196" y="4324065"/>
                    <a:pt x="13647" y="4694829"/>
                  </a:cubicBezTo>
                  <a:cubicBezTo>
                    <a:pt x="9098" y="5065593"/>
                    <a:pt x="47767" y="5631976"/>
                    <a:pt x="0" y="5800298"/>
                  </a:cubicBezTo>
                </a:path>
              </a:pathLst>
            </a:cu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/>
            </a:p>
          </p:txBody>
        </p:sp>
        <p:sp>
          <p:nvSpPr>
            <p:cNvPr id="33" name="Freeform 19">
              <a:extLst>
                <a:ext uri="{FF2B5EF4-FFF2-40B4-BE49-F238E27FC236}">
                  <a16:creationId xmlns:a16="http://schemas.microsoft.com/office/drawing/2014/main" id="{F3D37221-4AAA-4AE7-B70C-AF66FFE8922B}"/>
                </a:ext>
              </a:extLst>
            </p:cNvPr>
            <p:cNvSpPr/>
            <p:nvPr/>
          </p:nvSpPr>
          <p:spPr>
            <a:xfrm flipH="1">
              <a:off x="10899479" y="1201498"/>
              <a:ext cx="857249" cy="5800298"/>
            </a:xfrm>
            <a:custGeom>
              <a:avLst/>
              <a:gdLst>
                <a:gd name="connsiteX0" fmla="*/ 13647 w 27295"/>
                <a:gd name="connsiteY0" fmla="*/ 0 h 5800298"/>
                <a:gd name="connsiteX1" fmla="*/ 13647 w 27295"/>
                <a:gd name="connsiteY1" fmla="*/ 1241946 h 5800298"/>
                <a:gd name="connsiteX2" fmla="*/ 13647 w 27295"/>
                <a:gd name="connsiteY2" fmla="*/ 2306471 h 5800298"/>
                <a:gd name="connsiteX3" fmla="*/ 27295 w 27295"/>
                <a:gd name="connsiteY3" fmla="*/ 3575713 h 5800298"/>
                <a:gd name="connsiteX4" fmla="*/ 13647 w 27295"/>
                <a:gd name="connsiteY4" fmla="*/ 4694829 h 5800298"/>
                <a:gd name="connsiteX5" fmla="*/ 0 w 27295"/>
                <a:gd name="connsiteY5" fmla="*/ 5800298 h 580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295" h="5800298">
                  <a:moveTo>
                    <a:pt x="13647" y="0"/>
                  </a:moveTo>
                  <a:lnTo>
                    <a:pt x="13647" y="1241946"/>
                  </a:lnTo>
                  <a:cubicBezTo>
                    <a:pt x="13647" y="1626358"/>
                    <a:pt x="11372" y="1917510"/>
                    <a:pt x="13647" y="2306471"/>
                  </a:cubicBezTo>
                  <a:cubicBezTo>
                    <a:pt x="15922" y="2695432"/>
                    <a:pt x="27295" y="3177653"/>
                    <a:pt x="27295" y="3575713"/>
                  </a:cubicBezTo>
                  <a:cubicBezTo>
                    <a:pt x="27295" y="3973773"/>
                    <a:pt x="18196" y="4324065"/>
                    <a:pt x="13647" y="4694829"/>
                  </a:cubicBezTo>
                  <a:cubicBezTo>
                    <a:pt x="9098" y="5065593"/>
                    <a:pt x="47767" y="5631976"/>
                    <a:pt x="0" y="5800298"/>
                  </a:cubicBezTo>
                </a:path>
              </a:pathLst>
            </a:cu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/>
            </a:p>
          </p:txBody>
        </p:sp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id="{60A1E109-3006-42E1-B7D6-C932CB345020}"/>
                </a:ext>
              </a:extLst>
            </p:cNvPr>
            <p:cNvSpPr/>
            <p:nvPr/>
          </p:nvSpPr>
          <p:spPr>
            <a:xfrm flipH="1">
              <a:off x="10969991" y="1353898"/>
              <a:ext cx="857249" cy="5800298"/>
            </a:xfrm>
            <a:custGeom>
              <a:avLst/>
              <a:gdLst>
                <a:gd name="connsiteX0" fmla="*/ 13647 w 27295"/>
                <a:gd name="connsiteY0" fmla="*/ 0 h 5800298"/>
                <a:gd name="connsiteX1" fmla="*/ 13647 w 27295"/>
                <a:gd name="connsiteY1" fmla="*/ 1241946 h 5800298"/>
                <a:gd name="connsiteX2" fmla="*/ 13647 w 27295"/>
                <a:gd name="connsiteY2" fmla="*/ 2306471 h 5800298"/>
                <a:gd name="connsiteX3" fmla="*/ 27295 w 27295"/>
                <a:gd name="connsiteY3" fmla="*/ 3575713 h 5800298"/>
                <a:gd name="connsiteX4" fmla="*/ 13647 w 27295"/>
                <a:gd name="connsiteY4" fmla="*/ 4694829 h 5800298"/>
                <a:gd name="connsiteX5" fmla="*/ 0 w 27295"/>
                <a:gd name="connsiteY5" fmla="*/ 5800298 h 580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295" h="5800298">
                  <a:moveTo>
                    <a:pt x="13647" y="0"/>
                  </a:moveTo>
                  <a:lnTo>
                    <a:pt x="13647" y="1241946"/>
                  </a:lnTo>
                  <a:cubicBezTo>
                    <a:pt x="13647" y="1626358"/>
                    <a:pt x="11372" y="1917510"/>
                    <a:pt x="13647" y="2306471"/>
                  </a:cubicBezTo>
                  <a:cubicBezTo>
                    <a:pt x="15922" y="2695432"/>
                    <a:pt x="27295" y="3177653"/>
                    <a:pt x="27295" y="3575713"/>
                  </a:cubicBezTo>
                  <a:cubicBezTo>
                    <a:pt x="27295" y="3973773"/>
                    <a:pt x="18196" y="4324065"/>
                    <a:pt x="13647" y="4694829"/>
                  </a:cubicBezTo>
                  <a:cubicBezTo>
                    <a:pt x="9098" y="5065593"/>
                    <a:pt x="47767" y="5631976"/>
                    <a:pt x="0" y="5800298"/>
                  </a:cubicBezTo>
                </a:path>
              </a:pathLst>
            </a:custGeom>
            <a:noFill/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/>
            </a:p>
          </p:txBody>
        </p:sp>
        <p:sp>
          <p:nvSpPr>
            <p:cNvPr id="35" name="Freeform 21">
              <a:extLst>
                <a:ext uri="{FF2B5EF4-FFF2-40B4-BE49-F238E27FC236}">
                  <a16:creationId xmlns:a16="http://schemas.microsoft.com/office/drawing/2014/main" id="{D9F5D4D6-3F74-4905-8E8D-175450E8D4DD}"/>
                </a:ext>
              </a:extLst>
            </p:cNvPr>
            <p:cNvSpPr/>
            <p:nvPr/>
          </p:nvSpPr>
          <p:spPr>
            <a:xfrm flipH="1">
              <a:off x="11040503" y="1506298"/>
              <a:ext cx="857249" cy="5800298"/>
            </a:xfrm>
            <a:custGeom>
              <a:avLst/>
              <a:gdLst>
                <a:gd name="connsiteX0" fmla="*/ 13647 w 27295"/>
                <a:gd name="connsiteY0" fmla="*/ 0 h 5800298"/>
                <a:gd name="connsiteX1" fmla="*/ 13647 w 27295"/>
                <a:gd name="connsiteY1" fmla="*/ 1241946 h 5800298"/>
                <a:gd name="connsiteX2" fmla="*/ 13647 w 27295"/>
                <a:gd name="connsiteY2" fmla="*/ 2306471 h 5800298"/>
                <a:gd name="connsiteX3" fmla="*/ 27295 w 27295"/>
                <a:gd name="connsiteY3" fmla="*/ 3575713 h 5800298"/>
                <a:gd name="connsiteX4" fmla="*/ 13647 w 27295"/>
                <a:gd name="connsiteY4" fmla="*/ 4694829 h 5800298"/>
                <a:gd name="connsiteX5" fmla="*/ 0 w 27295"/>
                <a:gd name="connsiteY5" fmla="*/ 5800298 h 580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295" h="5800298">
                  <a:moveTo>
                    <a:pt x="13647" y="0"/>
                  </a:moveTo>
                  <a:lnTo>
                    <a:pt x="13647" y="1241946"/>
                  </a:lnTo>
                  <a:cubicBezTo>
                    <a:pt x="13647" y="1626358"/>
                    <a:pt x="11372" y="1917510"/>
                    <a:pt x="13647" y="2306471"/>
                  </a:cubicBezTo>
                  <a:cubicBezTo>
                    <a:pt x="15922" y="2695432"/>
                    <a:pt x="27295" y="3177653"/>
                    <a:pt x="27295" y="3575713"/>
                  </a:cubicBezTo>
                  <a:cubicBezTo>
                    <a:pt x="27295" y="3973773"/>
                    <a:pt x="18196" y="4324065"/>
                    <a:pt x="13647" y="4694829"/>
                  </a:cubicBezTo>
                  <a:cubicBezTo>
                    <a:pt x="9098" y="5065593"/>
                    <a:pt x="47767" y="5631976"/>
                    <a:pt x="0" y="5800298"/>
                  </a:cubicBezTo>
                </a:path>
              </a:pathLst>
            </a:custGeom>
            <a:noFill/>
            <a:ln w="28575">
              <a:solidFill>
                <a:srgbClr val="FF3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/>
            </a:p>
          </p:txBody>
        </p:sp>
        <p:sp>
          <p:nvSpPr>
            <p:cNvPr id="36" name="Freeform 22">
              <a:extLst>
                <a:ext uri="{FF2B5EF4-FFF2-40B4-BE49-F238E27FC236}">
                  <a16:creationId xmlns:a16="http://schemas.microsoft.com/office/drawing/2014/main" id="{F36801CD-2138-4212-987E-DAF59B0A37CC}"/>
                </a:ext>
              </a:extLst>
            </p:cNvPr>
            <p:cNvSpPr/>
            <p:nvPr/>
          </p:nvSpPr>
          <p:spPr>
            <a:xfrm flipH="1">
              <a:off x="11111015" y="1658698"/>
              <a:ext cx="857249" cy="5800298"/>
            </a:xfrm>
            <a:custGeom>
              <a:avLst/>
              <a:gdLst>
                <a:gd name="connsiteX0" fmla="*/ 13647 w 27295"/>
                <a:gd name="connsiteY0" fmla="*/ 0 h 5800298"/>
                <a:gd name="connsiteX1" fmla="*/ 13647 w 27295"/>
                <a:gd name="connsiteY1" fmla="*/ 1241946 h 5800298"/>
                <a:gd name="connsiteX2" fmla="*/ 13647 w 27295"/>
                <a:gd name="connsiteY2" fmla="*/ 2306471 h 5800298"/>
                <a:gd name="connsiteX3" fmla="*/ 27295 w 27295"/>
                <a:gd name="connsiteY3" fmla="*/ 3575713 h 5800298"/>
                <a:gd name="connsiteX4" fmla="*/ 13647 w 27295"/>
                <a:gd name="connsiteY4" fmla="*/ 4694829 h 5800298"/>
                <a:gd name="connsiteX5" fmla="*/ 0 w 27295"/>
                <a:gd name="connsiteY5" fmla="*/ 5800298 h 580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295" h="5800298">
                  <a:moveTo>
                    <a:pt x="13647" y="0"/>
                  </a:moveTo>
                  <a:lnTo>
                    <a:pt x="13647" y="1241946"/>
                  </a:lnTo>
                  <a:cubicBezTo>
                    <a:pt x="13647" y="1626358"/>
                    <a:pt x="11372" y="1917510"/>
                    <a:pt x="13647" y="2306471"/>
                  </a:cubicBezTo>
                  <a:cubicBezTo>
                    <a:pt x="15922" y="2695432"/>
                    <a:pt x="27295" y="3177653"/>
                    <a:pt x="27295" y="3575713"/>
                  </a:cubicBezTo>
                  <a:cubicBezTo>
                    <a:pt x="27295" y="3973773"/>
                    <a:pt x="18196" y="4324065"/>
                    <a:pt x="13647" y="4694829"/>
                  </a:cubicBezTo>
                  <a:cubicBezTo>
                    <a:pt x="9098" y="5065593"/>
                    <a:pt x="47767" y="5631976"/>
                    <a:pt x="0" y="5800298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0387311-6617-4883-8091-15914F7192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968" y="1678289"/>
            <a:ext cx="1910611" cy="23428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70D2EC9-81AE-4EDD-80D1-2C479885C0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123625"/>
            <a:ext cx="1043702" cy="98718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4A8143CC-8542-474B-B37E-0880C135C89C}"/>
              </a:ext>
            </a:extLst>
          </p:cNvPr>
          <p:cNvSpPr txBox="1"/>
          <p:nvPr/>
        </p:nvSpPr>
        <p:spPr>
          <a:xfrm>
            <a:off x="7282179" y="2743239"/>
            <a:ext cx="4484248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SG" sz="2400" dirty="0" err="1"/>
              <a:t>তথ্য</a:t>
            </a:r>
            <a:r>
              <a:rPr lang="en-SG" sz="2400" dirty="0"/>
              <a:t> ও </a:t>
            </a:r>
            <a:r>
              <a:rPr lang="en-SG" sz="2400" dirty="0" err="1"/>
              <a:t>যোগাযোগ</a:t>
            </a:r>
            <a:r>
              <a:rPr lang="en-SG" sz="2400" dirty="0"/>
              <a:t> </a:t>
            </a:r>
            <a:r>
              <a:rPr lang="en-SG" sz="2400" dirty="0" err="1"/>
              <a:t>প্রযুক্তি</a:t>
            </a:r>
            <a:endParaRPr lang="en-SG" sz="2400" dirty="0"/>
          </a:p>
          <a:p>
            <a:pPr algn="ctr"/>
            <a:r>
              <a:rPr lang="en-SG" sz="2400" dirty="0" err="1"/>
              <a:t>দাখিল</a:t>
            </a:r>
            <a:r>
              <a:rPr lang="en-SG" sz="2400" dirty="0"/>
              <a:t> </a:t>
            </a:r>
            <a:r>
              <a:rPr lang="en-SG" sz="2400" dirty="0" err="1"/>
              <a:t>সপ্তম</a:t>
            </a:r>
            <a:r>
              <a:rPr lang="en-SG" sz="2400" dirty="0"/>
              <a:t> </a:t>
            </a:r>
            <a:r>
              <a:rPr lang="en-SG" sz="2400" dirty="0" err="1"/>
              <a:t>শ্রেণী</a:t>
            </a:r>
            <a:endParaRPr lang="en-SG" sz="2400" dirty="0"/>
          </a:p>
          <a:p>
            <a:pPr algn="ctr"/>
            <a:r>
              <a:rPr lang="en-SG" sz="2400" dirty="0" err="1"/>
              <a:t>অধ্যায়</a:t>
            </a:r>
            <a:r>
              <a:rPr lang="en-SG" sz="2400" dirty="0"/>
              <a:t> – </a:t>
            </a:r>
            <a:r>
              <a:rPr lang="en-SG" sz="2400" dirty="0" err="1"/>
              <a:t>দ্বিতীয়</a:t>
            </a:r>
            <a:endParaRPr lang="en-SG" sz="2400" dirty="0"/>
          </a:p>
          <a:p>
            <a:pPr algn="ctr"/>
            <a:r>
              <a:rPr lang="en-SG" sz="2400" dirty="0" err="1"/>
              <a:t>পাঠ</a:t>
            </a:r>
            <a:r>
              <a:rPr lang="en-SG" sz="2400" dirty="0"/>
              <a:t>- ১৪</a:t>
            </a:r>
          </a:p>
          <a:p>
            <a:pPr algn="ctr"/>
            <a:r>
              <a:rPr lang="en-SG" sz="2400" dirty="0" err="1"/>
              <a:t>সময়</a:t>
            </a:r>
            <a:r>
              <a:rPr lang="en-SG" sz="2400" dirty="0"/>
              <a:t>- ৪৫ </a:t>
            </a:r>
            <a:r>
              <a:rPr lang="en-SG" sz="2400" dirty="0" err="1"/>
              <a:t>মিনিট</a:t>
            </a:r>
            <a:endParaRPr lang="en-SG" sz="2400" dirty="0"/>
          </a:p>
        </p:txBody>
      </p:sp>
    </p:spTree>
    <p:extLst>
      <p:ext uri="{BB962C8B-B14F-4D97-AF65-F5344CB8AC3E}">
        <p14:creationId xmlns:p14="http://schemas.microsoft.com/office/powerpoint/2010/main" val="3290497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1" grpId="0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A10F29DA-9840-4D79-B295-96D217C37152}"/>
              </a:ext>
            </a:extLst>
          </p:cNvPr>
          <p:cNvGrpSpPr/>
          <p:nvPr/>
        </p:nvGrpSpPr>
        <p:grpSpPr>
          <a:xfrm>
            <a:off x="0" y="26422"/>
            <a:ext cx="12192000" cy="6836864"/>
            <a:chOff x="-4419" y="0"/>
            <a:chExt cx="12192000" cy="6858000"/>
          </a:xfrm>
        </p:grpSpPr>
        <p:sp>
          <p:nvSpPr>
            <p:cNvPr id="4" name="Frame 3">
              <a:extLst>
                <a:ext uri="{FF2B5EF4-FFF2-40B4-BE49-F238E27FC236}">
                  <a16:creationId xmlns:a16="http://schemas.microsoft.com/office/drawing/2014/main" id="{39B48C72-93FF-404E-A588-8C3455904C5F}"/>
                </a:ext>
              </a:extLst>
            </p:cNvPr>
            <p:cNvSpPr/>
            <p:nvPr/>
          </p:nvSpPr>
          <p:spPr>
            <a:xfrm>
              <a:off x="-4419" y="0"/>
              <a:ext cx="12192000" cy="6858000"/>
            </a:xfrm>
            <a:prstGeom prst="frame">
              <a:avLst>
                <a:gd name="adj1" fmla="val 1953"/>
              </a:avLst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B707403-96ED-4B0D-BD7C-5E4F585CD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sp>
        <p:nvSpPr>
          <p:cNvPr id="11" name="Subtitle 2">
            <a:extLst>
              <a:ext uri="{FF2B5EF4-FFF2-40B4-BE49-F238E27FC236}">
                <a16:creationId xmlns:a16="http://schemas.microsoft.com/office/drawing/2014/main" id="{550DCE0D-A650-40B7-BF8E-CD111FC81113}"/>
              </a:ext>
            </a:extLst>
          </p:cNvPr>
          <p:cNvSpPr>
            <a:spLocks noGrp="1"/>
          </p:cNvSpPr>
          <p:nvPr/>
        </p:nvSpPr>
        <p:spPr>
          <a:xfrm>
            <a:off x="3148152" y="270823"/>
            <a:ext cx="5460031" cy="66056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চিত্রগুলো লক্ষ্য করঃ 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5167165-D86C-447F-9266-EF69717D4C8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30"/>
          <a:stretch/>
        </p:blipFill>
        <p:spPr>
          <a:xfrm>
            <a:off x="4507025" y="1384693"/>
            <a:ext cx="3257497" cy="3826570"/>
          </a:xfrm>
          <a:prstGeom prst="rect">
            <a:avLst/>
          </a:prstGeom>
          <a:ln w="76200" cap="sq">
            <a:solidFill>
              <a:srgbClr val="0039FF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E5425650-56AB-4341-98FF-0413FA52BDC4}"/>
              </a:ext>
            </a:extLst>
          </p:cNvPr>
          <p:cNvSpPr/>
          <p:nvPr/>
        </p:nvSpPr>
        <p:spPr>
          <a:xfrm>
            <a:off x="5648744" y="1364976"/>
            <a:ext cx="944628" cy="456757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CCA26FD-2AA1-4D7A-A143-4367C318D4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1" t="2694" r="11232" b="5555"/>
          <a:stretch/>
        </p:blipFill>
        <p:spPr>
          <a:xfrm flipH="1">
            <a:off x="3667544" y="1212576"/>
            <a:ext cx="4495800" cy="43998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9CD37712-08A2-4801-82C9-FC6B02D4B937}"/>
              </a:ext>
            </a:extLst>
          </p:cNvPr>
          <p:cNvSpPr/>
          <p:nvPr/>
        </p:nvSpPr>
        <p:spPr>
          <a:xfrm>
            <a:off x="5953544" y="1628744"/>
            <a:ext cx="1383030" cy="1336432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5F34CC8-AEAB-45E9-9E8C-84217D2BE112}"/>
              </a:ext>
            </a:extLst>
          </p:cNvPr>
          <p:cNvSpPr/>
          <p:nvPr/>
        </p:nvSpPr>
        <p:spPr>
          <a:xfrm>
            <a:off x="1818118" y="6073914"/>
            <a:ext cx="86312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err="1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4000" dirty="0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শরীরের</a:t>
            </a:r>
            <a:r>
              <a:rPr lang="en-US" sz="4000" dirty="0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সবচেয়ে</a:t>
            </a:r>
            <a:r>
              <a:rPr lang="en-US" sz="4000" dirty="0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গুরুত্বপূর্ণ</a:t>
            </a:r>
            <a:r>
              <a:rPr lang="en-US" sz="4000" dirty="0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4000" dirty="0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4000" dirty="0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n w="0">
                <a:solidFill>
                  <a:schemeClr val="accent6">
                    <a:lumMod val="75000"/>
                  </a:schemeClr>
                </a:solidFill>
              </a:ln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1B30ACC-EBFE-4821-949F-B7166CC7B6B8}"/>
              </a:ext>
            </a:extLst>
          </p:cNvPr>
          <p:cNvSpPr/>
          <p:nvPr/>
        </p:nvSpPr>
        <p:spPr>
          <a:xfrm>
            <a:off x="4620114" y="6088559"/>
            <a:ext cx="27906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err="1">
                <a:ln w="0"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মস্তিষ্ক</a:t>
            </a:r>
            <a:endParaRPr lang="en-US" sz="3600" dirty="0">
              <a:ln w="0">
                <a:solidFill>
                  <a:schemeClr val="tx1"/>
                </a:solidFill>
              </a:ln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92F68EB-9456-440C-91C0-4861DB75846F}"/>
              </a:ext>
            </a:extLst>
          </p:cNvPr>
          <p:cNvSpPr/>
          <p:nvPr/>
        </p:nvSpPr>
        <p:spPr>
          <a:xfrm>
            <a:off x="1686344" y="6073914"/>
            <a:ext cx="88988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err="1">
                <a:ln w="0">
                  <a:solidFill>
                    <a:srgbClr val="00B0F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সিস্টেম</a:t>
            </a:r>
            <a:r>
              <a:rPr lang="en-US" sz="3600" dirty="0">
                <a:ln w="0">
                  <a:solidFill>
                    <a:srgbClr val="00B0F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>
                  <a:solidFill>
                    <a:srgbClr val="00B0F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ইউনিটের</a:t>
            </a:r>
            <a:r>
              <a:rPr lang="en-US" sz="3600" dirty="0">
                <a:ln w="0">
                  <a:solidFill>
                    <a:srgbClr val="00B0F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>
                  <a:solidFill>
                    <a:srgbClr val="00B0F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সবচেয়ে</a:t>
            </a:r>
            <a:r>
              <a:rPr lang="en-US" sz="3600" dirty="0">
                <a:ln w="0">
                  <a:solidFill>
                    <a:srgbClr val="00B0F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>
                  <a:solidFill>
                    <a:srgbClr val="00B0F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গুরুত্বপূর্ণ</a:t>
            </a:r>
            <a:r>
              <a:rPr lang="en-US" sz="3600" dirty="0">
                <a:ln w="0">
                  <a:solidFill>
                    <a:srgbClr val="00B0F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>
                  <a:solidFill>
                    <a:srgbClr val="00B0F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অংশের</a:t>
            </a:r>
            <a:r>
              <a:rPr lang="en-US" sz="3600" dirty="0">
                <a:ln w="0">
                  <a:solidFill>
                    <a:srgbClr val="00B0F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>
                  <a:solidFill>
                    <a:srgbClr val="00B0F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600" dirty="0">
                <a:ln w="0">
                  <a:solidFill>
                    <a:srgbClr val="00B0F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>
                  <a:solidFill>
                    <a:srgbClr val="00B0F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>
                <a:ln w="0">
                  <a:solidFill>
                    <a:srgbClr val="00B0F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ln w="0">
                <a:solidFill>
                  <a:srgbClr val="00B0F0"/>
                </a:solidFill>
              </a:ln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A526C84-71FE-4FE7-A30B-106AAB44CBBC}"/>
              </a:ext>
            </a:extLst>
          </p:cNvPr>
          <p:cNvSpPr/>
          <p:nvPr/>
        </p:nvSpPr>
        <p:spPr>
          <a:xfrm>
            <a:off x="4620114" y="6088559"/>
            <a:ext cx="27906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err="1">
                <a:ln w="0"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প্রসেসর</a:t>
            </a:r>
            <a:endParaRPr lang="en-US" sz="3600" dirty="0">
              <a:ln w="0">
                <a:solidFill>
                  <a:schemeClr val="tx1"/>
                </a:solidFill>
              </a:ln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7CFE2EEC-E176-4528-AA32-FB0DC5D3D2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123625"/>
            <a:ext cx="1043702" cy="98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247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3" grpId="0" animBg="1"/>
      <p:bldP spid="23" grpId="1" animBg="1"/>
      <p:bldP spid="25" grpId="0" animBg="1"/>
      <p:bldP spid="25" grpId="1" animBg="1"/>
      <p:bldP spid="26" grpId="0"/>
      <p:bldP spid="26" grpId="1"/>
      <p:bldP spid="27" grpId="0"/>
      <p:bldP spid="27" grpId="1"/>
      <p:bldP spid="28" grpId="0"/>
      <p:bldP spid="28" grpId="1"/>
      <p:bldP spid="29" grpId="0"/>
      <p:bldP spid="29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A10F29DA-9840-4D79-B295-96D217C37152}"/>
              </a:ext>
            </a:extLst>
          </p:cNvPr>
          <p:cNvGrpSpPr/>
          <p:nvPr/>
        </p:nvGrpSpPr>
        <p:grpSpPr>
          <a:xfrm>
            <a:off x="-4419" y="0"/>
            <a:ext cx="12192000" cy="6858000"/>
            <a:chOff x="-4419" y="0"/>
            <a:chExt cx="12192000" cy="685800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BF896A7-7BFF-4BBC-80F0-C7592DDDF97A}"/>
                </a:ext>
              </a:extLst>
            </p:cNvPr>
            <p:cNvGrpSpPr/>
            <p:nvPr/>
          </p:nvGrpSpPr>
          <p:grpSpPr>
            <a:xfrm>
              <a:off x="-4419" y="0"/>
              <a:ext cx="12192000" cy="6858000"/>
              <a:chOff x="-4419" y="0"/>
              <a:chExt cx="12192000" cy="6858000"/>
            </a:xfrm>
          </p:grpSpPr>
          <p:sp>
            <p:nvSpPr>
              <p:cNvPr id="4" name="Frame 3">
                <a:extLst>
                  <a:ext uri="{FF2B5EF4-FFF2-40B4-BE49-F238E27FC236}">
                    <a16:creationId xmlns:a16="http://schemas.microsoft.com/office/drawing/2014/main" id="{39B48C72-93FF-404E-A588-8C3455904C5F}"/>
                  </a:ext>
                </a:extLst>
              </p:cNvPr>
              <p:cNvSpPr/>
              <p:nvPr/>
            </p:nvSpPr>
            <p:spPr>
              <a:xfrm>
                <a:off x="-4419" y="0"/>
                <a:ext cx="12192000" cy="6858000"/>
              </a:xfrm>
              <a:prstGeom prst="frame">
                <a:avLst>
                  <a:gd name="adj1" fmla="val 1953"/>
                </a:avLst>
              </a:prstGeom>
              <a:solidFill>
                <a:srgbClr val="00B050"/>
              </a:solidFill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46C191F1-7354-4003-B104-65AA11307D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49" y="5538304"/>
                <a:ext cx="11988800" cy="1193800"/>
              </a:xfrm>
              <a:prstGeom prst="rect">
                <a:avLst/>
              </a:prstGeom>
            </p:spPr>
          </p:pic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B707403-96ED-4B0D-BD7C-5E4F585CD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80A5427B-4B9A-4149-B5ED-D8A4C90C5B6E}"/>
              </a:ext>
            </a:extLst>
          </p:cNvPr>
          <p:cNvSpPr txBox="1"/>
          <p:nvPr/>
        </p:nvSpPr>
        <p:spPr>
          <a:xfrm>
            <a:off x="1514078" y="162219"/>
            <a:ext cx="4035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b="1" dirty="0">
                <a:latin typeface="NikoshBAN" panose="02000000000000000000" pitchFamily="2" charset="0"/>
                <a:cs typeface="NikoshBAN" panose="02000000000000000000" pitchFamily="2" charset="0"/>
              </a:rPr>
              <a:t>আজকের পাঠ </a:t>
            </a:r>
            <a:endParaRPr lang="en-US" sz="7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F77D89F-8166-4645-8B92-2A59A835BE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396" y="1631191"/>
            <a:ext cx="6294115" cy="287510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4D94ADC-48C1-47D6-99D1-34CF27440C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123625"/>
            <a:ext cx="1043702" cy="98718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D42023E4-83BD-4120-A224-E1368C579082}"/>
              </a:ext>
            </a:extLst>
          </p:cNvPr>
          <p:cNvGrpSpPr/>
          <p:nvPr/>
        </p:nvGrpSpPr>
        <p:grpSpPr>
          <a:xfrm>
            <a:off x="638968" y="1044545"/>
            <a:ext cx="6106390" cy="263837"/>
            <a:chOff x="3946478" y="3668136"/>
            <a:chExt cx="6271142" cy="708913"/>
          </a:xfrm>
        </p:grpSpPr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10EC0813-2465-4084-B8C3-3EAFE0819D2F}"/>
                </a:ext>
              </a:extLst>
            </p:cNvPr>
            <p:cNvSpPr/>
            <p:nvPr/>
          </p:nvSpPr>
          <p:spPr>
            <a:xfrm>
              <a:off x="3946478" y="3668136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7030A0"/>
                </a:solidFill>
              </a:endParaRPr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B77806AE-E73D-413A-8C3E-5D90CCA11BF3}"/>
                </a:ext>
              </a:extLst>
            </p:cNvPr>
            <p:cNvSpPr/>
            <p:nvPr/>
          </p:nvSpPr>
          <p:spPr>
            <a:xfrm>
              <a:off x="4085230" y="369770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0070C0"/>
                </a:solidFill>
              </a:endParaRPr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FA8C222-D39D-45A2-986E-A3231D5EB5AA}"/>
                </a:ext>
              </a:extLst>
            </p:cNvPr>
            <p:cNvSpPr/>
            <p:nvPr/>
          </p:nvSpPr>
          <p:spPr>
            <a:xfrm>
              <a:off x="4210334" y="371362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00B0F0"/>
                </a:solidFill>
              </a:endParaRPr>
            </a:p>
          </p:txBody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2EFBA92A-62EB-4CA0-B96F-6FA449C42073}"/>
                </a:ext>
              </a:extLst>
            </p:cNvPr>
            <p:cNvSpPr/>
            <p:nvPr/>
          </p:nvSpPr>
          <p:spPr>
            <a:xfrm>
              <a:off x="4335438" y="372954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00B0F0"/>
                </a:solidFill>
              </a:endParaRPr>
            </a:p>
          </p:txBody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D3B09989-7A12-40F9-961D-7190E75FBB74}"/>
                </a:ext>
              </a:extLst>
            </p:cNvPr>
            <p:cNvSpPr/>
            <p:nvPr/>
          </p:nvSpPr>
          <p:spPr>
            <a:xfrm>
              <a:off x="4460542" y="374546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00B0F0"/>
                </a:solidFill>
              </a:endParaRPr>
            </a:p>
          </p:txBody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29FAEF1A-2688-4904-812A-3AA604705B82}"/>
                </a:ext>
              </a:extLst>
            </p:cNvPr>
            <p:cNvSpPr/>
            <p:nvPr/>
          </p:nvSpPr>
          <p:spPr>
            <a:xfrm>
              <a:off x="4585646" y="376138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00B0F0"/>
                </a:solidFill>
              </a:endParaRPr>
            </a:p>
          </p:txBody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1E279542-DAA8-49D2-A6EC-A24C3B9374E6}"/>
                </a:ext>
              </a:extLst>
            </p:cNvPr>
            <p:cNvSpPr/>
            <p:nvPr/>
          </p:nvSpPr>
          <p:spPr>
            <a:xfrm>
              <a:off x="4710750" y="377730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00B0F0"/>
                </a:solidFill>
              </a:endParaRPr>
            </a:p>
          </p:txBody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DBB615B2-EF21-4C00-838C-B960FB8D1E38}"/>
                </a:ext>
              </a:extLst>
            </p:cNvPr>
            <p:cNvSpPr/>
            <p:nvPr/>
          </p:nvSpPr>
          <p:spPr>
            <a:xfrm>
              <a:off x="4835854" y="379322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00B0F0"/>
                </a:solidFill>
              </a:endParaRPr>
            </a:p>
          </p:txBody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8969E6F7-EEB3-49BC-9273-7EACDE3ACA76}"/>
                </a:ext>
              </a:extLst>
            </p:cNvPr>
            <p:cNvSpPr/>
            <p:nvPr/>
          </p:nvSpPr>
          <p:spPr>
            <a:xfrm>
              <a:off x="4960958" y="380914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>
                <a:solidFill>
                  <a:srgbClr val="00B0F0"/>
                </a:solidFill>
              </a:endParaRPr>
            </a:p>
          </p:txBody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FEB5F366-2494-4DBD-A541-1D50D008B824}"/>
                </a:ext>
              </a:extLst>
            </p:cNvPr>
            <p:cNvSpPr/>
            <p:nvPr/>
          </p:nvSpPr>
          <p:spPr>
            <a:xfrm>
              <a:off x="5086062" y="3825064"/>
              <a:ext cx="5131558" cy="551985"/>
            </a:xfrm>
            <a:custGeom>
              <a:avLst/>
              <a:gdLst>
                <a:gd name="connsiteX0" fmla="*/ 0 w 5131558"/>
                <a:gd name="connsiteY0" fmla="*/ 319283 h 551985"/>
                <a:gd name="connsiteX1" fmla="*/ 1310185 w 5131558"/>
                <a:gd name="connsiteY1" fmla="*/ 5385 h 551985"/>
                <a:gd name="connsiteX2" fmla="*/ 2224585 w 5131558"/>
                <a:gd name="connsiteY2" fmla="*/ 551295 h 551985"/>
                <a:gd name="connsiteX3" fmla="*/ 3179928 w 5131558"/>
                <a:gd name="connsiteY3" fmla="*/ 128215 h 551985"/>
                <a:gd name="connsiteX4" fmla="*/ 4121624 w 5131558"/>
                <a:gd name="connsiteY4" fmla="*/ 537648 h 551985"/>
                <a:gd name="connsiteX5" fmla="*/ 5131558 w 5131558"/>
                <a:gd name="connsiteY5" fmla="*/ 32680 h 55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1558" h="551985">
                  <a:moveTo>
                    <a:pt x="0" y="319283"/>
                  </a:moveTo>
                  <a:cubicBezTo>
                    <a:pt x="469710" y="142999"/>
                    <a:pt x="939421" y="-33284"/>
                    <a:pt x="1310185" y="5385"/>
                  </a:cubicBezTo>
                  <a:cubicBezTo>
                    <a:pt x="1680949" y="44054"/>
                    <a:pt x="1912961" y="530823"/>
                    <a:pt x="2224585" y="551295"/>
                  </a:cubicBezTo>
                  <a:cubicBezTo>
                    <a:pt x="2536209" y="571767"/>
                    <a:pt x="2863755" y="130489"/>
                    <a:pt x="3179928" y="128215"/>
                  </a:cubicBezTo>
                  <a:cubicBezTo>
                    <a:pt x="3496101" y="125941"/>
                    <a:pt x="3796352" y="553570"/>
                    <a:pt x="4121624" y="537648"/>
                  </a:cubicBezTo>
                  <a:cubicBezTo>
                    <a:pt x="4446896" y="521726"/>
                    <a:pt x="4789227" y="277203"/>
                    <a:pt x="5131558" y="3268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>
                <a:solidFill>
                  <a:srgbClr val="00B0F0"/>
                </a:solidFill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26175868-EE3D-499D-A09B-AB66AD231CCB}"/>
              </a:ext>
            </a:extLst>
          </p:cNvPr>
          <p:cNvSpPr txBox="1"/>
          <p:nvPr/>
        </p:nvSpPr>
        <p:spPr>
          <a:xfrm>
            <a:off x="1635876" y="4869322"/>
            <a:ext cx="8551622" cy="84285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নাও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C566AD0-138E-4C8E-AD9D-4A84F12727D5}"/>
              </a:ext>
            </a:extLst>
          </p:cNvPr>
          <p:cNvSpPr txBox="1"/>
          <p:nvPr/>
        </p:nvSpPr>
        <p:spPr>
          <a:xfrm>
            <a:off x="9582336" y="2455520"/>
            <a:ext cx="22613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প্রসেসর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2571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A10F29DA-9840-4D79-B295-96D217C37152}"/>
              </a:ext>
            </a:extLst>
          </p:cNvPr>
          <p:cNvGrpSpPr/>
          <p:nvPr/>
        </p:nvGrpSpPr>
        <p:grpSpPr>
          <a:xfrm>
            <a:off x="-4420" y="26402"/>
            <a:ext cx="12196419" cy="6831598"/>
            <a:chOff x="-4419" y="0"/>
            <a:chExt cx="12192000" cy="685800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BF896A7-7BFF-4BBC-80F0-C7592DDDF97A}"/>
                </a:ext>
              </a:extLst>
            </p:cNvPr>
            <p:cNvGrpSpPr/>
            <p:nvPr/>
          </p:nvGrpSpPr>
          <p:grpSpPr>
            <a:xfrm>
              <a:off x="-4419" y="0"/>
              <a:ext cx="12192000" cy="6858000"/>
              <a:chOff x="-4419" y="0"/>
              <a:chExt cx="12192000" cy="6858000"/>
            </a:xfrm>
          </p:grpSpPr>
          <p:sp>
            <p:nvSpPr>
              <p:cNvPr id="4" name="Frame 3">
                <a:extLst>
                  <a:ext uri="{FF2B5EF4-FFF2-40B4-BE49-F238E27FC236}">
                    <a16:creationId xmlns:a16="http://schemas.microsoft.com/office/drawing/2014/main" id="{39B48C72-93FF-404E-A588-8C3455904C5F}"/>
                  </a:ext>
                </a:extLst>
              </p:cNvPr>
              <p:cNvSpPr/>
              <p:nvPr/>
            </p:nvSpPr>
            <p:spPr>
              <a:xfrm>
                <a:off x="-4419" y="0"/>
                <a:ext cx="12192000" cy="6858000"/>
              </a:xfrm>
              <a:prstGeom prst="frame">
                <a:avLst>
                  <a:gd name="adj1" fmla="val 1953"/>
                </a:avLst>
              </a:prstGeom>
              <a:solidFill>
                <a:srgbClr val="00B050"/>
              </a:solidFill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46C191F1-7354-4003-B104-65AA11307D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49" y="5538304"/>
                <a:ext cx="11988800" cy="1193800"/>
              </a:xfrm>
              <a:prstGeom prst="rect">
                <a:avLst/>
              </a:prstGeom>
            </p:spPr>
          </p:pic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B707403-96ED-4B0D-BD7C-5E4F585CD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sp>
        <p:nvSpPr>
          <p:cNvPr id="15" name="Round Same Side Corner Rectangle 4">
            <a:extLst>
              <a:ext uri="{FF2B5EF4-FFF2-40B4-BE49-F238E27FC236}">
                <a16:creationId xmlns:a16="http://schemas.microsoft.com/office/drawing/2014/main" id="{8AB6F425-690E-46CE-9A49-C906A6A6965D}"/>
              </a:ext>
            </a:extLst>
          </p:cNvPr>
          <p:cNvSpPr/>
          <p:nvPr/>
        </p:nvSpPr>
        <p:spPr>
          <a:xfrm>
            <a:off x="1338540" y="2942772"/>
            <a:ext cx="9000079" cy="3058226"/>
          </a:xfrm>
          <a:prstGeom prst="round2Same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endParaRPr lang="en-US" sz="2400" b="1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A67F9EC-B043-4C90-A114-7BFC1D35DB59}"/>
              </a:ext>
            </a:extLst>
          </p:cNvPr>
          <p:cNvGrpSpPr/>
          <p:nvPr/>
        </p:nvGrpSpPr>
        <p:grpSpPr>
          <a:xfrm>
            <a:off x="1600200" y="1927628"/>
            <a:ext cx="5257800" cy="800100"/>
            <a:chOff x="609600" y="2400300"/>
            <a:chExt cx="5257800" cy="8001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22DF2CE-E836-4D41-A6F2-17A3F64A32D0}"/>
                </a:ext>
              </a:extLst>
            </p:cNvPr>
            <p:cNvSpPr/>
            <p:nvPr/>
          </p:nvSpPr>
          <p:spPr>
            <a:xfrm>
              <a:off x="1447800" y="2492514"/>
              <a:ext cx="41148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b="1" dirty="0">
                  <a:ln w="1905"/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IN" sz="4000" b="1" dirty="0">
                  <a:ln w="1905"/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পাঠ শেষে শিক্ষার্থীরা...</a:t>
              </a:r>
              <a:endParaRPr lang="en-US" sz="4000" b="1" dirty="0">
                <a:ln w="1905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8D6F0E9-4011-4F1B-8C3F-0BFAAA3BC9D2}"/>
                </a:ext>
              </a:extLst>
            </p:cNvPr>
            <p:cNvGrpSpPr/>
            <p:nvPr/>
          </p:nvGrpSpPr>
          <p:grpSpPr>
            <a:xfrm>
              <a:off x="609600" y="2400300"/>
              <a:ext cx="5257800" cy="800100"/>
              <a:chOff x="762000" y="2171699"/>
              <a:chExt cx="6934200" cy="800100"/>
            </a:xfrm>
          </p:grpSpPr>
          <p:sp>
            <p:nvSpPr>
              <p:cNvPr id="19" name="Flowchart: Stored Data 18">
                <a:extLst>
                  <a:ext uri="{FF2B5EF4-FFF2-40B4-BE49-F238E27FC236}">
                    <a16:creationId xmlns:a16="http://schemas.microsoft.com/office/drawing/2014/main" id="{AAD17E29-0BB6-4B3D-91D6-F514ADAB0C30}"/>
                  </a:ext>
                </a:extLst>
              </p:cNvPr>
              <p:cNvSpPr/>
              <p:nvPr/>
            </p:nvSpPr>
            <p:spPr>
              <a:xfrm rot="10800000">
                <a:off x="838200" y="2171699"/>
                <a:ext cx="6858000" cy="800100"/>
              </a:xfrm>
              <a:prstGeom prst="flowChartOnlineStorag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0C2ADF55-31D1-4557-81C2-563AAFB79E9C}"/>
                  </a:ext>
                </a:extLst>
              </p:cNvPr>
              <p:cNvSpPr/>
              <p:nvPr/>
            </p:nvSpPr>
            <p:spPr>
              <a:xfrm>
                <a:off x="762000" y="2247899"/>
                <a:ext cx="1219200" cy="680653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6B96751-C33F-49A9-A809-B8F3EA81F21E}"/>
              </a:ext>
            </a:extLst>
          </p:cNvPr>
          <p:cNvGrpSpPr/>
          <p:nvPr/>
        </p:nvGrpSpPr>
        <p:grpSpPr>
          <a:xfrm>
            <a:off x="3429000" y="473510"/>
            <a:ext cx="4191000" cy="1355290"/>
            <a:chOff x="2514600" y="228600"/>
            <a:chExt cx="4191000" cy="135529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4B6CF69-7E77-42D9-A763-2EEC71FB3C32}"/>
                </a:ext>
              </a:extLst>
            </p:cNvPr>
            <p:cNvSpPr/>
            <p:nvPr/>
          </p:nvSpPr>
          <p:spPr>
            <a:xfrm>
              <a:off x="2819400" y="457705"/>
              <a:ext cx="365760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bn-BD" sz="60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শিখনফল </a:t>
              </a:r>
              <a:endParaRPr lang="bn-BD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3" name="24-Point Star 8">
              <a:extLst>
                <a:ext uri="{FF2B5EF4-FFF2-40B4-BE49-F238E27FC236}">
                  <a16:creationId xmlns:a16="http://schemas.microsoft.com/office/drawing/2014/main" id="{601192BC-DD0E-4C70-93FF-D03A8AEB3467}"/>
                </a:ext>
              </a:extLst>
            </p:cNvPr>
            <p:cNvSpPr/>
            <p:nvPr/>
          </p:nvSpPr>
          <p:spPr>
            <a:xfrm>
              <a:off x="2514600" y="228600"/>
              <a:ext cx="4191000" cy="1355290"/>
            </a:xfrm>
            <a:prstGeom prst="star24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381C5346-CCE1-40DB-8AF0-EF1878329236}"/>
              </a:ext>
            </a:extLst>
          </p:cNvPr>
          <p:cNvSpPr/>
          <p:nvPr/>
        </p:nvSpPr>
        <p:spPr>
          <a:xfrm>
            <a:off x="1696078" y="3143139"/>
            <a:ext cx="84889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প্রসেসর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প্রসেসরের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উল্লেখ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প্রসেসরের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সংক্ষিপ্ত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ইতিহাস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৪।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প্রসেসরের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ভাষার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দিতে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26A5C49-7B6A-4DA8-A549-2737D39DD6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123625"/>
            <a:ext cx="1043702" cy="98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30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B43CB29-FF8B-4DCB-A829-66064C75353B}"/>
              </a:ext>
            </a:extLst>
          </p:cNvPr>
          <p:cNvGrpSpPr/>
          <p:nvPr/>
        </p:nvGrpSpPr>
        <p:grpSpPr>
          <a:xfrm>
            <a:off x="-29029" y="26453"/>
            <a:ext cx="12221029" cy="6844799"/>
            <a:chOff x="-4419" y="0"/>
            <a:chExt cx="12192000" cy="6858000"/>
          </a:xfrm>
        </p:grpSpPr>
        <p:sp>
          <p:nvSpPr>
            <p:cNvPr id="10" name="Frame 9">
              <a:extLst>
                <a:ext uri="{FF2B5EF4-FFF2-40B4-BE49-F238E27FC236}">
                  <a16:creationId xmlns:a16="http://schemas.microsoft.com/office/drawing/2014/main" id="{49F2E9F6-B43F-44EA-BA07-F2E5FE5741EE}"/>
                </a:ext>
              </a:extLst>
            </p:cNvPr>
            <p:cNvSpPr/>
            <p:nvPr/>
          </p:nvSpPr>
          <p:spPr>
            <a:xfrm>
              <a:off x="-4419" y="0"/>
              <a:ext cx="12192000" cy="6858000"/>
            </a:xfrm>
            <a:prstGeom prst="frame">
              <a:avLst>
                <a:gd name="adj1" fmla="val 1953"/>
              </a:avLst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1C7BEF5-5243-499E-8C48-C988EED13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sp>
        <p:nvSpPr>
          <p:cNvPr id="12" name="Subtitle 2">
            <a:extLst>
              <a:ext uri="{FF2B5EF4-FFF2-40B4-BE49-F238E27FC236}">
                <a16:creationId xmlns:a16="http://schemas.microsoft.com/office/drawing/2014/main" id="{9CB2C42E-0110-414A-9844-94D6D98A1497}"/>
              </a:ext>
            </a:extLst>
          </p:cNvPr>
          <p:cNvSpPr>
            <a:spLocks noGrp="1"/>
          </p:cNvSpPr>
          <p:nvPr/>
        </p:nvSpPr>
        <p:spPr>
          <a:xfrm>
            <a:off x="3148152" y="270823"/>
            <a:ext cx="5460031" cy="66056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</a:t>
            </a:r>
            <a:r>
              <a:rPr lang="bn-BD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01C4890-8342-4D4E-8651-CBEE8524591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344" y="1175760"/>
            <a:ext cx="5567312" cy="43058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A7CDB69-8D29-4F23-9E82-21490151C938}"/>
              </a:ext>
            </a:extLst>
          </p:cNvPr>
          <p:cNvSpPr/>
          <p:nvPr/>
        </p:nvSpPr>
        <p:spPr>
          <a:xfrm>
            <a:off x="1965345" y="5784732"/>
            <a:ext cx="8610600" cy="801228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ল্যাপটপের</a:t>
            </a:r>
            <a:r>
              <a:rPr lang="en-US" sz="2400" b="1" dirty="0"/>
              <a:t> </a:t>
            </a:r>
            <a:r>
              <a:rPr lang="en-US" sz="2400" b="1" dirty="0" err="1"/>
              <a:t>কোন</a:t>
            </a:r>
            <a:r>
              <a:rPr lang="en-US" sz="2400" b="1" dirty="0"/>
              <a:t> </a:t>
            </a:r>
            <a:r>
              <a:rPr lang="en-US" sz="2400" b="1" dirty="0" err="1"/>
              <a:t>অংশটি</a:t>
            </a:r>
            <a:r>
              <a:rPr lang="en-US" sz="2400" b="1" dirty="0"/>
              <a:t> </a:t>
            </a:r>
            <a:r>
              <a:rPr lang="en-US" sz="2400" b="1" dirty="0" err="1"/>
              <a:t>সবকিছু</a:t>
            </a:r>
            <a:r>
              <a:rPr lang="en-US" sz="2400" b="1" dirty="0"/>
              <a:t> </a:t>
            </a:r>
            <a:r>
              <a:rPr lang="en-US" sz="2400" b="1" dirty="0" err="1"/>
              <a:t>পরিচালনা</a:t>
            </a:r>
            <a:r>
              <a:rPr lang="en-US" sz="2400" b="1" dirty="0"/>
              <a:t>  </a:t>
            </a:r>
            <a:r>
              <a:rPr lang="en-US" sz="2400" b="1" dirty="0" err="1"/>
              <a:t>করছে</a:t>
            </a:r>
            <a:r>
              <a:rPr lang="en-US" sz="2400" b="1" dirty="0"/>
              <a:t>?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F91657D-D185-4A9E-AE6F-C2C9865B6B8E}"/>
              </a:ext>
            </a:extLst>
          </p:cNvPr>
          <p:cNvSpPr/>
          <p:nvPr/>
        </p:nvSpPr>
        <p:spPr>
          <a:xfrm>
            <a:off x="4697403" y="5747760"/>
            <a:ext cx="3319128" cy="838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50" dirty="0" err="1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প্রসেসর</a:t>
            </a:r>
            <a:endParaRPr lang="en-US" sz="72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6444296-C505-4CD7-A125-CFD10F9DAE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123625"/>
            <a:ext cx="1043702" cy="98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6624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 animBg="1"/>
      <p:bldP spid="18" grpId="1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B43CB29-FF8B-4DCB-A829-66064C75353B}"/>
              </a:ext>
            </a:extLst>
          </p:cNvPr>
          <p:cNvGrpSpPr/>
          <p:nvPr/>
        </p:nvGrpSpPr>
        <p:grpSpPr>
          <a:xfrm>
            <a:off x="-29029" y="26453"/>
            <a:ext cx="12221029" cy="6844799"/>
            <a:chOff x="-4419" y="0"/>
            <a:chExt cx="12192000" cy="6858000"/>
          </a:xfrm>
        </p:grpSpPr>
        <p:sp>
          <p:nvSpPr>
            <p:cNvPr id="10" name="Frame 9">
              <a:extLst>
                <a:ext uri="{FF2B5EF4-FFF2-40B4-BE49-F238E27FC236}">
                  <a16:creationId xmlns:a16="http://schemas.microsoft.com/office/drawing/2014/main" id="{49F2E9F6-B43F-44EA-BA07-F2E5FE5741EE}"/>
                </a:ext>
              </a:extLst>
            </p:cNvPr>
            <p:cNvSpPr/>
            <p:nvPr/>
          </p:nvSpPr>
          <p:spPr>
            <a:xfrm>
              <a:off x="-4419" y="0"/>
              <a:ext cx="12192000" cy="6858000"/>
            </a:xfrm>
            <a:prstGeom prst="frame">
              <a:avLst>
                <a:gd name="adj1" fmla="val 1953"/>
              </a:avLst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1C7BEF5-5243-499E-8C48-C988EED13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sp>
        <p:nvSpPr>
          <p:cNvPr id="12" name="Subtitle 2">
            <a:extLst>
              <a:ext uri="{FF2B5EF4-FFF2-40B4-BE49-F238E27FC236}">
                <a16:creationId xmlns:a16="http://schemas.microsoft.com/office/drawing/2014/main" id="{07E344D9-19B4-4D08-973B-39552F9521E7}"/>
              </a:ext>
            </a:extLst>
          </p:cNvPr>
          <p:cNvSpPr>
            <a:spLocks noGrp="1"/>
          </p:cNvSpPr>
          <p:nvPr/>
        </p:nvSpPr>
        <p:spPr>
          <a:xfrm>
            <a:off x="3670849" y="250872"/>
            <a:ext cx="5256144" cy="6473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বোঝা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যাচ্ছে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bn-BD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6D88891-8A19-4C99-9574-10B55F3388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53009"/>
            <a:ext cx="1043702" cy="813442"/>
          </a:xfrm>
          <a:prstGeom prst="rect">
            <a:avLst/>
          </a:prstGeom>
        </p:spPr>
      </p:pic>
      <p:sp>
        <p:nvSpPr>
          <p:cNvPr id="28" name="Freeform 16">
            <a:extLst>
              <a:ext uri="{FF2B5EF4-FFF2-40B4-BE49-F238E27FC236}">
                <a16:creationId xmlns:a16="http://schemas.microsoft.com/office/drawing/2014/main" id="{4031FC8A-D629-4C65-A3EA-0E3D72C8FBC5}"/>
              </a:ext>
            </a:extLst>
          </p:cNvPr>
          <p:cNvSpPr/>
          <p:nvPr/>
        </p:nvSpPr>
        <p:spPr>
          <a:xfrm rot="20117058" flipV="1">
            <a:off x="6411510" y="1562098"/>
            <a:ext cx="2260301" cy="1232144"/>
          </a:xfrm>
          <a:custGeom>
            <a:avLst/>
            <a:gdLst>
              <a:gd name="connsiteX0" fmla="*/ 0 w 1585576"/>
              <a:gd name="connsiteY0" fmla="*/ 1164659 h 1164659"/>
              <a:gd name="connsiteX1" fmla="*/ 443346 w 1585576"/>
              <a:gd name="connsiteY1" fmla="*/ 877 h 1164659"/>
              <a:gd name="connsiteX2" fmla="*/ 1510146 w 1585576"/>
              <a:gd name="connsiteY2" fmla="*/ 970696 h 1164659"/>
              <a:gd name="connsiteX3" fmla="*/ 1413164 w 1585576"/>
              <a:gd name="connsiteY3" fmla="*/ 790586 h 1164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5576" h="1164659">
                <a:moveTo>
                  <a:pt x="0" y="1164659"/>
                </a:moveTo>
                <a:cubicBezTo>
                  <a:pt x="95827" y="598931"/>
                  <a:pt x="191655" y="33204"/>
                  <a:pt x="443346" y="877"/>
                </a:cubicBezTo>
                <a:cubicBezTo>
                  <a:pt x="695037" y="-31450"/>
                  <a:pt x="1348510" y="839078"/>
                  <a:pt x="1510146" y="970696"/>
                </a:cubicBezTo>
                <a:cubicBezTo>
                  <a:pt x="1671782" y="1102314"/>
                  <a:pt x="1542473" y="946450"/>
                  <a:pt x="1413164" y="790586"/>
                </a:cubicBez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17">
            <a:extLst>
              <a:ext uri="{FF2B5EF4-FFF2-40B4-BE49-F238E27FC236}">
                <a16:creationId xmlns:a16="http://schemas.microsoft.com/office/drawing/2014/main" id="{8CF63154-4FE2-4A8E-B9CE-998D3834A196}"/>
              </a:ext>
            </a:extLst>
          </p:cNvPr>
          <p:cNvSpPr/>
          <p:nvPr/>
        </p:nvSpPr>
        <p:spPr>
          <a:xfrm flipH="1" flipV="1">
            <a:off x="3034746" y="1817958"/>
            <a:ext cx="2216727" cy="173182"/>
          </a:xfrm>
          <a:custGeom>
            <a:avLst/>
            <a:gdLst>
              <a:gd name="connsiteX0" fmla="*/ 0 w 1585576"/>
              <a:gd name="connsiteY0" fmla="*/ 1164659 h 1164659"/>
              <a:gd name="connsiteX1" fmla="*/ 443346 w 1585576"/>
              <a:gd name="connsiteY1" fmla="*/ 877 h 1164659"/>
              <a:gd name="connsiteX2" fmla="*/ 1510146 w 1585576"/>
              <a:gd name="connsiteY2" fmla="*/ 970696 h 1164659"/>
              <a:gd name="connsiteX3" fmla="*/ 1413164 w 1585576"/>
              <a:gd name="connsiteY3" fmla="*/ 790586 h 1164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5576" h="1164659">
                <a:moveTo>
                  <a:pt x="0" y="1164659"/>
                </a:moveTo>
                <a:cubicBezTo>
                  <a:pt x="95827" y="598931"/>
                  <a:pt x="191655" y="33204"/>
                  <a:pt x="443346" y="877"/>
                </a:cubicBezTo>
                <a:cubicBezTo>
                  <a:pt x="695037" y="-31450"/>
                  <a:pt x="1348510" y="839078"/>
                  <a:pt x="1510146" y="970696"/>
                </a:cubicBezTo>
                <a:cubicBezTo>
                  <a:pt x="1671782" y="1102314"/>
                  <a:pt x="1542473" y="946450"/>
                  <a:pt x="1413164" y="790586"/>
                </a:cubicBez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18">
            <a:extLst>
              <a:ext uri="{FF2B5EF4-FFF2-40B4-BE49-F238E27FC236}">
                <a16:creationId xmlns:a16="http://schemas.microsoft.com/office/drawing/2014/main" id="{981F0605-2A18-4BA3-8DE3-6FC951E6C82D}"/>
              </a:ext>
            </a:extLst>
          </p:cNvPr>
          <p:cNvSpPr/>
          <p:nvPr/>
        </p:nvSpPr>
        <p:spPr>
          <a:xfrm flipV="1">
            <a:off x="6851675" y="3819940"/>
            <a:ext cx="1558636" cy="578322"/>
          </a:xfrm>
          <a:custGeom>
            <a:avLst/>
            <a:gdLst>
              <a:gd name="connsiteX0" fmla="*/ 0 w 1585576"/>
              <a:gd name="connsiteY0" fmla="*/ 1164659 h 1164659"/>
              <a:gd name="connsiteX1" fmla="*/ 443346 w 1585576"/>
              <a:gd name="connsiteY1" fmla="*/ 877 h 1164659"/>
              <a:gd name="connsiteX2" fmla="*/ 1510146 w 1585576"/>
              <a:gd name="connsiteY2" fmla="*/ 970696 h 1164659"/>
              <a:gd name="connsiteX3" fmla="*/ 1413164 w 1585576"/>
              <a:gd name="connsiteY3" fmla="*/ 790586 h 1164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5576" h="1164659">
                <a:moveTo>
                  <a:pt x="0" y="1164659"/>
                </a:moveTo>
                <a:cubicBezTo>
                  <a:pt x="95827" y="598931"/>
                  <a:pt x="191655" y="33204"/>
                  <a:pt x="443346" y="877"/>
                </a:cubicBezTo>
                <a:cubicBezTo>
                  <a:pt x="695037" y="-31450"/>
                  <a:pt x="1348510" y="839078"/>
                  <a:pt x="1510146" y="970696"/>
                </a:cubicBezTo>
                <a:cubicBezTo>
                  <a:pt x="1671782" y="1102314"/>
                  <a:pt x="1542473" y="946450"/>
                  <a:pt x="1413164" y="790586"/>
                </a:cubicBez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19">
            <a:extLst>
              <a:ext uri="{FF2B5EF4-FFF2-40B4-BE49-F238E27FC236}">
                <a16:creationId xmlns:a16="http://schemas.microsoft.com/office/drawing/2014/main" id="{8F3E003B-4B69-4685-9169-46DAD9AB2A08}"/>
              </a:ext>
            </a:extLst>
          </p:cNvPr>
          <p:cNvSpPr/>
          <p:nvPr/>
        </p:nvSpPr>
        <p:spPr>
          <a:xfrm rot="19994888" flipV="1">
            <a:off x="3814518" y="3673028"/>
            <a:ext cx="1981200" cy="730722"/>
          </a:xfrm>
          <a:custGeom>
            <a:avLst/>
            <a:gdLst>
              <a:gd name="connsiteX0" fmla="*/ 0 w 1585576"/>
              <a:gd name="connsiteY0" fmla="*/ 1164659 h 1164659"/>
              <a:gd name="connsiteX1" fmla="*/ 443346 w 1585576"/>
              <a:gd name="connsiteY1" fmla="*/ 877 h 1164659"/>
              <a:gd name="connsiteX2" fmla="*/ 1510146 w 1585576"/>
              <a:gd name="connsiteY2" fmla="*/ 970696 h 1164659"/>
              <a:gd name="connsiteX3" fmla="*/ 1413164 w 1585576"/>
              <a:gd name="connsiteY3" fmla="*/ 790586 h 1164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5576" h="1164659">
                <a:moveTo>
                  <a:pt x="0" y="1164659"/>
                </a:moveTo>
                <a:cubicBezTo>
                  <a:pt x="95827" y="598931"/>
                  <a:pt x="191655" y="33204"/>
                  <a:pt x="443346" y="877"/>
                </a:cubicBezTo>
                <a:cubicBezTo>
                  <a:pt x="695037" y="-31450"/>
                  <a:pt x="1348510" y="839078"/>
                  <a:pt x="1510146" y="970696"/>
                </a:cubicBezTo>
                <a:cubicBezTo>
                  <a:pt x="1671782" y="1102314"/>
                  <a:pt x="1542473" y="946450"/>
                  <a:pt x="1413164" y="790586"/>
                </a:cubicBez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67CB290E-E68C-433C-8C87-D0B312C4BF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9"/>
          <a:stretch/>
        </p:blipFill>
        <p:spPr>
          <a:xfrm>
            <a:off x="8344470" y="862164"/>
            <a:ext cx="2562946" cy="184785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26646B4-CF9C-4571-88BA-EA21568C6C1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03" t="10660" b="6620"/>
          <a:stretch/>
        </p:blipFill>
        <p:spPr>
          <a:xfrm rot="8123868" flipH="1">
            <a:off x="2299556" y="473852"/>
            <a:ext cx="1204636" cy="136817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A5E61C0-49C0-45AA-A150-569B7BA43C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154" y="1712308"/>
            <a:ext cx="2854494" cy="210763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BE31728-4BC7-433B-AF3E-8E6E685315A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84" b="5741"/>
          <a:stretch/>
        </p:blipFill>
        <p:spPr>
          <a:xfrm>
            <a:off x="8016402" y="2505568"/>
            <a:ext cx="2562146" cy="2423000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FA86F78E-28F9-4434-902A-D149357538ED}"/>
              </a:ext>
            </a:extLst>
          </p:cNvPr>
          <p:cNvSpPr/>
          <p:nvPr/>
        </p:nvSpPr>
        <p:spPr>
          <a:xfrm>
            <a:off x="8749605" y="4267390"/>
            <a:ext cx="1212963" cy="115967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E74BEAA-3762-41C2-A0BD-7A4A76FAE32D}"/>
              </a:ext>
            </a:extLst>
          </p:cNvPr>
          <p:cNvSpPr/>
          <p:nvPr/>
        </p:nvSpPr>
        <p:spPr>
          <a:xfrm>
            <a:off x="8863833" y="4414439"/>
            <a:ext cx="954572" cy="86022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 1 1</a:t>
            </a:r>
          </a:p>
          <a:p>
            <a:pPr algn="ctr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 1</a:t>
            </a:r>
          </a:p>
          <a:p>
            <a:pPr algn="ctr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" name="Picture 2" descr="E:\‍Six\input\mnn.jpg">
            <a:extLst>
              <a:ext uri="{FF2B5EF4-FFF2-40B4-BE49-F238E27FC236}">
                <a16:creationId xmlns:a16="http://schemas.microsoft.com/office/drawing/2014/main" id="{EA66C4F2-6A9A-42FC-8CA2-2839A56843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16"/>
          <a:stretch/>
        </p:blipFill>
        <p:spPr bwMode="auto">
          <a:xfrm>
            <a:off x="2044147" y="2766125"/>
            <a:ext cx="1917291" cy="20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E:\‍Six\input\mnn.jpg">
            <a:extLst>
              <a:ext uri="{FF2B5EF4-FFF2-40B4-BE49-F238E27FC236}">
                <a16:creationId xmlns:a16="http://schemas.microsoft.com/office/drawing/2014/main" id="{10787845-BDD4-4B1B-8C71-7392A379DA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4" t="6465" r="8521" b="29833"/>
          <a:stretch/>
        </p:blipFill>
        <p:spPr bwMode="auto">
          <a:xfrm>
            <a:off x="2044147" y="2930567"/>
            <a:ext cx="1792817" cy="130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EFCAD994-8C59-4C33-BEF4-439551C3FB48}"/>
              </a:ext>
            </a:extLst>
          </p:cNvPr>
          <p:cNvSpPr/>
          <p:nvPr/>
        </p:nvSpPr>
        <p:spPr>
          <a:xfrm>
            <a:off x="8635448" y="2578225"/>
            <a:ext cx="1316182" cy="7429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9C65CA4-06EC-4869-B9E6-B786589CDC1A}"/>
              </a:ext>
            </a:extLst>
          </p:cNvPr>
          <p:cNvSpPr/>
          <p:nvPr/>
        </p:nvSpPr>
        <p:spPr>
          <a:xfrm>
            <a:off x="2176396" y="3064744"/>
            <a:ext cx="1259505" cy="1054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 1 1</a:t>
            </a:r>
          </a:p>
          <a:p>
            <a:pPr algn="ctr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 1</a:t>
            </a:r>
          </a:p>
          <a:p>
            <a:pPr algn="ctr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F545D03-D918-425D-A82C-4C7B38A10631}"/>
              </a:ext>
            </a:extLst>
          </p:cNvPr>
          <p:cNvSpPr/>
          <p:nvPr/>
        </p:nvSpPr>
        <p:spPr>
          <a:xfrm>
            <a:off x="1661885" y="5544247"/>
            <a:ext cx="8839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ইনপুট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আউটপুট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যন্ত্রের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সমন্বযে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সাধন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তাই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প্রসেসর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398082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4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4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4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4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8" grpId="0" animBg="1"/>
      <p:bldP spid="29" grpId="0" animBg="1"/>
      <p:bldP spid="30" grpId="0" animBg="1"/>
      <p:bldP spid="31" grpId="0" animBg="1"/>
      <p:bldP spid="36" grpId="0" animBg="1"/>
      <p:bldP spid="37" grpId="0" animBg="1"/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B43CB29-FF8B-4DCB-A829-66064C75353B}"/>
              </a:ext>
            </a:extLst>
          </p:cNvPr>
          <p:cNvGrpSpPr/>
          <p:nvPr/>
        </p:nvGrpSpPr>
        <p:grpSpPr>
          <a:xfrm>
            <a:off x="-29029" y="26453"/>
            <a:ext cx="12221029" cy="6844799"/>
            <a:chOff x="-4419" y="0"/>
            <a:chExt cx="12192000" cy="685800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DDBBF75-1B79-49CD-AD6C-40838FF67FED}"/>
                </a:ext>
              </a:extLst>
            </p:cNvPr>
            <p:cNvGrpSpPr/>
            <p:nvPr/>
          </p:nvGrpSpPr>
          <p:grpSpPr>
            <a:xfrm>
              <a:off x="-4419" y="0"/>
              <a:ext cx="12192000" cy="6858000"/>
              <a:chOff x="-4419" y="0"/>
              <a:chExt cx="12192000" cy="6858000"/>
            </a:xfrm>
          </p:grpSpPr>
          <p:sp>
            <p:nvSpPr>
              <p:cNvPr id="10" name="Frame 9">
                <a:extLst>
                  <a:ext uri="{FF2B5EF4-FFF2-40B4-BE49-F238E27FC236}">
                    <a16:creationId xmlns:a16="http://schemas.microsoft.com/office/drawing/2014/main" id="{49F2E9F6-B43F-44EA-BA07-F2E5FE5741EE}"/>
                  </a:ext>
                </a:extLst>
              </p:cNvPr>
              <p:cNvSpPr/>
              <p:nvPr/>
            </p:nvSpPr>
            <p:spPr>
              <a:xfrm>
                <a:off x="-4419" y="0"/>
                <a:ext cx="12192000" cy="6858000"/>
              </a:xfrm>
              <a:prstGeom prst="frame">
                <a:avLst>
                  <a:gd name="adj1" fmla="val 1953"/>
                </a:avLst>
              </a:prstGeom>
              <a:solidFill>
                <a:srgbClr val="00B050"/>
              </a:solidFill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5AAE997C-266B-46EA-8C16-8124EC6B79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49" y="5538304"/>
                <a:ext cx="11988800" cy="1193800"/>
              </a:xfrm>
              <a:prstGeom prst="rect">
                <a:avLst/>
              </a:prstGeom>
            </p:spPr>
          </p:pic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1C7BEF5-5243-499E-8C48-C988EED13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sp>
        <p:nvSpPr>
          <p:cNvPr id="14" name="Oval 13">
            <a:extLst>
              <a:ext uri="{FF2B5EF4-FFF2-40B4-BE49-F238E27FC236}">
                <a16:creationId xmlns:a16="http://schemas.microsoft.com/office/drawing/2014/main" id="{D342B333-B09F-4349-B0B4-F4FF13E3B474}"/>
              </a:ext>
            </a:extLst>
          </p:cNvPr>
          <p:cNvSpPr/>
          <p:nvPr/>
        </p:nvSpPr>
        <p:spPr>
          <a:xfrm>
            <a:off x="3376385" y="403880"/>
            <a:ext cx="5410200" cy="22860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latin typeface="NikoshBAN" pitchFamily="2" charset="0"/>
                <a:cs typeface="NikoshBAN" pitchFamily="2" charset="0"/>
              </a:rPr>
              <a:t>কাজ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439CBF-BB24-4B4E-ADF2-913D74EED62B}"/>
              </a:ext>
            </a:extLst>
          </p:cNvPr>
          <p:cNvSpPr txBox="1"/>
          <p:nvPr/>
        </p:nvSpPr>
        <p:spPr>
          <a:xfrm>
            <a:off x="562756" y="3980461"/>
            <a:ext cx="35385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প্রসেসর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A93CDE8-75E1-49D7-B6D8-A34E99ACC6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906" y="3103166"/>
            <a:ext cx="4453099" cy="24624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C7A1D33-A72D-4C07-B332-A88B495832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123625"/>
            <a:ext cx="1043702" cy="98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7259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B43CB29-FF8B-4DCB-A829-66064C75353B}"/>
              </a:ext>
            </a:extLst>
          </p:cNvPr>
          <p:cNvGrpSpPr/>
          <p:nvPr/>
        </p:nvGrpSpPr>
        <p:grpSpPr>
          <a:xfrm>
            <a:off x="-29029" y="26453"/>
            <a:ext cx="12221029" cy="6844799"/>
            <a:chOff x="-4419" y="0"/>
            <a:chExt cx="12192000" cy="6858000"/>
          </a:xfrm>
        </p:grpSpPr>
        <p:sp>
          <p:nvSpPr>
            <p:cNvPr id="10" name="Frame 9">
              <a:extLst>
                <a:ext uri="{FF2B5EF4-FFF2-40B4-BE49-F238E27FC236}">
                  <a16:creationId xmlns:a16="http://schemas.microsoft.com/office/drawing/2014/main" id="{49F2E9F6-B43F-44EA-BA07-F2E5FE5741EE}"/>
                </a:ext>
              </a:extLst>
            </p:cNvPr>
            <p:cNvSpPr/>
            <p:nvPr/>
          </p:nvSpPr>
          <p:spPr>
            <a:xfrm>
              <a:off x="-4419" y="0"/>
              <a:ext cx="12192000" cy="6858000"/>
            </a:xfrm>
            <a:prstGeom prst="frame">
              <a:avLst>
                <a:gd name="adj1" fmla="val 1953"/>
              </a:avLst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1C7BEF5-5243-499E-8C48-C988EED13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6D88891-8A19-4C99-9574-10B55F3388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53009"/>
            <a:ext cx="1043702" cy="81344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6CBFDF5-B494-495E-9C4E-082512DEFD2A}"/>
              </a:ext>
            </a:extLst>
          </p:cNvPr>
          <p:cNvSpPr/>
          <p:nvPr/>
        </p:nvSpPr>
        <p:spPr>
          <a:xfrm>
            <a:off x="4434742" y="3810001"/>
            <a:ext cx="2754704" cy="577226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ইন্টিগ্রেটেড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সার্কিট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37497C6-B2FC-48E4-885C-E75FDC6C46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178" y="990490"/>
            <a:ext cx="2768043" cy="263208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AB81377-92D0-401D-BC9A-0D3E9D4D82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555" y="990490"/>
            <a:ext cx="2334717" cy="2632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721C69F-AE26-4D9E-8C8D-A3F174AF98A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92" b="12311"/>
          <a:stretch/>
        </p:blipFill>
        <p:spPr>
          <a:xfrm>
            <a:off x="4902966" y="990490"/>
            <a:ext cx="2298534" cy="263208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0957A4D-7570-4FF0-BC36-E4ED82A59329}"/>
              </a:ext>
            </a:extLst>
          </p:cNvPr>
          <p:cNvSpPr/>
          <p:nvPr/>
        </p:nvSpPr>
        <p:spPr>
          <a:xfrm>
            <a:off x="1833178" y="3810001"/>
            <a:ext cx="2471090" cy="577226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ট্রানজিস্টার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5005713-4AEF-467E-A80B-BFA9FB66A3BC}"/>
              </a:ext>
            </a:extLst>
          </p:cNvPr>
          <p:cNvSpPr/>
          <p:nvPr/>
        </p:nvSpPr>
        <p:spPr>
          <a:xfrm>
            <a:off x="7840555" y="3834113"/>
            <a:ext cx="2334717" cy="556214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চিপ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987DED5-E415-4C0F-943B-3C12F8D3EDCF}"/>
              </a:ext>
            </a:extLst>
          </p:cNvPr>
          <p:cNvSpPr/>
          <p:nvPr/>
        </p:nvSpPr>
        <p:spPr>
          <a:xfrm>
            <a:off x="2149634" y="324136"/>
            <a:ext cx="7144993" cy="52475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 </a:t>
            </a:r>
            <a:r>
              <a:rPr lang="en-US" sz="2400" b="1" dirty="0" err="1"/>
              <a:t>তোমরা</a:t>
            </a:r>
            <a:r>
              <a:rPr lang="en-US" sz="2400" b="1" dirty="0"/>
              <a:t> </a:t>
            </a:r>
            <a:r>
              <a:rPr lang="en-US" sz="2400" b="1" dirty="0" err="1"/>
              <a:t>কি</a:t>
            </a:r>
            <a:r>
              <a:rPr lang="en-US" sz="2400" b="1" dirty="0"/>
              <a:t> </a:t>
            </a:r>
            <a:r>
              <a:rPr lang="en-US" sz="2400" b="1" dirty="0" err="1"/>
              <a:t>জান</a:t>
            </a:r>
            <a:r>
              <a:rPr lang="en-US" sz="2400" b="1" dirty="0"/>
              <a:t> </a:t>
            </a:r>
            <a:r>
              <a:rPr lang="en-US" sz="2400" b="1" dirty="0" err="1"/>
              <a:t>প্রসেসর</a:t>
            </a:r>
            <a:r>
              <a:rPr lang="en-US" sz="2400" b="1" dirty="0"/>
              <a:t> </a:t>
            </a:r>
            <a:r>
              <a:rPr lang="en-US" sz="2400" b="1" dirty="0" err="1"/>
              <a:t>কি</a:t>
            </a:r>
            <a:r>
              <a:rPr lang="en-US" sz="2400" b="1" dirty="0"/>
              <a:t> </a:t>
            </a:r>
            <a:r>
              <a:rPr lang="en-US" sz="2400" b="1" dirty="0" err="1"/>
              <a:t>কি</a:t>
            </a:r>
            <a:r>
              <a:rPr lang="en-US" sz="2400" b="1" dirty="0"/>
              <a:t> </a:t>
            </a:r>
            <a:r>
              <a:rPr lang="en-US" sz="2400" b="1" dirty="0" err="1"/>
              <a:t>দিয়ে</a:t>
            </a:r>
            <a:r>
              <a:rPr lang="en-US" sz="2400" b="1" dirty="0"/>
              <a:t> </a:t>
            </a:r>
            <a:r>
              <a:rPr lang="en-US" sz="2400" b="1" dirty="0" err="1"/>
              <a:t>তৈরি</a:t>
            </a:r>
            <a:r>
              <a:rPr lang="en-US" sz="2400" b="1" dirty="0"/>
              <a:t> </a:t>
            </a:r>
            <a:r>
              <a:rPr lang="en-US" sz="2400" b="1" dirty="0" err="1"/>
              <a:t>হয়</a:t>
            </a:r>
            <a:r>
              <a:rPr lang="en-US" sz="2400" b="1" dirty="0"/>
              <a:t> ?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B063927-B1B9-4FDE-8AAA-07B3AF44D2E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85" b="11828"/>
          <a:stretch/>
        </p:blipFill>
        <p:spPr>
          <a:xfrm>
            <a:off x="1702567" y="4572000"/>
            <a:ext cx="1920806" cy="2033076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B820CAA-E5F6-4DBE-AB0A-A884FF103DA5}"/>
              </a:ext>
            </a:extLst>
          </p:cNvPr>
          <p:cNvSpPr/>
          <p:nvPr/>
        </p:nvSpPr>
        <p:spPr>
          <a:xfrm>
            <a:off x="6015623" y="4495800"/>
            <a:ext cx="4261143" cy="199206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মাইক্রোপ্রসেসরের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ট্রানজিস্টরের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2300টি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বর্তমানের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কোর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আই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সেভেন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প্রসেসরের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ট্রানজিস্টরের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227,00,00,000টি।</a:t>
            </a:r>
          </a:p>
        </p:txBody>
      </p:sp>
      <p:sp>
        <p:nvSpPr>
          <p:cNvPr id="22" name="Left Arrow 31">
            <a:extLst>
              <a:ext uri="{FF2B5EF4-FFF2-40B4-BE49-F238E27FC236}">
                <a16:creationId xmlns:a16="http://schemas.microsoft.com/office/drawing/2014/main" id="{1166C05C-27FE-4D10-AA0A-8ECAB22FF72E}"/>
              </a:ext>
            </a:extLst>
          </p:cNvPr>
          <p:cNvSpPr/>
          <p:nvPr/>
        </p:nvSpPr>
        <p:spPr>
          <a:xfrm>
            <a:off x="3767255" y="5058325"/>
            <a:ext cx="2076109" cy="1001281"/>
          </a:xfrm>
          <a:prstGeom prst="leftArrow">
            <a:avLst>
              <a:gd name="adj1" fmla="val 70374"/>
              <a:gd name="adj2" fmla="val 25603"/>
            </a:avLst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সবচেয়ে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ছোট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মাইক্রোপ্রসেসর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04EAE32-6BD8-4F1B-8485-346040F0EE51}"/>
              </a:ext>
            </a:extLst>
          </p:cNvPr>
          <p:cNvSpPr/>
          <p:nvPr/>
        </p:nvSpPr>
        <p:spPr>
          <a:xfrm>
            <a:off x="2127811" y="5189982"/>
            <a:ext cx="1012340" cy="723118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1212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1" presetClass="entr" presetSubtype="1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7" grpId="0" animBg="1"/>
      <p:bldP spid="18" grpId="0" animBg="1"/>
      <p:bldP spid="21" grpId="0" animBg="1"/>
      <p:bldP spid="22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B43CB29-FF8B-4DCB-A829-66064C75353B}"/>
              </a:ext>
            </a:extLst>
          </p:cNvPr>
          <p:cNvGrpSpPr/>
          <p:nvPr/>
        </p:nvGrpSpPr>
        <p:grpSpPr>
          <a:xfrm>
            <a:off x="-29029" y="26453"/>
            <a:ext cx="12221029" cy="6844799"/>
            <a:chOff x="-4419" y="0"/>
            <a:chExt cx="12192000" cy="6858000"/>
          </a:xfrm>
        </p:grpSpPr>
        <p:sp>
          <p:nvSpPr>
            <p:cNvPr id="10" name="Frame 9">
              <a:extLst>
                <a:ext uri="{FF2B5EF4-FFF2-40B4-BE49-F238E27FC236}">
                  <a16:creationId xmlns:a16="http://schemas.microsoft.com/office/drawing/2014/main" id="{49F2E9F6-B43F-44EA-BA07-F2E5FE5741EE}"/>
                </a:ext>
              </a:extLst>
            </p:cNvPr>
            <p:cNvSpPr/>
            <p:nvPr/>
          </p:nvSpPr>
          <p:spPr>
            <a:xfrm>
              <a:off x="-4419" y="0"/>
              <a:ext cx="12192000" cy="6858000"/>
            </a:xfrm>
            <a:prstGeom prst="frame">
              <a:avLst>
                <a:gd name="adj1" fmla="val 1953"/>
              </a:avLst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1C7BEF5-5243-499E-8C48-C988EED13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6D88891-8A19-4C99-9574-10B55F3388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53009"/>
            <a:ext cx="1043702" cy="813442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6B2802A-EE7F-4DDF-BBA6-218C3819CF1F}"/>
              </a:ext>
            </a:extLst>
          </p:cNvPr>
          <p:cNvSpPr/>
          <p:nvPr/>
        </p:nvSpPr>
        <p:spPr>
          <a:xfrm>
            <a:off x="1868715" y="5662201"/>
            <a:ext cx="3200400" cy="66239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গাণিতিক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যুক্তি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ইউনিট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22512E-17C2-4B4B-A4D8-2FDDFE3ECFFE}"/>
              </a:ext>
            </a:extLst>
          </p:cNvPr>
          <p:cNvSpPr/>
          <p:nvPr/>
        </p:nvSpPr>
        <p:spPr>
          <a:xfrm>
            <a:off x="5379929" y="5662201"/>
            <a:ext cx="2356186" cy="6623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নিয়ন্ত্রণ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অংশ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6653BC-6941-4470-8D83-5920999C3E8E}"/>
              </a:ext>
            </a:extLst>
          </p:cNvPr>
          <p:cNvSpPr/>
          <p:nvPr/>
        </p:nvSpPr>
        <p:spPr>
          <a:xfrm>
            <a:off x="8067164" y="5633318"/>
            <a:ext cx="2488351" cy="66239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রেজিস্টার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স্মৃতি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0A4D398-CFC0-4A54-89B3-D6476CDD30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7" t="1991" r="15491" b="529"/>
          <a:stretch/>
        </p:blipFill>
        <p:spPr>
          <a:xfrm>
            <a:off x="4383315" y="1096296"/>
            <a:ext cx="3392129" cy="345916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D3821CC-D184-4BFA-AD5F-029B42691351}"/>
              </a:ext>
            </a:extLst>
          </p:cNvPr>
          <p:cNvSpPr txBox="1"/>
          <p:nvPr/>
        </p:nvSpPr>
        <p:spPr>
          <a:xfrm>
            <a:off x="2579491" y="304800"/>
            <a:ext cx="7442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ইউনিটের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সমন্বয়ে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প্রসেসর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5BFE084-5DDC-4711-AB91-11B642B5E4E5}"/>
              </a:ext>
            </a:extLst>
          </p:cNvPr>
          <p:cNvSpPr txBox="1"/>
          <p:nvPr/>
        </p:nvSpPr>
        <p:spPr>
          <a:xfrm>
            <a:off x="2489134" y="217954"/>
            <a:ext cx="7442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প্রসেসরের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তিনটি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অংশের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 ?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B0945D9-7B05-4A4D-B097-E20E35876EBC}"/>
              </a:ext>
            </a:extLst>
          </p:cNvPr>
          <p:cNvSpPr txBox="1"/>
          <p:nvPr/>
        </p:nvSpPr>
        <p:spPr>
          <a:xfrm>
            <a:off x="2534313" y="221191"/>
            <a:ext cx="7442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spc="150" dirty="0" err="1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তিনটি</a:t>
            </a:r>
            <a:r>
              <a:rPr lang="en-US" sz="4000" b="1" spc="150" dirty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4000" b="1" spc="150" dirty="0" err="1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ইউনিটের</a:t>
            </a:r>
            <a:r>
              <a:rPr lang="en-US" sz="4000" b="1" spc="150" dirty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4000" b="1" spc="150" dirty="0" err="1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সমন্বয়ে</a:t>
            </a:r>
            <a:r>
              <a:rPr lang="en-US" sz="4000" b="1" spc="150" dirty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4000" b="1" spc="150" dirty="0" err="1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প্রসেসর</a:t>
            </a:r>
            <a:r>
              <a:rPr lang="en-US" sz="4000" b="1" spc="150" dirty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4000" b="1" spc="150" dirty="0" err="1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গঠিত</a:t>
            </a:r>
            <a:r>
              <a:rPr lang="en-US" sz="4000" b="1" spc="150" dirty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4000" b="1" spc="150" dirty="0" err="1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হয়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294517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5" grpId="0"/>
      <p:bldP spid="25" grpId="1"/>
      <p:bldP spid="26" grpId="0"/>
      <p:bldP spid="26" grpId="1"/>
      <p:bldP spid="27" grpId="0"/>
      <p:bldP spid="27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B43CB29-FF8B-4DCB-A829-66064C75353B}"/>
              </a:ext>
            </a:extLst>
          </p:cNvPr>
          <p:cNvGrpSpPr/>
          <p:nvPr/>
        </p:nvGrpSpPr>
        <p:grpSpPr>
          <a:xfrm>
            <a:off x="-29029" y="26453"/>
            <a:ext cx="12221029" cy="6844799"/>
            <a:chOff x="-4419" y="0"/>
            <a:chExt cx="12192000" cy="685800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DDBBF75-1B79-49CD-AD6C-40838FF67FED}"/>
                </a:ext>
              </a:extLst>
            </p:cNvPr>
            <p:cNvGrpSpPr/>
            <p:nvPr/>
          </p:nvGrpSpPr>
          <p:grpSpPr>
            <a:xfrm>
              <a:off x="-4419" y="0"/>
              <a:ext cx="12192000" cy="6858000"/>
              <a:chOff x="-4419" y="0"/>
              <a:chExt cx="12192000" cy="6858000"/>
            </a:xfrm>
          </p:grpSpPr>
          <p:sp>
            <p:nvSpPr>
              <p:cNvPr id="10" name="Frame 9">
                <a:extLst>
                  <a:ext uri="{FF2B5EF4-FFF2-40B4-BE49-F238E27FC236}">
                    <a16:creationId xmlns:a16="http://schemas.microsoft.com/office/drawing/2014/main" id="{49F2E9F6-B43F-44EA-BA07-F2E5FE5741EE}"/>
                  </a:ext>
                </a:extLst>
              </p:cNvPr>
              <p:cNvSpPr/>
              <p:nvPr/>
            </p:nvSpPr>
            <p:spPr>
              <a:xfrm>
                <a:off x="-4419" y="0"/>
                <a:ext cx="12192000" cy="6858000"/>
              </a:xfrm>
              <a:prstGeom prst="frame">
                <a:avLst>
                  <a:gd name="adj1" fmla="val 1953"/>
                </a:avLst>
              </a:prstGeom>
              <a:solidFill>
                <a:srgbClr val="00B050"/>
              </a:solidFill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5AAE997C-266B-46EA-8C16-8124EC6B79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49" y="5538304"/>
                <a:ext cx="11988800" cy="1193800"/>
              </a:xfrm>
              <a:prstGeom prst="rect">
                <a:avLst/>
              </a:prstGeom>
            </p:spPr>
          </p:pic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1C7BEF5-5243-499E-8C48-C988EED13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6D88891-8A19-4C99-9574-10B55F3388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53009"/>
            <a:ext cx="1043702" cy="8134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05B1AF-EA8C-4390-96B3-87CF4A24D2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473" y="1706540"/>
            <a:ext cx="4482790" cy="34850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72C05D9-1E1F-409A-9948-F9542C329157}"/>
              </a:ext>
            </a:extLst>
          </p:cNvPr>
          <p:cNvSpPr/>
          <p:nvPr/>
        </p:nvSpPr>
        <p:spPr>
          <a:xfrm>
            <a:off x="1033343" y="5305058"/>
            <a:ext cx="10687049" cy="59207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১৯৭১ </a:t>
            </a:r>
            <a:r>
              <a:rPr lang="en-US" sz="2400" b="1" dirty="0" err="1"/>
              <a:t>সালে</a:t>
            </a:r>
            <a:r>
              <a:rPr lang="en-US" sz="2400" b="1" dirty="0"/>
              <a:t> </a:t>
            </a:r>
            <a:r>
              <a:rPr lang="en-US" sz="2400" b="1" dirty="0" err="1"/>
              <a:t>ইন্টেল</a:t>
            </a:r>
            <a:r>
              <a:rPr lang="en-US" sz="2400" b="1" dirty="0"/>
              <a:t> </a:t>
            </a:r>
            <a:r>
              <a:rPr lang="en-US" sz="2400" b="1" dirty="0" err="1"/>
              <a:t>প্রথম</a:t>
            </a:r>
            <a:r>
              <a:rPr lang="en-US" sz="2400" b="1" dirty="0"/>
              <a:t> ৪০০৪ </a:t>
            </a:r>
            <a:r>
              <a:rPr lang="en-US" sz="2400" b="1" dirty="0" err="1"/>
              <a:t>নামে</a:t>
            </a:r>
            <a:r>
              <a:rPr lang="en-US" sz="2400" b="1" dirty="0"/>
              <a:t> </a:t>
            </a:r>
            <a:r>
              <a:rPr lang="en-US" sz="2400" b="1" dirty="0" err="1"/>
              <a:t>একটি</a:t>
            </a:r>
            <a:r>
              <a:rPr lang="en-US" sz="2400" b="1" dirty="0"/>
              <a:t> </a:t>
            </a:r>
            <a:r>
              <a:rPr lang="en-US" sz="2400" b="1" dirty="0" err="1"/>
              <a:t>মাইক্রোপ্রসেসর</a:t>
            </a:r>
            <a:r>
              <a:rPr lang="en-US" sz="2400" b="1" dirty="0"/>
              <a:t> </a:t>
            </a:r>
            <a:r>
              <a:rPr lang="en-US" sz="2400" b="1" dirty="0" err="1"/>
              <a:t>উদ্ভাবন</a:t>
            </a:r>
            <a:r>
              <a:rPr lang="en-US" sz="2400" b="1" dirty="0"/>
              <a:t> </a:t>
            </a:r>
            <a:r>
              <a:rPr lang="en-US" sz="2400" b="1" dirty="0" err="1"/>
              <a:t>করে</a:t>
            </a:r>
            <a:r>
              <a:rPr lang="en-US" sz="2400" b="1" dirty="0"/>
              <a:t>।</a:t>
            </a:r>
          </a:p>
        </p:txBody>
      </p:sp>
      <p:sp>
        <p:nvSpPr>
          <p:cNvPr id="15" name="Rounded Rectangle 12">
            <a:extLst>
              <a:ext uri="{FF2B5EF4-FFF2-40B4-BE49-F238E27FC236}">
                <a16:creationId xmlns:a16="http://schemas.microsoft.com/office/drawing/2014/main" id="{122B8E47-1918-4178-A165-A5731C590A78}"/>
              </a:ext>
            </a:extLst>
          </p:cNvPr>
          <p:cNvSpPr/>
          <p:nvPr/>
        </p:nvSpPr>
        <p:spPr>
          <a:xfrm>
            <a:off x="2762250" y="540975"/>
            <a:ext cx="7189513" cy="750462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/>
              <a:t>প্রথম</a:t>
            </a:r>
            <a:r>
              <a:rPr lang="en-US" sz="2800" b="1" dirty="0"/>
              <a:t> </a:t>
            </a:r>
            <a:r>
              <a:rPr lang="en-US" sz="2800" b="1" dirty="0" err="1"/>
              <a:t>মাইক্রোপ্রসেসরের</a:t>
            </a:r>
            <a:r>
              <a:rPr lang="en-US" sz="2800" b="1" dirty="0"/>
              <a:t> </a:t>
            </a:r>
            <a:r>
              <a:rPr lang="en-US" sz="2800" b="1" dirty="0" err="1"/>
              <a:t>সংক্ষিপ্ত</a:t>
            </a:r>
            <a:r>
              <a:rPr lang="en-US" sz="2800" b="1" dirty="0"/>
              <a:t> </a:t>
            </a:r>
            <a:r>
              <a:rPr lang="en-US" sz="2800" b="1" dirty="0" err="1"/>
              <a:t>ইতিহাস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8766890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B43CB29-FF8B-4DCB-A829-66064C75353B}"/>
              </a:ext>
            </a:extLst>
          </p:cNvPr>
          <p:cNvGrpSpPr/>
          <p:nvPr/>
        </p:nvGrpSpPr>
        <p:grpSpPr>
          <a:xfrm>
            <a:off x="-29029" y="26453"/>
            <a:ext cx="12221029" cy="6844799"/>
            <a:chOff x="-4419" y="0"/>
            <a:chExt cx="12192000" cy="685800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DDBBF75-1B79-49CD-AD6C-40838FF67FED}"/>
                </a:ext>
              </a:extLst>
            </p:cNvPr>
            <p:cNvGrpSpPr/>
            <p:nvPr/>
          </p:nvGrpSpPr>
          <p:grpSpPr>
            <a:xfrm>
              <a:off x="-4419" y="0"/>
              <a:ext cx="12192000" cy="6858000"/>
              <a:chOff x="-4419" y="0"/>
              <a:chExt cx="12192000" cy="6858000"/>
            </a:xfrm>
          </p:grpSpPr>
          <p:sp>
            <p:nvSpPr>
              <p:cNvPr id="10" name="Frame 9">
                <a:extLst>
                  <a:ext uri="{FF2B5EF4-FFF2-40B4-BE49-F238E27FC236}">
                    <a16:creationId xmlns:a16="http://schemas.microsoft.com/office/drawing/2014/main" id="{49F2E9F6-B43F-44EA-BA07-F2E5FE5741EE}"/>
                  </a:ext>
                </a:extLst>
              </p:cNvPr>
              <p:cNvSpPr/>
              <p:nvPr/>
            </p:nvSpPr>
            <p:spPr>
              <a:xfrm>
                <a:off x="-4419" y="0"/>
                <a:ext cx="12192000" cy="6858000"/>
              </a:xfrm>
              <a:prstGeom prst="frame">
                <a:avLst>
                  <a:gd name="adj1" fmla="val 1953"/>
                </a:avLst>
              </a:prstGeom>
              <a:solidFill>
                <a:srgbClr val="00B050"/>
              </a:solidFill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5AAE997C-266B-46EA-8C16-8124EC6B79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49" y="5538304"/>
                <a:ext cx="11988800" cy="1193800"/>
              </a:xfrm>
              <a:prstGeom prst="rect">
                <a:avLst/>
              </a:prstGeom>
            </p:spPr>
          </p:pic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1C7BEF5-5243-499E-8C48-C988EED13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6D88891-8A19-4C99-9574-10B55F3388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53009"/>
            <a:ext cx="1043702" cy="8134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B80063-361E-45C2-8BEC-27F6B3E0D9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036" y="2057400"/>
            <a:ext cx="2057400" cy="2699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18D72DD-8C17-4515-981F-A6EED5F96BE2}"/>
              </a:ext>
            </a:extLst>
          </p:cNvPr>
          <p:cNvSpPr/>
          <p:nvPr/>
        </p:nvSpPr>
        <p:spPr>
          <a:xfrm>
            <a:off x="1839036" y="4903790"/>
            <a:ext cx="2209800" cy="539787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মাসাতোশি</a:t>
            </a:r>
            <a:r>
              <a:rPr lang="en-US" sz="3200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শিমা</a:t>
            </a:r>
            <a:endParaRPr lang="en-US" sz="32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4CBBAF9-F2C1-4A45-B5D9-E1F66E63954F}"/>
              </a:ext>
            </a:extLst>
          </p:cNvPr>
          <p:cNvSpPr/>
          <p:nvPr/>
        </p:nvSpPr>
        <p:spPr>
          <a:xfrm>
            <a:off x="4277436" y="4876800"/>
            <a:ext cx="2193917" cy="539787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ফেডরিকো</a:t>
            </a: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ফাগিন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1D94AD4-D4F6-46C7-9D41-918EEF06B6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036" y="2057400"/>
            <a:ext cx="2193918" cy="2700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AAE343F-B385-4894-A0E8-FAA97BEE5017}"/>
              </a:ext>
            </a:extLst>
          </p:cNvPr>
          <p:cNvSpPr/>
          <p:nvPr/>
        </p:nvSpPr>
        <p:spPr>
          <a:xfrm>
            <a:off x="6563436" y="4876800"/>
            <a:ext cx="2024099" cy="539787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স্ট্যান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মেজর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8271F-F643-4A53-8ACB-05B8FE333C1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9" t="4134" r="12801"/>
          <a:stretch/>
        </p:blipFill>
        <p:spPr>
          <a:xfrm>
            <a:off x="6334836" y="2057400"/>
            <a:ext cx="2105890" cy="27154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B92E59E-37FE-4DBA-B59E-A7409D7EB8D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38"/>
          <a:stretch/>
        </p:blipFill>
        <p:spPr>
          <a:xfrm>
            <a:off x="8440726" y="2057400"/>
            <a:ext cx="2008910" cy="2731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F53B40B-E655-436F-8BC4-DF3564AB7418}"/>
              </a:ext>
            </a:extLst>
          </p:cNvPr>
          <p:cNvSpPr/>
          <p:nvPr/>
        </p:nvSpPr>
        <p:spPr>
          <a:xfrm>
            <a:off x="9001836" y="4876800"/>
            <a:ext cx="1251051" cy="539787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টেড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হফ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ounded Rectangle 16">
            <a:extLst>
              <a:ext uri="{FF2B5EF4-FFF2-40B4-BE49-F238E27FC236}">
                <a16:creationId xmlns:a16="http://schemas.microsoft.com/office/drawing/2014/main" id="{C1B6DC19-800E-4898-97BC-D57B7DFB87D5}"/>
              </a:ext>
            </a:extLst>
          </p:cNvPr>
          <p:cNvSpPr/>
          <p:nvPr/>
        </p:nvSpPr>
        <p:spPr>
          <a:xfrm>
            <a:off x="3636072" y="381000"/>
            <a:ext cx="5670564" cy="750462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n>
                  <a:solidFill>
                    <a:srgbClr val="7030A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মাইক্রোপ্রসেসরের</a:t>
            </a:r>
            <a:r>
              <a:rPr lang="en-US" sz="4000" dirty="0">
                <a:ln>
                  <a:solidFill>
                    <a:srgbClr val="7030A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>
                  <a:solidFill>
                    <a:srgbClr val="7030A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উদ্ভাবক</a:t>
            </a:r>
            <a:endParaRPr lang="en-US" sz="4000" dirty="0">
              <a:ln>
                <a:solidFill>
                  <a:srgbClr val="7030A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5838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B43CB29-FF8B-4DCB-A829-66064C75353B}"/>
              </a:ext>
            </a:extLst>
          </p:cNvPr>
          <p:cNvGrpSpPr/>
          <p:nvPr/>
        </p:nvGrpSpPr>
        <p:grpSpPr>
          <a:xfrm>
            <a:off x="-29029" y="26453"/>
            <a:ext cx="12221029" cy="6844799"/>
            <a:chOff x="-4419" y="0"/>
            <a:chExt cx="12192000" cy="6858000"/>
          </a:xfrm>
        </p:grpSpPr>
        <p:sp>
          <p:nvSpPr>
            <p:cNvPr id="10" name="Frame 9">
              <a:extLst>
                <a:ext uri="{FF2B5EF4-FFF2-40B4-BE49-F238E27FC236}">
                  <a16:creationId xmlns:a16="http://schemas.microsoft.com/office/drawing/2014/main" id="{49F2E9F6-B43F-44EA-BA07-F2E5FE5741EE}"/>
                </a:ext>
              </a:extLst>
            </p:cNvPr>
            <p:cNvSpPr/>
            <p:nvPr/>
          </p:nvSpPr>
          <p:spPr>
            <a:xfrm>
              <a:off x="-4419" y="0"/>
              <a:ext cx="12192000" cy="6858000"/>
            </a:xfrm>
            <a:prstGeom prst="frame">
              <a:avLst>
                <a:gd name="adj1" fmla="val 1953"/>
              </a:avLst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1C7BEF5-5243-499E-8C48-C988EED13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6D88891-8A19-4C99-9574-10B55F3388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53009"/>
            <a:ext cx="1043702" cy="8134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ADE457-464D-452F-A8C4-E7ADB0C695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235" y="1523274"/>
            <a:ext cx="4371832" cy="3429000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4AEDA78F-286D-480A-ADFA-C44080AD3424}"/>
              </a:ext>
            </a:extLst>
          </p:cNvPr>
          <p:cNvSpPr/>
          <p:nvPr/>
        </p:nvSpPr>
        <p:spPr>
          <a:xfrm>
            <a:off x="6075344" y="5143747"/>
            <a:ext cx="272368" cy="28208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05C415D-48E3-49C4-8606-F8B918D3D9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5571" r="27196" b="5169"/>
          <a:stretch/>
        </p:blipFill>
        <p:spPr>
          <a:xfrm>
            <a:off x="8875536" y="1523274"/>
            <a:ext cx="1285954" cy="29648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B1825D1-6378-4237-AFA7-6EBE346C8D8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t="35238"/>
          <a:stretch/>
        </p:blipFill>
        <p:spPr>
          <a:xfrm>
            <a:off x="7646889" y="4938818"/>
            <a:ext cx="2667000" cy="153745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DFCEDF1-0432-45FC-83EC-86055158231C}"/>
              </a:ext>
            </a:extLst>
          </p:cNvPr>
          <p:cNvSpPr/>
          <p:nvPr/>
        </p:nvSpPr>
        <p:spPr>
          <a:xfrm>
            <a:off x="5697492" y="5346405"/>
            <a:ext cx="755703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37DBC81-5C38-4C74-BE61-8698AFCAD6A6}"/>
              </a:ext>
            </a:extLst>
          </p:cNvPr>
          <p:cNvSpPr/>
          <p:nvPr/>
        </p:nvSpPr>
        <p:spPr>
          <a:xfrm>
            <a:off x="6453195" y="5350297"/>
            <a:ext cx="755703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1F5A8B-5F48-4190-B76D-79C145219399}"/>
              </a:ext>
            </a:extLst>
          </p:cNvPr>
          <p:cNvSpPr/>
          <p:nvPr/>
        </p:nvSpPr>
        <p:spPr>
          <a:xfrm>
            <a:off x="7208899" y="5331892"/>
            <a:ext cx="755703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6327000-0A4E-4BE3-8638-113F349F55E3}"/>
              </a:ext>
            </a:extLst>
          </p:cNvPr>
          <p:cNvSpPr/>
          <p:nvPr/>
        </p:nvSpPr>
        <p:spPr>
          <a:xfrm>
            <a:off x="3409161" y="4789598"/>
            <a:ext cx="831273" cy="55186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3E1F672-BF94-4F4E-B3AF-6E2E5818BEC6}"/>
              </a:ext>
            </a:extLst>
          </p:cNvPr>
          <p:cNvSpPr/>
          <p:nvPr/>
        </p:nvSpPr>
        <p:spPr>
          <a:xfrm>
            <a:off x="4186567" y="4788201"/>
            <a:ext cx="755703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330EC96-1343-49AC-8557-94AD436DB14B}"/>
              </a:ext>
            </a:extLst>
          </p:cNvPr>
          <p:cNvSpPr/>
          <p:nvPr/>
        </p:nvSpPr>
        <p:spPr>
          <a:xfrm>
            <a:off x="4943838" y="4788201"/>
            <a:ext cx="755703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405B542-99E7-45EB-8560-1492F2527239}"/>
              </a:ext>
            </a:extLst>
          </p:cNvPr>
          <p:cNvSpPr/>
          <p:nvPr/>
        </p:nvSpPr>
        <p:spPr>
          <a:xfrm>
            <a:off x="5689529" y="4794531"/>
            <a:ext cx="755703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93FEB14-5FA9-40D2-BC95-81A7799C79A3}"/>
              </a:ext>
            </a:extLst>
          </p:cNvPr>
          <p:cNvSpPr/>
          <p:nvPr/>
        </p:nvSpPr>
        <p:spPr>
          <a:xfrm>
            <a:off x="6453196" y="4788201"/>
            <a:ext cx="755703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5ED670C-8A73-48E4-814F-F101B0599305}"/>
              </a:ext>
            </a:extLst>
          </p:cNvPr>
          <p:cNvSpPr/>
          <p:nvPr/>
        </p:nvSpPr>
        <p:spPr>
          <a:xfrm>
            <a:off x="7208900" y="4788201"/>
            <a:ext cx="711730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B36D3C2-1C5C-4151-86E0-D5C11AEFE83D}"/>
              </a:ext>
            </a:extLst>
          </p:cNvPr>
          <p:cNvSpPr/>
          <p:nvPr/>
        </p:nvSpPr>
        <p:spPr>
          <a:xfrm>
            <a:off x="7209625" y="5909229"/>
            <a:ext cx="755703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L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3C00362-8994-4A7A-9B97-253FE5E87FF3}"/>
              </a:ext>
            </a:extLst>
          </p:cNvPr>
          <p:cNvSpPr/>
          <p:nvPr/>
        </p:nvSpPr>
        <p:spPr>
          <a:xfrm>
            <a:off x="3429284" y="5341458"/>
            <a:ext cx="755703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02B56DF-3277-4217-B3A7-4DCF2CBD4CB7}"/>
              </a:ext>
            </a:extLst>
          </p:cNvPr>
          <p:cNvSpPr/>
          <p:nvPr/>
        </p:nvSpPr>
        <p:spPr>
          <a:xfrm>
            <a:off x="4182938" y="5346404"/>
            <a:ext cx="755703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1D9FA77-B76F-4E83-97DF-4432C6E1D862}"/>
              </a:ext>
            </a:extLst>
          </p:cNvPr>
          <p:cNvSpPr/>
          <p:nvPr/>
        </p:nvSpPr>
        <p:spPr>
          <a:xfrm>
            <a:off x="4941789" y="5350297"/>
            <a:ext cx="755703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BA6A882-1F1F-4621-8D4D-DFB90197B2B8}"/>
              </a:ext>
            </a:extLst>
          </p:cNvPr>
          <p:cNvSpPr/>
          <p:nvPr/>
        </p:nvSpPr>
        <p:spPr>
          <a:xfrm>
            <a:off x="3427235" y="5908501"/>
            <a:ext cx="755703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G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9BB57AA-8E41-4F65-BCCE-9CD34D890560}"/>
              </a:ext>
            </a:extLst>
          </p:cNvPr>
          <p:cNvSpPr/>
          <p:nvPr/>
        </p:nvSpPr>
        <p:spPr>
          <a:xfrm>
            <a:off x="4190179" y="5908502"/>
            <a:ext cx="755703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H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7357932-0E61-4F73-9EE8-A38C9A717A02}"/>
              </a:ext>
            </a:extLst>
          </p:cNvPr>
          <p:cNvSpPr/>
          <p:nvPr/>
        </p:nvSpPr>
        <p:spPr>
          <a:xfrm>
            <a:off x="4941788" y="5904609"/>
            <a:ext cx="755703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147DB03-15DE-4DC6-BAEA-875140B41B03}"/>
              </a:ext>
            </a:extLst>
          </p:cNvPr>
          <p:cNvSpPr/>
          <p:nvPr/>
        </p:nvSpPr>
        <p:spPr>
          <a:xfrm>
            <a:off x="5697491" y="5908503"/>
            <a:ext cx="755703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J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4C6AFE-ECE8-43F0-86C7-8D34572C312B}"/>
              </a:ext>
            </a:extLst>
          </p:cNvPr>
          <p:cNvSpPr/>
          <p:nvPr/>
        </p:nvSpPr>
        <p:spPr>
          <a:xfrm>
            <a:off x="6453194" y="5898937"/>
            <a:ext cx="755703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K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1AB6E73-7436-4F1B-9E61-D3836A74895A}"/>
              </a:ext>
            </a:extLst>
          </p:cNvPr>
          <p:cNvCxnSpPr/>
          <p:nvPr/>
        </p:nvCxnSpPr>
        <p:spPr>
          <a:xfrm flipV="1">
            <a:off x="6976188" y="2901471"/>
            <a:ext cx="2158787" cy="20400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87E5A899-B153-447A-9F8D-3826713D9E75}"/>
              </a:ext>
            </a:extLst>
          </p:cNvPr>
          <p:cNvSpPr/>
          <p:nvPr/>
        </p:nvSpPr>
        <p:spPr>
          <a:xfrm>
            <a:off x="4909385" y="1858555"/>
            <a:ext cx="687003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NikoshBAN" pitchFamily="2" charset="0"/>
                <a:cs typeface="NikoshBAN" pitchFamily="2" charset="0"/>
              </a:rPr>
              <a:t>A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7690BC9-25E7-4EA4-904D-127033902EAF}"/>
              </a:ext>
            </a:extLst>
          </p:cNvPr>
          <p:cNvSpPr/>
          <p:nvPr/>
        </p:nvSpPr>
        <p:spPr>
          <a:xfrm>
            <a:off x="5747585" y="1858555"/>
            <a:ext cx="687003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NikoshBAN" pitchFamily="2" charset="0"/>
                <a:cs typeface="NikoshBAN" pitchFamily="2" charset="0"/>
              </a:rPr>
              <a:t>F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2C078FA-524B-49B2-9354-49BC2A34943D}"/>
              </a:ext>
            </a:extLst>
          </p:cNvPr>
          <p:cNvCxnSpPr/>
          <p:nvPr/>
        </p:nvCxnSpPr>
        <p:spPr>
          <a:xfrm>
            <a:off x="7557275" y="2437675"/>
            <a:ext cx="1417320" cy="31865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81CC6F42-530F-4D53-9A89-AD705D167FE3}"/>
              </a:ext>
            </a:extLst>
          </p:cNvPr>
          <p:cNvSpPr/>
          <p:nvPr/>
        </p:nvSpPr>
        <p:spPr>
          <a:xfrm>
            <a:off x="3994985" y="1863461"/>
            <a:ext cx="687003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98032A1-8AA7-48B1-8C23-7F1294BB445D}"/>
              </a:ext>
            </a:extLst>
          </p:cNvPr>
          <p:cNvSpPr/>
          <p:nvPr/>
        </p:nvSpPr>
        <p:spPr>
          <a:xfrm>
            <a:off x="6655688" y="1858554"/>
            <a:ext cx="687003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J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9FFDF10-ABEC-4C18-9E56-E8B3BE5877FA}"/>
              </a:ext>
            </a:extLst>
          </p:cNvPr>
          <p:cNvSpPr/>
          <p:nvPr/>
        </p:nvSpPr>
        <p:spPr>
          <a:xfrm>
            <a:off x="5789937" y="2617666"/>
            <a:ext cx="687003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NikoshBAN" pitchFamily="2" charset="0"/>
                <a:cs typeface="NikoshBAN" pitchFamily="2" charset="0"/>
              </a:rPr>
              <a:t>G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C23DB7A-4355-47D3-9D36-5D95EF0D9A8C}"/>
              </a:ext>
            </a:extLst>
          </p:cNvPr>
          <p:cNvSpPr/>
          <p:nvPr/>
        </p:nvSpPr>
        <p:spPr>
          <a:xfrm>
            <a:off x="6655688" y="2635853"/>
            <a:ext cx="687003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NikoshBAN" pitchFamily="2" charset="0"/>
                <a:cs typeface="NikoshBAN" pitchFamily="2" charset="0"/>
              </a:rPr>
              <a:t>L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336EF1A-3D10-4366-AAA0-4DA9B20BE657}"/>
              </a:ext>
            </a:extLst>
          </p:cNvPr>
          <p:cNvSpPr/>
          <p:nvPr/>
        </p:nvSpPr>
        <p:spPr>
          <a:xfrm>
            <a:off x="6655688" y="3319647"/>
            <a:ext cx="687003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473BF09-FE2B-4039-9171-6F6D2097E614}"/>
              </a:ext>
            </a:extLst>
          </p:cNvPr>
          <p:cNvSpPr/>
          <p:nvPr/>
        </p:nvSpPr>
        <p:spPr>
          <a:xfrm>
            <a:off x="4909385" y="2619611"/>
            <a:ext cx="687003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121A0A5-B12E-4421-ADB1-7411DFAD44BA}"/>
              </a:ext>
            </a:extLst>
          </p:cNvPr>
          <p:cNvSpPr/>
          <p:nvPr/>
        </p:nvSpPr>
        <p:spPr>
          <a:xfrm>
            <a:off x="5809045" y="3304408"/>
            <a:ext cx="687003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NikoshBAN" pitchFamily="2" charset="0"/>
                <a:cs typeface="NikoshBAN" pitchFamily="2" charset="0"/>
              </a:rPr>
              <a:t>B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29C5C9D-855A-4098-9BDE-C40E27B9E4CD}"/>
              </a:ext>
            </a:extLst>
          </p:cNvPr>
          <p:cNvSpPr/>
          <p:nvPr/>
        </p:nvSpPr>
        <p:spPr>
          <a:xfrm>
            <a:off x="3994984" y="2635852"/>
            <a:ext cx="687003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NikoshBAN" pitchFamily="2" charset="0"/>
                <a:cs typeface="NikoshBAN" pitchFamily="2" charset="0"/>
              </a:rPr>
              <a:t>H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C191FDC-7816-477A-9853-E0570E024746}"/>
              </a:ext>
            </a:extLst>
          </p:cNvPr>
          <p:cNvSpPr/>
          <p:nvPr/>
        </p:nvSpPr>
        <p:spPr>
          <a:xfrm>
            <a:off x="4909383" y="3288166"/>
            <a:ext cx="687003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2DD3B0B-A677-4CAC-A326-7811ED3AFFB6}"/>
              </a:ext>
            </a:extLst>
          </p:cNvPr>
          <p:cNvSpPr/>
          <p:nvPr/>
        </p:nvSpPr>
        <p:spPr>
          <a:xfrm>
            <a:off x="3994985" y="3319648"/>
            <a:ext cx="687003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FB8C2C4C-4DE2-465E-B861-4669161AFEC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84" b="5741"/>
          <a:stretch/>
        </p:blipFill>
        <p:spPr>
          <a:xfrm>
            <a:off x="1293635" y="2952102"/>
            <a:ext cx="2057399" cy="2423000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132C21A0-CDC2-4E61-915E-41AD1DDE4D46}"/>
              </a:ext>
            </a:extLst>
          </p:cNvPr>
          <p:cNvSpPr/>
          <p:nvPr/>
        </p:nvSpPr>
        <p:spPr>
          <a:xfrm>
            <a:off x="1731943" y="4649421"/>
            <a:ext cx="1085692" cy="136965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17895BD2-E047-4D3A-9678-0BE493006E73}"/>
              </a:ext>
            </a:extLst>
          </p:cNvPr>
          <p:cNvCxnSpPr/>
          <p:nvPr/>
        </p:nvCxnSpPr>
        <p:spPr>
          <a:xfrm>
            <a:off x="3212490" y="1523274"/>
            <a:ext cx="55626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B75DC01E-33FF-4CAD-A452-A645617E8B5D}"/>
              </a:ext>
            </a:extLst>
          </p:cNvPr>
          <p:cNvCxnSpPr/>
          <p:nvPr/>
        </p:nvCxnSpPr>
        <p:spPr>
          <a:xfrm>
            <a:off x="8761235" y="1523274"/>
            <a:ext cx="228600" cy="8514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339F21BC-0B5D-4E05-8BBA-7C8B4C01D6A1}"/>
              </a:ext>
            </a:extLst>
          </p:cNvPr>
          <p:cNvCxnSpPr/>
          <p:nvPr/>
        </p:nvCxnSpPr>
        <p:spPr>
          <a:xfrm flipH="1">
            <a:off x="2817635" y="1514639"/>
            <a:ext cx="396240" cy="223294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5F410C09-FBA3-47DF-A309-D73A8438A731}"/>
              </a:ext>
            </a:extLst>
          </p:cNvPr>
          <p:cNvSpPr/>
          <p:nvPr/>
        </p:nvSpPr>
        <p:spPr>
          <a:xfrm>
            <a:off x="1731943" y="4738517"/>
            <a:ext cx="1190546" cy="1157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 A F J </a:t>
            </a:r>
          </a:p>
          <a:p>
            <a:pPr algn="ctr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 1 G L</a:t>
            </a:r>
          </a:p>
          <a:p>
            <a:pPr algn="ctr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 E B 6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755C7123-BF84-4873-8DA0-BF53D24A4790}"/>
              </a:ext>
            </a:extLst>
          </p:cNvPr>
          <p:cNvSpPr/>
          <p:nvPr/>
        </p:nvSpPr>
        <p:spPr>
          <a:xfrm>
            <a:off x="4400550" y="304800"/>
            <a:ext cx="3564051" cy="65142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/>
              <a:t>প্রসেসর-এর</a:t>
            </a:r>
            <a:r>
              <a:rPr lang="en-US" sz="3200" b="1" dirty="0"/>
              <a:t> </a:t>
            </a:r>
            <a:r>
              <a:rPr lang="en-US" sz="3200" b="1" dirty="0" err="1"/>
              <a:t>কাজ</a:t>
            </a:r>
            <a:endParaRPr lang="en-US" sz="3200" b="1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0DCB42C3-7DE0-49DB-AF0F-9DD12EF89994}"/>
              </a:ext>
            </a:extLst>
          </p:cNvPr>
          <p:cNvSpPr/>
          <p:nvPr/>
        </p:nvSpPr>
        <p:spPr>
          <a:xfrm>
            <a:off x="1779488" y="3119966"/>
            <a:ext cx="996581" cy="6286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BD193285-1556-483E-9936-4536D816ED98}"/>
              </a:ext>
            </a:extLst>
          </p:cNvPr>
          <p:cNvCxnSpPr/>
          <p:nvPr/>
        </p:nvCxnSpPr>
        <p:spPr>
          <a:xfrm flipV="1">
            <a:off x="7557275" y="2132874"/>
            <a:ext cx="1417320" cy="304802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574628C8-FC94-4E5D-99B2-3CEDA5C255FD}"/>
              </a:ext>
            </a:extLst>
          </p:cNvPr>
          <p:cNvSpPr/>
          <p:nvPr/>
        </p:nvSpPr>
        <p:spPr>
          <a:xfrm>
            <a:off x="7920629" y="4789598"/>
            <a:ext cx="688205" cy="583791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Print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ED4E232-B3CC-4C08-9168-FF3A62F07050}"/>
              </a:ext>
            </a:extLst>
          </p:cNvPr>
          <p:cNvSpPr/>
          <p:nvPr/>
        </p:nvSpPr>
        <p:spPr>
          <a:xfrm>
            <a:off x="7920629" y="5375102"/>
            <a:ext cx="687003" cy="52423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end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D984E4F-5D4D-45AA-A1C3-B3799BFADAF2}"/>
              </a:ext>
            </a:extLst>
          </p:cNvPr>
          <p:cNvSpPr/>
          <p:nvPr/>
        </p:nvSpPr>
        <p:spPr>
          <a:xfrm>
            <a:off x="7921832" y="5908503"/>
            <a:ext cx="687003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Ctrl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2934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2" presetClass="entr" presetSubtype="1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0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2" dur="20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6" dur="20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065 -0.03472 L 0.12747 -0.15301 C 0.14596 -0.16991 0.20169 -0.25602 0.22408 -0.28773 C 0.24648 -0.31921 0.26549 -0.32592 0.2625 -0.34259 C 0.25937 -0.35926 0.22825 -0.37569 0.20559 -0.38704 C 0.18294 -0.39838 0.14843 -0.40787 0.12617 -0.41041 C 0.1039 -0.41296 0.0513 -0.39375 0.07187 -0.40185 L 0.24921 -0.45903 L 0.22929 -0.54768 L 0.20429 -0.54977 L 0.07981 -0.54768 L 0.02955 -0.5456 L -0.01055 -0.55254 L -0.27201 -0.54977 L -0.31159 -0.23912 L -0.32318 -0.24606 " pathEditMode="relative" rAng="0" ptsTypes="AAAAAAAAAAAAAAAA">
                                      <p:cBhvr>
                                        <p:cTn id="88" dur="3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86" y="-25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</p:childTnLst>
        </p:cTn>
      </p:par>
    </p:tnLst>
    <p:bldLst>
      <p:bldP spid="14" grpId="0" animBg="1"/>
      <p:bldP spid="36" grpId="0" animBg="1"/>
      <p:bldP spid="37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50" grpId="0" animBg="1"/>
      <p:bldP spid="5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B43CB29-FF8B-4DCB-A829-66064C75353B}"/>
              </a:ext>
            </a:extLst>
          </p:cNvPr>
          <p:cNvGrpSpPr/>
          <p:nvPr/>
        </p:nvGrpSpPr>
        <p:grpSpPr>
          <a:xfrm>
            <a:off x="-29029" y="26453"/>
            <a:ext cx="12221029" cy="6844799"/>
            <a:chOff x="-4419" y="0"/>
            <a:chExt cx="12192000" cy="685800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DDBBF75-1B79-49CD-AD6C-40838FF67FED}"/>
                </a:ext>
              </a:extLst>
            </p:cNvPr>
            <p:cNvGrpSpPr/>
            <p:nvPr/>
          </p:nvGrpSpPr>
          <p:grpSpPr>
            <a:xfrm>
              <a:off x="-4419" y="0"/>
              <a:ext cx="12192000" cy="6858000"/>
              <a:chOff x="-4419" y="0"/>
              <a:chExt cx="12192000" cy="6858000"/>
            </a:xfrm>
          </p:grpSpPr>
          <p:sp>
            <p:nvSpPr>
              <p:cNvPr id="10" name="Frame 9">
                <a:extLst>
                  <a:ext uri="{FF2B5EF4-FFF2-40B4-BE49-F238E27FC236}">
                    <a16:creationId xmlns:a16="http://schemas.microsoft.com/office/drawing/2014/main" id="{49F2E9F6-B43F-44EA-BA07-F2E5FE5741EE}"/>
                  </a:ext>
                </a:extLst>
              </p:cNvPr>
              <p:cNvSpPr/>
              <p:nvPr/>
            </p:nvSpPr>
            <p:spPr>
              <a:xfrm>
                <a:off x="-4419" y="0"/>
                <a:ext cx="12192000" cy="6858000"/>
              </a:xfrm>
              <a:prstGeom prst="frame">
                <a:avLst>
                  <a:gd name="adj1" fmla="val 1953"/>
                </a:avLst>
              </a:prstGeom>
              <a:solidFill>
                <a:srgbClr val="00B050"/>
              </a:solidFill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5AAE997C-266B-46EA-8C16-8124EC6B79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49" y="5538304"/>
                <a:ext cx="11988800" cy="1193800"/>
              </a:xfrm>
              <a:prstGeom prst="rect">
                <a:avLst/>
              </a:prstGeom>
            </p:spPr>
          </p:pic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1C7BEF5-5243-499E-8C48-C988EED13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6D88891-8A19-4C99-9574-10B55F3388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53009"/>
            <a:ext cx="1043702" cy="81344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D4A3E72-5402-401D-BBFB-8D657342B708}"/>
              </a:ext>
            </a:extLst>
          </p:cNvPr>
          <p:cNvSpPr/>
          <p:nvPr/>
        </p:nvSpPr>
        <p:spPr>
          <a:xfrm>
            <a:off x="3471198" y="4197705"/>
            <a:ext cx="5867400" cy="1143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১)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মেশিন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ল্যাংগুয়েজ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C84640-2B5B-4E0D-964D-F0D5C6C301E2}"/>
              </a:ext>
            </a:extLst>
          </p:cNvPr>
          <p:cNvSpPr/>
          <p:nvPr/>
        </p:nvSpPr>
        <p:spPr>
          <a:xfrm>
            <a:off x="2404398" y="428974"/>
            <a:ext cx="8001000" cy="68580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ভিডিওটি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প্রশ্নটির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</a:t>
            </a:r>
            <a:endParaRPr lang="en-US" sz="400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14" name="Object 13">
            <a:hlinkClick r:id="" action="ppaction://ole?verb=0"/>
            <a:extLst>
              <a:ext uri="{FF2B5EF4-FFF2-40B4-BE49-F238E27FC236}">
                <a16:creationId xmlns:a16="http://schemas.microsoft.com/office/drawing/2014/main" id="{DBCCB280-9A94-465F-B41D-E348A5090B4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9750489"/>
              </p:ext>
            </p:extLst>
          </p:nvPr>
        </p:nvGraphicFramePr>
        <p:xfrm>
          <a:off x="280926" y="1991277"/>
          <a:ext cx="11672535" cy="121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name="Packager Shell Object" showAsIcon="1" r:id="rId6" imgW="5097960" imgH="437760" progId="Package">
                  <p:embed/>
                </p:oleObj>
              </mc:Choice>
              <mc:Fallback>
                <p:oleObj name="Packager Shell Object" showAsIcon="1" r:id="rId6" imgW="5097960" imgH="437760" progId="Package">
                  <p:embed/>
                  <p:pic>
                    <p:nvPicPr>
                      <p:cNvPr id="13" name="Object 12">
                        <a:hlinkClick r:id="" action="ppaction://ole?verb=0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926" y="1991277"/>
                        <a:ext cx="11672535" cy="1211263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7702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B43CB29-FF8B-4DCB-A829-66064C75353B}"/>
              </a:ext>
            </a:extLst>
          </p:cNvPr>
          <p:cNvGrpSpPr/>
          <p:nvPr/>
        </p:nvGrpSpPr>
        <p:grpSpPr>
          <a:xfrm>
            <a:off x="-29029" y="26453"/>
            <a:ext cx="12221029" cy="6844799"/>
            <a:chOff x="-4419" y="0"/>
            <a:chExt cx="12192000" cy="6858000"/>
          </a:xfrm>
        </p:grpSpPr>
        <p:sp>
          <p:nvSpPr>
            <p:cNvPr id="10" name="Frame 9">
              <a:extLst>
                <a:ext uri="{FF2B5EF4-FFF2-40B4-BE49-F238E27FC236}">
                  <a16:creationId xmlns:a16="http://schemas.microsoft.com/office/drawing/2014/main" id="{49F2E9F6-B43F-44EA-BA07-F2E5FE5741EE}"/>
                </a:ext>
              </a:extLst>
            </p:cNvPr>
            <p:cNvSpPr/>
            <p:nvPr/>
          </p:nvSpPr>
          <p:spPr>
            <a:xfrm>
              <a:off x="-4419" y="0"/>
              <a:ext cx="12192000" cy="6858000"/>
            </a:xfrm>
            <a:prstGeom prst="frame">
              <a:avLst>
                <a:gd name="adj1" fmla="val 1953"/>
              </a:avLst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1C7BEF5-5243-499E-8C48-C988EED13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6D88891-8A19-4C99-9574-10B55F3388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53009"/>
            <a:ext cx="1043702" cy="81344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CE5BAE7-379F-494C-B4D6-520B0232428F}"/>
              </a:ext>
            </a:extLst>
          </p:cNvPr>
          <p:cNvSpPr/>
          <p:nvPr/>
        </p:nvSpPr>
        <p:spPr>
          <a:xfrm>
            <a:off x="3226797" y="1676400"/>
            <a:ext cx="1316182" cy="66239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A=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08A36B-D62D-4BF2-AEA1-5FE371988197}"/>
              </a:ext>
            </a:extLst>
          </p:cNvPr>
          <p:cNvSpPr/>
          <p:nvPr/>
        </p:nvSpPr>
        <p:spPr>
          <a:xfrm>
            <a:off x="3211557" y="2700120"/>
            <a:ext cx="1316182" cy="66239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B=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9AEDF4-F7C0-4FE8-871B-1AAC6EF728B7}"/>
              </a:ext>
            </a:extLst>
          </p:cNvPr>
          <p:cNvSpPr/>
          <p:nvPr/>
        </p:nvSpPr>
        <p:spPr>
          <a:xfrm>
            <a:off x="3226797" y="3690720"/>
            <a:ext cx="1316182" cy="66239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?=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8153A9-4EA4-4FFD-AAC9-E0CDF2B666B2}"/>
              </a:ext>
            </a:extLst>
          </p:cNvPr>
          <p:cNvSpPr/>
          <p:nvPr/>
        </p:nvSpPr>
        <p:spPr>
          <a:xfrm>
            <a:off x="3226797" y="4691039"/>
            <a:ext cx="1316182" cy="66239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,=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9D32D5-1309-475A-AD00-A5684E63F350}"/>
              </a:ext>
            </a:extLst>
          </p:cNvPr>
          <p:cNvSpPr/>
          <p:nvPr/>
        </p:nvSpPr>
        <p:spPr>
          <a:xfrm>
            <a:off x="5381179" y="1686119"/>
            <a:ext cx="3354861" cy="66239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01000001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E87F443-0D15-42B6-9E2D-C6F49BE65531}"/>
              </a:ext>
            </a:extLst>
          </p:cNvPr>
          <p:cNvSpPr/>
          <p:nvPr/>
        </p:nvSpPr>
        <p:spPr>
          <a:xfrm>
            <a:off x="5381179" y="2623920"/>
            <a:ext cx="3354861" cy="66239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01000010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FD9FD3F-7FA1-49DD-93D2-A5AA980EC1B6}"/>
              </a:ext>
            </a:extLst>
          </p:cNvPr>
          <p:cNvSpPr/>
          <p:nvPr/>
        </p:nvSpPr>
        <p:spPr>
          <a:xfrm>
            <a:off x="5381179" y="3690720"/>
            <a:ext cx="3354861" cy="66239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00111111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82D8706-D348-41A6-B832-F957EE27A259}"/>
              </a:ext>
            </a:extLst>
          </p:cNvPr>
          <p:cNvSpPr/>
          <p:nvPr/>
        </p:nvSpPr>
        <p:spPr>
          <a:xfrm>
            <a:off x="5381179" y="4681320"/>
            <a:ext cx="3354861" cy="66239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n>
                  <a:solidFill>
                    <a:srgbClr val="7030A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00101100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C3A8A5-0548-4C71-A982-2D1AEF8B2DB3}"/>
              </a:ext>
            </a:extLst>
          </p:cNvPr>
          <p:cNvSpPr/>
          <p:nvPr/>
        </p:nvSpPr>
        <p:spPr>
          <a:xfrm>
            <a:off x="1649440" y="540048"/>
            <a:ext cx="8610600" cy="80150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ASCII </a:t>
            </a:r>
            <a:r>
              <a:rPr lang="en-US" sz="4000" b="1" dirty="0" err="1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কোড</a:t>
            </a:r>
            <a:r>
              <a:rPr lang="en-US" sz="4000" b="1" dirty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৮ </a:t>
            </a:r>
            <a:r>
              <a:rPr lang="en-US" sz="4000" b="1" dirty="0" err="1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বিটের</a:t>
            </a:r>
            <a:r>
              <a:rPr lang="en-US" sz="4000" b="1" dirty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কোড</a:t>
            </a:r>
            <a:r>
              <a:rPr lang="en-US" sz="4000" b="1" dirty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এ </a:t>
            </a:r>
            <a:r>
              <a:rPr lang="en-US" sz="4000" b="1" dirty="0" err="1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কোড</a:t>
            </a:r>
            <a:r>
              <a:rPr lang="en-US" sz="4000" b="1" dirty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অনুযায়ী</a:t>
            </a:r>
            <a:endParaRPr lang="en-US" sz="4000" b="1" dirty="0">
              <a:ln>
                <a:solidFill>
                  <a:srgbClr val="00B0F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263AA9-7F65-411E-8446-2E985737342D}"/>
              </a:ext>
            </a:extLst>
          </p:cNvPr>
          <p:cNvSpPr/>
          <p:nvPr/>
        </p:nvSpPr>
        <p:spPr>
          <a:xfrm>
            <a:off x="2259040" y="5627007"/>
            <a:ext cx="8001000" cy="80150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সবচেয়ে</a:t>
            </a:r>
            <a:r>
              <a:rPr lang="en-US" sz="4400" b="1" dirty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জনপ্রিয়</a:t>
            </a:r>
            <a:r>
              <a:rPr lang="en-US" sz="4400" b="1" dirty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কোড</a:t>
            </a:r>
            <a:r>
              <a:rPr lang="en-US" sz="4400" b="1" dirty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4400" b="1" dirty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Unicode</a:t>
            </a:r>
          </a:p>
        </p:txBody>
      </p:sp>
    </p:spTree>
    <p:extLst>
      <p:ext uri="{BB962C8B-B14F-4D97-AF65-F5344CB8AC3E}">
        <p14:creationId xmlns:p14="http://schemas.microsoft.com/office/powerpoint/2010/main" val="10408428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B43CB29-FF8B-4DCB-A829-66064C75353B}"/>
              </a:ext>
            </a:extLst>
          </p:cNvPr>
          <p:cNvGrpSpPr/>
          <p:nvPr/>
        </p:nvGrpSpPr>
        <p:grpSpPr>
          <a:xfrm>
            <a:off x="-29029" y="26453"/>
            <a:ext cx="12221029" cy="6844799"/>
            <a:chOff x="-4419" y="0"/>
            <a:chExt cx="12192000" cy="685800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DDBBF75-1B79-49CD-AD6C-40838FF67FED}"/>
                </a:ext>
              </a:extLst>
            </p:cNvPr>
            <p:cNvGrpSpPr/>
            <p:nvPr/>
          </p:nvGrpSpPr>
          <p:grpSpPr>
            <a:xfrm>
              <a:off x="-4419" y="0"/>
              <a:ext cx="12192000" cy="6858000"/>
              <a:chOff x="-4419" y="0"/>
              <a:chExt cx="12192000" cy="6858000"/>
            </a:xfrm>
          </p:grpSpPr>
          <p:sp>
            <p:nvSpPr>
              <p:cNvPr id="10" name="Frame 9">
                <a:extLst>
                  <a:ext uri="{FF2B5EF4-FFF2-40B4-BE49-F238E27FC236}">
                    <a16:creationId xmlns:a16="http://schemas.microsoft.com/office/drawing/2014/main" id="{49F2E9F6-B43F-44EA-BA07-F2E5FE5741EE}"/>
                  </a:ext>
                </a:extLst>
              </p:cNvPr>
              <p:cNvSpPr/>
              <p:nvPr/>
            </p:nvSpPr>
            <p:spPr>
              <a:xfrm>
                <a:off x="-4419" y="0"/>
                <a:ext cx="12192000" cy="6858000"/>
              </a:xfrm>
              <a:prstGeom prst="frame">
                <a:avLst>
                  <a:gd name="adj1" fmla="val 1953"/>
                </a:avLst>
              </a:prstGeom>
              <a:solidFill>
                <a:srgbClr val="00B050"/>
              </a:solidFill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5AAE997C-266B-46EA-8C16-8124EC6B79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49" y="5538304"/>
                <a:ext cx="11988800" cy="1193800"/>
              </a:xfrm>
              <a:prstGeom prst="rect">
                <a:avLst/>
              </a:prstGeom>
            </p:spPr>
          </p:pic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1C7BEF5-5243-499E-8C48-C988EED13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6D88891-8A19-4C99-9574-10B55F3388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53009"/>
            <a:ext cx="1043702" cy="81344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F25C83A-9E86-4BD4-9A17-BC2FCAC17231}"/>
              </a:ext>
            </a:extLst>
          </p:cNvPr>
          <p:cNvSpPr txBox="1"/>
          <p:nvPr/>
        </p:nvSpPr>
        <p:spPr>
          <a:xfrm>
            <a:off x="2439571" y="276761"/>
            <a:ext cx="7162800" cy="132343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0" dirty="0" err="1">
                <a:blipFill>
                  <a:blip r:embed="rId5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দলগত</a:t>
            </a:r>
            <a:r>
              <a:rPr lang="en-US" sz="8000" dirty="0">
                <a:blipFill>
                  <a:blip r:embed="rId5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>
                <a:blipFill>
                  <a:blip r:embed="rId5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8000" dirty="0">
              <a:blipFill>
                <a:blip r:embed="rId5"/>
                <a:tile tx="0" ty="0" sx="100000" sy="100000" flip="none" algn="tl"/>
              </a:blip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Minus 4">
            <a:extLst>
              <a:ext uri="{FF2B5EF4-FFF2-40B4-BE49-F238E27FC236}">
                <a16:creationId xmlns:a16="http://schemas.microsoft.com/office/drawing/2014/main" id="{383A2B8F-7C38-4AB3-B0E1-EC2DF70D1D48}"/>
              </a:ext>
            </a:extLst>
          </p:cNvPr>
          <p:cNvSpPr/>
          <p:nvPr/>
        </p:nvSpPr>
        <p:spPr>
          <a:xfrm>
            <a:off x="-75029" y="1828800"/>
            <a:ext cx="12192000" cy="76200"/>
          </a:xfrm>
          <a:prstGeom prst="mathMinus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263638-1C74-4144-B8C9-BBB2A279117B}"/>
              </a:ext>
            </a:extLst>
          </p:cNvPr>
          <p:cNvSpPr/>
          <p:nvPr/>
        </p:nvSpPr>
        <p:spPr>
          <a:xfrm>
            <a:off x="1858107" y="4579033"/>
            <a:ext cx="8153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spc="150" dirty="0" err="1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sz="3600" b="1" spc="150" dirty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জানামতে</a:t>
            </a:r>
            <a:r>
              <a:rPr lang="en-US" sz="3600" b="1" spc="150" dirty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3600" b="1" spc="150" dirty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b="1" spc="150" dirty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b="1" spc="150" dirty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ডিভাইসে</a:t>
            </a:r>
            <a:r>
              <a:rPr lang="en-US" sz="3600" b="1" spc="150" dirty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প্রসেসর</a:t>
            </a:r>
            <a:r>
              <a:rPr lang="en-US" sz="3600" b="1" spc="150" dirty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3600" b="1" spc="150" dirty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b="1" spc="150" dirty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600" b="1" spc="150" dirty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b="1" spc="150" dirty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3600" b="1" spc="150" dirty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600" b="1" spc="150" dirty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b="1" spc="150" dirty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bn-BD" sz="3600" b="1" spc="150" dirty="0">
              <a:ln w="11430">
                <a:solidFill>
                  <a:sysClr val="windowText" lastClr="000000"/>
                </a:solidFill>
              </a:ln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A440177-6B84-47D2-B301-73BB73633F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771" y="2628900"/>
            <a:ext cx="37338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0290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B43CB29-FF8B-4DCB-A829-66064C75353B}"/>
              </a:ext>
            </a:extLst>
          </p:cNvPr>
          <p:cNvGrpSpPr/>
          <p:nvPr/>
        </p:nvGrpSpPr>
        <p:grpSpPr>
          <a:xfrm>
            <a:off x="-29029" y="26453"/>
            <a:ext cx="12221029" cy="6844799"/>
            <a:chOff x="-4419" y="0"/>
            <a:chExt cx="12192000" cy="685800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DDBBF75-1B79-49CD-AD6C-40838FF67FED}"/>
                </a:ext>
              </a:extLst>
            </p:cNvPr>
            <p:cNvGrpSpPr/>
            <p:nvPr/>
          </p:nvGrpSpPr>
          <p:grpSpPr>
            <a:xfrm>
              <a:off x="-4419" y="0"/>
              <a:ext cx="12192000" cy="6858000"/>
              <a:chOff x="-4419" y="0"/>
              <a:chExt cx="12192000" cy="6858000"/>
            </a:xfrm>
          </p:grpSpPr>
          <p:sp>
            <p:nvSpPr>
              <p:cNvPr id="10" name="Frame 9">
                <a:extLst>
                  <a:ext uri="{FF2B5EF4-FFF2-40B4-BE49-F238E27FC236}">
                    <a16:creationId xmlns:a16="http://schemas.microsoft.com/office/drawing/2014/main" id="{49F2E9F6-B43F-44EA-BA07-F2E5FE5741EE}"/>
                  </a:ext>
                </a:extLst>
              </p:cNvPr>
              <p:cNvSpPr/>
              <p:nvPr/>
            </p:nvSpPr>
            <p:spPr>
              <a:xfrm>
                <a:off x="-4419" y="0"/>
                <a:ext cx="12192000" cy="6858000"/>
              </a:xfrm>
              <a:prstGeom prst="frame">
                <a:avLst>
                  <a:gd name="adj1" fmla="val 1953"/>
                </a:avLst>
              </a:prstGeom>
              <a:solidFill>
                <a:srgbClr val="00B050"/>
              </a:solidFill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5AAE997C-266B-46EA-8C16-8124EC6B79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49" y="5538304"/>
                <a:ext cx="11988800" cy="1193800"/>
              </a:xfrm>
              <a:prstGeom prst="rect">
                <a:avLst/>
              </a:prstGeom>
            </p:spPr>
          </p:pic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1C7BEF5-5243-499E-8C48-C988EED13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6D88891-8A19-4C99-9574-10B55F3388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53009"/>
            <a:ext cx="1043702" cy="81344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4040B69-7C03-4CF3-A16A-A0CF4D3267E3}"/>
              </a:ext>
            </a:extLst>
          </p:cNvPr>
          <p:cNvSpPr/>
          <p:nvPr/>
        </p:nvSpPr>
        <p:spPr>
          <a:xfrm>
            <a:off x="2008724" y="237551"/>
            <a:ext cx="7848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spc="150" dirty="0" err="1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4400" b="1" spc="150" dirty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150" dirty="0" err="1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4400" b="1" spc="150" dirty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150" dirty="0" err="1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মিলিয়ে</a:t>
            </a:r>
            <a:r>
              <a:rPr lang="en-US" sz="4400" b="1" spc="150" dirty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150" dirty="0" err="1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sz="4400" b="1" spc="150" dirty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endParaRPr lang="bn-BD" sz="4400" b="1" spc="150" dirty="0">
              <a:ln w="11430">
                <a:solidFill>
                  <a:sysClr val="windowText" lastClr="000000"/>
                </a:solidFill>
              </a:ln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A6EA1E4-27BF-4F97-B3E0-E73DF0BF99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201" y="2116204"/>
            <a:ext cx="2289382" cy="29718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0E94BCE-4522-4186-BF17-5915311B12D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53" r="25627"/>
          <a:stretch/>
        </p:blipFill>
        <p:spPr>
          <a:xfrm>
            <a:off x="7799924" y="1282116"/>
            <a:ext cx="2438401" cy="429376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A368A92-8CB1-4A7A-9773-6D83BE5896A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5" b="12209"/>
          <a:stretch/>
        </p:blipFill>
        <p:spPr>
          <a:xfrm>
            <a:off x="4370924" y="2127927"/>
            <a:ext cx="2895600" cy="260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4350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B43CB29-FF8B-4DCB-A829-66064C75353B}"/>
              </a:ext>
            </a:extLst>
          </p:cNvPr>
          <p:cNvGrpSpPr/>
          <p:nvPr/>
        </p:nvGrpSpPr>
        <p:grpSpPr>
          <a:xfrm>
            <a:off x="-29029" y="26453"/>
            <a:ext cx="12221029" cy="6844799"/>
            <a:chOff x="-4419" y="0"/>
            <a:chExt cx="12192000" cy="6858000"/>
          </a:xfrm>
        </p:grpSpPr>
        <p:sp>
          <p:nvSpPr>
            <p:cNvPr id="10" name="Frame 9">
              <a:extLst>
                <a:ext uri="{FF2B5EF4-FFF2-40B4-BE49-F238E27FC236}">
                  <a16:creationId xmlns:a16="http://schemas.microsoft.com/office/drawing/2014/main" id="{49F2E9F6-B43F-44EA-BA07-F2E5FE5741EE}"/>
                </a:ext>
              </a:extLst>
            </p:cNvPr>
            <p:cNvSpPr/>
            <p:nvPr/>
          </p:nvSpPr>
          <p:spPr>
            <a:xfrm>
              <a:off x="-4419" y="0"/>
              <a:ext cx="12192000" cy="6858000"/>
            </a:xfrm>
            <a:prstGeom prst="frame">
              <a:avLst>
                <a:gd name="adj1" fmla="val 1953"/>
              </a:avLst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1C7BEF5-5243-499E-8C48-C988EED13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6D88891-8A19-4C99-9574-10B55F3388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53009"/>
            <a:ext cx="1043702" cy="813442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E5A52CB-20ED-4788-8109-4811B3911496}"/>
              </a:ext>
            </a:extLst>
          </p:cNvPr>
          <p:cNvSpPr txBox="1"/>
          <p:nvPr/>
        </p:nvSpPr>
        <p:spPr>
          <a:xfrm>
            <a:off x="1676400" y="209550"/>
            <a:ext cx="8534400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Minus 20">
            <a:extLst>
              <a:ext uri="{FF2B5EF4-FFF2-40B4-BE49-F238E27FC236}">
                <a16:creationId xmlns:a16="http://schemas.microsoft.com/office/drawing/2014/main" id="{17477442-AB64-4D49-A720-AC54AABE8BCE}"/>
              </a:ext>
            </a:extLst>
          </p:cNvPr>
          <p:cNvSpPr/>
          <p:nvPr/>
        </p:nvSpPr>
        <p:spPr>
          <a:xfrm>
            <a:off x="280926" y="1315977"/>
            <a:ext cx="11834874" cy="125195"/>
          </a:xfrm>
          <a:prstGeom prst="mathMinus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hlinkClick r:id="" action="ppaction://noaction">
              <a:snd r:embed="rId4" name="bomb.wav"/>
            </a:hlinkClick>
            <a:extLst>
              <a:ext uri="{FF2B5EF4-FFF2-40B4-BE49-F238E27FC236}">
                <a16:creationId xmlns:a16="http://schemas.microsoft.com/office/drawing/2014/main" id="{0890F8E3-B89A-42C4-861D-BF1F7D33CF59}"/>
              </a:ext>
            </a:extLst>
          </p:cNvPr>
          <p:cNvSpPr txBox="1"/>
          <p:nvPr/>
        </p:nvSpPr>
        <p:spPr>
          <a:xfrm>
            <a:off x="2368570" y="2424119"/>
            <a:ext cx="2904076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২টি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140C597-697A-4626-AEAA-C1C76AE2702F}"/>
              </a:ext>
            </a:extLst>
          </p:cNvPr>
          <p:cNvSpPr txBox="1"/>
          <p:nvPr/>
        </p:nvSpPr>
        <p:spPr>
          <a:xfrm>
            <a:off x="1676401" y="1617076"/>
            <a:ext cx="8701644" cy="64633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প্রসেসর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অংশের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সমন্বয়ে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গঠিত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?</a:t>
            </a:r>
          </a:p>
        </p:txBody>
      </p:sp>
      <p:sp>
        <p:nvSpPr>
          <p:cNvPr id="30" name="TextBox 29">
            <a:hlinkClick r:id="" action="ppaction://noaction">
              <a:snd r:embed="rId4" name="bomb.wav"/>
            </a:hlinkClick>
            <a:extLst>
              <a:ext uri="{FF2B5EF4-FFF2-40B4-BE49-F238E27FC236}">
                <a16:creationId xmlns:a16="http://schemas.microsoft.com/office/drawing/2014/main" id="{F7687848-D395-4478-B66F-0B8D5AD305E1}"/>
              </a:ext>
            </a:extLst>
          </p:cNvPr>
          <p:cNvSpPr txBox="1"/>
          <p:nvPr/>
        </p:nvSpPr>
        <p:spPr>
          <a:xfrm>
            <a:off x="2368570" y="3239869"/>
            <a:ext cx="2904076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(গ) ৪টি</a:t>
            </a:r>
          </a:p>
        </p:txBody>
      </p:sp>
      <p:sp>
        <p:nvSpPr>
          <p:cNvPr id="31" name="TextBox 30">
            <a:hlinkClick r:id="" action="ppaction://noaction">
              <a:snd r:embed="rId5" name="applause.wav"/>
            </a:hlinkClick>
            <a:extLst>
              <a:ext uri="{FF2B5EF4-FFF2-40B4-BE49-F238E27FC236}">
                <a16:creationId xmlns:a16="http://schemas.microsoft.com/office/drawing/2014/main" id="{59736984-A452-47B0-81C4-9F55BA2FECB8}"/>
              </a:ext>
            </a:extLst>
          </p:cNvPr>
          <p:cNvSpPr txBox="1"/>
          <p:nvPr/>
        </p:nvSpPr>
        <p:spPr>
          <a:xfrm>
            <a:off x="5958446" y="2421143"/>
            <a:ext cx="2971565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(খ) ৩টি</a:t>
            </a:r>
          </a:p>
        </p:txBody>
      </p:sp>
      <p:sp>
        <p:nvSpPr>
          <p:cNvPr id="32" name="TextBox 31">
            <a:hlinkClick r:id="" action="ppaction://noaction">
              <a:snd r:embed="rId4" name="bomb.wav"/>
            </a:hlinkClick>
            <a:extLst>
              <a:ext uri="{FF2B5EF4-FFF2-40B4-BE49-F238E27FC236}">
                <a16:creationId xmlns:a16="http://schemas.microsoft.com/office/drawing/2014/main" id="{8ED792DB-C08A-4A03-A946-431870E84BA0}"/>
              </a:ext>
            </a:extLst>
          </p:cNvPr>
          <p:cNvSpPr txBox="1"/>
          <p:nvPr/>
        </p:nvSpPr>
        <p:spPr>
          <a:xfrm>
            <a:off x="5972856" y="3239869"/>
            <a:ext cx="2957155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(ঘ) ৫টি </a:t>
            </a:r>
          </a:p>
        </p:txBody>
      </p:sp>
      <p:sp>
        <p:nvSpPr>
          <p:cNvPr id="33" name="TextBox 32">
            <a:hlinkClick r:id="" action="ppaction://noaction">
              <a:snd r:embed="rId4" name="bomb.wav"/>
            </a:hlinkClick>
            <a:extLst>
              <a:ext uri="{FF2B5EF4-FFF2-40B4-BE49-F238E27FC236}">
                <a16:creationId xmlns:a16="http://schemas.microsoft.com/office/drawing/2014/main" id="{53A5F4B2-BE5E-4874-8623-F4818434D18F}"/>
              </a:ext>
            </a:extLst>
          </p:cNvPr>
          <p:cNvSpPr txBox="1"/>
          <p:nvPr/>
        </p:nvSpPr>
        <p:spPr>
          <a:xfrm>
            <a:off x="2377046" y="5065931"/>
            <a:ext cx="2895600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 1200 </a:t>
            </a:r>
            <a:r>
              <a:rPr lang="en-US" sz="3600" b="1" spc="-1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36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418CB26-908B-4EE5-A8AD-0711279E0999}"/>
              </a:ext>
            </a:extLst>
          </p:cNvPr>
          <p:cNvSpPr txBox="1"/>
          <p:nvPr/>
        </p:nvSpPr>
        <p:spPr>
          <a:xfrm>
            <a:off x="1676400" y="4267200"/>
            <a:ext cx="8701645" cy="64633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4004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মাইক্রোপ্রসেসরের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ট্রানজিস্টরের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35" name="TextBox 34">
            <a:hlinkClick r:id="" action="ppaction://noaction">
              <a:snd r:embed="rId5" name="applause.wav"/>
            </a:hlinkClick>
            <a:extLst>
              <a:ext uri="{FF2B5EF4-FFF2-40B4-BE49-F238E27FC236}">
                <a16:creationId xmlns:a16="http://schemas.microsoft.com/office/drawing/2014/main" id="{F00AE037-AF0B-4BB0-B750-A31339F03402}"/>
              </a:ext>
            </a:extLst>
          </p:cNvPr>
          <p:cNvSpPr txBox="1"/>
          <p:nvPr/>
        </p:nvSpPr>
        <p:spPr>
          <a:xfrm>
            <a:off x="2368570" y="5874841"/>
            <a:ext cx="2904077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(গ)  2300 </a:t>
            </a:r>
            <a:r>
              <a:rPr lang="en-US" sz="3600" b="1" spc="-1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</a:t>
            </a:r>
            <a:endParaRPr lang="en-US" sz="36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>
            <a:hlinkClick r:id="" action="ppaction://noaction">
              <a:snd r:embed="rId4" name="bomb.wav"/>
            </a:hlinkClick>
            <a:extLst>
              <a:ext uri="{FF2B5EF4-FFF2-40B4-BE49-F238E27FC236}">
                <a16:creationId xmlns:a16="http://schemas.microsoft.com/office/drawing/2014/main" id="{871A22FF-1AA4-4C13-9F95-23A2FFE6DA2D}"/>
              </a:ext>
            </a:extLst>
          </p:cNvPr>
          <p:cNvSpPr txBox="1"/>
          <p:nvPr/>
        </p:nvSpPr>
        <p:spPr>
          <a:xfrm>
            <a:off x="5972856" y="5830669"/>
            <a:ext cx="2957155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(ঘ)  3300 </a:t>
            </a:r>
            <a:r>
              <a:rPr lang="en-US" sz="3600" b="1" spc="-1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</a:t>
            </a:r>
            <a:endParaRPr lang="en-US" sz="36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TextBox 36">
            <a:hlinkClick r:id="" action="ppaction://noaction">
              <a:snd r:embed="rId4" name="bomb.wav"/>
            </a:hlinkClick>
            <a:extLst>
              <a:ext uri="{FF2B5EF4-FFF2-40B4-BE49-F238E27FC236}">
                <a16:creationId xmlns:a16="http://schemas.microsoft.com/office/drawing/2014/main" id="{641613B0-345F-421F-82C6-005BF1EAFDDC}"/>
              </a:ext>
            </a:extLst>
          </p:cNvPr>
          <p:cNvSpPr txBox="1"/>
          <p:nvPr/>
        </p:nvSpPr>
        <p:spPr>
          <a:xfrm>
            <a:off x="5972856" y="5065931"/>
            <a:ext cx="2957155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(খ) 1300 </a:t>
            </a:r>
            <a:r>
              <a:rPr lang="en-US" sz="3600" b="1" spc="-1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</a:t>
            </a:r>
            <a:endParaRPr lang="en-US" sz="36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895C709-7CF9-4DA3-9755-80984401BC94}"/>
              </a:ext>
            </a:extLst>
          </p:cNvPr>
          <p:cNvSpPr/>
          <p:nvPr/>
        </p:nvSpPr>
        <p:spPr>
          <a:xfrm>
            <a:off x="2411682" y="5960223"/>
            <a:ext cx="571500" cy="47556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5791C2D-568C-49CF-BD4A-720137C17A7F}"/>
              </a:ext>
            </a:extLst>
          </p:cNvPr>
          <p:cNvSpPr/>
          <p:nvPr/>
        </p:nvSpPr>
        <p:spPr>
          <a:xfrm>
            <a:off x="6005945" y="2506525"/>
            <a:ext cx="571500" cy="47556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9055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B43CB29-FF8B-4DCB-A829-66064C75353B}"/>
              </a:ext>
            </a:extLst>
          </p:cNvPr>
          <p:cNvGrpSpPr/>
          <p:nvPr/>
        </p:nvGrpSpPr>
        <p:grpSpPr>
          <a:xfrm>
            <a:off x="-29029" y="26453"/>
            <a:ext cx="12221029" cy="6844799"/>
            <a:chOff x="-4419" y="0"/>
            <a:chExt cx="12192000" cy="6858000"/>
          </a:xfrm>
        </p:grpSpPr>
        <p:sp>
          <p:nvSpPr>
            <p:cNvPr id="10" name="Frame 9">
              <a:extLst>
                <a:ext uri="{FF2B5EF4-FFF2-40B4-BE49-F238E27FC236}">
                  <a16:creationId xmlns:a16="http://schemas.microsoft.com/office/drawing/2014/main" id="{49F2E9F6-B43F-44EA-BA07-F2E5FE5741EE}"/>
                </a:ext>
              </a:extLst>
            </p:cNvPr>
            <p:cNvSpPr/>
            <p:nvPr/>
          </p:nvSpPr>
          <p:spPr>
            <a:xfrm>
              <a:off x="-4419" y="0"/>
              <a:ext cx="12192000" cy="6858000"/>
            </a:xfrm>
            <a:prstGeom prst="frame">
              <a:avLst>
                <a:gd name="adj1" fmla="val 1953"/>
              </a:avLst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1C7BEF5-5243-499E-8C48-C988EED13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6D88891-8A19-4C99-9574-10B55F3388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53009"/>
            <a:ext cx="1043702" cy="813442"/>
          </a:xfrm>
          <a:prstGeom prst="rect">
            <a:avLst/>
          </a:prstGeom>
        </p:spPr>
      </p:pic>
      <p:sp>
        <p:nvSpPr>
          <p:cNvPr id="9" name="Cross 8">
            <a:extLst>
              <a:ext uri="{FF2B5EF4-FFF2-40B4-BE49-F238E27FC236}">
                <a16:creationId xmlns:a16="http://schemas.microsoft.com/office/drawing/2014/main" id="{584D3DC1-7E10-467C-A806-3706D4547AD0}"/>
              </a:ext>
            </a:extLst>
          </p:cNvPr>
          <p:cNvSpPr/>
          <p:nvPr/>
        </p:nvSpPr>
        <p:spPr>
          <a:xfrm>
            <a:off x="2305006" y="305745"/>
            <a:ext cx="8324894" cy="676593"/>
          </a:xfrm>
          <a:prstGeom prst="plus">
            <a:avLst>
              <a:gd name="adj" fmla="val 0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spc="-15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600" spc="-1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Minus 20">
            <a:extLst>
              <a:ext uri="{FF2B5EF4-FFF2-40B4-BE49-F238E27FC236}">
                <a16:creationId xmlns:a16="http://schemas.microsoft.com/office/drawing/2014/main" id="{E329FEAC-EE50-4713-8AF2-03C00DA7EC3E}"/>
              </a:ext>
            </a:extLst>
          </p:cNvPr>
          <p:cNvSpPr/>
          <p:nvPr/>
        </p:nvSpPr>
        <p:spPr>
          <a:xfrm>
            <a:off x="342856" y="1122919"/>
            <a:ext cx="11345561" cy="143609"/>
          </a:xfrm>
          <a:prstGeom prst="mathMinus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hlinkClick r:id="" action="ppaction://noaction">
              <a:snd r:embed="rId4" name="bomb.wav"/>
            </a:hlinkClick>
            <a:extLst>
              <a:ext uri="{FF2B5EF4-FFF2-40B4-BE49-F238E27FC236}">
                <a16:creationId xmlns:a16="http://schemas.microsoft.com/office/drawing/2014/main" id="{0FF6CFAF-3087-4A9B-94EC-EED79061C6A9}"/>
              </a:ext>
            </a:extLst>
          </p:cNvPr>
          <p:cNvSpPr txBox="1"/>
          <p:nvPr/>
        </p:nvSpPr>
        <p:spPr>
          <a:xfrm>
            <a:off x="2457407" y="2107465"/>
            <a:ext cx="3276600" cy="584775"/>
          </a:xfrm>
          <a:prstGeom prst="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0111111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C3771-C121-46F8-B7D7-B51C78BC557D}"/>
              </a:ext>
            </a:extLst>
          </p:cNvPr>
          <p:cNvSpPr txBox="1"/>
          <p:nvPr/>
        </p:nvSpPr>
        <p:spPr>
          <a:xfrm>
            <a:off x="2457406" y="1394570"/>
            <a:ext cx="7040656" cy="64633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ASCII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কোড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অনুযায়ী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?</a:t>
            </a:r>
          </a:p>
        </p:txBody>
      </p:sp>
      <p:sp>
        <p:nvSpPr>
          <p:cNvPr id="16" name="TextBox 15">
            <a:hlinkClick r:id="" action="ppaction://noaction">
              <a:snd r:embed="rId4" name="bomb.wav"/>
            </a:hlinkClick>
            <a:extLst>
              <a:ext uri="{FF2B5EF4-FFF2-40B4-BE49-F238E27FC236}">
                <a16:creationId xmlns:a16="http://schemas.microsoft.com/office/drawing/2014/main" id="{F7E67E5F-B584-4781-8A5C-D669B46E176D}"/>
              </a:ext>
            </a:extLst>
          </p:cNvPr>
          <p:cNvSpPr txBox="1"/>
          <p:nvPr/>
        </p:nvSpPr>
        <p:spPr>
          <a:xfrm>
            <a:off x="2457407" y="2747697"/>
            <a:ext cx="3276600" cy="584775"/>
          </a:xfrm>
          <a:prstGeom prst="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(গ) 0101100</a:t>
            </a:r>
          </a:p>
        </p:txBody>
      </p:sp>
      <p:sp>
        <p:nvSpPr>
          <p:cNvPr id="17" name="TextBox 16">
            <a:hlinkClick r:id="" action="ppaction://noaction">
              <a:snd r:embed="rId5" name="applause.wav"/>
            </a:hlinkClick>
            <a:extLst>
              <a:ext uri="{FF2B5EF4-FFF2-40B4-BE49-F238E27FC236}">
                <a16:creationId xmlns:a16="http://schemas.microsoft.com/office/drawing/2014/main" id="{FFB2FC94-82B1-4A5C-A0EF-D5EF2BFFBC31}"/>
              </a:ext>
            </a:extLst>
          </p:cNvPr>
          <p:cNvSpPr txBox="1"/>
          <p:nvPr/>
        </p:nvSpPr>
        <p:spPr>
          <a:xfrm>
            <a:off x="6267408" y="2104489"/>
            <a:ext cx="3230654" cy="584775"/>
          </a:xfrm>
          <a:prstGeom prst="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(খ) 01000001</a:t>
            </a:r>
          </a:p>
        </p:txBody>
      </p:sp>
      <p:sp>
        <p:nvSpPr>
          <p:cNvPr id="18" name="TextBox 17">
            <a:hlinkClick r:id="" action="ppaction://noaction">
              <a:snd r:embed="rId4" name="bomb.wav"/>
            </a:hlinkClick>
            <a:extLst>
              <a:ext uri="{FF2B5EF4-FFF2-40B4-BE49-F238E27FC236}">
                <a16:creationId xmlns:a16="http://schemas.microsoft.com/office/drawing/2014/main" id="{1C9BCC34-76DD-4A02-AB39-C723CD0BE4D9}"/>
              </a:ext>
            </a:extLst>
          </p:cNvPr>
          <p:cNvSpPr txBox="1"/>
          <p:nvPr/>
        </p:nvSpPr>
        <p:spPr>
          <a:xfrm>
            <a:off x="6281817" y="2747697"/>
            <a:ext cx="3216245" cy="584775"/>
          </a:xfrm>
          <a:prstGeom prst="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(ঘ) 1000010 </a:t>
            </a:r>
          </a:p>
        </p:txBody>
      </p:sp>
      <p:sp>
        <p:nvSpPr>
          <p:cNvPr id="19" name="TextBox 18">
            <a:hlinkClick r:id="" action="ppaction://noaction">
              <a:snd r:embed="rId4" name="bomb.wav"/>
            </a:hlinkClick>
            <a:extLst>
              <a:ext uri="{FF2B5EF4-FFF2-40B4-BE49-F238E27FC236}">
                <a16:creationId xmlns:a16="http://schemas.microsoft.com/office/drawing/2014/main" id="{14C2681D-3D71-43BE-B449-364F23695945}"/>
              </a:ext>
            </a:extLst>
          </p:cNvPr>
          <p:cNvSpPr txBox="1"/>
          <p:nvPr/>
        </p:nvSpPr>
        <p:spPr>
          <a:xfrm>
            <a:off x="2457408" y="5478893"/>
            <a:ext cx="3276600" cy="584775"/>
          </a:xfrm>
          <a:prstGeom prst="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 i ও ii 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1C00183-3893-4D2E-AB4B-8755031FEF44}"/>
              </a:ext>
            </a:extLst>
          </p:cNvPr>
          <p:cNvSpPr txBox="1"/>
          <p:nvPr/>
        </p:nvSpPr>
        <p:spPr>
          <a:xfrm>
            <a:off x="2457406" y="3428655"/>
            <a:ext cx="7040656" cy="64633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প্রসেসর-এর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…</a:t>
            </a:r>
          </a:p>
        </p:txBody>
      </p:sp>
      <p:sp>
        <p:nvSpPr>
          <p:cNvPr id="21" name="TextBox 20">
            <a:hlinkClick r:id="" action="ppaction://noaction">
              <a:snd r:embed="rId5" name="applause.wav"/>
            </a:hlinkClick>
            <a:extLst>
              <a:ext uri="{FF2B5EF4-FFF2-40B4-BE49-F238E27FC236}">
                <a16:creationId xmlns:a16="http://schemas.microsoft.com/office/drawing/2014/main" id="{5C479CB2-ABB6-4DB2-A4C0-11F0BC868195}"/>
              </a:ext>
            </a:extLst>
          </p:cNvPr>
          <p:cNvSpPr txBox="1"/>
          <p:nvPr/>
        </p:nvSpPr>
        <p:spPr>
          <a:xfrm>
            <a:off x="6281817" y="6137268"/>
            <a:ext cx="3216245" cy="584775"/>
          </a:xfrm>
          <a:prstGeom prst="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(ঘ) i, ii ও iii</a:t>
            </a:r>
          </a:p>
        </p:txBody>
      </p:sp>
      <p:sp>
        <p:nvSpPr>
          <p:cNvPr id="22" name="TextBox 21">
            <a:hlinkClick r:id="" action="ppaction://noaction">
              <a:snd r:embed="rId4" name="bomb.wav"/>
            </a:hlinkClick>
            <a:extLst>
              <a:ext uri="{FF2B5EF4-FFF2-40B4-BE49-F238E27FC236}">
                <a16:creationId xmlns:a16="http://schemas.microsoft.com/office/drawing/2014/main" id="{304D8DFE-EADC-439F-99D0-15FB15D83C88}"/>
              </a:ext>
            </a:extLst>
          </p:cNvPr>
          <p:cNvSpPr txBox="1"/>
          <p:nvPr/>
        </p:nvSpPr>
        <p:spPr>
          <a:xfrm>
            <a:off x="2457408" y="6160823"/>
            <a:ext cx="3276600" cy="584775"/>
          </a:xfrm>
          <a:prstGeom prst="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(গ)  ii ও iii</a:t>
            </a:r>
          </a:p>
        </p:txBody>
      </p:sp>
      <p:sp>
        <p:nvSpPr>
          <p:cNvPr id="23" name="TextBox 22">
            <a:hlinkClick r:id="" action="ppaction://noaction">
              <a:snd r:embed="rId4" name="bomb.wav"/>
            </a:hlinkClick>
            <a:extLst>
              <a:ext uri="{FF2B5EF4-FFF2-40B4-BE49-F238E27FC236}">
                <a16:creationId xmlns:a16="http://schemas.microsoft.com/office/drawing/2014/main" id="{3CBB14E1-21E7-4042-8AEC-EBA73ECEB0EE}"/>
              </a:ext>
            </a:extLst>
          </p:cNvPr>
          <p:cNvSpPr txBox="1"/>
          <p:nvPr/>
        </p:nvSpPr>
        <p:spPr>
          <a:xfrm>
            <a:off x="6281817" y="5478893"/>
            <a:ext cx="3216245" cy="584775"/>
          </a:xfrm>
          <a:prstGeom prst="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(খ) i ও iii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DCD8DE9-05B6-46E0-9136-2AD2BDD8DD57}"/>
              </a:ext>
            </a:extLst>
          </p:cNvPr>
          <p:cNvSpPr txBox="1"/>
          <p:nvPr/>
        </p:nvSpPr>
        <p:spPr>
          <a:xfrm>
            <a:off x="2457408" y="4145452"/>
            <a:ext cx="2895598" cy="52322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i. </a:t>
            </a:r>
            <a:r>
              <a:rPr lang="en-US" sz="2800" b="1" dirty="0" err="1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গাণিতিক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যুক্তি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অংশ</a:t>
            </a:r>
            <a:endParaRPr lang="en-US" sz="2800" b="1" dirty="0">
              <a:ln>
                <a:solidFill>
                  <a:srgbClr val="0070C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453582D-A67D-4E95-B697-8B8996674350}"/>
              </a:ext>
            </a:extLst>
          </p:cNvPr>
          <p:cNvSpPr txBox="1"/>
          <p:nvPr/>
        </p:nvSpPr>
        <p:spPr>
          <a:xfrm>
            <a:off x="5505406" y="4145452"/>
            <a:ext cx="2386103" cy="52322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ii. </a:t>
            </a:r>
            <a:r>
              <a:rPr lang="en-US" sz="2800" b="1" dirty="0" err="1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নিয়ন্ত্রণ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অংশ</a:t>
            </a:r>
            <a:endParaRPr lang="en-US" sz="2800" b="1" dirty="0">
              <a:ln>
                <a:solidFill>
                  <a:srgbClr val="0070C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B834911-C375-471B-A5FF-F8D84B7AD1E8}"/>
              </a:ext>
            </a:extLst>
          </p:cNvPr>
          <p:cNvSpPr txBox="1"/>
          <p:nvPr/>
        </p:nvSpPr>
        <p:spPr>
          <a:xfrm>
            <a:off x="8020006" y="4145451"/>
            <a:ext cx="3061986" cy="52322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iii. </a:t>
            </a:r>
            <a:r>
              <a:rPr lang="en-US" sz="2800" b="1" dirty="0" err="1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রেজিস্টার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স্মৃতি</a:t>
            </a:r>
            <a:r>
              <a:rPr lang="en-US" sz="2800" b="1" dirty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369B6F2-5A48-4305-8A4B-18EEE8FE68FF}"/>
              </a:ext>
            </a:extLst>
          </p:cNvPr>
          <p:cNvSpPr txBox="1"/>
          <p:nvPr/>
        </p:nvSpPr>
        <p:spPr>
          <a:xfrm>
            <a:off x="2457408" y="4809254"/>
            <a:ext cx="7040654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err="1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600" b="1" dirty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3600" b="1" dirty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3600" b="1" dirty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?  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4A420A5-D1FE-4707-BFB7-997D3D36E383}"/>
              </a:ext>
            </a:extLst>
          </p:cNvPr>
          <p:cNvSpPr/>
          <p:nvPr/>
        </p:nvSpPr>
        <p:spPr>
          <a:xfrm>
            <a:off x="6267406" y="6215427"/>
            <a:ext cx="571500" cy="47556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993AE045-C438-40A1-BC79-37F3A07747D1}"/>
              </a:ext>
            </a:extLst>
          </p:cNvPr>
          <p:cNvSpPr/>
          <p:nvPr/>
        </p:nvSpPr>
        <p:spPr>
          <a:xfrm>
            <a:off x="6281817" y="2104919"/>
            <a:ext cx="571500" cy="47556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7879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B43CB29-FF8B-4DCB-A829-66064C75353B}"/>
              </a:ext>
            </a:extLst>
          </p:cNvPr>
          <p:cNvGrpSpPr/>
          <p:nvPr/>
        </p:nvGrpSpPr>
        <p:grpSpPr>
          <a:xfrm>
            <a:off x="-29029" y="26453"/>
            <a:ext cx="12221029" cy="6844799"/>
            <a:chOff x="-4419" y="0"/>
            <a:chExt cx="12192000" cy="685800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DDBBF75-1B79-49CD-AD6C-40838FF67FED}"/>
                </a:ext>
              </a:extLst>
            </p:cNvPr>
            <p:cNvGrpSpPr/>
            <p:nvPr/>
          </p:nvGrpSpPr>
          <p:grpSpPr>
            <a:xfrm>
              <a:off x="-4419" y="0"/>
              <a:ext cx="12192000" cy="6858000"/>
              <a:chOff x="-4419" y="0"/>
              <a:chExt cx="12192000" cy="6858000"/>
            </a:xfrm>
          </p:grpSpPr>
          <p:sp>
            <p:nvSpPr>
              <p:cNvPr id="10" name="Frame 9">
                <a:extLst>
                  <a:ext uri="{FF2B5EF4-FFF2-40B4-BE49-F238E27FC236}">
                    <a16:creationId xmlns:a16="http://schemas.microsoft.com/office/drawing/2014/main" id="{49F2E9F6-B43F-44EA-BA07-F2E5FE5741EE}"/>
                  </a:ext>
                </a:extLst>
              </p:cNvPr>
              <p:cNvSpPr/>
              <p:nvPr/>
            </p:nvSpPr>
            <p:spPr>
              <a:xfrm>
                <a:off x="-4419" y="0"/>
                <a:ext cx="12192000" cy="6858000"/>
              </a:xfrm>
              <a:prstGeom prst="frame">
                <a:avLst>
                  <a:gd name="adj1" fmla="val 1953"/>
                </a:avLst>
              </a:prstGeom>
              <a:solidFill>
                <a:srgbClr val="00B050"/>
              </a:solidFill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5AAE997C-266B-46EA-8C16-8124EC6B79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49" y="5538304"/>
                <a:ext cx="11988800" cy="1193800"/>
              </a:xfrm>
              <a:prstGeom prst="rect">
                <a:avLst/>
              </a:prstGeom>
            </p:spPr>
          </p:pic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1C7BEF5-5243-499E-8C48-C988EED13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6D88891-8A19-4C99-9574-10B55F3388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53009"/>
            <a:ext cx="1043702" cy="81344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BA2C480-11FE-4167-8495-F201A2EDC65A}"/>
              </a:ext>
            </a:extLst>
          </p:cNvPr>
          <p:cNvSpPr/>
          <p:nvPr/>
        </p:nvSpPr>
        <p:spPr>
          <a:xfrm>
            <a:off x="4578948" y="183325"/>
            <a:ext cx="2763898" cy="830997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sz="48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48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শিখলাম</a:t>
            </a:r>
            <a:endParaRPr lang="en-US" sz="480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3D96DDC-3443-4469-B87D-57C5BD2C0814}"/>
              </a:ext>
            </a:extLst>
          </p:cNvPr>
          <p:cNvCxnSpPr/>
          <p:nvPr/>
        </p:nvCxnSpPr>
        <p:spPr>
          <a:xfrm flipV="1">
            <a:off x="1466575" y="1086581"/>
            <a:ext cx="8969375" cy="53182"/>
          </a:xfrm>
          <a:prstGeom prst="line">
            <a:avLst/>
          </a:prstGeom>
          <a:ln w="127000" cap="rnd" cmpd="dbl">
            <a:solidFill>
              <a:schemeClr val="accent1">
                <a:shade val="95000"/>
                <a:satMod val="105000"/>
                <a:alpha val="85000"/>
              </a:schemeClr>
            </a:solidFill>
            <a:prstDash val="solid"/>
            <a:round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50800" dir="18900000" algn="bl" rotWithShape="0">
              <a:prstClr val="black">
                <a:alpha val="40000"/>
              </a:prstClr>
            </a:outerShdw>
            <a:reflection blurRad="76200" stA="71000" endPos="65000" dir="5400000" sy="-100000" algn="bl" rotWithShape="0"/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B55962E2-A417-4447-A583-0471A9E48344}"/>
              </a:ext>
            </a:extLst>
          </p:cNvPr>
          <p:cNvSpPr/>
          <p:nvPr/>
        </p:nvSpPr>
        <p:spPr>
          <a:xfrm>
            <a:off x="2325789" y="1488905"/>
            <a:ext cx="1050288" cy="5847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32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Chip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1C42DF0-0C6D-4A0A-9420-A601A0411B70}"/>
              </a:ext>
            </a:extLst>
          </p:cNvPr>
          <p:cNvSpPr/>
          <p:nvPr/>
        </p:nvSpPr>
        <p:spPr>
          <a:xfrm>
            <a:off x="1591555" y="1488904"/>
            <a:ext cx="641522" cy="5847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32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IC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4BEFDF8-C69B-4E67-802B-A43C66CC0BEB}"/>
              </a:ext>
            </a:extLst>
          </p:cNvPr>
          <p:cNvSpPr/>
          <p:nvPr/>
        </p:nvSpPr>
        <p:spPr>
          <a:xfrm>
            <a:off x="3474404" y="1488905"/>
            <a:ext cx="4245073" cy="52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28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Arithmetic and Logic Unit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1D7D20-7371-4E35-9F65-40601B174CA0}"/>
              </a:ext>
            </a:extLst>
          </p:cNvPr>
          <p:cNvSpPr/>
          <p:nvPr/>
        </p:nvSpPr>
        <p:spPr>
          <a:xfrm>
            <a:off x="8176677" y="1488905"/>
            <a:ext cx="2145074" cy="52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28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Control Unit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D4F55F4-E79B-4BDF-A330-831E78A775B0}"/>
              </a:ext>
            </a:extLst>
          </p:cNvPr>
          <p:cNvSpPr/>
          <p:nvPr/>
        </p:nvSpPr>
        <p:spPr>
          <a:xfrm>
            <a:off x="1383297" y="3785829"/>
            <a:ext cx="8905002" cy="193899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অসংখ্য</a:t>
            </a:r>
            <a:r>
              <a:rPr lang="en-US" sz="4000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IC </a:t>
            </a:r>
            <a:r>
              <a:rPr lang="en-US" sz="4000" b="1" dirty="0" err="1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4000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প্রসেসর</a:t>
            </a:r>
            <a:r>
              <a:rPr lang="en-US" sz="4000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4000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b="1" dirty="0" err="1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আইসি</a:t>
            </a:r>
            <a:r>
              <a:rPr lang="en-US" sz="4000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4000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4000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000" b="1" dirty="0" err="1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ট্রানজিস্টর</a:t>
            </a:r>
            <a:r>
              <a:rPr lang="en-US" sz="4000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4000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b="1" dirty="0" err="1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এগুলো</a:t>
            </a:r>
            <a:r>
              <a:rPr lang="en-US" sz="4000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</a:t>
            </a:r>
            <a:r>
              <a:rPr lang="en-US" sz="4000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000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ক্ষুদ্র</a:t>
            </a:r>
            <a:r>
              <a:rPr lang="en-US" sz="4000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চিপ</a:t>
            </a:r>
            <a:r>
              <a:rPr lang="en-US" sz="4000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000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(Chip) </a:t>
            </a:r>
            <a:r>
              <a:rPr lang="en-US" sz="4000" b="1" dirty="0" err="1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000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4000" b="1" dirty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en-US" sz="40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2F61A2-0CC4-4896-A3FF-622BB424D271}"/>
              </a:ext>
            </a:extLst>
          </p:cNvPr>
          <p:cNvSpPr/>
          <p:nvPr/>
        </p:nvSpPr>
        <p:spPr>
          <a:xfrm>
            <a:off x="2056101" y="4108994"/>
            <a:ext cx="7951216" cy="646331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IC </a:t>
            </a:r>
            <a:r>
              <a:rPr lang="en-US" sz="3600" b="1" dirty="0" err="1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36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ইন্টিগ্রেটেড</a:t>
            </a:r>
            <a:r>
              <a:rPr lang="en-US" sz="36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সার্কিট</a:t>
            </a:r>
            <a:r>
              <a:rPr lang="en-US" sz="36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dirty="0" err="1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36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ট্রানজিস্টর</a:t>
            </a:r>
            <a:r>
              <a:rPr lang="en-US" sz="36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6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600" b="1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522F62-4180-4F27-A5FA-F817173C220D}"/>
              </a:ext>
            </a:extLst>
          </p:cNvPr>
          <p:cNvSpPr/>
          <p:nvPr/>
        </p:nvSpPr>
        <p:spPr>
          <a:xfrm>
            <a:off x="1867355" y="2393125"/>
            <a:ext cx="3245376" cy="5847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32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Register Memory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643416-73D2-4CC7-B258-ECF48BF5E058}"/>
              </a:ext>
            </a:extLst>
          </p:cNvPr>
          <p:cNvSpPr/>
          <p:nvPr/>
        </p:nvSpPr>
        <p:spPr>
          <a:xfrm>
            <a:off x="5696097" y="2393124"/>
            <a:ext cx="2077813" cy="5847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32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ASCII </a:t>
            </a:r>
            <a:r>
              <a:rPr lang="en-US" sz="3200" b="1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কোড</a:t>
            </a:r>
            <a:endParaRPr lang="en-US" sz="32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4C70EF-9562-4CA0-8CE9-54DEB032E261}"/>
              </a:ext>
            </a:extLst>
          </p:cNvPr>
          <p:cNvSpPr/>
          <p:nvPr/>
        </p:nvSpPr>
        <p:spPr>
          <a:xfrm>
            <a:off x="8160348" y="2390948"/>
            <a:ext cx="1620957" cy="5847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32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Unicode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A7C2E01-9C4F-4BA4-BC57-E34C297CB6C6}"/>
              </a:ext>
            </a:extLst>
          </p:cNvPr>
          <p:cNvSpPr/>
          <p:nvPr/>
        </p:nvSpPr>
        <p:spPr>
          <a:xfrm flipH="1">
            <a:off x="1911947" y="3689775"/>
            <a:ext cx="8229599" cy="144655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400" dirty="0" err="1">
                <a:ln>
                  <a:solidFill>
                    <a:schemeClr val="tx1"/>
                  </a:solidFill>
                </a:ln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প্রসেসরের</a:t>
            </a:r>
            <a:r>
              <a:rPr lang="en-US" sz="4400" dirty="0">
                <a:ln>
                  <a:solidFill>
                    <a:schemeClr val="tx1"/>
                  </a:solidFill>
                </a:ln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>
                  <a:solidFill>
                    <a:schemeClr val="tx1"/>
                  </a:solidFill>
                </a:ln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400" dirty="0">
                <a:ln>
                  <a:solidFill>
                    <a:schemeClr val="tx1"/>
                  </a:solidFill>
                </a:ln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>
                  <a:solidFill>
                    <a:schemeClr val="tx1"/>
                  </a:solidFill>
                </a:ln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অংশে</a:t>
            </a:r>
            <a:r>
              <a:rPr lang="en-US" sz="4400" dirty="0">
                <a:ln>
                  <a:solidFill>
                    <a:schemeClr val="tx1"/>
                  </a:solidFill>
                </a:ln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>
                  <a:solidFill>
                    <a:schemeClr val="tx1"/>
                  </a:solidFill>
                </a:ln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গাণিতিক</a:t>
            </a:r>
            <a:r>
              <a:rPr lang="en-US" sz="4400" dirty="0">
                <a:ln>
                  <a:solidFill>
                    <a:schemeClr val="tx1"/>
                  </a:solidFill>
                </a:ln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>
                <a:ln>
                  <a:solidFill>
                    <a:schemeClr val="tx1"/>
                  </a:solidFill>
                </a:ln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যৌক্তিক</a:t>
            </a:r>
            <a:r>
              <a:rPr lang="en-US" sz="4400" dirty="0">
                <a:ln>
                  <a:solidFill>
                    <a:schemeClr val="tx1"/>
                  </a:solidFill>
                </a:ln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>
                  <a:solidFill>
                    <a:schemeClr val="tx1"/>
                  </a:solidFill>
                </a:ln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সিদ্ধান্তমূলক</a:t>
            </a:r>
            <a:r>
              <a:rPr lang="en-US" sz="4400" dirty="0">
                <a:ln>
                  <a:solidFill>
                    <a:schemeClr val="tx1"/>
                  </a:solidFill>
                </a:ln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>
                  <a:solidFill>
                    <a:schemeClr val="tx1"/>
                  </a:solidFill>
                </a:ln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400" dirty="0">
                <a:ln>
                  <a:solidFill>
                    <a:schemeClr val="tx1"/>
                  </a:solidFill>
                </a:ln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>
                  <a:solidFill>
                    <a:schemeClr val="tx1"/>
                  </a:solidFill>
                </a:ln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সংগঠিত</a:t>
            </a:r>
            <a:r>
              <a:rPr lang="en-US" sz="4400" dirty="0">
                <a:ln>
                  <a:solidFill>
                    <a:schemeClr val="tx1"/>
                  </a:solidFill>
                </a:ln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>
                  <a:solidFill>
                    <a:schemeClr val="tx1"/>
                  </a:solidFill>
                </a:ln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400" dirty="0">
                <a:ln>
                  <a:solidFill>
                    <a:schemeClr val="tx1"/>
                  </a:solidFill>
                </a:ln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n>
                <a:solidFill>
                  <a:schemeClr val="tx1"/>
                </a:solidFill>
              </a:ln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1E4F200-0DCB-4D99-BA3F-CCDE151CCE83}"/>
              </a:ext>
            </a:extLst>
          </p:cNvPr>
          <p:cNvSpPr/>
          <p:nvPr/>
        </p:nvSpPr>
        <p:spPr>
          <a:xfrm flipH="1">
            <a:off x="1911947" y="3546067"/>
            <a:ext cx="8229599" cy="212365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নিয়ন্ত্রক</a:t>
            </a:r>
            <a:r>
              <a:rPr lang="en-US" sz="4400" b="1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অংশের</a:t>
            </a:r>
            <a:r>
              <a:rPr lang="en-US" sz="4400" b="1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400" b="1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4400" b="1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400" b="1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নিয়ন্ত্রিত</a:t>
            </a:r>
            <a:r>
              <a:rPr lang="en-US" sz="4400" b="1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400" b="1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400" b="1" dirty="0" err="1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অর্থা</a:t>
            </a:r>
            <a:r>
              <a:rPr lang="en-US" sz="4400" b="1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ৎ </a:t>
            </a:r>
            <a:r>
              <a:rPr lang="en-US" sz="4400" b="1" dirty="0" err="1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400" b="1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নির্দেশের</a:t>
            </a:r>
            <a:r>
              <a:rPr lang="en-US" sz="4400" b="1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</a:t>
            </a:r>
            <a:r>
              <a:rPr lang="en-US" sz="4400" b="1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400" b="1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নির্দেশ</a:t>
            </a:r>
            <a:r>
              <a:rPr lang="en-US" sz="4400" b="1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পালিত</a:t>
            </a:r>
            <a:r>
              <a:rPr lang="en-US" sz="4400" b="1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4400" b="1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400" b="1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নির্ধারিত</a:t>
            </a:r>
            <a:r>
              <a:rPr lang="en-US" sz="4400" b="1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400" b="1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4400" b="1" dirty="0" err="1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অংশে</a:t>
            </a:r>
            <a:r>
              <a:rPr lang="en-US" sz="4400" b="1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400" b="1" dirty="0">
              <a:ln>
                <a:solidFill>
                  <a:schemeClr val="tx1"/>
                </a:solidFill>
              </a:ln>
              <a:solidFill>
                <a:srgbClr val="00B0F0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C4456FB-EAA0-460F-B926-4F05B451B81C}"/>
              </a:ext>
            </a:extLst>
          </p:cNvPr>
          <p:cNvSpPr/>
          <p:nvPr/>
        </p:nvSpPr>
        <p:spPr>
          <a:xfrm flipH="1">
            <a:off x="1835748" y="3469867"/>
            <a:ext cx="8229599" cy="212365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400" dirty="0" err="1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44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44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আকারের</a:t>
            </a:r>
            <a:r>
              <a:rPr lang="en-US" sz="44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অত্যন্ত</a:t>
            </a:r>
            <a:r>
              <a:rPr lang="en-US" sz="44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দ্রুত</a:t>
            </a:r>
            <a:r>
              <a:rPr lang="en-US" sz="44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গতির</a:t>
            </a:r>
            <a:r>
              <a:rPr lang="en-US" sz="44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অস্থায়ী</a:t>
            </a:r>
            <a:r>
              <a:rPr lang="en-US" sz="44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মেমোরি</a:t>
            </a:r>
            <a:r>
              <a:rPr lang="en-US" sz="44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4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স্মৃতি</a:t>
            </a:r>
            <a:r>
              <a:rPr lang="en-US" sz="44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। এ </a:t>
            </a:r>
            <a:r>
              <a:rPr lang="en-US" sz="4400" dirty="0" err="1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স্মৃতি</a:t>
            </a:r>
            <a:r>
              <a:rPr lang="en-US" sz="44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4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4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44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দ্রুত</a:t>
            </a:r>
            <a:r>
              <a:rPr lang="en-US" sz="44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প্রক্রিয়াকরণ</a:t>
            </a:r>
            <a:r>
              <a:rPr lang="en-US" sz="44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সম্পন্ন</a:t>
            </a:r>
            <a:r>
              <a:rPr lang="en-US" sz="44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4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n>
                <a:solidFill>
                  <a:srgbClr val="7030A0"/>
                </a:solidFill>
              </a:ln>
              <a:solidFill>
                <a:srgbClr val="0070C0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CE27B3A-80B1-4870-9C7F-752177D2B9B9}"/>
              </a:ext>
            </a:extLst>
          </p:cNvPr>
          <p:cNvSpPr/>
          <p:nvPr/>
        </p:nvSpPr>
        <p:spPr>
          <a:xfrm flipH="1">
            <a:off x="1756050" y="3628166"/>
            <a:ext cx="8782555" cy="144655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ln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ASCII ( American Standard Code for Information Interchange)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7140295-5EB4-4BDB-864D-73D52BADA0BB}"/>
              </a:ext>
            </a:extLst>
          </p:cNvPr>
          <p:cNvSpPr/>
          <p:nvPr/>
        </p:nvSpPr>
        <p:spPr>
          <a:xfrm flipH="1">
            <a:off x="2423935" y="4069525"/>
            <a:ext cx="7053223" cy="144655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400" dirty="0" err="1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বর্তমানে</a:t>
            </a:r>
            <a:r>
              <a:rPr lang="en-US" sz="4400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সর্বাপেক্ষা</a:t>
            </a:r>
            <a:r>
              <a:rPr lang="en-US" sz="4400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জনপ্রিয়</a:t>
            </a:r>
            <a:r>
              <a:rPr lang="en-US" sz="4400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কোড</a:t>
            </a:r>
            <a:r>
              <a:rPr lang="en-US" sz="4400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4400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Unicode ।</a:t>
            </a:r>
            <a:r>
              <a:rPr lang="en-US" sz="4400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145566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B43CB29-FF8B-4DCB-A829-66064C75353B}"/>
              </a:ext>
            </a:extLst>
          </p:cNvPr>
          <p:cNvGrpSpPr/>
          <p:nvPr/>
        </p:nvGrpSpPr>
        <p:grpSpPr>
          <a:xfrm>
            <a:off x="-29029" y="26453"/>
            <a:ext cx="12221029" cy="6844799"/>
            <a:chOff x="-4419" y="0"/>
            <a:chExt cx="12192000" cy="685800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DDBBF75-1B79-49CD-AD6C-40838FF67FED}"/>
                </a:ext>
              </a:extLst>
            </p:cNvPr>
            <p:cNvGrpSpPr/>
            <p:nvPr/>
          </p:nvGrpSpPr>
          <p:grpSpPr>
            <a:xfrm>
              <a:off x="-4419" y="0"/>
              <a:ext cx="12192000" cy="6858000"/>
              <a:chOff x="-4419" y="0"/>
              <a:chExt cx="12192000" cy="6858000"/>
            </a:xfrm>
          </p:grpSpPr>
          <p:sp>
            <p:nvSpPr>
              <p:cNvPr id="10" name="Frame 9">
                <a:extLst>
                  <a:ext uri="{FF2B5EF4-FFF2-40B4-BE49-F238E27FC236}">
                    <a16:creationId xmlns:a16="http://schemas.microsoft.com/office/drawing/2014/main" id="{49F2E9F6-B43F-44EA-BA07-F2E5FE5741EE}"/>
                  </a:ext>
                </a:extLst>
              </p:cNvPr>
              <p:cNvSpPr/>
              <p:nvPr/>
            </p:nvSpPr>
            <p:spPr>
              <a:xfrm>
                <a:off x="-4419" y="0"/>
                <a:ext cx="12192000" cy="6858000"/>
              </a:xfrm>
              <a:prstGeom prst="frame">
                <a:avLst>
                  <a:gd name="adj1" fmla="val 1953"/>
                </a:avLst>
              </a:prstGeom>
              <a:solidFill>
                <a:srgbClr val="00B050"/>
              </a:solidFill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5AAE997C-266B-46EA-8C16-8124EC6B79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849" y="5538304"/>
                <a:ext cx="11988800" cy="1193800"/>
              </a:xfrm>
              <a:prstGeom prst="rect">
                <a:avLst/>
              </a:prstGeom>
            </p:spPr>
          </p:pic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1C7BEF5-5243-499E-8C48-C988EED13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7175"/>
              <a:ext cx="562320" cy="631332"/>
            </a:xfrm>
            <a:prstGeom prst="rect">
              <a:avLst/>
            </a:prstGeom>
          </p:spPr>
        </p:pic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7BF13A77-7058-48CC-BC0F-770AC53A0B9A}"/>
              </a:ext>
            </a:extLst>
          </p:cNvPr>
          <p:cNvSpPr txBox="1">
            <a:spLocks/>
          </p:cNvSpPr>
          <p:nvPr/>
        </p:nvSpPr>
        <p:spPr>
          <a:xfrm>
            <a:off x="868528" y="1537386"/>
            <a:ext cx="3976914" cy="9144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dirty="0" err="1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6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>
                <a:latin typeface="NikoshBAN" pitchFamily="2" charset="0"/>
                <a:cs typeface="NikoshBAN" pitchFamily="2" charset="0"/>
              </a:rPr>
              <a:t>কাজ</a:t>
            </a:r>
            <a:endParaRPr lang="en-US" sz="6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7998F66-329A-4193-A518-0D98E56D8A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0" y="591236"/>
            <a:ext cx="4498681" cy="33728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BD25323-864B-4752-96BB-EEABC2AF4539}"/>
              </a:ext>
            </a:extLst>
          </p:cNvPr>
          <p:cNvSpPr/>
          <p:nvPr/>
        </p:nvSpPr>
        <p:spPr>
          <a:xfrm>
            <a:off x="844585" y="4444688"/>
            <a:ext cx="10092996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‘</a:t>
            </a:r>
            <a:r>
              <a:rPr lang="en-US" sz="3200" b="1" dirty="0" err="1"/>
              <a:t>প্রসেসর</a:t>
            </a:r>
            <a:r>
              <a:rPr lang="en-US" sz="3200" b="1" dirty="0"/>
              <a:t> </a:t>
            </a:r>
            <a:r>
              <a:rPr lang="en-US" sz="3200" b="1" dirty="0" err="1"/>
              <a:t>কম্পিউটারের</a:t>
            </a:r>
            <a:r>
              <a:rPr lang="en-US" sz="3200" b="1" dirty="0"/>
              <a:t> </a:t>
            </a:r>
            <a:r>
              <a:rPr lang="en-US" sz="3200" b="1" dirty="0" err="1"/>
              <a:t>মস্তিষ্ক</a:t>
            </a:r>
            <a:r>
              <a:rPr lang="en-US" sz="3200" b="1" dirty="0"/>
              <a:t> </a:t>
            </a:r>
            <a:r>
              <a:rPr lang="en-US" sz="3200" b="1" dirty="0" err="1"/>
              <a:t>স্বরূপ</a:t>
            </a:r>
            <a:r>
              <a:rPr lang="en-US" sz="3200" b="1" dirty="0"/>
              <a:t>’ </a:t>
            </a:r>
            <a:r>
              <a:rPr lang="en-US" sz="3200" b="1" dirty="0" err="1"/>
              <a:t>বিশ্লেষণ</a:t>
            </a:r>
            <a:r>
              <a:rPr lang="en-US" sz="3200" b="1" dirty="0"/>
              <a:t> </a:t>
            </a:r>
            <a:r>
              <a:rPr lang="en-US" sz="3200" b="1" dirty="0" err="1"/>
              <a:t>কর</a:t>
            </a:r>
            <a:r>
              <a:rPr lang="en-US" sz="3200" b="1" dirty="0"/>
              <a:t>।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6C0363D-1513-4919-8AB6-56E7939E2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53009"/>
            <a:ext cx="1043702" cy="813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0849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079500"/>
            <a:ext cx="3651250" cy="33571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 10"/>
          <p:cNvSpPr/>
          <p:nvPr/>
        </p:nvSpPr>
        <p:spPr>
          <a:xfrm>
            <a:off x="5321300" y="2462678"/>
            <a:ext cx="4635500" cy="1551643"/>
          </a:xfrm>
          <a:prstGeom prst="rect">
            <a:avLst/>
          </a:prstGeom>
          <a:noFill/>
          <a:ln>
            <a:noFill/>
          </a:ln>
        </p:spPr>
        <p:txBody>
          <a:bodyPr wrap="square" lIns="76200" tIns="38100" rIns="76200" bIns="3810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angle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9583" b="1" spc="42" dirty="0">
                <a:ln w="11430">
                  <a:solidFill>
                    <a:srgbClr val="7030A0"/>
                  </a:solidFill>
                </a:ln>
                <a:solidFill>
                  <a:srgbClr val="FF2D2D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583" b="1" spc="42" dirty="0">
              <a:ln w="11430">
                <a:solidFill>
                  <a:srgbClr val="7030A0"/>
                </a:solidFill>
              </a:ln>
              <a:solidFill>
                <a:srgbClr val="FF2D2D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0D449D-FC63-4219-A566-0FE01B02A5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941" y="123625"/>
            <a:ext cx="1043702" cy="9871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80AF8E-A181-485A-9C89-D4D350843C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26" y="169878"/>
            <a:ext cx="563659" cy="63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7406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</TotalTime>
  <Words>728</Words>
  <Application>Microsoft Office PowerPoint</Application>
  <PresentationFormat>Widescreen</PresentationFormat>
  <Paragraphs>166</Paragraphs>
  <Slides>22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Calibri</vt:lpstr>
      <vt:lpstr>Calibri Light</vt:lpstr>
      <vt:lpstr>NikoshBAN</vt:lpstr>
      <vt:lpstr>NikoshLightBAN</vt:lpstr>
      <vt:lpstr>Times New Roman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ayoub</dc:creator>
  <cp:lastModifiedBy>aaaaaaaaaaaaaaaaaaaa</cp:lastModifiedBy>
  <cp:revision>204</cp:revision>
  <dcterms:created xsi:type="dcterms:W3CDTF">2018-06-08T19:04:01Z</dcterms:created>
  <dcterms:modified xsi:type="dcterms:W3CDTF">2019-10-25T07:11:35Z</dcterms:modified>
</cp:coreProperties>
</file>