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63" r:id="rId5"/>
    <p:sldId id="265" r:id="rId6"/>
    <p:sldId id="266" r:id="rId7"/>
    <p:sldId id="264" r:id="rId8"/>
    <p:sldId id="267" r:id="rId9"/>
    <p:sldId id="258" r:id="rId10"/>
    <p:sldId id="268" r:id="rId11"/>
    <p:sldId id="260" r:id="rId12"/>
    <p:sldId id="273" r:id="rId13"/>
    <p:sldId id="261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FF"/>
    <a:srgbClr val="CCFFFF"/>
    <a:srgbClr val="CCCCFF"/>
    <a:srgbClr val="FFFFCC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-918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CFF9A-E858-4903-99A8-42BFCD3BA20C}" type="datetimeFigureOut">
              <a:rPr lang="en-US" smtClean="0"/>
              <a:t>9/26/2019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82BD8-6E08-4B1E-8823-34CE240F7F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4141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CFF9A-E858-4903-99A8-42BFCD3BA20C}" type="datetimeFigureOut">
              <a:rPr lang="en-US" smtClean="0"/>
              <a:t>9/26/2019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82BD8-6E08-4B1E-8823-34CE240F7F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1276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CFF9A-E858-4903-99A8-42BFCD3BA20C}" type="datetimeFigureOut">
              <a:rPr lang="en-US" smtClean="0"/>
              <a:t>9/26/2019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82BD8-6E08-4B1E-8823-34CE240F7F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8666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CFF9A-E858-4903-99A8-42BFCD3BA20C}" type="datetimeFigureOut">
              <a:rPr lang="en-US" smtClean="0"/>
              <a:t>9/26/2019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82BD8-6E08-4B1E-8823-34CE240F7F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0055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CFF9A-E858-4903-99A8-42BFCD3BA20C}" type="datetimeFigureOut">
              <a:rPr lang="en-US" smtClean="0"/>
              <a:t>9/26/2019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82BD8-6E08-4B1E-8823-34CE240F7F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962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CFF9A-E858-4903-99A8-42BFCD3BA20C}" type="datetimeFigureOut">
              <a:rPr lang="en-US" smtClean="0"/>
              <a:t>9/26/2019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82BD8-6E08-4B1E-8823-34CE240F7F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6410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CFF9A-E858-4903-99A8-42BFCD3BA20C}" type="datetimeFigureOut">
              <a:rPr lang="en-US" smtClean="0"/>
              <a:t>9/26/2019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82BD8-6E08-4B1E-8823-34CE240F7F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6879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CFF9A-E858-4903-99A8-42BFCD3BA20C}" type="datetimeFigureOut">
              <a:rPr lang="en-US" smtClean="0"/>
              <a:t>9/26/2019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82BD8-6E08-4B1E-8823-34CE240F7F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077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CFF9A-E858-4903-99A8-42BFCD3BA20C}" type="datetimeFigureOut">
              <a:rPr lang="en-US" smtClean="0"/>
              <a:t>9/26/2019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82BD8-6E08-4B1E-8823-34CE240F7F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204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CFF9A-E858-4903-99A8-42BFCD3BA20C}" type="datetimeFigureOut">
              <a:rPr lang="en-US" smtClean="0"/>
              <a:t>9/26/2019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82BD8-6E08-4B1E-8823-34CE240F7F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8561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CFF9A-E858-4903-99A8-42BFCD3BA20C}" type="datetimeFigureOut">
              <a:rPr lang="en-US" smtClean="0"/>
              <a:t>9/26/2019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82BD8-6E08-4B1E-8823-34CE240F7F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81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9CFF9A-E858-4903-99A8-42BFCD3BA20C}" type="datetimeFigureOut">
              <a:rPr lang="en-US" smtClean="0"/>
              <a:t>9/26/2019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B82BD8-6E08-4B1E-8823-34CE240F7F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2581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7" Type="http://schemas.openxmlformats.org/officeDocument/2006/relationships/image" Target="../media/image1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gif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gi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276599" y="5114697"/>
            <a:ext cx="5814412" cy="646331"/>
          </a:xfrm>
          <a:prstGeom prst="rect">
            <a:avLst/>
          </a:prstGeom>
          <a:solidFill>
            <a:srgbClr val="00FFFF"/>
          </a:solidFill>
        </p:spPr>
        <p:txBody>
          <a:bodyPr wrap="none">
            <a:spAutoFit/>
          </a:bodyPr>
          <a:lstStyle/>
          <a:p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স্বাগত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জানাচ্ছি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7605" y="592393"/>
            <a:ext cx="2816352" cy="396240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367879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/>
          <p:cNvSpPr txBox="1"/>
          <p:nvPr/>
        </p:nvSpPr>
        <p:spPr>
          <a:xfrm>
            <a:off x="221673" y="4026368"/>
            <a:ext cx="4267200" cy="1569660"/>
          </a:xfrm>
          <a:prstGeom prst="rect">
            <a:avLst/>
          </a:prstGeom>
          <a:solidFill>
            <a:srgbClr val="CCFFFF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err="1" smtClean="0">
                <a:latin typeface="NikoshLightBAN" panose="02000000000000000000" pitchFamily="2" charset="0"/>
                <a:cs typeface="NikoshLightBAN" panose="02000000000000000000" pitchFamily="2" charset="0"/>
              </a:rPr>
              <a:t>মোহা</a:t>
            </a:r>
            <a:r>
              <a:rPr lang="bn-BD" sz="2400" dirty="0" smtClean="0">
                <a:latin typeface="NikoshLightBAN" panose="02000000000000000000" pitchFamily="2" charset="0"/>
                <a:cs typeface="NikoshLightBAN" panose="02000000000000000000" pitchFamily="2" charset="0"/>
              </a:rPr>
              <a:t>ঃ</a:t>
            </a:r>
            <a:r>
              <a:rPr lang="en-US" sz="2400" dirty="0" smtClean="0">
                <a:latin typeface="NikoshLightBAN" panose="02000000000000000000" pitchFamily="2" charset="0"/>
                <a:cs typeface="NikoshLightBAN" panose="02000000000000000000" pitchFamily="2" charset="0"/>
              </a:rPr>
              <a:t> </a:t>
            </a:r>
            <a:r>
              <a:rPr lang="en-US" sz="2400" dirty="0" err="1" smtClean="0">
                <a:latin typeface="NikoshLightBAN" panose="02000000000000000000" pitchFamily="2" charset="0"/>
                <a:cs typeface="NikoshLightBAN" panose="02000000000000000000" pitchFamily="2" charset="0"/>
              </a:rPr>
              <a:t>কামাল</a:t>
            </a:r>
            <a:r>
              <a:rPr lang="en-US" sz="2400" dirty="0" smtClean="0">
                <a:latin typeface="NikoshLightBAN" panose="02000000000000000000" pitchFamily="2" charset="0"/>
                <a:cs typeface="NikoshLightBAN" panose="02000000000000000000" pitchFamily="2" charset="0"/>
              </a:rPr>
              <a:t> </a:t>
            </a:r>
            <a:r>
              <a:rPr lang="en-US" sz="2400" dirty="0" err="1" smtClean="0">
                <a:latin typeface="NikoshLightBAN" panose="02000000000000000000" pitchFamily="2" charset="0"/>
                <a:cs typeface="NikoshLightBAN" panose="02000000000000000000" pitchFamily="2" charset="0"/>
              </a:rPr>
              <a:t>হোসেন</a:t>
            </a:r>
            <a:r>
              <a:rPr lang="en-US" sz="2400" dirty="0">
                <a:latin typeface="NikoshLightBAN" panose="02000000000000000000" pitchFamily="2" charset="0"/>
                <a:cs typeface="NikoshLightBAN" panose="02000000000000000000" pitchFamily="2" charset="0"/>
              </a:rPr>
              <a:t>,</a:t>
            </a:r>
            <a:endParaRPr lang="en-US" sz="2400" dirty="0" smtClean="0">
              <a:latin typeface="NikoshLightBAN" panose="02000000000000000000" pitchFamily="2" charset="0"/>
              <a:cs typeface="NikoshLightBAN" panose="02000000000000000000" pitchFamily="2" charset="0"/>
            </a:endParaRPr>
          </a:p>
          <a:p>
            <a:r>
              <a:rPr lang="en-US" sz="2400" dirty="0" err="1" smtClean="0">
                <a:latin typeface="NikoshLightBAN" panose="02000000000000000000" pitchFamily="2" charset="0"/>
                <a:cs typeface="NikoshLightBAN" panose="02000000000000000000" pitchFamily="2" charset="0"/>
              </a:rPr>
              <a:t>সহকারী</a:t>
            </a:r>
            <a:r>
              <a:rPr lang="en-US" sz="2400" dirty="0" smtClean="0">
                <a:latin typeface="NikoshLightBAN" panose="02000000000000000000" pitchFamily="2" charset="0"/>
                <a:cs typeface="NikoshLightBAN" panose="02000000000000000000" pitchFamily="2" charset="0"/>
              </a:rPr>
              <a:t> </a:t>
            </a:r>
            <a:r>
              <a:rPr lang="en-US" sz="2400" dirty="0" err="1" smtClean="0">
                <a:latin typeface="NikoshLightBAN" panose="02000000000000000000" pitchFamily="2" charset="0"/>
                <a:cs typeface="NikoshLightBAN" panose="02000000000000000000" pitchFamily="2" charset="0"/>
              </a:rPr>
              <a:t>শিক্ষক</a:t>
            </a:r>
            <a:r>
              <a:rPr lang="en-US" sz="2400" dirty="0" smtClean="0">
                <a:latin typeface="NikoshLightBAN" panose="02000000000000000000" pitchFamily="2" charset="0"/>
                <a:cs typeface="NikoshLightBAN" panose="02000000000000000000" pitchFamily="2" charset="0"/>
              </a:rPr>
              <a:t>,</a:t>
            </a:r>
          </a:p>
          <a:p>
            <a:r>
              <a:rPr lang="en-US" sz="2400" dirty="0" err="1" smtClean="0">
                <a:latin typeface="NikoshLightBAN" panose="02000000000000000000" pitchFamily="2" charset="0"/>
                <a:cs typeface="NikoshLightBAN" panose="02000000000000000000" pitchFamily="2" charset="0"/>
              </a:rPr>
              <a:t>হরিহরনগর</a:t>
            </a:r>
            <a:r>
              <a:rPr lang="en-US" sz="2400" dirty="0" smtClean="0">
                <a:latin typeface="NikoshLightBAN" panose="02000000000000000000" pitchFamily="2" charset="0"/>
                <a:cs typeface="NikoshLightBAN" panose="02000000000000000000" pitchFamily="2" charset="0"/>
              </a:rPr>
              <a:t> </a:t>
            </a:r>
            <a:r>
              <a:rPr lang="en-US" sz="2400" dirty="0" err="1" smtClean="0">
                <a:latin typeface="NikoshLightBAN" panose="02000000000000000000" pitchFamily="2" charset="0"/>
                <a:cs typeface="NikoshLightBAN" panose="02000000000000000000" pitchFamily="2" charset="0"/>
              </a:rPr>
              <a:t>সরকারী</a:t>
            </a:r>
            <a:r>
              <a:rPr lang="en-US" sz="2400" dirty="0" smtClean="0">
                <a:latin typeface="NikoshLightBAN" panose="02000000000000000000" pitchFamily="2" charset="0"/>
                <a:cs typeface="NikoshLightBAN" panose="02000000000000000000" pitchFamily="2" charset="0"/>
              </a:rPr>
              <a:t> </a:t>
            </a:r>
            <a:r>
              <a:rPr lang="en-US" sz="2400" dirty="0" err="1" smtClean="0">
                <a:latin typeface="NikoshLightBAN" panose="02000000000000000000" pitchFamily="2" charset="0"/>
                <a:cs typeface="NikoshLightBAN" panose="02000000000000000000" pitchFamily="2" charset="0"/>
              </a:rPr>
              <a:t>প্রাথমিক</a:t>
            </a:r>
            <a:r>
              <a:rPr lang="en-US" sz="2400" dirty="0" smtClean="0">
                <a:latin typeface="NikoshLightBAN" panose="02000000000000000000" pitchFamily="2" charset="0"/>
                <a:cs typeface="NikoshLightBAN" panose="02000000000000000000" pitchFamily="2" charset="0"/>
              </a:rPr>
              <a:t> </a:t>
            </a:r>
            <a:r>
              <a:rPr lang="en-US" sz="2400" dirty="0" err="1" smtClean="0">
                <a:latin typeface="NikoshLightBAN" panose="02000000000000000000" pitchFamily="2" charset="0"/>
                <a:cs typeface="NikoshLightBAN" panose="02000000000000000000" pitchFamily="2" charset="0"/>
              </a:rPr>
              <a:t>বিদ্যালয়</a:t>
            </a:r>
            <a:r>
              <a:rPr lang="en-US" sz="2400" dirty="0" smtClean="0">
                <a:latin typeface="NikoshLightBAN" panose="02000000000000000000" pitchFamily="2" charset="0"/>
                <a:cs typeface="NikoshLightBAN" panose="02000000000000000000" pitchFamily="2" charset="0"/>
              </a:rPr>
              <a:t> ।</a:t>
            </a:r>
          </a:p>
          <a:p>
            <a:r>
              <a:rPr lang="en-US" sz="2400" dirty="0" err="1" smtClean="0">
                <a:latin typeface="NikoshLightBAN" panose="02000000000000000000" pitchFamily="2" charset="0"/>
                <a:cs typeface="NikoshLightBAN" panose="02000000000000000000" pitchFamily="2" charset="0"/>
              </a:rPr>
              <a:t>জীবননগর</a:t>
            </a:r>
            <a:r>
              <a:rPr lang="en-US" sz="2400" dirty="0" smtClean="0">
                <a:latin typeface="NikoshLightBAN" panose="02000000000000000000" pitchFamily="2" charset="0"/>
                <a:cs typeface="NikoshLightBAN" panose="02000000000000000000" pitchFamily="2" charset="0"/>
              </a:rPr>
              <a:t>, </a:t>
            </a:r>
            <a:r>
              <a:rPr lang="en-US" sz="2400" dirty="0" err="1" smtClean="0">
                <a:latin typeface="NikoshLightBAN" panose="02000000000000000000" pitchFamily="2" charset="0"/>
                <a:cs typeface="NikoshLightBAN" panose="02000000000000000000" pitchFamily="2" charset="0"/>
              </a:rPr>
              <a:t>চুয়াডাঙ্গা</a:t>
            </a:r>
            <a:endParaRPr lang="en-US" sz="2400" dirty="0" smtClean="0"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962960" y="415635"/>
            <a:ext cx="1100137" cy="5686425"/>
          </a:xfrm>
          <a:prstGeom prst="rect">
            <a:avLst/>
          </a:prstGeom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smtClean="0">
                <a:latin typeface="NikoshLightBAN" panose="02000000000000000000" pitchFamily="2" charset="0"/>
                <a:cs typeface="NikoshLightBAN" panose="02000000000000000000" pitchFamily="2" charset="0"/>
              </a:rPr>
              <a:t>প</a:t>
            </a:r>
          </a:p>
          <a:p>
            <a:pPr algn="ctr"/>
            <a:r>
              <a:rPr lang="en-US" sz="6000" dirty="0" err="1" smtClean="0">
                <a:latin typeface="NikoshLightBAN" panose="02000000000000000000" pitchFamily="2" charset="0"/>
                <a:cs typeface="NikoshLightBAN" panose="02000000000000000000" pitchFamily="2" charset="0"/>
              </a:rPr>
              <a:t>রি</a:t>
            </a:r>
            <a:endParaRPr lang="en-US" sz="6000" dirty="0" smtClean="0">
              <a:latin typeface="NikoshLightBAN" panose="02000000000000000000" pitchFamily="2" charset="0"/>
              <a:cs typeface="NikoshLightBAN" panose="02000000000000000000" pitchFamily="2" charset="0"/>
            </a:endParaRPr>
          </a:p>
          <a:p>
            <a:pPr algn="ctr"/>
            <a:r>
              <a:rPr lang="en-US" sz="6000" dirty="0" err="1" smtClean="0">
                <a:latin typeface="NikoshLightBAN" panose="02000000000000000000" pitchFamily="2" charset="0"/>
                <a:cs typeface="NikoshLightBAN" panose="02000000000000000000" pitchFamily="2" charset="0"/>
              </a:rPr>
              <a:t>চি</a:t>
            </a:r>
            <a:endParaRPr lang="en-US" sz="6000" dirty="0" smtClean="0">
              <a:latin typeface="NikoshLightBAN" panose="02000000000000000000" pitchFamily="2" charset="0"/>
              <a:cs typeface="NikoshLightBAN" panose="02000000000000000000" pitchFamily="2" charset="0"/>
            </a:endParaRPr>
          </a:p>
          <a:p>
            <a:pPr algn="ctr"/>
            <a:r>
              <a:rPr lang="en-US" sz="6000" dirty="0" err="1" smtClean="0">
                <a:latin typeface="NikoshLightBAN" panose="02000000000000000000" pitchFamily="2" charset="0"/>
                <a:cs typeface="NikoshLightBAN" panose="02000000000000000000" pitchFamily="2" charset="0"/>
              </a:rPr>
              <a:t>তি</a:t>
            </a:r>
            <a:endParaRPr lang="en-US" sz="6000" dirty="0"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539355" y="3925627"/>
            <a:ext cx="4862945" cy="193899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NikoshLightBAN" panose="02000000000000000000" pitchFamily="2" charset="0"/>
                <a:cs typeface="NikoshLightBAN" panose="02000000000000000000" pitchFamily="2" charset="0"/>
              </a:rPr>
              <a:t>শ্রেণী-৩য়</a:t>
            </a:r>
          </a:p>
          <a:p>
            <a:r>
              <a:rPr lang="en-US" sz="2400" dirty="0" err="1" smtClean="0">
                <a:latin typeface="NikoshLightBAN" panose="02000000000000000000" pitchFamily="2" charset="0"/>
                <a:cs typeface="NikoshLightBAN" panose="02000000000000000000" pitchFamily="2" charset="0"/>
              </a:rPr>
              <a:t>বিষয়-প্রাথমিক</a:t>
            </a:r>
            <a:r>
              <a:rPr lang="en-US" sz="2400" dirty="0" smtClean="0">
                <a:latin typeface="NikoshLightBAN" panose="02000000000000000000" pitchFamily="2" charset="0"/>
                <a:cs typeface="NikoshLightBAN" panose="02000000000000000000" pitchFamily="2" charset="0"/>
              </a:rPr>
              <a:t> </a:t>
            </a:r>
            <a:r>
              <a:rPr lang="en-US" sz="2400" dirty="0" err="1" smtClean="0">
                <a:latin typeface="NikoshLightBAN" panose="02000000000000000000" pitchFamily="2" charset="0"/>
                <a:cs typeface="NikoshLightBAN" panose="02000000000000000000" pitchFamily="2" charset="0"/>
              </a:rPr>
              <a:t>বিজ্ঞান</a:t>
            </a:r>
            <a:endParaRPr lang="en-US" sz="2400" dirty="0" smtClean="0">
              <a:latin typeface="NikoshLightBAN" panose="02000000000000000000" pitchFamily="2" charset="0"/>
              <a:cs typeface="NikoshLightBAN" panose="02000000000000000000" pitchFamily="2" charset="0"/>
            </a:endParaRPr>
          </a:p>
          <a:p>
            <a:r>
              <a:rPr lang="en-US" sz="2400" dirty="0" smtClean="0">
                <a:latin typeface="NikoshLightBAN" panose="02000000000000000000" pitchFamily="2" charset="0"/>
                <a:cs typeface="NikoshLightBAN" panose="02000000000000000000" pitchFamily="2" charset="0"/>
              </a:rPr>
              <a:t>পাঠ-অধ্যায়-২ (</a:t>
            </a:r>
            <a:r>
              <a:rPr lang="en-US" sz="2400" dirty="0" err="1" smtClean="0">
                <a:latin typeface="NikoshLightBAN" panose="02000000000000000000" pitchFamily="2" charset="0"/>
                <a:cs typeface="NikoshLightBAN" panose="02000000000000000000" pitchFamily="2" charset="0"/>
              </a:rPr>
              <a:t>জীব</a:t>
            </a:r>
            <a:r>
              <a:rPr lang="en-US" sz="2400" dirty="0" smtClean="0">
                <a:latin typeface="NikoshLightBAN" panose="02000000000000000000" pitchFamily="2" charset="0"/>
                <a:cs typeface="NikoshLightBAN" panose="02000000000000000000" pitchFamily="2" charset="0"/>
              </a:rPr>
              <a:t> </a:t>
            </a:r>
            <a:r>
              <a:rPr lang="en-US" sz="2400" dirty="0" smtClean="0">
                <a:latin typeface="NikoshLightBAN" panose="02000000000000000000" pitchFamily="2" charset="0"/>
                <a:cs typeface="NikoshLightBAN" panose="02000000000000000000" pitchFamily="2" charset="0"/>
              </a:rPr>
              <a:t>ও </a:t>
            </a:r>
            <a:r>
              <a:rPr lang="en-US" sz="2400" dirty="0" err="1" smtClean="0">
                <a:latin typeface="NikoshLightBAN" panose="02000000000000000000" pitchFamily="2" charset="0"/>
                <a:cs typeface="NikoshLightBAN" panose="02000000000000000000" pitchFamily="2" charset="0"/>
              </a:rPr>
              <a:t>জড়</a:t>
            </a:r>
            <a:r>
              <a:rPr lang="en-US" sz="2400" dirty="0" smtClean="0">
                <a:latin typeface="NikoshLightBAN" panose="02000000000000000000" pitchFamily="2" charset="0"/>
                <a:cs typeface="NikoshLightBAN" panose="02000000000000000000" pitchFamily="2" charset="0"/>
              </a:rPr>
              <a:t>) </a:t>
            </a:r>
            <a:endParaRPr lang="en-US" sz="2400" dirty="0" smtClean="0">
              <a:latin typeface="NikoshLightBAN" panose="02000000000000000000" pitchFamily="2" charset="0"/>
              <a:cs typeface="NikoshLightBAN" panose="02000000000000000000" pitchFamily="2" charset="0"/>
            </a:endParaRPr>
          </a:p>
          <a:p>
            <a:r>
              <a:rPr lang="en-US" sz="2400" dirty="0" err="1" smtClean="0">
                <a:latin typeface="NikoshLightBAN" panose="02000000000000000000" pitchFamily="2" charset="0"/>
                <a:cs typeface="NikoshLightBAN" panose="02000000000000000000" pitchFamily="2" charset="0"/>
              </a:rPr>
              <a:t>পাঠ্যাংশ-আমাদের</a:t>
            </a:r>
            <a:r>
              <a:rPr lang="en-US" sz="2400" dirty="0" smtClean="0">
                <a:latin typeface="NikoshLightBAN" panose="02000000000000000000" pitchFamily="2" charset="0"/>
                <a:cs typeface="NikoshLightBAN" panose="02000000000000000000" pitchFamily="2" charset="0"/>
              </a:rPr>
              <a:t> </a:t>
            </a:r>
            <a:r>
              <a:rPr lang="en-US" sz="2400" dirty="0" err="1" smtClean="0">
                <a:latin typeface="NikoshLightBAN" panose="02000000000000000000" pitchFamily="2" charset="0"/>
                <a:cs typeface="NikoshLightBAN" panose="02000000000000000000" pitchFamily="2" charset="0"/>
              </a:rPr>
              <a:t>চারপাশে</a:t>
            </a:r>
            <a:r>
              <a:rPr lang="en-US" sz="2400" dirty="0" smtClean="0">
                <a:latin typeface="NikoshLightBAN" panose="02000000000000000000" pitchFamily="2" charset="0"/>
                <a:cs typeface="NikoshLightBAN" panose="02000000000000000000" pitchFamily="2" charset="0"/>
              </a:rPr>
              <a:t> ----</a:t>
            </a:r>
            <a:r>
              <a:rPr lang="en-US" sz="2400" dirty="0" err="1" smtClean="0">
                <a:latin typeface="NikoshLightBAN" panose="02000000000000000000" pitchFamily="2" charset="0"/>
                <a:cs typeface="NikoshLightBAN" panose="02000000000000000000" pitchFamily="2" charset="0"/>
              </a:rPr>
              <a:t>করতে</a:t>
            </a:r>
            <a:r>
              <a:rPr lang="en-US" sz="2400" dirty="0" smtClean="0">
                <a:latin typeface="NikoshLightBAN" panose="02000000000000000000" pitchFamily="2" charset="0"/>
                <a:cs typeface="NikoshLightBAN" panose="02000000000000000000" pitchFamily="2" charset="0"/>
              </a:rPr>
              <a:t> </a:t>
            </a:r>
            <a:r>
              <a:rPr lang="en-US" sz="2400" dirty="0" err="1" smtClean="0">
                <a:latin typeface="NikoshLightBAN" panose="02000000000000000000" pitchFamily="2" charset="0"/>
                <a:cs typeface="NikoshLightBAN" panose="02000000000000000000" pitchFamily="2" charset="0"/>
              </a:rPr>
              <a:t>পারে</a:t>
            </a:r>
            <a:r>
              <a:rPr lang="en-US" sz="2400" dirty="0" smtClean="0">
                <a:latin typeface="NikoshLightBAN" panose="02000000000000000000" pitchFamily="2" charset="0"/>
                <a:cs typeface="NikoshLightBAN" panose="02000000000000000000" pitchFamily="2" charset="0"/>
              </a:rPr>
              <a:t> </a:t>
            </a:r>
            <a:r>
              <a:rPr lang="en-US" sz="2400" dirty="0" err="1" smtClean="0">
                <a:latin typeface="NikoshLightBAN" panose="02000000000000000000" pitchFamily="2" charset="0"/>
                <a:cs typeface="NikoshLightBAN" panose="02000000000000000000" pitchFamily="2" charset="0"/>
              </a:rPr>
              <a:t>না</a:t>
            </a:r>
            <a:r>
              <a:rPr lang="en-US" sz="2400" dirty="0" smtClean="0">
                <a:latin typeface="NikoshLightBAN" panose="02000000000000000000" pitchFamily="2" charset="0"/>
                <a:cs typeface="NikoshLightBAN" panose="02000000000000000000" pitchFamily="2" charset="0"/>
              </a:rPr>
              <a:t> ।</a:t>
            </a:r>
          </a:p>
          <a:p>
            <a:r>
              <a:rPr lang="en-US" sz="2400" dirty="0" err="1" smtClean="0">
                <a:latin typeface="NikoshLightBAN" panose="02000000000000000000" pitchFamily="2" charset="0"/>
                <a:cs typeface="NikoshLightBAN" panose="02000000000000000000" pitchFamily="2" charset="0"/>
              </a:rPr>
              <a:t>তারিখঃ</a:t>
            </a:r>
            <a:r>
              <a:rPr lang="en-US" sz="2400" dirty="0" smtClean="0">
                <a:latin typeface="NikoshLightBAN" panose="02000000000000000000" pitchFamily="2" charset="0"/>
                <a:cs typeface="NikoshLightBAN" panose="02000000000000000000" pitchFamily="2" charset="0"/>
              </a:rPr>
              <a:t> </a:t>
            </a:r>
            <a:r>
              <a:rPr lang="en-US" sz="2400" dirty="0" smtClean="0">
                <a:latin typeface="NikoshLightBAN" panose="02000000000000000000" pitchFamily="2" charset="0"/>
                <a:cs typeface="NikoshLightBAN" panose="02000000000000000000" pitchFamily="2" charset="0"/>
              </a:rPr>
              <a:t>১১/০৯/২০১৯ </a:t>
            </a:r>
            <a:endParaRPr lang="en-US" sz="2400" dirty="0">
              <a:latin typeface="NikoshLightBAN" panose="02000000000000000000" pitchFamily="2" charset="0"/>
              <a:cs typeface="NikoshLight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7891" y="415634"/>
            <a:ext cx="2467414" cy="3208283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655" y="415635"/>
            <a:ext cx="2514600" cy="3208283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391971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0600" y="1434460"/>
            <a:ext cx="7592378" cy="467251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73872" y="506364"/>
            <a:ext cx="9408345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এই ছবিতে কিছু জিনিসের প্রাণ আছে আর কিছু জিনিসের প্রাণ নাই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3" name="Rectangle 2"/>
          <p:cNvSpPr/>
          <p:nvPr/>
        </p:nvSpPr>
        <p:spPr>
          <a:xfrm>
            <a:off x="2283740" y="506364"/>
            <a:ext cx="7627409" cy="64633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কাদের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প্রাণ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আছে,আর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কাদের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প্রাণ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নাই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পারো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13040" y="567920"/>
            <a:ext cx="8531503" cy="584775"/>
          </a:xfrm>
          <a:prstGeom prst="rect">
            <a:avLst/>
          </a:prstGeom>
          <a:solidFill>
            <a:srgbClr val="CCFFFF"/>
          </a:solidFill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শিক্ষার্থীদের প্রাণ আছে কিন্তু টেবিল,চেয়ার,বই-খাতা এদের প্রাণ নাই।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63148" y="506364"/>
            <a:ext cx="4629794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ছবিটি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মনোযোগ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লক্ষ্য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392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3" grpId="0" animBg="1"/>
      <p:bldP spid="3" grpId="1" animBg="1"/>
      <p:bldP spid="5" grpId="0" animBg="1"/>
      <p:bldP spid="6" grpId="0" animBg="1"/>
      <p:bldP spid="6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21052" y="942131"/>
            <a:ext cx="10461347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যাদের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প্রাণ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আছে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তাদের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বলা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জীব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যাদের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প্রাণ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নেই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তাদের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বলা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জড়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7819" y="2284373"/>
            <a:ext cx="5325929" cy="2995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032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13567" y="1496291"/>
            <a:ext cx="3084499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আমাদের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 flipH="1">
            <a:off x="5001491" y="2660078"/>
            <a:ext cx="2382982" cy="76944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জীব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জড়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0884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97928" y="886691"/>
            <a:ext cx="1478290" cy="6463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7175" y="2105891"/>
            <a:ext cx="11672888" cy="1569660"/>
          </a:xfrm>
          <a:prstGeom prst="rect">
            <a:avLst/>
          </a:prstGeom>
          <a:solidFill>
            <a:srgbClr val="CCFFFF"/>
          </a:solidFill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২.১.১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নিকট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পরিবেশ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পর্যবেক্ষেণের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মাধ্যমে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জীব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জড়ের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তালিকা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তৈরী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২.১.২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জীব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জড়বস্তুর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বৈশিষ্ট্য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লিখতে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</a:p>
          <a:p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২.১.৩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জড়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জীবের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পার্থক্য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উল্লেখ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7455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7401" y="1706476"/>
            <a:ext cx="1420091" cy="142009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711" y="4171939"/>
            <a:ext cx="1503218" cy="150321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458" y="1838582"/>
            <a:ext cx="2061808" cy="1288473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5466" y="1704966"/>
            <a:ext cx="2079537" cy="1382892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9321" y="4281688"/>
            <a:ext cx="2079537" cy="136640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173636" y="318655"/>
            <a:ext cx="6026009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ছবিগুলি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দেখে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জীব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জড়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সনাক্ত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করোঃ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803827" y="3394364"/>
            <a:ext cx="529312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বাঘ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950083" y="3418042"/>
            <a:ext cx="630301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পাখি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061870" y="3381012"/>
            <a:ext cx="1414170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বাই-সাইকেল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999205" y="5990390"/>
            <a:ext cx="691215" cy="461665"/>
          </a:xfrm>
          <a:prstGeom prst="rect">
            <a:avLst/>
          </a:prstGeom>
          <a:solidFill>
            <a:srgbClr val="CCECFF"/>
          </a:solidFill>
        </p:spPr>
        <p:txBody>
          <a:bodyPr wrap="none" rtlCol="0">
            <a:spAutoFit/>
          </a:bodyPr>
          <a:lstStyle/>
          <a:p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ছাগল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445911" y="5964740"/>
            <a:ext cx="1462260" cy="461665"/>
          </a:xfrm>
          <a:prstGeom prst="rect">
            <a:avLst/>
          </a:prstGeom>
          <a:solidFill>
            <a:srgbClr val="CCECFF"/>
          </a:solidFill>
        </p:spPr>
        <p:txBody>
          <a:bodyPr wrap="none" rtlCol="0">
            <a:spAutoFit/>
          </a:bodyPr>
          <a:lstStyle/>
          <a:p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টেবিল, চেয়ার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0635" y="4262363"/>
            <a:ext cx="2332157" cy="155357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220307" y="6050320"/>
            <a:ext cx="1377300" cy="523220"/>
          </a:xfrm>
          <a:prstGeom prst="rect">
            <a:avLst/>
          </a:prstGeom>
          <a:solidFill>
            <a:srgbClr val="CCFFFF"/>
          </a:solidFill>
        </p:spPr>
        <p:txBody>
          <a:bodyPr wrap="none" rtlCol="0">
            <a:spAutoFit/>
          </a:bodyPr>
          <a:lstStyle/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খাতা,কলম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4038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9" grpId="0" animBg="1"/>
      <p:bldP spid="20" grpId="0" animBg="1"/>
      <p:bldP spid="23" grpId="0" animBg="1"/>
      <p:bldP spid="26" grpId="0" animBg="1"/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3951854"/>
              </p:ext>
            </p:extLst>
          </p:nvPr>
        </p:nvGraphicFramePr>
        <p:xfrm>
          <a:off x="2821714" y="2272144"/>
          <a:ext cx="8128000" cy="381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05564">
                  <a:extLst>
                    <a:ext uri="{9D8B030D-6E8A-4147-A177-3AD203B41FA5}">
                      <a16:colId xmlns="" xmlns:a16="http://schemas.microsoft.com/office/drawing/2014/main" val="158913647"/>
                    </a:ext>
                  </a:extLst>
                </a:gridCol>
                <a:gridCol w="4022436">
                  <a:extLst>
                    <a:ext uri="{9D8B030D-6E8A-4147-A177-3AD203B41FA5}">
                      <a16:colId xmlns="" xmlns:a16="http://schemas.microsoft.com/office/drawing/2014/main" val="455127564"/>
                    </a:ext>
                  </a:extLst>
                </a:gridCol>
              </a:tblGrid>
              <a:tr h="6350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732222668"/>
                  </a:ext>
                </a:extLst>
              </a:tr>
              <a:tr h="6350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261529502"/>
                  </a:ext>
                </a:extLst>
              </a:tr>
              <a:tr h="6350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471096017"/>
                  </a:ext>
                </a:extLst>
              </a:tr>
              <a:tr h="6350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834867325"/>
                  </a:ext>
                </a:extLst>
              </a:tr>
              <a:tr h="6350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10862064"/>
                  </a:ext>
                </a:extLst>
              </a:tr>
              <a:tr h="6350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459427145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297382" y="677096"/>
            <a:ext cx="6705598" cy="1077218"/>
          </a:xfrm>
          <a:prstGeom prst="rect">
            <a:avLst/>
          </a:prstGeom>
          <a:solidFill>
            <a:srgbClr val="CCFFFF"/>
          </a:solidFill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তোমার শ্রেণীকক্ষের ভিতরে এবং বাইরে লক্ষ্য করো এবং নিচের ছকে ৫টি জীব ও জড়বস্তুর নাম লেখ।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602182" y="2313702"/>
            <a:ext cx="7617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জীব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190514" y="2313702"/>
            <a:ext cx="7088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জড়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14400" y="858982"/>
            <a:ext cx="1396536" cy="52322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একক কাজ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3292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1140" y="1789306"/>
            <a:ext cx="1668242" cy="138168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7805" y="1775834"/>
            <a:ext cx="1602463" cy="139516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691988" y="697000"/>
            <a:ext cx="6348391" cy="584775"/>
          </a:xfrm>
          <a:prstGeom prst="rect">
            <a:avLst/>
          </a:prstGeom>
          <a:solidFill>
            <a:srgbClr val="CCECFF"/>
          </a:solidFill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জীবের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বৈশিষ্ট্য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?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অর্থা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ৎ জীব কি কি করে ?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768918" y="2154816"/>
            <a:ext cx="3231975" cy="584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জীব ধীরে ধীরে বড় হয় 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819031" y="4163728"/>
            <a:ext cx="3626314" cy="5847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জীব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চলাফেরা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897075" y="5640239"/>
            <a:ext cx="2073003" cy="58477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জীব খাদ্য খায়।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3914" y="3760835"/>
            <a:ext cx="1566354" cy="122430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3621" y="5407919"/>
            <a:ext cx="1618051" cy="109851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8509" y="5330346"/>
            <a:ext cx="1551760" cy="1176083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5830" y="3656926"/>
            <a:ext cx="1614055" cy="1328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975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  <p:bldP spid="14" grpId="0" animBg="1"/>
      <p:bldP spid="2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52255" y="387927"/>
            <a:ext cx="6399509" cy="646331"/>
          </a:xfrm>
          <a:prstGeom prst="rect">
            <a:avLst/>
          </a:prstGeom>
          <a:solidFill>
            <a:srgbClr val="CCFFFF"/>
          </a:solidFill>
        </p:spPr>
        <p:txBody>
          <a:bodyPr wrap="non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তাহলে, জীব ও জড়ের মধ্যে তফাৎ কোথায়?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0523759"/>
              </p:ext>
            </p:extLst>
          </p:nvPr>
        </p:nvGraphicFramePr>
        <p:xfrm>
          <a:off x="1302327" y="1449912"/>
          <a:ext cx="9310255" cy="48906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95820">
                  <a:extLst>
                    <a:ext uri="{9D8B030D-6E8A-4147-A177-3AD203B41FA5}">
                      <a16:colId xmlns="" xmlns:a16="http://schemas.microsoft.com/office/drawing/2014/main" val="2342536350"/>
                    </a:ext>
                  </a:extLst>
                </a:gridCol>
                <a:gridCol w="4914435">
                  <a:extLst>
                    <a:ext uri="{9D8B030D-6E8A-4147-A177-3AD203B41FA5}">
                      <a16:colId xmlns="" xmlns:a16="http://schemas.microsoft.com/office/drawing/2014/main" val="2635691886"/>
                    </a:ext>
                  </a:extLst>
                </a:gridCol>
              </a:tblGrid>
              <a:tr h="1222664">
                <a:tc>
                  <a:txBody>
                    <a:bodyPr/>
                    <a:lstStyle/>
                    <a:p>
                      <a:endParaRPr lang="en-US" sz="32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2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845704508"/>
                  </a:ext>
                </a:extLst>
              </a:tr>
              <a:tr h="1222664"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latin typeface="NikoshBAN" pitchFamily="2" charset="0"/>
                          <a:cs typeface="NikoshBAN" pitchFamily="2" charset="0"/>
                        </a:rPr>
                        <a:t>                                                                                                                                    </a:t>
                      </a:r>
                      <a:endParaRPr lang="en-US" sz="32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2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599239746"/>
                  </a:ext>
                </a:extLst>
              </a:tr>
              <a:tr h="1222664">
                <a:tc>
                  <a:txBody>
                    <a:bodyPr/>
                    <a:lstStyle/>
                    <a:p>
                      <a:endParaRPr lang="en-US" sz="32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2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763651743"/>
                  </a:ext>
                </a:extLst>
              </a:tr>
              <a:tr h="1222664">
                <a:tc>
                  <a:txBody>
                    <a:bodyPr/>
                    <a:lstStyle/>
                    <a:p>
                      <a:endParaRPr lang="en-US" sz="32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2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87643908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422064" y="1717954"/>
            <a:ext cx="7617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জীব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536806" y="1620968"/>
            <a:ext cx="7088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জড়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832308" y="2970947"/>
            <a:ext cx="3332964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জীব ধীরে ধীরে বড় হয় 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832308" y="4128090"/>
            <a:ext cx="3626314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জীব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চলাফেরা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915460" y="5370492"/>
            <a:ext cx="2073003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জীব খাদ্য খায়।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128706" y="2943236"/>
            <a:ext cx="1994457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জড় বড় হয় না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100996" y="4017255"/>
            <a:ext cx="3976255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জড় চলাফেরা করতে পারে না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031721" y="5370492"/>
            <a:ext cx="2273379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জড় খাদ্য খায় না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733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/>
      <p:bldP spid="13" grpId="0" animBg="1"/>
      <p:bldP spid="16" grpId="0" animBg="1"/>
      <p:bldP spid="20" grpId="0" animBg="1"/>
      <p:bldP spid="23" grpId="0" animBg="1"/>
      <p:bldP spid="24" grpId="0" animBg="1"/>
      <p:bldP spid="2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86691" y="845132"/>
            <a:ext cx="1810111" cy="584775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জোড়ায় কাজ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65418" y="654046"/>
            <a:ext cx="4916731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জীব ও জড়ের মধ্যে ৩টি পার্থক্য লেখঃ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6941978"/>
              </p:ext>
            </p:extLst>
          </p:nvPr>
        </p:nvGraphicFramePr>
        <p:xfrm>
          <a:off x="2032000" y="2549236"/>
          <a:ext cx="8128000" cy="28540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="" xmlns:a16="http://schemas.microsoft.com/office/drawing/2014/main" val="2289768491"/>
                    </a:ext>
                  </a:extLst>
                </a:gridCol>
                <a:gridCol w="4064000">
                  <a:extLst>
                    <a:ext uri="{9D8B030D-6E8A-4147-A177-3AD203B41FA5}">
                      <a16:colId xmlns="" xmlns:a16="http://schemas.microsoft.com/office/drawing/2014/main" val="1464371158"/>
                    </a:ext>
                  </a:extLst>
                </a:gridCol>
              </a:tblGrid>
              <a:tr h="71350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61364274"/>
                  </a:ext>
                </a:extLst>
              </a:tr>
              <a:tr h="713509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783748598"/>
                  </a:ext>
                </a:extLst>
              </a:tr>
              <a:tr h="713509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664814276"/>
                  </a:ext>
                </a:extLst>
              </a:tr>
              <a:tr h="713509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855867801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726875" y="2632354"/>
            <a:ext cx="69762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জীব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370625" y="2646215"/>
            <a:ext cx="65114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জড়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4139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328066" y="330546"/>
            <a:ext cx="2412840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জীবের বৈশিষ্ট্যঃ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568" y="1191491"/>
            <a:ext cx="2336248" cy="131619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568" y="3155560"/>
            <a:ext cx="2336248" cy="131249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497250" y="1378540"/>
            <a:ext cx="2845651" cy="584775"/>
          </a:xfrm>
          <a:prstGeom prst="rect">
            <a:avLst/>
          </a:prstGeom>
          <a:solidFill>
            <a:srgbClr val="CCFFFF"/>
          </a:solidFill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জীব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পানি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পান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327331" y="3474528"/>
            <a:ext cx="3185487" cy="584775"/>
          </a:xfrm>
          <a:prstGeom prst="rect">
            <a:avLst/>
          </a:prstGeom>
          <a:solidFill>
            <a:srgbClr val="CCFFFF"/>
          </a:solidFill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জীব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নিঃশ্বাস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গ্রহণ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712" y="5544900"/>
            <a:ext cx="1132154" cy="92647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9094" y="5544900"/>
            <a:ext cx="1283722" cy="9645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796441" y="5734787"/>
            <a:ext cx="3002745" cy="584775"/>
          </a:xfrm>
          <a:prstGeom prst="rect">
            <a:avLst/>
          </a:prstGeom>
          <a:solidFill>
            <a:srgbClr val="CCFFFF"/>
          </a:solidFill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জীব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ধীরে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ধীরে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বড়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2098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330036" y="678873"/>
            <a:ext cx="1542410" cy="584775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দলীয় কাজ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11782" y="1163782"/>
            <a:ext cx="4530407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জীব ও জড়বস্তুর ৩টি বৈশিষ্ট্য লেখঃ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532253"/>
              </p:ext>
            </p:extLst>
          </p:nvPr>
        </p:nvGraphicFramePr>
        <p:xfrm>
          <a:off x="2032000" y="2202872"/>
          <a:ext cx="8128000" cy="31865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="" xmlns:a16="http://schemas.microsoft.com/office/drawing/2014/main" val="3726900162"/>
                    </a:ext>
                  </a:extLst>
                </a:gridCol>
                <a:gridCol w="4064000">
                  <a:extLst>
                    <a:ext uri="{9D8B030D-6E8A-4147-A177-3AD203B41FA5}">
                      <a16:colId xmlns="" xmlns:a16="http://schemas.microsoft.com/office/drawing/2014/main" val="1179843749"/>
                    </a:ext>
                  </a:extLst>
                </a:gridCol>
              </a:tblGrid>
              <a:tr h="796637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320798637"/>
                  </a:ext>
                </a:extLst>
              </a:tr>
              <a:tr h="79663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541190629"/>
                  </a:ext>
                </a:extLst>
              </a:tr>
              <a:tr h="79663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46416900"/>
                  </a:ext>
                </a:extLst>
              </a:tr>
              <a:tr h="79663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89455091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920833" y="2355269"/>
            <a:ext cx="69762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জীব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453745" y="2339973"/>
            <a:ext cx="65114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জড়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6754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9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10158" y="332507"/>
            <a:ext cx="875271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তোমার পাঠ্য বইয়ের ৬,৭ পৃষ্ঠা খুলে মনোযোগ সহকারে একবার পড়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ঃ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4764" y="1461751"/>
            <a:ext cx="3651105" cy="438919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6692" y="1360345"/>
            <a:ext cx="3389280" cy="4476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116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350327" y="706582"/>
            <a:ext cx="1611339" cy="707886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মূল্যায়নঃ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98073" y="2286000"/>
            <a:ext cx="6389891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মৌখিকঃ ৩টি জীব ও ৩টি জড়বস্তুর নাম বল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 flipH="1">
            <a:off x="1957243" y="3454614"/>
            <a:ext cx="6397505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লিখিতঃ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জীব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জড়বস্তুর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৩টি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পার্থক্য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লেখ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313616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82427" y="2646194"/>
            <a:ext cx="9089348" cy="12003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বাড়ীর কাজঃ</a:t>
            </a:r>
          </a:p>
          <a:p>
            <a:pPr algn="r"/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তোমার বা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ড়ী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তে আছে এমন ৫টি জীব ও ৫টি জড়বস্তুর নাম লিখে আনবে।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7350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21017" y="443340"/>
            <a:ext cx="8520546" cy="76944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4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ক্লাসের</a:t>
            </a:r>
            <a:r>
              <a:rPr lang="en-US" sz="4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এখানেই</a:t>
            </a:r>
            <a:r>
              <a:rPr lang="en-US" sz="4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সমাপ্তি</a:t>
            </a:r>
            <a:r>
              <a:rPr lang="en-US" sz="4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ঘোষণা</a:t>
            </a:r>
            <a:r>
              <a:rPr lang="en-US" sz="4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করছি</a:t>
            </a:r>
            <a:r>
              <a:rPr lang="en-US" sz="4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</a:p>
        </p:txBody>
      </p:sp>
      <p:sp>
        <p:nvSpPr>
          <p:cNvPr id="3" name="Rectangle 2"/>
          <p:cNvSpPr/>
          <p:nvPr/>
        </p:nvSpPr>
        <p:spPr>
          <a:xfrm>
            <a:off x="6069330" y="2299022"/>
            <a:ext cx="3980577" cy="76944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bn-BD" sz="4400" dirty="0">
                <a:latin typeface="NikoshBAN" panose="02000000000000000000" pitchFamily="2" charset="0"/>
                <a:cs typeface="NikoshBAN" panose="02000000000000000000" pitchFamily="2" charset="0"/>
              </a:rPr>
              <a:t>ভালো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থাকবে</a:t>
            </a:r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400" dirty="0">
                <a:latin typeface="NikoshBAN" panose="02000000000000000000" pitchFamily="2" charset="0"/>
                <a:cs typeface="NikoshBAN" panose="02000000000000000000" pitchFamily="2" charset="0"/>
              </a:rPr>
              <a:t>তোমরা,</a:t>
            </a:r>
          </a:p>
        </p:txBody>
      </p:sp>
      <p:sp>
        <p:nvSpPr>
          <p:cNvPr id="4" name="Rectangle 3"/>
          <p:cNvSpPr/>
          <p:nvPr/>
        </p:nvSpPr>
        <p:spPr>
          <a:xfrm>
            <a:off x="6151761" y="3711718"/>
            <a:ext cx="3648756" cy="923330"/>
          </a:xfrm>
          <a:prstGeom prst="rect">
            <a:avLst/>
          </a:prstGeom>
          <a:solidFill>
            <a:srgbClr val="00FFFF"/>
          </a:solidFill>
        </p:spPr>
        <p:txBody>
          <a:bodyPr wrap="none">
            <a:spAutoFit/>
          </a:bodyPr>
          <a:lstStyle/>
          <a:p>
            <a:pPr lvl="0"/>
            <a:r>
              <a:rPr lang="bn-BD" sz="5400" dirty="0">
                <a:latin typeface="NikoshBAN" panose="02000000000000000000" pitchFamily="2" charset="0"/>
                <a:cs typeface="NikoshBAN" panose="02000000000000000000" pitchFamily="2" charset="0"/>
              </a:rPr>
              <a:t>ধন্যবাদ সবাইকে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2927" y="1940928"/>
            <a:ext cx="3175964" cy="3365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814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477</TotalTime>
  <Words>331</Words>
  <Application>Microsoft Office PowerPoint</Application>
  <PresentationFormat>Custom</PresentationFormat>
  <Paragraphs>71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DPE</dc:creator>
  <cp:lastModifiedBy>ismail - [2010]</cp:lastModifiedBy>
  <cp:revision>85</cp:revision>
  <dcterms:created xsi:type="dcterms:W3CDTF">2019-07-01T00:41:38Z</dcterms:created>
  <dcterms:modified xsi:type="dcterms:W3CDTF">2019-09-26T01:23:46Z</dcterms:modified>
</cp:coreProperties>
</file>