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3" r:id="rId11"/>
    <p:sldId id="267" r:id="rId12"/>
    <p:sldId id="265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8" d="100"/>
          <a:sy n="98" d="100"/>
        </p:scale>
        <p:origin x="-1416" y="-4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E3CB7-EA87-4B2B-8A44-4EEE909C577A}" type="datetimeFigureOut">
              <a:rPr lang="en-US" smtClean="0"/>
              <a:pPr/>
              <a:t>25-Oct-19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599B0-32A4-4BFB-A50B-1B6B5AC75C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E3CB7-EA87-4B2B-8A44-4EEE909C577A}" type="datetimeFigureOut">
              <a:rPr lang="en-US" smtClean="0"/>
              <a:pPr/>
              <a:t>25-Oct-19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599B0-32A4-4BFB-A50B-1B6B5AC75C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E3CB7-EA87-4B2B-8A44-4EEE909C577A}" type="datetimeFigureOut">
              <a:rPr lang="en-US" smtClean="0"/>
              <a:pPr/>
              <a:t>25-Oct-19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599B0-32A4-4BFB-A50B-1B6B5AC75C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E3CB7-EA87-4B2B-8A44-4EEE909C577A}" type="datetimeFigureOut">
              <a:rPr lang="en-US" smtClean="0"/>
              <a:pPr/>
              <a:t>25-Oct-19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599B0-32A4-4BFB-A50B-1B6B5AC75C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E3CB7-EA87-4B2B-8A44-4EEE909C577A}" type="datetimeFigureOut">
              <a:rPr lang="en-US" smtClean="0"/>
              <a:pPr/>
              <a:t>25-Oct-19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599B0-32A4-4BFB-A50B-1B6B5AC75C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E3CB7-EA87-4B2B-8A44-4EEE909C577A}" type="datetimeFigureOut">
              <a:rPr lang="en-US" smtClean="0"/>
              <a:pPr/>
              <a:t>25-Oct-19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599B0-32A4-4BFB-A50B-1B6B5AC75C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E3CB7-EA87-4B2B-8A44-4EEE909C577A}" type="datetimeFigureOut">
              <a:rPr lang="en-US" smtClean="0"/>
              <a:pPr/>
              <a:t>25-Oct-19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599B0-32A4-4BFB-A50B-1B6B5AC75C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E3CB7-EA87-4B2B-8A44-4EEE909C577A}" type="datetimeFigureOut">
              <a:rPr lang="en-US" smtClean="0"/>
              <a:pPr/>
              <a:t>25-Oct-19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599B0-32A4-4BFB-A50B-1B6B5AC75C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E3CB7-EA87-4B2B-8A44-4EEE909C577A}" type="datetimeFigureOut">
              <a:rPr lang="en-US" smtClean="0"/>
              <a:pPr/>
              <a:t>25-Oct-19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CF599B0-32A4-4BFB-A50B-1B6B5AC75C0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E3CB7-EA87-4B2B-8A44-4EEE909C577A}" type="datetimeFigureOut">
              <a:rPr lang="en-US" smtClean="0"/>
              <a:pPr/>
              <a:t>25-Oct-19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599B0-32A4-4BFB-A50B-1B6B5AC75C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E3CB7-EA87-4B2B-8A44-4EEE909C577A}" type="datetimeFigureOut">
              <a:rPr lang="en-US" smtClean="0"/>
              <a:pPr/>
              <a:t>25-Oct-19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599B0-32A4-4BFB-A50B-1B6B5AC75C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C7E3CB7-EA87-4B2B-8A44-4EEE909C577A}" type="datetimeFigureOut">
              <a:rPr lang="en-US" smtClean="0"/>
              <a:pPr/>
              <a:t>25-Oct-19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CF599B0-32A4-4BFB-A50B-1B6B5AC75C0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C7E3CB7-EA87-4B2B-8A44-4EEE909C577A}" type="datetimeFigureOut">
              <a:rPr lang="en-US" smtClean="0"/>
              <a:pPr/>
              <a:t>25-Oct-19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CF599B0-32A4-4BFB-A50B-1B6B5AC75C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C7E3CB7-EA87-4B2B-8A44-4EEE909C577A}" type="datetimeFigureOut">
              <a:rPr lang="en-US" smtClean="0"/>
              <a:pPr/>
              <a:t>25-Oct-19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CF599B0-32A4-4BFB-A50B-1B6B5AC75C0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C7E3CB7-EA87-4B2B-8A44-4EEE909C577A}" type="datetimeFigureOut">
              <a:rPr lang="en-US" smtClean="0"/>
              <a:pPr/>
              <a:t>25-Oct-19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CF599B0-32A4-4BFB-A50B-1B6B5AC75C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C7E3CB7-EA87-4B2B-8A44-4EEE909C577A}" type="datetimeFigureOut">
              <a:rPr lang="en-US" smtClean="0"/>
              <a:pPr/>
              <a:t>25-Oct-19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CF599B0-32A4-4BFB-A50B-1B6B5AC75C0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C7E3CB7-EA87-4B2B-8A44-4EEE909C577A}" type="datetimeFigureOut">
              <a:rPr lang="en-US" smtClean="0"/>
              <a:pPr/>
              <a:t>25-Oct-19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CF599B0-32A4-4BFB-A50B-1B6B5AC75C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C7E3CB7-EA87-4B2B-8A44-4EEE909C577A}" type="datetimeFigureOut">
              <a:rPr lang="en-US" smtClean="0"/>
              <a:pPr/>
              <a:t>25-Oct-19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CF599B0-32A4-4BFB-A50B-1B6B5AC75C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C7E3CB7-EA87-4B2B-8A44-4EEE909C577A}" type="datetimeFigureOut">
              <a:rPr lang="en-US" smtClean="0"/>
              <a:pPr/>
              <a:t>25-Oct-19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CF599B0-32A4-4BFB-A50B-1B6B5AC75C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BC7E3CB7-EA87-4B2B-8A44-4EEE909C577A}" type="datetimeFigureOut">
              <a:rPr lang="en-US" smtClean="0"/>
              <a:pPr/>
              <a:t>25-Oct-19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2CF599B0-32A4-4BFB-A50B-1B6B5AC75C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C7E3CB7-EA87-4B2B-8A44-4EEE909C577A}" type="datetimeFigureOut">
              <a:rPr lang="en-US" smtClean="0"/>
              <a:pPr/>
              <a:t>25-Oct-19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CF599B0-32A4-4BFB-A50B-1B6B5AC75C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C7E3CB7-EA87-4B2B-8A44-4EEE909C577A}" type="datetimeFigureOut">
              <a:rPr lang="en-US" smtClean="0"/>
              <a:pPr/>
              <a:t>25-Oct-19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CF599B0-32A4-4BFB-A50B-1B6B5AC75C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E3CB7-EA87-4B2B-8A44-4EEE909C577A}" type="datetimeFigureOut">
              <a:rPr lang="en-US" smtClean="0"/>
              <a:pPr/>
              <a:t>25-Oct-19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CF599B0-32A4-4BFB-A50B-1B6B5AC75C0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C7E3CB7-EA87-4B2B-8A44-4EEE909C577A}" type="datetimeFigureOut">
              <a:rPr lang="en-US" smtClean="0"/>
              <a:pPr/>
              <a:t>25-Oct-19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2CF599B0-32A4-4BFB-A50B-1B6B5AC75C0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E3CB7-EA87-4B2B-8A44-4EEE909C577A}" type="datetimeFigureOut">
              <a:rPr lang="en-US" smtClean="0"/>
              <a:pPr/>
              <a:t>25-Oct-19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599B0-32A4-4BFB-A50B-1B6B5AC75C0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E3CB7-EA87-4B2B-8A44-4EEE909C577A}" type="datetimeFigureOut">
              <a:rPr lang="en-US" smtClean="0"/>
              <a:pPr/>
              <a:t>25-Oct-19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599B0-32A4-4BFB-A50B-1B6B5AC75C0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599B0-32A4-4BFB-A50B-1B6B5AC75C0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E3CB7-EA87-4B2B-8A44-4EEE909C577A}" type="datetimeFigureOut">
              <a:rPr lang="en-US" smtClean="0"/>
              <a:pPr/>
              <a:t>25-Oct-19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E3CB7-EA87-4B2B-8A44-4EEE909C577A}" type="datetimeFigureOut">
              <a:rPr lang="en-US" smtClean="0"/>
              <a:pPr/>
              <a:t>25-Oct-19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599B0-32A4-4BFB-A50B-1B6B5AC75C0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E3CB7-EA87-4B2B-8A44-4EEE909C577A}" type="datetimeFigureOut">
              <a:rPr lang="en-US" smtClean="0"/>
              <a:pPr/>
              <a:t>25-Oct-19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599B0-32A4-4BFB-A50B-1B6B5AC75C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C7E3CB7-EA87-4B2B-8A44-4EEE909C577A}" type="datetimeFigureOut">
              <a:rPr lang="en-US" smtClean="0"/>
              <a:pPr/>
              <a:t>25-Oct-19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CF599B0-32A4-4BFB-A50B-1B6B5AC75C0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E3CB7-EA87-4B2B-8A44-4EEE909C577A}" type="datetimeFigureOut">
              <a:rPr lang="en-US" smtClean="0"/>
              <a:pPr/>
              <a:t>25-Oct-19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CF599B0-32A4-4BFB-A50B-1B6B5AC75C0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E3CB7-EA87-4B2B-8A44-4EEE909C577A}" type="datetimeFigureOut">
              <a:rPr lang="en-US" smtClean="0"/>
              <a:pPr/>
              <a:t>25-Oct-19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599B0-32A4-4BFB-A50B-1B6B5AC75C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E3CB7-EA87-4B2B-8A44-4EEE909C577A}" type="datetimeFigureOut">
              <a:rPr lang="en-US" smtClean="0"/>
              <a:pPr/>
              <a:t>25-Oct-19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599B0-32A4-4BFB-A50B-1B6B5AC75C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E3CB7-EA87-4B2B-8A44-4EEE909C577A}" type="datetimeFigureOut">
              <a:rPr lang="en-US" smtClean="0"/>
              <a:pPr/>
              <a:t>25-Oct-19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599B0-32A4-4BFB-A50B-1B6B5AC75C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E3CB7-EA87-4B2B-8A44-4EEE909C577A}" type="datetimeFigureOut">
              <a:rPr lang="en-US" smtClean="0"/>
              <a:pPr/>
              <a:t>25-Oct-19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599B0-32A4-4BFB-A50B-1B6B5AC75C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E3CB7-EA87-4B2B-8A44-4EEE909C577A}" type="datetimeFigureOut">
              <a:rPr lang="en-US" smtClean="0"/>
              <a:pPr/>
              <a:t>25-Oct-19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599B0-32A4-4BFB-A50B-1B6B5AC75C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E3CB7-EA87-4B2B-8A44-4EEE909C577A}" type="datetimeFigureOut">
              <a:rPr lang="en-US" smtClean="0"/>
              <a:pPr/>
              <a:t>25-Oct-19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599B0-32A4-4BFB-A50B-1B6B5AC75C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E3CB7-EA87-4B2B-8A44-4EEE909C577A}" type="datetimeFigureOut">
              <a:rPr lang="en-US" smtClean="0"/>
              <a:pPr/>
              <a:t>25-Oct-19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599B0-32A4-4BFB-A50B-1B6B5AC75C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E3CB7-EA87-4B2B-8A44-4EEE909C577A}" type="datetimeFigureOut">
              <a:rPr lang="en-US" smtClean="0"/>
              <a:pPr/>
              <a:t>25-Oct-19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CF599B0-32A4-4BFB-A50B-1B6B5AC75C0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E3CB7-EA87-4B2B-8A44-4EEE909C577A}" type="datetimeFigureOut">
              <a:rPr lang="en-US" smtClean="0"/>
              <a:pPr/>
              <a:t>25-Oct-19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599B0-32A4-4BFB-A50B-1B6B5AC75C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E3CB7-EA87-4B2B-8A44-4EEE909C577A}" type="datetimeFigureOut">
              <a:rPr lang="en-US" smtClean="0"/>
              <a:pPr/>
              <a:t>25-Oct-19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2CF599B0-32A4-4BFB-A50B-1B6B5AC75C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BC7E3CB7-EA87-4B2B-8A44-4EEE909C577A}" type="datetimeFigureOut">
              <a:rPr lang="en-US" smtClean="0"/>
              <a:pPr/>
              <a:t>25-Oct-19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599B0-32A4-4BFB-A50B-1B6B5AC75C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E3CB7-EA87-4B2B-8A44-4EEE909C577A}" type="datetimeFigureOut">
              <a:rPr lang="en-US" smtClean="0"/>
              <a:pPr/>
              <a:t>25-Oct-19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599B0-32A4-4BFB-A50B-1B6B5AC75C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E3CB7-EA87-4B2B-8A44-4EEE909C577A}" type="datetimeFigureOut">
              <a:rPr lang="en-US" smtClean="0"/>
              <a:pPr/>
              <a:t>25-Oct-19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599B0-32A4-4BFB-A50B-1B6B5AC75C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C7E3CB7-EA87-4B2B-8A44-4EEE909C577A}" type="datetimeFigureOut">
              <a:rPr lang="en-US" smtClean="0"/>
              <a:pPr/>
              <a:t>25-Oct-19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CF599B0-32A4-4BFB-A50B-1B6B5AC75C09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BC7E3CB7-EA87-4B2B-8A44-4EEE909C577A}" type="datetimeFigureOut">
              <a:rPr lang="en-US" smtClean="0"/>
              <a:pPr/>
              <a:t>25-Oct-19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2CF599B0-32A4-4BFB-A50B-1B6B5AC75C0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C7E3CB7-EA87-4B2B-8A44-4EEE909C577A}" type="datetimeFigureOut">
              <a:rPr lang="en-US" smtClean="0"/>
              <a:pPr/>
              <a:t>25-Oct-19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2CF599B0-32A4-4BFB-A50B-1B6B5AC75C0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BC7E3CB7-EA87-4B2B-8A44-4EEE909C577A}" type="datetimeFigureOut">
              <a:rPr lang="en-US" smtClean="0"/>
              <a:pPr/>
              <a:t>25-Oct-19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2CF599B0-32A4-4BFB-A50B-1B6B5AC75C0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71600" y="762000"/>
            <a:ext cx="6248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 smtClean="0">
                <a:solidFill>
                  <a:srgbClr val="7030A0"/>
                </a:solidFill>
              </a:rPr>
              <a:t>Welcome  To  My  English  Grammar  Class</a:t>
            </a:r>
            <a:endParaRPr lang="en-US" sz="2400" b="1" u="sng" dirty="0">
              <a:solidFill>
                <a:srgbClr val="7030A0"/>
              </a:solidFill>
            </a:endParaRPr>
          </a:p>
        </p:txBody>
      </p:sp>
      <p:pic>
        <p:nvPicPr>
          <p:cNvPr id="5" name="Picture 4" descr="water_lily_5k-1366x76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0" y="1905000"/>
            <a:ext cx="5867400" cy="3298802"/>
          </a:xfrm>
          <a:prstGeom prst="rect">
            <a:avLst/>
          </a:prstGeom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62200" y="838200"/>
            <a:ext cx="472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u="sng" dirty="0" smtClean="0">
                <a:solidFill>
                  <a:srgbClr val="C00000"/>
                </a:solidFill>
              </a:rPr>
              <a:t>Teacher’s   Identity</a:t>
            </a:r>
            <a:endParaRPr lang="en-US" sz="2400" i="1" u="sng" dirty="0">
              <a:solidFill>
                <a:srgbClr val="C00000"/>
              </a:solidFill>
            </a:endParaRPr>
          </a:p>
        </p:txBody>
      </p:sp>
      <p:pic>
        <p:nvPicPr>
          <p:cNvPr id="3" name="Picture 2" descr="IMG_20141221_133130.jpg"/>
          <p:cNvPicPr>
            <a:picLocks noChangeAspect="1"/>
          </p:cNvPicPr>
          <p:nvPr/>
        </p:nvPicPr>
        <p:blipFill>
          <a:blip r:embed="rId2" cstate="print">
            <a:lum bright="10000"/>
          </a:blip>
          <a:srcRect b="19231"/>
          <a:stretch>
            <a:fillRect/>
          </a:stretch>
        </p:blipFill>
        <p:spPr>
          <a:xfrm>
            <a:off x="5562599" y="1752599"/>
            <a:ext cx="2971801" cy="320040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14400" y="2438400"/>
            <a:ext cx="4191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7030A0"/>
                </a:solidFill>
              </a:rPr>
              <a:t>Md. Sharif Azam</a:t>
            </a:r>
          </a:p>
          <a:p>
            <a:pPr algn="ctr"/>
            <a:r>
              <a:rPr lang="en-US" sz="2400" dirty="0" smtClean="0">
                <a:solidFill>
                  <a:srgbClr val="7030A0"/>
                </a:solidFill>
              </a:rPr>
              <a:t>Assistant Teacher ( English)</a:t>
            </a:r>
          </a:p>
          <a:p>
            <a:pPr algn="ctr"/>
            <a:r>
              <a:rPr lang="en-US" sz="2400" dirty="0" smtClean="0">
                <a:solidFill>
                  <a:srgbClr val="7030A0"/>
                </a:solidFill>
              </a:rPr>
              <a:t>Jangalia High School</a:t>
            </a:r>
          </a:p>
          <a:p>
            <a:pPr algn="ctr"/>
            <a:r>
              <a:rPr lang="en-US" sz="2400" dirty="0" smtClean="0">
                <a:solidFill>
                  <a:srgbClr val="7030A0"/>
                </a:solidFill>
              </a:rPr>
              <a:t>Kaligonj, Gazipur</a:t>
            </a:r>
            <a:endParaRPr lang="en-US" sz="24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" dur="3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3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8" dur="3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1" dur="3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1066800"/>
            <a:ext cx="3505200" cy="2628900"/>
          </a:xfrm>
          <a:prstGeom prst="rect">
            <a:avLst/>
          </a:prstGeom>
        </p:spPr>
      </p:pic>
      <p:pic>
        <p:nvPicPr>
          <p:cNvPr id="3" name="Picture 2" descr="how-to-build-a-water-garden-or-backyard-pond-gardening-landscape-outdoor-living.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8200" y="990600"/>
            <a:ext cx="4191000" cy="2667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09600" y="4191000"/>
            <a:ext cx="3962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       The building is tall.</a:t>
            </a:r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>
                <a:solidFill>
                  <a:srgbClr val="FFFF00"/>
                </a:solidFill>
              </a:rPr>
              <a:t>The building is not  short.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953000" y="4191000"/>
            <a:ext cx="3886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          </a:t>
            </a:r>
            <a:r>
              <a:rPr lang="en-US" sz="2400" dirty="0" smtClean="0">
                <a:solidFill>
                  <a:schemeClr val="accent4"/>
                </a:solidFill>
              </a:rPr>
              <a:t>The water is clean.</a:t>
            </a:r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      The water is not dirty.</a:t>
            </a:r>
            <a:endParaRPr lang="en-US" sz="24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2000" y="381000"/>
            <a:ext cx="784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Look   at  the  following  images  and  read  the  sentences </a:t>
            </a:r>
            <a:endParaRPr lang="en-US" sz="2400" dirty="0"/>
          </a:p>
        </p:txBody>
      </p:sp>
      <p:sp>
        <p:nvSpPr>
          <p:cNvPr id="7" name="Down Arrow 6"/>
          <p:cNvSpPr/>
          <p:nvPr/>
        </p:nvSpPr>
        <p:spPr>
          <a:xfrm>
            <a:off x="2209800" y="4724400"/>
            <a:ext cx="228600" cy="838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own Arrow 7"/>
          <p:cNvSpPr/>
          <p:nvPr/>
        </p:nvSpPr>
        <p:spPr>
          <a:xfrm>
            <a:off x="6553200" y="4800600"/>
            <a:ext cx="228600" cy="838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" dur="5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3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3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9" dur="5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3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3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3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3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838200"/>
            <a:ext cx="8458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 smtClean="0"/>
          </a:p>
          <a:p>
            <a:pPr algn="ctr"/>
            <a:r>
              <a:rPr lang="en-US" sz="3600" dirty="0" smtClean="0">
                <a:solidFill>
                  <a:srgbClr val="C00000"/>
                </a:solidFill>
              </a:rPr>
              <a:t>What    type   of    sentences    are    they  ?  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52600" y="2362200"/>
            <a:ext cx="5791200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FFFF00"/>
                </a:solidFill>
              </a:rPr>
              <a:t>Affirmative</a:t>
            </a:r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r>
              <a:rPr lang="en-US" sz="4000" dirty="0" smtClean="0">
                <a:solidFill>
                  <a:srgbClr val="002060"/>
                </a:solidFill>
              </a:rPr>
              <a:t>Negative</a:t>
            </a:r>
            <a:endParaRPr lang="en-US" sz="4000" dirty="0">
              <a:solidFill>
                <a:srgbClr val="002060"/>
              </a:solidFill>
            </a:endParaRPr>
          </a:p>
        </p:txBody>
      </p:sp>
      <p:sp>
        <p:nvSpPr>
          <p:cNvPr id="4" name="Down Arrow 3"/>
          <p:cNvSpPr/>
          <p:nvPr/>
        </p:nvSpPr>
        <p:spPr>
          <a:xfrm>
            <a:off x="4267200" y="3200400"/>
            <a:ext cx="533400" cy="1676400"/>
          </a:xfrm>
          <a:prstGeom prst="down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3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3" dur="3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rizontal Scroll 3"/>
          <p:cNvSpPr/>
          <p:nvPr/>
        </p:nvSpPr>
        <p:spPr>
          <a:xfrm>
            <a:off x="1752600" y="990600"/>
            <a:ext cx="5943600" cy="129540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295400" y="838200"/>
            <a:ext cx="7010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800" dirty="0">
              <a:solidFill>
                <a:srgbClr val="C00000"/>
              </a:solidFill>
            </a:endParaRPr>
          </a:p>
          <a:p>
            <a:pPr algn="ctr"/>
            <a:r>
              <a:rPr lang="en-US" sz="2800" dirty="0" smtClean="0">
                <a:solidFill>
                  <a:srgbClr val="C00000"/>
                </a:solidFill>
              </a:rPr>
              <a:t>Our     Today’s    topic    is   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66800" y="2819400"/>
            <a:ext cx="6781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FFFF00"/>
                </a:solidFill>
              </a:rPr>
              <a:t>Transformation     of    sentence</a:t>
            </a:r>
            <a:endParaRPr lang="en-US" sz="3200" dirty="0">
              <a:solidFill>
                <a:srgbClr val="FFFF00"/>
              </a:solidFill>
            </a:endParaRPr>
          </a:p>
        </p:txBody>
      </p:sp>
      <p:sp>
        <p:nvSpPr>
          <p:cNvPr id="7" name="Curved Down Arrow 6"/>
          <p:cNvSpPr/>
          <p:nvPr/>
        </p:nvSpPr>
        <p:spPr>
          <a:xfrm>
            <a:off x="1752600" y="3810000"/>
            <a:ext cx="5943600" cy="1066800"/>
          </a:xfrm>
          <a:prstGeom prst="curved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9600" y="5410200"/>
            <a:ext cx="2971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Affirmative </a:t>
            </a:r>
            <a:endParaRPr lang="en-US" sz="32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553200" y="5334000"/>
            <a:ext cx="2362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B0F0"/>
                </a:solidFill>
              </a:rPr>
              <a:t>Negative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ransition spd="slow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2" dur="3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7" dur="3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609600"/>
            <a:ext cx="80772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u="sng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Learning outcomes</a:t>
            </a:r>
          </a:p>
          <a:p>
            <a:endParaRPr lang="en-US" sz="3600" b="1" dirty="0" smtClean="0">
              <a:solidFill>
                <a:schemeClr val="accent2">
                  <a:lumMod val="60000"/>
                  <a:lumOff val="4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By the end of the lesson students will have to-</a:t>
            </a:r>
          </a:p>
          <a:p>
            <a:endParaRPr lang="en-US" sz="3600" b="1" dirty="0" smtClean="0">
              <a:solidFill>
                <a:schemeClr val="accent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en-US" sz="36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Identify  affirmative  and  negative  sentences .</a:t>
            </a:r>
          </a:p>
          <a:p>
            <a:endParaRPr lang="en-US" sz="3600" b="1" dirty="0" smtClean="0">
              <a:solidFill>
                <a:schemeClr val="accent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6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 Utilize  the  basic  rules  of  transformation .</a:t>
            </a:r>
          </a:p>
          <a:p>
            <a:endParaRPr lang="en-US" sz="3600" b="1" dirty="0" smtClean="0">
              <a:solidFill>
                <a:schemeClr val="accent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6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 Change  the  sentences  from  affirmative  to  negative.</a:t>
            </a:r>
            <a:endParaRPr lang="en-US" sz="3600" b="1" dirty="0">
              <a:solidFill>
                <a:schemeClr val="accent2">
                  <a:lumMod val="60000"/>
                  <a:lumOff val="4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ransition spd="slow"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3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" dur="3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3" dur="3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6" dur="3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9" dur="3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99197" y="81887"/>
            <a:ext cx="7789460" cy="52322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Look at the following picture and read the sentence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40389" y="1644485"/>
            <a:ext cx="4048268" cy="769441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The cat is beautiful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40389" y="3243422"/>
            <a:ext cx="4048268" cy="707886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The cat is not ugly.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3400" y="4648200"/>
            <a:ext cx="8610600" cy="1938992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Rule  : </a:t>
            </a:r>
            <a:r>
              <a:rPr lang="en-US" sz="3200" dirty="0" smtClean="0">
                <a:latin typeface="NikoshBAN" panose="02000000000000000000" pitchFamily="2" charset="0"/>
              </a:rPr>
              <a:t>Auxiliary verb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সাথে 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not /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no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বসে</a:t>
            </a:r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এবং 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adjective </a:t>
            </a:r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বিপরীত অর্থবোধক শব্দ বসে ।</a:t>
            </a: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Examples :    Affirmative  :  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Messi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is a good player. </a:t>
            </a:r>
          </a:p>
          <a:p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       Negative    :  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Messi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is not a bad player.</a:t>
            </a:r>
          </a:p>
        </p:txBody>
      </p:sp>
      <p:pic>
        <p:nvPicPr>
          <p:cNvPr id="9" name="Picture 8" descr="Cat (8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000" y="990600"/>
            <a:ext cx="3429000" cy="28575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668256307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4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9197" y="54591"/>
            <a:ext cx="7789460" cy="52322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Look at the following picture and read the sentence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76800" y="1524000"/>
            <a:ext cx="4022678" cy="523220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A man is always kind to the others.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953000" y="3048000"/>
            <a:ext cx="4022678" cy="461665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A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man is never unkind to the others.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3207" y="4394580"/>
            <a:ext cx="7574507" cy="15081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Rule : Always 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এর স্থলে 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never + adjective 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antonym + extension 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</a:p>
          <a:p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Example :        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Shahrukh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always remembers me.</a:t>
            </a:r>
          </a:p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                 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Shahrukh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never forgets me.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9" name="Picture 8" descr="alphagamma-3-reasons-why-helping-people-is-not-always-good-for-business-entrepreneurshi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441174"/>
            <a:ext cx="4599311" cy="236882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67196445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3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8" dur="3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1" dur="3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9197" y="27296"/>
            <a:ext cx="7789460" cy="52322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Look at the following picture and read the sentence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0" y="1447800"/>
            <a:ext cx="4401403" cy="52322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Every mother loves her child.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0" y="2743200"/>
            <a:ext cx="4401403" cy="430887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2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There is no mother but loves her child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9197" y="4326340"/>
            <a:ext cx="7789460" cy="2062103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Rule  : 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Every 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এর স্থলে 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there is no + Every 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এর পরের 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word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</a:p>
          <a:p>
            <a:pPr algn="just"/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                + but + verb + extension.</a:t>
            </a:r>
          </a:p>
          <a:p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Example :         Every action has an equal re-action.</a:t>
            </a:r>
          </a:p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         There is no action but has an equal re-action.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9" name="Picture 8" descr="mother-and-child2-750x4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66800"/>
            <a:ext cx="4286250" cy="2286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14441774"/>
      </p:ext>
    </p:extLst>
  </p:cSld>
  <p:clrMapOvr>
    <a:masterClrMapping/>
  </p:clrMapOvr>
  <p:transition spd="slow"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7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" accel="100000" fill="hold">
                                          <p:stCondLst>
                                            <p:cond delay="27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9197" y="54591"/>
            <a:ext cx="7789460" cy="52322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   Look at the following  picture and read the sentence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40791" y="1514902"/>
            <a:ext cx="4247866" cy="584775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Only the bird can fly.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40791" y="2756849"/>
            <a:ext cx="4247866" cy="584775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en-US" sz="2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Nothing but the bird can fly.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2734" y="4394579"/>
            <a:ext cx="7728045" cy="1815882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Rule : only 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ব্যক্তির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প</a:t>
            </a:r>
            <a:r>
              <a:rPr lang="bn-IN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ূ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র্বে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হলে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N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one but ,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বস্তুর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প</a:t>
            </a:r>
            <a:r>
              <a:rPr lang="bn-IN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ূ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র্বে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হলে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nothing but 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সংখ্যার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/ </a:t>
            </a:r>
            <a:r>
              <a:rPr lang="bn-IN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বয়সের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bn-IN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ূ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র্বে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not more than 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/ not less than 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হয়।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Example :   Allah only can help us.</a:t>
            </a:r>
          </a:p>
          <a:p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None but Allah can help us.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9" name="Picture 8" descr="bird-flying-animated-2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0" y="1524000"/>
            <a:ext cx="2486346" cy="16764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778845004"/>
      </p:ext>
    </p:extLst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7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" accel="100000" fill="hold">
                                          <p:stCondLst>
                                            <p:cond delay="27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228600" y="228600"/>
            <a:ext cx="8686801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323975" algn="l"/>
                <a:tab pos="4191000" algn="l"/>
              </a:tabLst>
            </a:pPr>
            <a:r>
              <a:rPr lang="en-US" altLang="zh-CN" dirty="0" smtClean="0">
                <a:solidFill>
                  <a:srgbClr val="C00000"/>
                </a:solidFill>
                <a:latin typeface="Vrinda" pitchFamily="34" charset="0"/>
                <a:ea typeface="SimSun" pitchFamily="2" charset="-122"/>
                <a:cs typeface="Vrinda" pitchFamily="34" charset="0"/>
              </a:rPr>
              <a:t>Rule : </a:t>
            </a:r>
            <a:r>
              <a:rPr kumimoji="0" lang="en-US" altLang="zh-CN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Sentence এ Must/have to/has to/can </a:t>
            </a:r>
            <a:r>
              <a:rPr kumimoji="0" lang="en-US" altLang="zh-CN" b="0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থাকলে</a:t>
            </a:r>
            <a:r>
              <a:rPr kumimoji="0" lang="en-US" altLang="zh-CN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 Must/have to/has to/can </a:t>
            </a:r>
            <a:r>
              <a:rPr kumimoji="0" lang="en-US" altLang="zh-CN" b="0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এর</a:t>
            </a:r>
            <a:r>
              <a:rPr kumimoji="0" lang="en-US" altLang="zh-CN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323975" algn="l"/>
                <a:tab pos="4191000" algn="l"/>
              </a:tabLst>
            </a:pPr>
            <a:r>
              <a:rPr lang="en-US" altLang="zh-CN" dirty="0">
                <a:solidFill>
                  <a:srgbClr val="C00000"/>
                </a:solidFill>
                <a:latin typeface="Vrinda" pitchFamily="34" charset="0"/>
                <a:ea typeface="SimSun" pitchFamily="2" charset="-122"/>
                <a:cs typeface="Vrinda" pitchFamily="34" charset="0"/>
              </a:rPr>
              <a:t> </a:t>
            </a:r>
            <a:r>
              <a:rPr lang="en-US" altLang="zh-CN" dirty="0" smtClean="0">
                <a:solidFill>
                  <a:srgbClr val="C00000"/>
                </a:solidFill>
                <a:latin typeface="Vrinda" pitchFamily="34" charset="0"/>
                <a:ea typeface="SimSun" pitchFamily="2" charset="-122"/>
                <a:cs typeface="Vrinda" pitchFamily="34" charset="0"/>
              </a:rPr>
              <a:t>            </a:t>
            </a:r>
            <a:r>
              <a:rPr kumimoji="0" lang="en-US" altLang="zh-CN" b="0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স্হলে</a:t>
            </a:r>
            <a:r>
              <a:rPr kumimoji="0" lang="en-US" altLang="zh-CN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 can not but/can not help</a:t>
            </a:r>
            <a:r>
              <a:rPr kumimoji="0" lang="bn-IN" altLang="zh-CN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 </a:t>
            </a:r>
            <a:r>
              <a:rPr kumimoji="0" lang="en-US" altLang="zh-CN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+</a:t>
            </a:r>
            <a:r>
              <a:rPr kumimoji="0" lang="bn-IN" altLang="zh-CN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 </a:t>
            </a:r>
            <a:r>
              <a:rPr kumimoji="0" lang="en-US" altLang="zh-CN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verb</a:t>
            </a:r>
            <a:r>
              <a:rPr kumimoji="0" lang="bn-IN" altLang="zh-CN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 </a:t>
            </a:r>
            <a:r>
              <a:rPr kumimoji="0" lang="en-US" altLang="zh-CN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+</a:t>
            </a:r>
            <a:r>
              <a:rPr kumimoji="0" lang="bn-IN" altLang="zh-CN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 </a:t>
            </a:r>
            <a:r>
              <a:rPr kumimoji="0" lang="en-US" altLang="zh-CN" b="0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ing</a:t>
            </a:r>
            <a:r>
              <a:rPr kumimoji="0" lang="en-US" altLang="zh-CN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 </a:t>
            </a:r>
            <a:r>
              <a:rPr kumimoji="0" lang="en-US" altLang="zh-CN" b="0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হবে</a:t>
            </a:r>
            <a:r>
              <a:rPr kumimoji="0" lang="en-US" altLang="zh-CN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।</a:t>
            </a:r>
            <a:endParaRPr kumimoji="0" lang="en-US" altLang="zh-CN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23975" algn="l"/>
                <a:tab pos="4191000" algn="l"/>
              </a:tabLst>
            </a:pPr>
            <a:r>
              <a:rPr kumimoji="0" lang="en-US" altLang="zh-CN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       </a:t>
            </a:r>
            <a:endParaRPr kumimoji="0" lang="bn-IN" altLang="zh-CN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Vrinda" pitchFamily="34" charset="0"/>
              <a:ea typeface="SimSun" pitchFamily="2" charset="-122"/>
              <a:cs typeface="Vrinda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23975" algn="l"/>
                <a:tab pos="4191000" algn="l"/>
              </a:tabLst>
            </a:pPr>
            <a:r>
              <a:rPr kumimoji="0" lang="en-US" altLang="zh-CN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Example : </a:t>
            </a:r>
            <a:r>
              <a:rPr kumimoji="0" lang="bn-IN" altLang="zh-CN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           </a:t>
            </a:r>
            <a:r>
              <a:rPr kumimoji="0" lang="en-US" altLang="zh-CN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# We must obey our creator.                      </a:t>
            </a:r>
            <a:endParaRPr kumimoji="0" lang="en-US" altLang="zh-CN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23975" algn="l"/>
                <a:tab pos="4191000" algn="l"/>
              </a:tabLst>
            </a:pPr>
            <a:r>
              <a:rPr kumimoji="0" lang="en-US" altLang="zh-CN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                 » We can not but obey our creator.                 </a:t>
            </a:r>
            <a:endParaRPr kumimoji="0" lang="bn-IN" altLang="zh-CN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Vrinda" pitchFamily="34" charset="0"/>
              <a:ea typeface="SimSun" pitchFamily="2" charset="-122"/>
              <a:cs typeface="Vrinda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23975" algn="l"/>
                <a:tab pos="4191000" algn="l"/>
              </a:tabLst>
            </a:pPr>
            <a:r>
              <a:rPr kumimoji="0" lang="en-US" altLang="zh-CN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                 Or, We cannot help obeying our creator.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23975" algn="l"/>
                <a:tab pos="4191000" algn="l"/>
              </a:tabLst>
            </a:pPr>
            <a:endParaRPr lang="en-US" altLang="zh-CN" sz="1200" dirty="0">
              <a:solidFill>
                <a:srgbClr val="C00000"/>
              </a:solidFill>
              <a:latin typeface="Vrinda" pitchFamily="34" charset="0"/>
              <a:ea typeface="SimSun" pitchFamily="2" charset="-122"/>
              <a:cs typeface="Vrinda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23975" algn="l"/>
                <a:tab pos="4191000" algn="l"/>
              </a:tabLst>
            </a:pPr>
            <a:endParaRPr kumimoji="0" lang="en-US" altLang="zh-CN" sz="12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Vrinda" pitchFamily="34" charset="0"/>
              <a:ea typeface="SimSun" pitchFamily="2" charset="-122"/>
              <a:cs typeface="Vrinda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23975" algn="l"/>
                <a:tab pos="4191000" algn="l"/>
              </a:tabLst>
            </a:pPr>
            <a:r>
              <a:rPr kumimoji="0" lang="en-US" altLang="zh-CN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	</a:t>
            </a:r>
            <a:endParaRPr kumimoji="0" lang="en-US" altLang="zh-CN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762000" y="2133600"/>
            <a:ext cx="8382000" cy="129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85875" algn="l"/>
              </a:tabLst>
            </a:pPr>
            <a:r>
              <a:rPr kumimoji="0" lang="en-US" altLang="zh-CN" sz="20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তবে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 Had to  </a:t>
            </a:r>
            <a:r>
              <a:rPr kumimoji="0" lang="en-US" altLang="zh-CN" sz="20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থাকলে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 Had to </a:t>
            </a:r>
            <a:r>
              <a:rPr kumimoji="0" lang="en-US" altLang="zh-CN" sz="20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এর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 </a:t>
            </a:r>
            <a:r>
              <a:rPr kumimoji="0" lang="en-US" altLang="zh-CN" sz="20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স্হলে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 could not but </a:t>
            </a:r>
            <a:r>
              <a:rPr kumimoji="0" lang="en-US" altLang="zh-CN" sz="20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হবে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।</a:t>
            </a:r>
            <a:endParaRPr kumimoji="0" lang="en-US" altLang="zh-CN" sz="20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85875" algn="l"/>
              </a:tabLst>
            </a:pP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    Example : # I had to solve the problem.</a:t>
            </a:r>
            <a:endParaRPr kumimoji="0" lang="en-US" altLang="zh-CN" sz="20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85875" algn="l"/>
              </a:tabLst>
            </a:pP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	 » I could not but solve the problem. </a:t>
            </a:r>
            <a:endParaRPr kumimoji="0" lang="en-US" altLang="zh-CN" sz="20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285875" algn="l"/>
              </a:tabLst>
            </a:pPr>
            <a:endParaRPr kumimoji="0" lang="en-US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6" name="Rectangle 8"/>
          <p:cNvSpPr>
            <a:spLocks noChangeArrowheads="1"/>
          </p:cNvSpPr>
          <p:nvPr/>
        </p:nvSpPr>
        <p:spPr bwMode="auto">
          <a:xfrm>
            <a:off x="228600" y="3427512"/>
            <a:ext cx="8763000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133475" algn="l"/>
              </a:tabLst>
            </a:pP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Rule : Everybody/Somebody/</a:t>
            </a:r>
            <a:r>
              <a:rPr kumimoji="0" lang="en-US" altLang="zh-CN" sz="20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Every+noun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/</a:t>
            </a:r>
            <a:r>
              <a:rPr kumimoji="0" lang="en-US" altLang="zh-CN" sz="20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Some+noun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 + auxiliary verb  </a:t>
            </a: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133475" algn="l"/>
              </a:tabLst>
            </a:pPr>
            <a:r>
              <a:rPr lang="en-US" altLang="zh-CN" sz="2000" dirty="0">
                <a:solidFill>
                  <a:schemeClr val="accent6">
                    <a:lumMod val="60000"/>
                    <a:lumOff val="40000"/>
                  </a:schemeClr>
                </a:solidFill>
                <a:latin typeface="Vrinda" pitchFamily="34" charset="0"/>
                <a:ea typeface="SimSun" pitchFamily="2" charset="-122"/>
                <a:cs typeface="Vrinda" pitchFamily="34" charset="0"/>
              </a:rPr>
              <a:t> </a:t>
            </a:r>
            <a:r>
              <a:rPr lang="en-US" altLang="zh-CN" sz="2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Vrinda" pitchFamily="34" charset="0"/>
                <a:ea typeface="SimSun" pitchFamily="2" charset="-122"/>
                <a:cs typeface="Vrinda" pitchFamily="34" charset="0"/>
              </a:rPr>
              <a:t>                       </a:t>
            </a:r>
            <a:r>
              <a:rPr kumimoji="0" lang="en-US" altLang="zh-CN" sz="20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হলে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   </a:t>
            </a: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133475" algn="l"/>
              </a:tabLst>
            </a:pPr>
            <a:r>
              <a:rPr lang="en-US" altLang="zh-CN" sz="2000" dirty="0">
                <a:solidFill>
                  <a:schemeClr val="accent6">
                    <a:lumMod val="60000"/>
                    <a:lumOff val="40000"/>
                  </a:schemeClr>
                </a:solidFill>
                <a:latin typeface="Vrinda" pitchFamily="34" charset="0"/>
                <a:ea typeface="SimSun" pitchFamily="2" charset="-122"/>
                <a:cs typeface="Vrinda" pitchFamily="34" charset="0"/>
              </a:rPr>
              <a:t> </a:t>
            </a:r>
            <a:r>
              <a:rPr lang="en-US" altLang="zh-CN" sz="2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Vrinda" pitchFamily="34" charset="0"/>
                <a:ea typeface="SimSun" pitchFamily="2" charset="-122"/>
                <a:cs typeface="Vrinda" pitchFamily="34" charset="0"/>
              </a:rPr>
              <a:t>   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Nobody/No one/None + adjective </a:t>
            </a:r>
            <a:r>
              <a:rPr kumimoji="0" lang="en-US" altLang="zh-CN" sz="20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এর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 opposite word </a:t>
            </a:r>
            <a:r>
              <a:rPr kumimoji="0" lang="en-US" altLang="zh-CN" sz="20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হবে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। 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                                                           </a:t>
            </a:r>
            <a:endParaRPr kumimoji="0" lang="en-US" altLang="zh-CN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33475" algn="l"/>
              </a:tabLst>
            </a:pPr>
            <a:endParaRPr kumimoji="0" lang="en-US" altLang="zh-CN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rinda" pitchFamily="34" charset="0"/>
              <a:ea typeface="SimSun" pitchFamily="2" charset="-122"/>
              <a:cs typeface="Vrinda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33475" algn="l"/>
              </a:tabLst>
            </a:pPr>
            <a:endParaRPr lang="en-US" altLang="zh-CN" sz="2000" dirty="0">
              <a:latin typeface="Vrinda" pitchFamily="34" charset="0"/>
              <a:ea typeface="SimSun" pitchFamily="2" charset="-122"/>
              <a:cs typeface="Vrinda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33475" algn="l"/>
              </a:tabLst>
            </a:pP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  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Example :   # </a:t>
            </a:r>
            <a:r>
              <a:rPr kumimoji="0" lang="en-US" altLang="zh-CN" b="0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Everybody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 is liable to error</a:t>
            </a:r>
            <a:endParaRPr kumimoji="0" lang="en-US" altLang="zh-CN" sz="2000" b="0" i="0" u="none" strike="noStrike" cap="none" normalizeH="0" baseline="0" dirty="0" smtClean="0">
              <a:ln>
                <a:noFill/>
              </a:ln>
              <a:solidFill>
                <a:schemeClr val="accent3">
                  <a:lumMod val="60000"/>
                  <a:lumOff val="4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33475" algn="l"/>
              </a:tabLst>
            </a:pP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	        »  Nobody is free from error.</a:t>
            </a:r>
            <a:endParaRPr kumimoji="0" lang="en-US" altLang="zh-CN" sz="2000" b="0" i="0" u="none" strike="noStrike" cap="none" normalizeH="0" baseline="0" dirty="0" smtClean="0">
              <a:ln>
                <a:noFill/>
              </a:ln>
              <a:solidFill>
                <a:schemeClr val="accent3">
                  <a:lumMod val="60000"/>
                  <a:lumOff val="4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33475" algn="l"/>
              </a:tabLst>
            </a:pP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Or, There is nobody but liable to error. (Auxiliary verb </a:t>
            </a:r>
            <a:r>
              <a:rPr kumimoji="0" lang="en-US" altLang="zh-CN" sz="2000" b="0" i="0" u="none" strike="noStrike" cap="none" normalizeH="0" baseline="0" dirty="0" err="1" smtClean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বাদ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 </a:t>
            </a:r>
            <a:r>
              <a:rPr kumimoji="0" lang="en-US" altLang="zh-CN" sz="2000" b="0" i="0" u="none" strike="noStrike" cap="none" normalizeH="0" baseline="0" dirty="0" err="1" smtClean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যাবে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) </a:t>
            </a:r>
            <a:endParaRPr kumimoji="0" lang="en-US" altLang="zh-CN" sz="2000" b="0" i="0" u="none" strike="noStrike" cap="none" normalizeH="0" baseline="0" dirty="0" smtClean="0">
              <a:ln>
                <a:noFill/>
              </a:ln>
              <a:solidFill>
                <a:schemeClr val="accent3">
                  <a:lumMod val="60000"/>
                  <a:lumOff val="4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33475" algn="l"/>
              </a:tabLst>
            </a:pP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               </a:t>
            </a: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33475" algn="l"/>
              </a:tabLst>
            </a:pP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            # Everybody is depend on others.</a:t>
            </a: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33475" algn="l"/>
              </a:tabLst>
            </a:pP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	        » Nobody is self reliant.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ransition spd="slow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0" fill="hold"/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20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7" dur="3000"/>
                                        <p:tgtEl>
                                          <p:spTgt spid="20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0" dur="3000"/>
                                        <p:tgtEl>
                                          <p:spTgt spid="20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3" dur="3000"/>
                                        <p:tgtEl>
                                          <p:spTgt spid="20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6" dur="3000"/>
                                        <p:tgtEl>
                                          <p:spTgt spid="205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0" fill="hold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0" fill="hold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3000" fill="hold"/>
                                        <p:tgtEl>
                                          <p:spTgt spid="20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3000" fill="hold"/>
                                        <p:tgtEl>
                                          <p:spTgt spid="20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3000" fill="hold"/>
                                        <p:tgtEl>
                                          <p:spTgt spid="20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3000" fill="hold"/>
                                        <p:tgtEl>
                                          <p:spTgt spid="20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5" dur="3000"/>
                                        <p:tgtEl>
                                          <p:spTgt spid="20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8" dur="3000"/>
                                        <p:tgtEl>
                                          <p:spTgt spid="20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1" dur="3000"/>
                                        <p:tgtEl>
                                          <p:spTgt spid="20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56" dur="3000"/>
                                        <p:tgtEl>
                                          <p:spTgt spid="20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59" dur="3000"/>
                                        <p:tgtEl>
                                          <p:spTgt spid="205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62" dur="3000"/>
                                        <p:tgtEl>
                                          <p:spTgt spid="205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65" dur="3000"/>
                                        <p:tgtEl>
                                          <p:spTgt spid="205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68" dur="3000"/>
                                        <p:tgtEl>
                                          <p:spTgt spid="205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1" dur="3000"/>
                                        <p:tgtEl>
                                          <p:spTgt spid="205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1"/>
          <p:cNvSpPr>
            <a:spLocks noChangeArrowheads="1"/>
          </p:cNvSpPr>
          <p:nvPr/>
        </p:nvSpPr>
        <p:spPr bwMode="auto">
          <a:xfrm>
            <a:off x="228600" y="189637"/>
            <a:ext cx="86868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923925" algn="l"/>
              </a:tabLst>
            </a:pPr>
            <a:r>
              <a:rPr kumimoji="0" lang="en-US" altLang="zh-CN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Rule :   </a:t>
            </a:r>
            <a:r>
              <a:rPr kumimoji="0" lang="en-US" altLang="zh-CN" b="0" i="0" u="none" strike="noStrike" cap="none" normalizeH="0" baseline="0" dirty="0" err="1" smtClean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A+noun</a:t>
            </a:r>
            <a:r>
              <a:rPr kumimoji="0" lang="en-US" altLang="zh-CN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 </a:t>
            </a:r>
            <a:r>
              <a:rPr kumimoji="0" lang="en-US" altLang="zh-CN" b="0" i="0" u="none" strike="noStrike" cap="none" normalizeH="0" baseline="0" dirty="0" err="1" smtClean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হলে</a:t>
            </a:r>
            <a:r>
              <a:rPr kumimoji="0" lang="en-US" altLang="zh-CN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 There is no + subject + but + </a:t>
            </a:r>
            <a:r>
              <a:rPr kumimoji="0" lang="en-US" altLang="zh-CN" b="0" i="0" u="none" strike="noStrike" cap="none" normalizeH="0" baseline="0" dirty="0" err="1" smtClean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বাকী</a:t>
            </a:r>
            <a:r>
              <a:rPr kumimoji="0" lang="en-US" altLang="zh-CN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 </a:t>
            </a:r>
            <a:r>
              <a:rPr kumimoji="0" lang="en-US" altLang="zh-CN" b="0" i="0" u="none" strike="noStrike" cap="none" normalizeH="0" baseline="0" dirty="0" err="1" smtClean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অংশ</a:t>
            </a:r>
            <a:r>
              <a:rPr kumimoji="0" lang="en-US" altLang="zh-CN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 </a:t>
            </a:r>
            <a:r>
              <a:rPr kumimoji="0" lang="en-US" altLang="zh-CN" b="0" i="0" u="none" strike="noStrike" cap="none" normalizeH="0" baseline="0" dirty="0" err="1" smtClean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হবে</a:t>
            </a:r>
            <a:r>
              <a:rPr kumimoji="0" lang="en-US" altLang="zh-CN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।</a:t>
            </a:r>
            <a:endParaRPr kumimoji="0" lang="en-US" altLang="zh-CN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23925" algn="l"/>
              </a:tabLst>
            </a:pPr>
            <a:r>
              <a:rPr kumimoji="0" lang="en-US" altLang="zh-CN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    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23925" algn="l"/>
              </a:tabLst>
            </a:pPr>
            <a:r>
              <a:rPr lang="en-US" altLang="zh-CN" dirty="0">
                <a:solidFill>
                  <a:schemeClr val="accent2">
                    <a:lumMod val="60000"/>
                    <a:lumOff val="40000"/>
                  </a:schemeClr>
                </a:solidFill>
                <a:latin typeface="Vrinda" pitchFamily="34" charset="0"/>
                <a:ea typeface="SimSun" pitchFamily="2" charset="-122"/>
                <a:cs typeface="Vrinda" pitchFamily="34" charset="0"/>
              </a:rPr>
              <a:t> </a:t>
            </a:r>
            <a:r>
              <a:rPr lang="en-US" altLang="zh-CN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Vrinda" pitchFamily="34" charset="0"/>
                <a:ea typeface="SimSun" pitchFamily="2" charset="-122"/>
                <a:cs typeface="Vrinda" pitchFamily="34" charset="0"/>
              </a:rPr>
              <a:t>  </a:t>
            </a:r>
            <a:r>
              <a:rPr kumimoji="0" lang="en-US" altLang="zh-CN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Example : # A patriot loves his country.</a:t>
            </a:r>
            <a:endParaRPr kumimoji="0" lang="en-US" altLang="zh-CN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23925" algn="l"/>
              </a:tabLst>
            </a:pPr>
            <a:r>
              <a:rPr kumimoji="0" lang="en-US" altLang="zh-CN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	     »There is no patriot but loves his country. </a:t>
            </a:r>
            <a:endParaRPr kumimoji="0" lang="en-US" altLang="zh-CN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23925" algn="l"/>
              </a:tabLst>
            </a:pPr>
            <a:r>
              <a:rPr kumimoji="0" lang="en-US" altLang="zh-CN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	     Or, No patriot hates his country.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23925" algn="l"/>
              </a:tabLst>
            </a:pPr>
            <a:r>
              <a:rPr kumimoji="0" lang="en-US" altLang="zh-CN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	     Or, There is no patriot who does not love his country</a:t>
            </a:r>
            <a:r>
              <a:rPr kumimoji="0" lang="en-US" altLang="zh-CN" sz="9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.</a:t>
            </a:r>
            <a:r>
              <a:rPr kumimoji="0" lang="en-US" altLang="zh-CN" sz="6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altLang="zh-CN" sz="18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2466" name="Rectangle 2"/>
          <p:cNvSpPr>
            <a:spLocks noChangeArrowheads="1"/>
          </p:cNvSpPr>
          <p:nvPr/>
        </p:nvSpPr>
        <p:spPr bwMode="auto">
          <a:xfrm>
            <a:off x="0" y="2286000"/>
            <a:ext cx="9144000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923925" algn="l"/>
                <a:tab pos="5829300" algn="l"/>
              </a:tabLst>
            </a:pPr>
            <a:r>
              <a:rPr kumimoji="0" lang="en-US" altLang="zh-CN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Rule : All </a:t>
            </a:r>
            <a:r>
              <a:rPr kumimoji="0" lang="en-US" altLang="zh-CN" b="0" i="0" u="none" strike="noStrike" cap="none" normalizeH="0" baseline="0" dirty="0" err="1" smtClean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থাকলে</a:t>
            </a:r>
            <a:r>
              <a:rPr kumimoji="0" lang="en-US" altLang="zh-CN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 No/None + singular noun + verb </a:t>
            </a:r>
            <a:r>
              <a:rPr kumimoji="0" lang="en-US" altLang="zh-CN" b="0" i="0" u="none" strike="noStrike" cap="none" normalizeH="0" baseline="0" dirty="0" err="1" smtClean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এর</a:t>
            </a:r>
            <a:r>
              <a:rPr kumimoji="0" lang="en-US" altLang="zh-CN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 singular form + adjective </a:t>
            </a:r>
            <a:r>
              <a:rPr kumimoji="0" lang="en-US" altLang="zh-CN" b="0" i="0" u="none" strike="noStrike" cap="none" normalizeH="0" baseline="0" dirty="0" err="1" smtClean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এর</a:t>
            </a:r>
            <a:r>
              <a:rPr kumimoji="0" lang="en-US" altLang="zh-CN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923925" algn="l"/>
                <a:tab pos="5829300" algn="l"/>
              </a:tabLst>
            </a:pPr>
            <a:r>
              <a:rPr lang="en-US" altLang="zh-CN" dirty="0">
                <a:solidFill>
                  <a:schemeClr val="accent2">
                    <a:lumMod val="60000"/>
                    <a:lumOff val="40000"/>
                  </a:schemeClr>
                </a:solidFill>
                <a:latin typeface="Vrinda" pitchFamily="34" charset="0"/>
                <a:ea typeface="SimSun" pitchFamily="2" charset="-122"/>
                <a:cs typeface="Vrinda" pitchFamily="34" charset="0"/>
              </a:rPr>
              <a:t> </a:t>
            </a:r>
            <a:r>
              <a:rPr lang="en-US" altLang="zh-CN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Vrinda" pitchFamily="34" charset="0"/>
                <a:ea typeface="SimSun" pitchFamily="2" charset="-122"/>
                <a:cs typeface="Vrinda" pitchFamily="34" charset="0"/>
              </a:rPr>
              <a:t>                        </a:t>
            </a:r>
            <a:r>
              <a:rPr kumimoji="0" lang="en-US" altLang="zh-CN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opposite word </a:t>
            </a:r>
            <a:r>
              <a:rPr kumimoji="0" lang="en-US" altLang="zh-CN" b="0" i="0" u="none" strike="noStrike" cap="none" normalizeH="0" baseline="0" dirty="0" err="1" smtClean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হবে</a:t>
            </a:r>
            <a:r>
              <a:rPr kumimoji="0" lang="en-US" altLang="zh-CN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।</a:t>
            </a:r>
            <a:endParaRPr kumimoji="0" lang="en-US" altLang="zh-CN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23925" algn="l"/>
                <a:tab pos="5829300" algn="l"/>
              </a:tabLst>
            </a:pPr>
            <a:r>
              <a:rPr kumimoji="0" lang="en-US" altLang="zh-CN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    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23925" algn="l"/>
                <a:tab pos="5829300" algn="l"/>
              </a:tabLst>
            </a:pPr>
            <a:r>
              <a:rPr kumimoji="0" lang="en-US" altLang="zh-CN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Example : # All men are mortal. </a:t>
            </a:r>
            <a:r>
              <a:rPr kumimoji="0" lang="en-US" altLang="zh-CN" b="0" i="0" u="none" strike="noStrike" cap="none" normalizeH="0" dirty="0" smtClean="0">
                <a:ln>
                  <a:noFill/>
                </a:ln>
                <a:solidFill>
                  <a:srgbClr val="FFFF0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         </a:t>
            </a:r>
            <a:r>
              <a:rPr kumimoji="0" lang="en-US" altLang="zh-CN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# All the pens are good.</a:t>
            </a:r>
            <a:endParaRPr kumimoji="0" lang="en-US" altLang="zh-CN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23925" algn="l"/>
                <a:tab pos="5829300" algn="l"/>
              </a:tabLst>
            </a:pPr>
            <a:r>
              <a:rPr kumimoji="0" lang="en-US" altLang="zh-CN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	  » No man is immortal.</a:t>
            </a:r>
            <a:r>
              <a:rPr lang="en-US" altLang="zh-CN" dirty="0">
                <a:solidFill>
                  <a:srgbClr val="FFFF00"/>
                </a:solidFill>
                <a:latin typeface="Vrinda" pitchFamily="34" charset="0"/>
                <a:ea typeface="SimSun" pitchFamily="2" charset="-122"/>
                <a:cs typeface="Vrinda" pitchFamily="34" charset="0"/>
              </a:rPr>
              <a:t> </a:t>
            </a:r>
            <a:r>
              <a:rPr lang="en-US" altLang="zh-CN" dirty="0" smtClean="0">
                <a:solidFill>
                  <a:srgbClr val="FFFF00"/>
                </a:solidFill>
                <a:latin typeface="Vrinda" pitchFamily="34" charset="0"/>
                <a:ea typeface="SimSun" pitchFamily="2" charset="-122"/>
                <a:cs typeface="Vrinda" pitchFamily="34" charset="0"/>
              </a:rPr>
              <a:t>         </a:t>
            </a:r>
            <a:r>
              <a:rPr kumimoji="0" lang="en-US" altLang="zh-CN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» No pen is bad.</a:t>
            </a:r>
            <a:endParaRPr kumimoji="0" lang="en-US" altLang="zh-CN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23925" algn="l"/>
                <a:tab pos="5829300" algn="l"/>
              </a:tabLst>
            </a:pPr>
            <a:r>
              <a:rPr kumimoji="0" lang="en-US" altLang="zh-CN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	 # All love a flower.            # All Bangladeshi are honest.</a:t>
            </a:r>
            <a:endParaRPr kumimoji="0" lang="en-US" altLang="zh-CN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23925" algn="l"/>
                <a:tab pos="5829300" algn="l"/>
              </a:tabLst>
            </a:pPr>
            <a:r>
              <a:rPr kumimoji="0" lang="en-US" altLang="zh-CN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	  » None hates a flower.</a:t>
            </a:r>
            <a:r>
              <a:rPr lang="en-US" altLang="zh-CN" dirty="0">
                <a:solidFill>
                  <a:srgbClr val="FFFF00"/>
                </a:solidFill>
                <a:latin typeface="Vrinda" pitchFamily="34" charset="0"/>
                <a:ea typeface="SimSun" pitchFamily="2" charset="-122"/>
                <a:cs typeface="Vrinda" pitchFamily="34" charset="0"/>
              </a:rPr>
              <a:t> </a:t>
            </a:r>
            <a:r>
              <a:rPr lang="en-US" altLang="zh-CN" dirty="0" smtClean="0">
                <a:solidFill>
                  <a:srgbClr val="FFFF00"/>
                </a:solidFill>
                <a:latin typeface="Vrinda" pitchFamily="34" charset="0"/>
                <a:ea typeface="SimSun" pitchFamily="2" charset="-122"/>
                <a:cs typeface="Vrinda" pitchFamily="34" charset="0"/>
              </a:rPr>
              <a:t>         </a:t>
            </a:r>
            <a:r>
              <a:rPr kumimoji="0" lang="en-US" altLang="zh-CN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» No Bangladeshi is</a:t>
            </a:r>
            <a:r>
              <a:rPr kumimoji="0" lang="en-US" altLang="zh-CN" b="0" i="0" u="none" strike="noStrike" cap="none" normalizeH="0" dirty="0" smtClean="0">
                <a:ln>
                  <a:noFill/>
                </a:ln>
                <a:solidFill>
                  <a:srgbClr val="FFFF0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 </a:t>
            </a:r>
            <a:r>
              <a:rPr kumimoji="0" lang="en-US" altLang="zh-CN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dishonest.</a:t>
            </a:r>
            <a:endParaRPr kumimoji="0" lang="en-US" altLang="zh-CN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23925" algn="l"/>
                <a:tab pos="5829300" algn="l"/>
              </a:tabLst>
            </a:pPr>
            <a:r>
              <a:rPr kumimoji="0" lang="en-US" altLang="zh-CN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   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23925" algn="l"/>
                <a:tab pos="5829300" algn="l"/>
              </a:tabLst>
            </a:pPr>
            <a:r>
              <a:rPr kumimoji="0" lang="en-US" altLang="zh-CN" b="0" i="0" u="none" strike="noStrike" cap="none" normalizeH="0" baseline="0" dirty="0" err="1" smtClean="0">
                <a:ln>
                  <a:noFill/>
                </a:ln>
                <a:solidFill>
                  <a:srgbClr val="00B0F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সাধারনত</a:t>
            </a:r>
            <a:r>
              <a:rPr kumimoji="0" lang="en-US" altLang="zh-CN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 All </a:t>
            </a:r>
            <a:r>
              <a:rPr kumimoji="0" lang="en-US" altLang="zh-CN" b="0" i="0" u="none" strike="noStrike" cap="none" normalizeH="0" baseline="0" dirty="0" err="1" smtClean="0">
                <a:ln>
                  <a:noFill/>
                </a:ln>
                <a:solidFill>
                  <a:srgbClr val="00B0F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এরপর</a:t>
            </a:r>
            <a:r>
              <a:rPr kumimoji="0" lang="en-US" altLang="zh-CN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 Noun </a:t>
            </a:r>
            <a:r>
              <a:rPr kumimoji="0" lang="en-US" altLang="zh-CN" b="0" i="0" u="none" strike="noStrike" cap="none" normalizeH="0" baseline="0" dirty="0" err="1" smtClean="0">
                <a:ln>
                  <a:noFill/>
                </a:ln>
                <a:solidFill>
                  <a:srgbClr val="00B0F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থাকলে</a:t>
            </a:r>
            <a:r>
              <a:rPr kumimoji="0" lang="en-US" altLang="zh-CN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 No </a:t>
            </a:r>
            <a:r>
              <a:rPr kumimoji="0" lang="en-US" altLang="zh-CN" b="0" i="0" u="none" strike="noStrike" cap="none" normalizeH="0" baseline="0" dirty="0" err="1" smtClean="0">
                <a:ln>
                  <a:noFill/>
                </a:ln>
                <a:solidFill>
                  <a:srgbClr val="00B0F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হয়</a:t>
            </a:r>
            <a:r>
              <a:rPr kumimoji="0" lang="en-US" altLang="zh-CN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 </a:t>
            </a:r>
            <a:r>
              <a:rPr kumimoji="0" lang="en-US" altLang="zh-CN" b="0" i="0" u="none" strike="noStrike" cap="none" normalizeH="0" baseline="0" dirty="0" err="1" smtClean="0">
                <a:ln>
                  <a:noFill/>
                </a:ln>
                <a:solidFill>
                  <a:srgbClr val="00B0F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তবে</a:t>
            </a:r>
            <a:r>
              <a:rPr kumimoji="0" lang="en-US" altLang="zh-CN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 All </a:t>
            </a:r>
            <a:r>
              <a:rPr kumimoji="0" lang="en-US" altLang="zh-CN" b="0" i="0" u="none" strike="noStrike" cap="none" normalizeH="0" baseline="0" dirty="0" err="1" smtClean="0">
                <a:ln>
                  <a:noFill/>
                </a:ln>
                <a:solidFill>
                  <a:srgbClr val="00B0F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এরপর</a:t>
            </a:r>
            <a:r>
              <a:rPr kumimoji="0" lang="en-US" altLang="zh-CN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 verb </a:t>
            </a:r>
            <a:r>
              <a:rPr kumimoji="0" lang="en-US" altLang="zh-CN" b="0" i="0" u="none" strike="noStrike" cap="none" normalizeH="0" baseline="0" dirty="0" err="1" smtClean="0">
                <a:ln>
                  <a:noFill/>
                </a:ln>
                <a:solidFill>
                  <a:srgbClr val="00B0F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থাকলে</a:t>
            </a:r>
            <a:r>
              <a:rPr kumimoji="0" lang="en-US" altLang="zh-CN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 None </a:t>
            </a:r>
            <a:r>
              <a:rPr kumimoji="0" lang="en-US" altLang="zh-CN" b="0" i="0" u="none" strike="noStrike" cap="none" normalizeH="0" baseline="0" dirty="0" err="1" smtClean="0">
                <a:ln>
                  <a:noFill/>
                </a:ln>
                <a:solidFill>
                  <a:srgbClr val="00B0F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হয়</a:t>
            </a:r>
            <a:r>
              <a:rPr kumimoji="0" lang="en-US" altLang="zh-CN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।</a:t>
            </a:r>
            <a:endParaRPr kumimoji="0" lang="en-US" altLang="zh-CN" b="0" i="0" u="none" strike="noStrike" cap="none" normalizeH="0" baseline="0" dirty="0" smtClean="0">
              <a:ln>
                <a:noFill/>
              </a:ln>
              <a:solidFill>
                <a:srgbClr val="00B0F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2467" name="Rectangle 3"/>
          <p:cNvSpPr>
            <a:spLocks noChangeArrowheads="1"/>
          </p:cNvSpPr>
          <p:nvPr/>
        </p:nvSpPr>
        <p:spPr bwMode="auto">
          <a:xfrm>
            <a:off x="0" y="5305336"/>
            <a:ext cx="9144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343025" algn="l"/>
              </a:tabLst>
            </a:pPr>
            <a:r>
              <a:rPr kumimoji="0" lang="en-US" altLang="zh-CN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  </a:t>
            </a:r>
            <a:r>
              <a:rPr kumimoji="0" lang="en-US" altLang="zh-CN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Rule : Sentence এ very / very much </a:t>
            </a:r>
            <a:r>
              <a:rPr kumimoji="0" lang="en-US" altLang="zh-CN" b="0" i="0" u="none" strike="noStrike" cap="none" normalizeH="0" baseline="0" dirty="0" err="1" smtClean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থাকলে</a:t>
            </a:r>
            <a:r>
              <a:rPr kumimoji="0" lang="en-US" altLang="zh-CN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 at all </a:t>
            </a:r>
            <a:r>
              <a:rPr kumimoji="0" lang="en-US" altLang="zh-CN" b="0" i="0" u="none" strike="noStrike" cap="none" normalizeH="0" baseline="0" dirty="0" err="1" smtClean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হয়</a:t>
            </a:r>
            <a:r>
              <a:rPr kumimoji="0" lang="en-US" altLang="zh-CN" b="0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।</a:t>
            </a:r>
            <a:endParaRPr kumimoji="0" lang="en-US" altLang="zh-CN" b="0" i="0" u="none" strike="noStrike" cap="none" normalizeH="0" baseline="0" dirty="0" smtClean="0">
              <a:ln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43025" algn="l"/>
              </a:tabLst>
            </a:pPr>
            <a:r>
              <a:rPr kumimoji="0" lang="en-US" altLang="zh-CN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	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43025" algn="l"/>
              </a:tabLst>
            </a:pPr>
            <a:r>
              <a:rPr lang="en-US" altLang="zh-CN" dirty="0">
                <a:latin typeface="Vrinda" pitchFamily="34" charset="0"/>
                <a:ea typeface="SimSun" pitchFamily="2" charset="-122"/>
                <a:cs typeface="Vrinda" pitchFamily="34" charset="0"/>
              </a:rPr>
              <a:t> </a:t>
            </a:r>
            <a:r>
              <a:rPr lang="en-US" altLang="zh-CN" dirty="0" smtClean="0">
                <a:latin typeface="Vrinda" pitchFamily="34" charset="0"/>
                <a:ea typeface="SimSun" pitchFamily="2" charset="-122"/>
                <a:cs typeface="Vrinda" pitchFamily="34" charset="0"/>
              </a:rPr>
              <a:t>   </a:t>
            </a:r>
            <a:r>
              <a:rPr kumimoji="0" lang="en-US" altLang="zh-CN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Example :  # They like </a:t>
            </a:r>
            <a:r>
              <a:rPr kumimoji="0" lang="en-US" altLang="zh-CN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Messi</a:t>
            </a:r>
            <a:r>
              <a:rPr kumimoji="0" lang="en-US" altLang="zh-CN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 very much.</a:t>
            </a:r>
            <a:endParaRPr kumimoji="0" lang="en-US" altLang="zh-CN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343025" algn="l"/>
              </a:tabLst>
            </a:pPr>
            <a:r>
              <a:rPr kumimoji="0" lang="en-US" altLang="zh-CN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	     » They do not hate </a:t>
            </a:r>
            <a:r>
              <a:rPr kumimoji="0" lang="en-US" altLang="zh-CN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Messi</a:t>
            </a:r>
            <a:r>
              <a:rPr kumimoji="0" lang="en-US" altLang="zh-CN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 at all.</a:t>
            </a:r>
            <a:endParaRPr kumimoji="0" lang="en-US" altLang="zh-CN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3000"/>
                                        <p:tgtEl>
                                          <p:spTgt spid="624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2" dur="3000"/>
                                        <p:tgtEl>
                                          <p:spTgt spid="624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5" dur="3000"/>
                                        <p:tgtEl>
                                          <p:spTgt spid="624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8" dur="3000"/>
                                        <p:tgtEl>
                                          <p:spTgt spid="624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1" dur="3000"/>
                                        <p:tgtEl>
                                          <p:spTgt spid="624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6" dur="3000"/>
                                        <p:tgtEl>
                                          <p:spTgt spid="624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9" dur="3000"/>
                                        <p:tgtEl>
                                          <p:spTgt spid="624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4" dur="3000"/>
                                        <p:tgtEl>
                                          <p:spTgt spid="624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7" dur="3000"/>
                                        <p:tgtEl>
                                          <p:spTgt spid="624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40" dur="3000"/>
                                        <p:tgtEl>
                                          <p:spTgt spid="624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43" dur="3000"/>
                                        <p:tgtEl>
                                          <p:spTgt spid="624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8" dur="5000"/>
                                        <p:tgtEl>
                                          <p:spTgt spid="6246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3" dur="3000"/>
                                        <p:tgtEl>
                                          <p:spTgt spid="62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58" dur="3000"/>
                                        <p:tgtEl>
                                          <p:spTgt spid="62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61" dur="3000"/>
                                        <p:tgtEl>
                                          <p:spTgt spid="62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0" y="612845"/>
            <a:ext cx="914400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600075" algn="l"/>
              </a:tabLst>
            </a:pPr>
            <a:endParaRPr kumimoji="0" lang="en-US" altLang="zh-CN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rinda" pitchFamily="34" charset="0"/>
              <a:ea typeface="SimSun" pitchFamily="2" charset="-122"/>
              <a:cs typeface="Vrind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600075" algn="l"/>
              </a:tabLst>
            </a:pPr>
            <a:endParaRPr lang="en-US" altLang="zh-CN" sz="2000" dirty="0" smtClean="0">
              <a:latin typeface="Vrinda" pitchFamily="34" charset="0"/>
              <a:ea typeface="SimSun" pitchFamily="2" charset="-122"/>
              <a:cs typeface="Vrinda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600075" algn="l"/>
              </a:tabLst>
            </a:pP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Rule : Both + noun + and +noun </a:t>
            </a:r>
            <a:r>
              <a:rPr kumimoji="0" lang="en-US" altLang="zh-CN" sz="2000" b="0" i="0" u="none" strike="noStrike" cap="none" normalizeH="0" baseline="0" dirty="0" err="1" smtClean="0">
                <a:ln>
                  <a:noFill/>
                </a:ln>
                <a:solidFill>
                  <a:schemeClr val="accent2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থাকলে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 Not only + noun + but also + 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600075" algn="l"/>
              </a:tabLst>
            </a:pPr>
            <a:r>
              <a:rPr lang="en-US" altLang="zh-CN" sz="2000" dirty="0" smtClean="0">
                <a:solidFill>
                  <a:schemeClr val="accent2"/>
                </a:solidFill>
                <a:latin typeface="Vrinda" pitchFamily="34" charset="0"/>
                <a:ea typeface="SimSun" pitchFamily="2" charset="-122"/>
                <a:cs typeface="Vrinda" pitchFamily="34" charset="0"/>
              </a:rPr>
              <a:t> </a:t>
            </a:r>
            <a:r>
              <a:rPr lang="en-US" altLang="zh-CN" sz="2000" dirty="0" smtClean="0">
                <a:solidFill>
                  <a:schemeClr val="accent2"/>
                </a:solidFill>
                <a:latin typeface="Vrinda" pitchFamily="34" charset="0"/>
                <a:ea typeface="SimSun" pitchFamily="2" charset="-122"/>
                <a:cs typeface="Vrinda" pitchFamily="34" charset="0"/>
              </a:rPr>
              <a:t>                         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noun </a:t>
            </a:r>
            <a:r>
              <a:rPr kumimoji="0" lang="en-US" altLang="zh-CN" sz="2000" b="0" i="0" u="none" strike="noStrike" cap="none" normalizeH="0" baseline="0" dirty="0" err="1" smtClean="0">
                <a:ln>
                  <a:noFill/>
                </a:ln>
                <a:solidFill>
                  <a:schemeClr val="accent2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হবে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। 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  </a:t>
            </a:r>
            <a:endParaRPr kumimoji="0" lang="en-US" altLang="zh-CN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00075" algn="l"/>
              </a:tabLst>
            </a:pP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      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00075" algn="l"/>
              </a:tabLst>
            </a:pP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Example : # Both he and his brother are responsible for this. </a:t>
            </a:r>
            <a:endParaRPr kumimoji="0" lang="en-US" altLang="zh-CN" sz="20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00075" algn="l"/>
              </a:tabLst>
            </a:pP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	       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00075" algn="l"/>
              </a:tabLst>
            </a:pPr>
            <a:r>
              <a:rPr lang="en-US" altLang="zh-CN" sz="2000" dirty="0" smtClean="0">
                <a:solidFill>
                  <a:srgbClr val="FFFF00"/>
                </a:solidFill>
                <a:latin typeface="Vrinda" pitchFamily="34" charset="0"/>
                <a:ea typeface="SimSun" pitchFamily="2" charset="-122"/>
                <a:cs typeface="Vrinda" pitchFamily="34" charset="0"/>
              </a:rPr>
              <a:t> </a:t>
            </a:r>
            <a:r>
              <a:rPr lang="en-US" altLang="zh-CN" sz="2000" dirty="0" smtClean="0">
                <a:solidFill>
                  <a:srgbClr val="FFFF00"/>
                </a:solidFill>
                <a:latin typeface="Vrinda" pitchFamily="34" charset="0"/>
                <a:ea typeface="SimSun" pitchFamily="2" charset="-122"/>
                <a:cs typeface="Vrinda" pitchFamily="34" charset="0"/>
              </a:rPr>
              <a:t>     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» Not only he but also his brother are responsible for this.</a:t>
            </a:r>
            <a:endParaRPr kumimoji="0" lang="en-US" altLang="zh-CN" sz="20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00075" algn="l"/>
              </a:tabLst>
            </a:pP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      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00075" algn="l"/>
              </a:tabLst>
            </a:pPr>
            <a:endParaRPr kumimoji="0" lang="en-US" altLang="zh-CN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rinda" pitchFamily="34" charset="0"/>
              <a:ea typeface="SimSun" pitchFamily="2" charset="-122"/>
              <a:cs typeface="Vrinda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00075" algn="l"/>
              </a:tabLst>
            </a:pPr>
            <a:r>
              <a:rPr kumimoji="0" lang="en-US" altLang="zh-CN" sz="2000" b="0" i="0" u="none" strike="noStrike" cap="none" normalizeH="0" baseline="0" dirty="0" err="1" smtClean="0">
                <a:ln>
                  <a:noFill/>
                </a:ln>
                <a:solidFill>
                  <a:schemeClr val="accent2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তবে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 </a:t>
            </a:r>
            <a:r>
              <a:rPr kumimoji="0" lang="en-US" altLang="zh-CN" sz="2000" b="0" i="0" u="none" strike="noStrike" cap="none" normalizeH="0" baseline="0" dirty="0" err="1" smtClean="0">
                <a:ln>
                  <a:noFill/>
                </a:ln>
                <a:solidFill>
                  <a:schemeClr val="accent2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শুধু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 And </a:t>
            </a:r>
            <a:r>
              <a:rPr kumimoji="0" lang="en-US" altLang="zh-CN" sz="2000" b="0" i="0" u="none" strike="noStrike" cap="none" normalizeH="0" baseline="0" dirty="0" err="1" smtClean="0">
                <a:ln>
                  <a:noFill/>
                </a:ln>
                <a:solidFill>
                  <a:schemeClr val="accent2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দ্বারা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 </a:t>
            </a:r>
            <a:r>
              <a:rPr kumimoji="0" lang="en-US" altLang="zh-CN" sz="2000" b="0" i="0" u="none" strike="noStrike" cap="none" normalizeH="0" baseline="0" dirty="0" err="1" smtClean="0">
                <a:ln>
                  <a:noFill/>
                </a:ln>
                <a:solidFill>
                  <a:schemeClr val="accent2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দুইটি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 noun </a:t>
            </a:r>
            <a:r>
              <a:rPr kumimoji="0" lang="en-US" altLang="zh-CN" sz="2000" b="0" i="0" u="none" strike="noStrike" cap="none" normalizeH="0" baseline="0" dirty="0" err="1" smtClean="0">
                <a:ln>
                  <a:noFill/>
                </a:ln>
                <a:solidFill>
                  <a:schemeClr val="accent2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যুক্ত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 </a:t>
            </a:r>
            <a:r>
              <a:rPr kumimoji="0" lang="en-US" altLang="zh-CN" sz="2000" b="0" i="0" u="none" strike="noStrike" cap="none" normalizeH="0" baseline="0" dirty="0" err="1" smtClean="0">
                <a:ln>
                  <a:noFill/>
                </a:ln>
                <a:solidFill>
                  <a:schemeClr val="accent2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হলেও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 Not only + noun + but also + noun </a:t>
            </a:r>
            <a:r>
              <a:rPr kumimoji="0" lang="en-US" altLang="zh-CN" sz="2000" b="0" i="0" u="none" strike="noStrike" cap="none" normalizeH="0" baseline="0" dirty="0" err="1" smtClean="0">
                <a:ln>
                  <a:noFill/>
                </a:ln>
                <a:solidFill>
                  <a:schemeClr val="accent2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হবে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। </a:t>
            </a:r>
            <a:endParaRPr kumimoji="0" lang="en-US" altLang="zh-CN" sz="2000" b="0" i="0" u="none" strike="noStrike" cap="none" normalizeH="0" baseline="0" dirty="0" smtClean="0">
              <a:ln>
                <a:noFill/>
              </a:ln>
              <a:solidFill>
                <a:schemeClr val="accent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00075" algn="l"/>
              </a:tabLst>
            </a:pP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      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00075" algn="l"/>
              </a:tabLst>
            </a:pP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       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Example : # He ate eggs and vegetables.	                  </a:t>
            </a:r>
            <a:endParaRPr kumimoji="0" lang="en-US" altLang="zh-CN" sz="20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00075" algn="l"/>
              </a:tabLst>
            </a:pP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                 » He ate not only eggs but also vegetables.         </a:t>
            </a:r>
            <a:endParaRPr kumimoji="0" lang="en-US" altLang="zh-CN" sz="20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00075" algn="l"/>
              </a:tabLst>
            </a:pP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              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00075" algn="l"/>
              </a:tabLst>
            </a:pPr>
            <a:r>
              <a:rPr lang="en-US" altLang="zh-CN" sz="2000" dirty="0" smtClean="0">
                <a:solidFill>
                  <a:srgbClr val="FFFF00"/>
                </a:solidFill>
                <a:latin typeface="Vrinda" pitchFamily="34" charset="0"/>
                <a:ea typeface="SimSun" pitchFamily="2" charset="-122"/>
                <a:cs typeface="Vrinda" pitchFamily="34" charset="0"/>
              </a:rPr>
              <a:t> </a:t>
            </a:r>
            <a:r>
              <a:rPr lang="en-US" altLang="zh-CN" sz="2000" dirty="0" smtClean="0">
                <a:solidFill>
                  <a:srgbClr val="FFFF00"/>
                </a:solidFill>
                <a:latin typeface="Vrinda" pitchFamily="34" charset="0"/>
                <a:ea typeface="SimSun" pitchFamily="2" charset="-122"/>
                <a:cs typeface="Vrinda" pitchFamily="34" charset="0"/>
              </a:rPr>
              <a:t>              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# </a:t>
            </a:r>
            <a:r>
              <a:rPr kumimoji="0" lang="en-US" altLang="zh-CN" sz="20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Karim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 and </a:t>
            </a:r>
            <a:r>
              <a:rPr kumimoji="0" lang="en-US" altLang="zh-CN" sz="20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Rahim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 had done the work.</a:t>
            </a:r>
            <a:endParaRPr kumimoji="0" lang="en-US" altLang="zh-CN" sz="20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00075" algn="l"/>
              </a:tabLst>
            </a:pP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            » Not only </a:t>
            </a:r>
            <a:r>
              <a:rPr kumimoji="0" lang="en-US" altLang="zh-CN" sz="20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Karim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 but also </a:t>
            </a:r>
            <a:r>
              <a:rPr kumimoji="0" lang="en-US" altLang="zh-CN" sz="2000" b="0" i="0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Rahim</a:t>
            </a:r>
            <a:r>
              <a:rPr kumimoji="0" lang="en-US" altLang="zh-CN" sz="2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 had done the work.</a:t>
            </a:r>
            <a:endParaRPr kumimoji="0" lang="en-US" altLang="zh-CN" sz="20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40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40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0" fill="hold"/>
                                        <p:tgtEl>
                                          <p:spTgt spid="40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40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7" dur="3000"/>
                                        <p:tgtEl>
                                          <p:spTgt spid="409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2" dur="3000"/>
                                        <p:tgtEl>
                                          <p:spTgt spid="409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3000"/>
                                        <p:tgtEl>
                                          <p:spTgt spid="409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3000" fill="hold"/>
                                        <p:tgtEl>
                                          <p:spTgt spid="409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3000" fill="hold"/>
                                        <p:tgtEl>
                                          <p:spTgt spid="409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8" dur="3000"/>
                                        <p:tgtEl>
                                          <p:spTgt spid="409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3" dur="3000"/>
                                        <p:tgtEl>
                                          <p:spTgt spid="409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48" dur="3000"/>
                                        <p:tgtEl>
                                          <p:spTgt spid="409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263394"/>
            <a:ext cx="914400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  <a:tab pos="600075" algn="l"/>
                <a:tab pos="3009900" algn="l"/>
              </a:tabLst>
            </a:pP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Rule:</a:t>
            </a: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 Many </a:t>
            </a:r>
            <a:r>
              <a:rPr kumimoji="0" lang="en-US" altLang="zh-CN" sz="2400" b="0" i="0" u="none" strike="noStrike" cap="none" normalizeH="0" baseline="0" dirty="0" err="1" smtClean="0">
                <a:ln>
                  <a:noFill/>
                </a:ln>
                <a:solidFill>
                  <a:schemeClr val="accent2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থাকলে</a:t>
            </a: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  not a few </a:t>
            </a:r>
            <a:r>
              <a:rPr kumimoji="0" lang="en-US" altLang="zh-CN" sz="2400" b="0" i="0" u="none" strike="noStrike" cap="none" normalizeH="0" baseline="0" dirty="0" err="1" smtClean="0">
                <a:ln>
                  <a:noFill/>
                </a:ln>
                <a:solidFill>
                  <a:schemeClr val="accent2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হবে</a:t>
            </a: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 ; a few </a:t>
            </a:r>
            <a:r>
              <a:rPr kumimoji="0" lang="en-US" altLang="zh-CN" sz="2400" b="0" i="0" u="none" strike="noStrike" cap="none" normalizeH="0" baseline="0" dirty="0" err="1" smtClean="0">
                <a:ln>
                  <a:noFill/>
                </a:ln>
                <a:solidFill>
                  <a:schemeClr val="accent2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থাকলে</a:t>
            </a: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 not many </a:t>
            </a:r>
            <a:r>
              <a:rPr kumimoji="0" lang="en-US" altLang="zh-CN" sz="2400" b="0" i="0" u="none" strike="noStrike" cap="none" normalizeH="0" baseline="0" dirty="0" err="1" smtClean="0">
                <a:ln>
                  <a:noFill/>
                </a:ln>
                <a:solidFill>
                  <a:schemeClr val="accent2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হবে</a:t>
            </a: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 </a:t>
            </a:r>
            <a:r>
              <a:rPr kumimoji="0" lang="en-US" altLang="zh-CN" sz="2400" b="0" i="0" u="none" strike="noStrike" cap="none" normalizeH="0" baseline="0" dirty="0" err="1" smtClean="0">
                <a:ln>
                  <a:noFill/>
                </a:ln>
                <a:solidFill>
                  <a:schemeClr val="accent2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এবং</a:t>
            </a: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 Much </a:t>
            </a:r>
            <a:r>
              <a:rPr kumimoji="0" lang="en-US" altLang="zh-CN" sz="2400" b="0" i="0" u="none" strike="noStrike" cap="none" normalizeH="0" baseline="0" dirty="0" err="1" smtClean="0">
                <a:ln>
                  <a:noFill/>
                </a:ln>
                <a:solidFill>
                  <a:schemeClr val="accent2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থাকলে</a:t>
            </a: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 not a little </a:t>
            </a:r>
            <a:r>
              <a:rPr kumimoji="0" lang="en-US" altLang="zh-CN" sz="2400" b="0" i="0" u="none" strike="noStrike" cap="none" normalizeH="0" baseline="0" dirty="0" err="1" smtClean="0">
                <a:ln>
                  <a:noFill/>
                </a:ln>
                <a:solidFill>
                  <a:schemeClr val="accent2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হবে</a:t>
            </a: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 ; a little </a:t>
            </a:r>
            <a:r>
              <a:rPr kumimoji="0" lang="en-US" altLang="zh-CN" sz="2400" b="0" i="0" u="none" strike="noStrike" cap="none" normalizeH="0" baseline="0" dirty="0" err="1" smtClean="0">
                <a:ln>
                  <a:noFill/>
                </a:ln>
                <a:solidFill>
                  <a:schemeClr val="accent2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থাকলে</a:t>
            </a: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 not much </a:t>
            </a:r>
            <a:r>
              <a:rPr kumimoji="0" lang="en-US" altLang="zh-CN" sz="2400" b="0" i="0" u="none" strike="noStrike" cap="none" normalizeH="0" baseline="0" dirty="0" err="1" smtClean="0">
                <a:ln>
                  <a:noFill/>
                </a:ln>
                <a:solidFill>
                  <a:schemeClr val="accent2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হবে</a:t>
            </a: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।</a:t>
            </a:r>
            <a:endParaRPr kumimoji="0" lang="en-US" altLang="zh-CN" sz="2400" b="0" i="0" u="none" strike="noStrike" cap="none" normalizeH="0" baseline="0" dirty="0" smtClean="0">
              <a:ln>
                <a:noFill/>
              </a:ln>
              <a:solidFill>
                <a:schemeClr val="accent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  <a:tab pos="600075" algn="l"/>
                <a:tab pos="3009900" algn="l"/>
              </a:tabLst>
            </a:pP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         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  <a:tab pos="600075" algn="l"/>
                <a:tab pos="3009900" algn="l"/>
              </a:tabLst>
            </a:pPr>
            <a:endParaRPr kumimoji="0" lang="en-US" altLang="zh-CN" sz="24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Vrinda" pitchFamily="34" charset="0"/>
              <a:ea typeface="SimSun" pitchFamily="2" charset="-122"/>
              <a:cs typeface="Vrinda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  <a:tab pos="600075" algn="l"/>
                <a:tab pos="3009900" algn="l"/>
              </a:tabLst>
            </a:pP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Example :</a:t>
            </a: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 </a:t>
            </a: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# There are many men on the road. 	                     </a:t>
            </a:r>
            <a:endParaRPr kumimoji="0" lang="en-US" altLang="zh-CN" sz="2400" b="0" i="0" u="none" strike="noStrike" cap="none" normalizeH="0" baseline="0" dirty="0" smtClean="0">
              <a:ln>
                <a:noFill/>
              </a:ln>
              <a:solidFill>
                <a:srgbClr val="00B0F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  <a:tab pos="600075" algn="l"/>
                <a:tab pos="3009900" algn="l"/>
              </a:tabLst>
            </a:pP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	       </a:t>
            </a: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rgbClr val="92D05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» There are not a few men on the road.</a:t>
            </a: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	                 </a:t>
            </a:r>
            <a:endParaRPr kumimoji="0" lang="en-US" altLang="zh-CN" sz="2400" b="0" i="0" u="none" strike="noStrike" cap="none" normalizeH="0" baseline="0" dirty="0" smtClean="0">
              <a:ln>
                <a:noFill/>
              </a:ln>
              <a:solidFill>
                <a:srgbClr val="00B0F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  <a:tab pos="600075" algn="l"/>
                <a:tab pos="3009900" algn="l"/>
              </a:tabLst>
            </a:pP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	        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  <a:tab pos="600075" algn="l"/>
                <a:tab pos="3009900" algn="l"/>
              </a:tabLst>
            </a:pPr>
            <a:r>
              <a:rPr lang="en-US" altLang="zh-CN" sz="2400" dirty="0" smtClean="0">
                <a:solidFill>
                  <a:srgbClr val="00B0F0"/>
                </a:solidFill>
                <a:latin typeface="Vrinda" pitchFamily="34" charset="0"/>
                <a:ea typeface="SimSun" pitchFamily="2" charset="-122"/>
                <a:cs typeface="Vrinda" pitchFamily="34" charset="0"/>
              </a:rPr>
              <a:t> </a:t>
            </a:r>
            <a:r>
              <a:rPr lang="en-US" altLang="zh-CN" sz="2400" dirty="0" smtClean="0">
                <a:solidFill>
                  <a:srgbClr val="00B0F0"/>
                </a:solidFill>
                <a:latin typeface="Vrinda" pitchFamily="34" charset="0"/>
                <a:ea typeface="SimSun" pitchFamily="2" charset="-122"/>
                <a:cs typeface="Vrinda" pitchFamily="34" charset="0"/>
              </a:rPr>
              <a:t>       </a:t>
            </a: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# </a:t>
            </a: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I</a:t>
            </a: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 have a few pens.	                         </a:t>
            </a:r>
            <a:endParaRPr kumimoji="0" lang="en-US" altLang="zh-CN" sz="2400" b="0" i="0" u="none" strike="noStrike" cap="none" normalizeH="0" baseline="0" dirty="0" smtClean="0">
              <a:ln>
                <a:noFill/>
              </a:ln>
              <a:solidFill>
                <a:srgbClr val="00B0F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  <a:tab pos="600075" algn="l"/>
                <a:tab pos="3009900" algn="l"/>
              </a:tabLst>
            </a:pP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	       </a:t>
            </a: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rgbClr val="92D05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» </a:t>
            </a: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rgbClr val="92D050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I  </a:t>
            </a: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rgbClr val="92D050"/>
                </a:solidFill>
                <a:effectLst/>
                <a:latin typeface="Times New Roman" pitchFamily="18" charset="0"/>
                <a:ea typeface="SimSun" pitchFamily="2" charset="-122"/>
                <a:cs typeface="Vrinda" pitchFamily="34" charset="0"/>
              </a:rPr>
              <a:t>do not  have many pens</a:t>
            </a: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rgbClr val="92D050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.</a:t>
            </a: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	                                                                </a:t>
            </a:r>
            <a:endParaRPr kumimoji="0" lang="en-US" altLang="zh-CN" sz="2400" b="0" i="0" u="none" strike="noStrike" cap="none" normalizeH="0" baseline="0" dirty="0" smtClean="0">
              <a:ln>
                <a:noFill/>
              </a:ln>
              <a:solidFill>
                <a:srgbClr val="00B0F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  <a:tab pos="600075" algn="l"/>
                <a:tab pos="3009900" algn="l"/>
              </a:tabLst>
            </a:pP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  <a:tab pos="600075" algn="l"/>
                <a:tab pos="3009900" algn="l"/>
              </a:tabLst>
            </a:pPr>
            <a:r>
              <a:rPr lang="en-US" altLang="zh-CN" sz="2400" dirty="0" smtClean="0">
                <a:solidFill>
                  <a:srgbClr val="00B0F0"/>
                </a:solidFill>
                <a:latin typeface="Vrinda" pitchFamily="34" charset="0"/>
                <a:ea typeface="SimSun" pitchFamily="2" charset="-122"/>
                <a:cs typeface="Vrinda" pitchFamily="34" charset="0"/>
              </a:rPr>
              <a:t> </a:t>
            </a:r>
            <a:r>
              <a:rPr lang="en-US" altLang="zh-CN" sz="2400" dirty="0" smtClean="0">
                <a:solidFill>
                  <a:srgbClr val="00B0F0"/>
                </a:solidFill>
                <a:latin typeface="Vrinda" pitchFamily="34" charset="0"/>
                <a:ea typeface="SimSun" pitchFamily="2" charset="-122"/>
                <a:cs typeface="Vrinda" pitchFamily="34" charset="0"/>
              </a:rPr>
              <a:t>       </a:t>
            </a: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# They need much money.</a:t>
            </a:r>
            <a:endParaRPr kumimoji="0" lang="en-US" altLang="zh-CN" sz="2400" b="0" i="0" u="none" strike="noStrike" cap="none" normalizeH="0" baseline="0" dirty="0" smtClean="0">
              <a:ln>
                <a:noFill/>
              </a:ln>
              <a:solidFill>
                <a:srgbClr val="00B0F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  <a:tab pos="600075" algn="l"/>
                <a:tab pos="3009900" algn="l"/>
              </a:tabLst>
            </a:pP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          </a:t>
            </a: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rgbClr val="92D05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» They do not need a little money.</a:t>
            </a:r>
            <a:endParaRPr kumimoji="0" lang="en-US" altLang="zh-CN" sz="2400" b="0" i="0" u="none" strike="noStrike" cap="none" normalizeH="0" baseline="0" dirty="0" smtClean="0">
              <a:ln>
                <a:noFill/>
              </a:ln>
              <a:solidFill>
                <a:srgbClr val="92D05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  <a:tab pos="600075" algn="l"/>
                <a:tab pos="3009900" algn="l"/>
              </a:tabLst>
            </a:pPr>
            <a:endParaRPr kumimoji="0" lang="en-US" altLang="zh-CN" sz="2400" b="0" i="0" u="none" strike="noStrike" cap="none" normalizeH="0" baseline="0" dirty="0" smtClean="0">
              <a:ln>
                <a:noFill/>
              </a:ln>
              <a:solidFill>
                <a:srgbClr val="00B0F0"/>
              </a:solidFill>
              <a:effectLst/>
              <a:latin typeface="Vrinda" pitchFamily="34" charset="0"/>
              <a:ea typeface="SimSun" pitchFamily="2" charset="-122"/>
              <a:cs typeface="Vrinda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  <a:tab pos="600075" algn="l"/>
                <a:tab pos="3009900" algn="l"/>
              </a:tabLst>
            </a:pPr>
            <a:r>
              <a:rPr lang="en-US" altLang="zh-CN" sz="2400" dirty="0" smtClean="0">
                <a:solidFill>
                  <a:srgbClr val="00B0F0"/>
                </a:solidFill>
                <a:latin typeface="Vrinda" pitchFamily="34" charset="0"/>
                <a:ea typeface="SimSun" pitchFamily="2" charset="-122"/>
                <a:cs typeface="Vrinda" pitchFamily="34" charset="0"/>
              </a:rPr>
              <a:t> </a:t>
            </a:r>
            <a:r>
              <a:rPr lang="en-US" altLang="zh-CN" sz="2400" dirty="0" smtClean="0">
                <a:solidFill>
                  <a:srgbClr val="00B0F0"/>
                </a:solidFill>
                <a:latin typeface="Vrinda" pitchFamily="34" charset="0"/>
                <a:ea typeface="SimSun" pitchFamily="2" charset="-122"/>
                <a:cs typeface="Vrinda" pitchFamily="34" charset="0"/>
              </a:rPr>
              <a:t>       </a:t>
            </a: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# They have a little food.</a:t>
            </a:r>
            <a:endParaRPr kumimoji="0" lang="en-US" altLang="zh-CN" sz="2400" b="0" i="0" u="none" strike="noStrike" cap="none" normalizeH="0" baseline="0" dirty="0" smtClean="0">
              <a:ln>
                <a:noFill/>
              </a:ln>
              <a:solidFill>
                <a:srgbClr val="00B0F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  <a:tab pos="600075" algn="l"/>
                <a:tab pos="3009900" algn="l"/>
              </a:tabLst>
            </a:pP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          </a:t>
            </a: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rgbClr val="92D05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»</a:t>
            </a: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rgbClr val="92D050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</a:t>
            </a: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rgbClr val="92D050"/>
                </a:solidFill>
                <a:effectLst/>
                <a:latin typeface="Times New Roman" pitchFamily="18" charset="0"/>
                <a:ea typeface="SimSun" pitchFamily="2" charset="-122"/>
                <a:cs typeface="Vrinda" pitchFamily="34" charset="0"/>
              </a:rPr>
              <a:t>They do not have a little food.</a:t>
            </a:r>
            <a:endParaRPr kumimoji="0" lang="en-US" altLang="zh-CN" sz="2400" b="0" i="0" u="none" strike="noStrike" cap="none" normalizeH="0" baseline="0" dirty="0" smtClean="0">
              <a:ln>
                <a:noFill/>
              </a:ln>
              <a:solidFill>
                <a:srgbClr val="92D05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3000"/>
                                        <p:tgtEl>
                                          <p:spTgt spid="30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2" dur="3000"/>
                                        <p:tgtEl>
                                          <p:spTgt spid="30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7" dur="3000"/>
                                        <p:tgtEl>
                                          <p:spTgt spid="30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2" dur="3000"/>
                                        <p:tgtEl>
                                          <p:spTgt spid="30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7" dur="3000"/>
                                        <p:tgtEl>
                                          <p:spTgt spid="307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2" dur="3000"/>
                                        <p:tgtEl>
                                          <p:spTgt spid="307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7" dur="3000"/>
                                        <p:tgtEl>
                                          <p:spTgt spid="307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42" dur="3000"/>
                                        <p:tgtEl>
                                          <p:spTgt spid="307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7" dur="3000"/>
                                        <p:tgtEl>
                                          <p:spTgt spid="307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228600"/>
            <a:ext cx="9144000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571500" algn="l"/>
                <a:tab pos="2971800" algn="l"/>
              </a:tabLst>
            </a:pP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Rule :</a:t>
            </a: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 </a:t>
            </a: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Universal truth Sentence এ adjective </a:t>
            </a:r>
            <a:r>
              <a:rPr kumimoji="0" lang="en-US" altLang="zh-CN" sz="2400" b="0" i="0" u="none" strike="noStrike" cap="none" normalizeH="0" baseline="0" dirty="0" err="1" smtClean="0">
                <a:ln>
                  <a:noFill/>
                </a:ln>
                <a:solidFill>
                  <a:schemeClr val="accent2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এর</a:t>
            </a: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 Opposite word </a:t>
            </a:r>
            <a:r>
              <a:rPr kumimoji="0" lang="en-US" altLang="zh-CN" sz="2400" b="0" i="0" u="none" strike="noStrike" cap="none" normalizeH="0" baseline="0" dirty="0" err="1" smtClean="0">
                <a:ln>
                  <a:noFill/>
                </a:ln>
                <a:solidFill>
                  <a:schemeClr val="accent2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পাওয়া</a:t>
            </a: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 </a:t>
            </a:r>
            <a:r>
              <a:rPr kumimoji="0" lang="en-US" altLang="zh-CN" sz="2400" b="0" i="0" u="none" strike="noStrike" cap="none" normalizeH="0" baseline="0" dirty="0" err="1" smtClean="0">
                <a:ln>
                  <a:noFill/>
                </a:ln>
                <a:solidFill>
                  <a:schemeClr val="accent2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না</a:t>
            </a: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 </a:t>
            </a:r>
            <a:r>
              <a:rPr kumimoji="0" lang="en-US" altLang="zh-CN" sz="2400" b="0" i="0" u="none" strike="noStrike" cap="none" normalizeH="0" baseline="0" dirty="0" err="1" smtClean="0">
                <a:ln>
                  <a:noFill/>
                </a:ln>
                <a:solidFill>
                  <a:schemeClr val="accent2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গেলে</a:t>
            </a: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 Negative-Interrogative </a:t>
            </a:r>
            <a:r>
              <a:rPr kumimoji="0" lang="en-US" altLang="zh-CN" sz="2400" b="0" i="0" u="none" strike="noStrike" cap="none" normalizeH="0" baseline="0" dirty="0" err="1" smtClean="0">
                <a:ln>
                  <a:noFill/>
                </a:ln>
                <a:solidFill>
                  <a:schemeClr val="accent2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করতে</a:t>
            </a: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 </a:t>
            </a:r>
            <a:r>
              <a:rPr kumimoji="0" lang="en-US" altLang="zh-CN" sz="2400" b="0" i="0" u="none" strike="noStrike" cap="none" normalizeH="0" baseline="0" dirty="0" err="1" smtClean="0">
                <a:ln>
                  <a:noFill/>
                </a:ln>
                <a:solidFill>
                  <a:schemeClr val="accent2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হয়</a:t>
            </a: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 </a:t>
            </a:r>
            <a:r>
              <a:rPr kumimoji="0" lang="en-US" altLang="zh-CN" sz="2400" b="0" i="0" u="none" strike="noStrike" cap="none" normalizeH="0" baseline="0" dirty="0" err="1" smtClean="0">
                <a:ln>
                  <a:noFill/>
                </a:ln>
                <a:solidFill>
                  <a:schemeClr val="accent2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তবে</a:t>
            </a: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 auxiliary verb </a:t>
            </a:r>
            <a:r>
              <a:rPr kumimoji="0" lang="en-US" altLang="zh-CN" sz="2400" b="0" i="0" u="none" strike="noStrike" cap="none" normalizeH="0" baseline="0" dirty="0" err="1" smtClean="0">
                <a:ln>
                  <a:noFill/>
                </a:ln>
                <a:solidFill>
                  <a:schemeClr val="accent2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না</a:t>
            </a: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 </a:t>
            </a:r>
            <a:r>
              <a:rPr kumimoji="0" lang="en-US" altLang="zh-CN" sz="2400" b="0" i="0" u="none" strike="noStrike" cap="none" normalizeH="0" baseline="0" dirty="0" err="1" smtClean="0">
                <a:ln>
                  <a:noFill/>
                </a:ln>
                <a:solidFill>
                  <a:schemeClr val="accent2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থাকলে</a:t>
            </a: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 Nothing but </a:t>
            </a:r>
            <a:r>
              <a:rPr kumimoji="0" lang="en-US" altLang="zh-CN" sz="2400" b="0" i="0" u="none" strike="noStrike" cap="none" normalizeH="0" baseline="0" dirty="0" err="1" smtClean="0">
                <a:ln>
                  <a:noFill/>
                </a:ln>
                <a:solidFill>
                  <a:schemeClr val="accent2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ব্যবহার</a:t>
            </a: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 </a:t>
            </a:r>
            <a:r>
              <a:rPr kumimoji="0" lang="en-US" altLang="zh-CN" sz="2400" b="0" i="0" u="none" strike="noStrike" cap="none" normalizeH="0" baseline="0" dirty="0" err="1" smtClean="0">
                <a:ln>
                  <a:noFill/>
                </a:ln>
                <a:solidFill>
                  <a:schemeClr val="accent2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করেও</a:t>
            </a: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 </a:t>
            </a:r>
            <a:r>
              <a:rPr kumimoji="0" lang="en-US" altLang="zh-CN" sz="2400" b="0" i="0" u="none" strike="noStrike" cap="none" normalizeH="0" baseline="0" dirty="0" err="1" smtClean="0">
                <a:ln>
                  <a:noFill/>
                </a:ln>
                <a:solidFill>
                  <a:schemeClr val="accent2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করা</a:t>
            </a: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 </a:t>
            </a:r>
            <a:r>
              <a:rPr kumimoji="0" lang="en-US" altLang="zh-CN" sz="2400" b="0" i="0" u="none" strike="noStrike" cap="none" normalizeH="0" baseline="0" dirty="0" err="1" smtClean="0">
                <a:ln>
                  <a:noFill/>
                </a:ln>
                <a:solidFill>
                  <a:schemeClr val="accent2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যায়</a:t>
            </a: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।  </a:t>
            </a:r>
            <a:endParaRPr kumimoji="0" lang="en-US" altLang="zh-CN" sz="2400" b="0" i="0" u="none" strike="noStrike" cap="none" normalizeH="0" baseline="0" dirty="0" smtClean="0">
              <a:ln>
                <a:noFill/>
              </a:ln>
              <a:solidFill>
                <a:schemeClr val="accent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71500" algn="l"/>
                <a:tab pos="2971800" algn="l"/>
              </a:tabLst>
            </a:pP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       </a:t>
            </a: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71500" algn="l"/>
                <a:tab pos="2971800" algn="l"/>
              </a:tabLst>
            </a:pPr>
            <a:endParaRPr lang="en-US" altLang="zh-CN" sz="2400" dirty="0" smtClean="0">
              <a:latin typeface="Vrinda" pitchFamily="34" charset="0"/>
              <a:ea typeface="SimSun" pitchFamily="2" charset="-122"/>
              <a:cs typeface="Vrinda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71500" algn="l"/>
                <a:tab pos="2971800" algn="l"/>
              </a:tabLst>
            </a:pP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Example :</a:t>
            </a: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 </a:t>
            </a: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# Knowledge is power.</a:t>
            </a: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	                                </a:t>
            </a:r>
            <a:endParaRPr kumimoji="0" lang="en-US" altLang="zh-CN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71500" algn="l"/>
                <a:tab pos="2971800" algn="l"/>
              </a:tabLst>
            </a:pP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	        </a:t>
            </a: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rgbClr val="92D05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» Isn’t knowledge power?</a:t>
            </a: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	                       </a:t>
            </a:r>
            <a:endParaRPr kumimoji="0" lang="en-US" altLang="zh-CN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71500" algn="l"/>
                <a:tab pos="2971800" algn="l"/>
              </a:tabLst>
            </a:pP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          </a:t>
            </a: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Or, Knowledge is nothing but power.</a:t>
            </a:r>
            <a:endParaRPr kumimoji="0" lang="en-US" altLang="zh-CN" sz="24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71500" algn="l"/>
                <a:tab pos="2971800" algn="l"/>
              </a:tabLst>
            </a:pP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       </a:t>
            </a:r>
            <a:endParaRPr kumimoji="0" lang="en-US" altLang="zh-CN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71500" algn="l"/>
                <a:tab pos="2971800" algn="l"/>
              </a:tabLst>
            </a:pPr>
            <a:endParaRPr kumimoji="0" lang="en-US" altLang="zh-CN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rinda" pitchFamily="34" charset="0"/>
              <a:ea typeface="SimSun" pitchFamily="2" charset="-122"/>
              <a:cs typeface="Vrinda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71500" algn="l"/>
                <a:tab pos="2971800" algn="l"/>
              </a:tabLst>
            </a:pPr>
            <a:r>
              <a:rPr lang="en-US" altLang="zh-CN" sz="2400" dirty="0" smtClean="0">
                <a:latin typeface="Vrinda" pitchFamily="34" charset="0"/>
                <a:ea typeface="SimSun" pitchFamily="2" charset="-122"/>
                <a:cs typeface="Vrinda" pitchFamily="34" charset="0"/>
              </a:rPr>
              <a:t> </a:t>
            </a:r>
            <a:r>
              <a:rPr lang="en-US" altLang="zh-CN" sz="2400" dirty="0" smtClean="0">
                <a:latin typeface="Vrinda" pitchFamily="34" charset="0"/>
                <a:ea typeface="SimSun" pitchFamily="2" charset="-122"/>
                <a:cs typeface="Vrinda" pitchFamily="34" charset="0"/>
              </a:rPr>
              <a:t>       </a:t>
            </a: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# </a:t>
            </a: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The sun sets in the west.</a:t>
            </a:r>
            <a:endParaRPr kumimoji="0" lang="en-US" altLang="zh-CN" sz="2400" b="0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71500" algn="l"/>
                <a:tab pos="2971800" algn="l"/>
              </a:tabLst>
            </a:pP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          </a:t>
            </a: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rgbClr val="92D05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» Doesn’t the sun set in the west?</a:t>
            </a: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71500" algn="l"/>
                <a:tab pos="2971800" algn="l"/>
              </a:tabLst>
            </a:pPr>
            <a:endParaRPr lang="en-US" altLang="zh-CN" sz="2400" dirty="0" smtClean="0">
              <a:solidFill>
                <a:srgbClr val="92D050"/>
              </a:solidFill>
              <a:latin typeface="Vrinda" pitchFamily="34" charset="0"/>
              <a:ea typeface="SimSun" pitchFamily="2" charset="-122"/>
              <a:cs typeface="Vrinda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71500" algn="l"/>
                <a:tab pos="2971800" algn="l"/>
              </a:tabLst>
            </a:pPr>
            <a:endParaRPr kumimoji="0" lang="en-US" altLang="zh-CN" sz="2400" b="0" i="0" u="none" strike="noStrike" cap="none" normalizeH="0" baseline="0" dirty="0" smtClean="0">
              <a:ln>
                <a:noFill/>
              </a:ln>
              <a:solidFill>
                <a:srgbClr val="92D050"/>
              </a:solidFill>
              <a:effectLst/>
              <a:latin typeface="Vrinda" pitchFamily="34" charset="0"/>
              <a:ea typeface="SimSun" pitchFamily="2" charset="-122"/>
              <a:cs typeface="Vrinda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71500" algn="l"/>
                <a:tab pos="2971800" algn="l"/>
              </a:tabLst>
            </a:pPr>
            <a:endParaRPr lang="en-US" altLang="zh-CN" sz="2400" dirty="0" smtClean="0">
              <a:solidFill>
                <a:srgbClr val="92D050"/>
              </a:solidFill>
              <a:latin typeface="Vrinda" pitchFamily="34" charset="0"/>
              <a:ea typeface="SimSun" pitchFamily="2" charset="-122"/>
              <a:cs typeface="Vrinda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71500" algn="l"/>
                <a:tab pos="2971800" algn="l"/>
              </a:tabLst>
            </a:pPr>
            <a:endParaRPr kumimoji="0" lang="en-US" altLang="zh-CN" sz="2400" b="0" i="0" u="none" strike="noStrike" cap="none" normalizeH="0" baseline="0" dirty="0" smtClean="0">
              <a:ln>
                <a:noFill/>
              </a:ln>
              <a:solidFill>
                <a:srgbClr val="92D05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4897905"/>
            <a:ext cx="91440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3400" algn="l"/>
              </a:tabLst>
            </a:pPr>
            <a:r>
              <a:rPr kumimoji="0" lang="en-US" altLang="zh-CN" sz="2400" b="0" i="0" u="none" strike="noStrike" cap="none" normalizeH="0" baseline="0" dirty="0" err="1" smtClean="0">
                <a:ln>
                  <a:noFill/>
                </a:ln>
                <a:solidFill>
                  <a:schemeClr val="accent2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তবে</a:t>
            </a: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 Opposite word </a:t>
            </a:r>
            <a:r>
              <a:rPr kumimoji="0" lang="en-US" altLang="zh-CN" sz="2400" b="0" i="0" u="none" strike="noStrike" cap="none" normalizeH="0" baseline="0" dirty="0" err="1" smtClean="0">
                <a:ln>
                  <a:noFill/>
                </a:ln>
                <a:solidFill>
                  <a:schemeClr val="accent2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পাওয়া</a:t>
            </a: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 </a:t>
            </a:r>
            <a:r>
              <a:rPr kumimoji="0" lang="en-US" altLang="zh-CN" sz="2400" b="0" i="0" u="none" strike="noStrike" cap="none" normalizeH="0" baseline="0" dirty="0" err="1" smtClean="0">
                <a:ln>
                  <a:noFill/>
                </a:ln>
                <a:solidFill>
                  <a:schemeClr val="accent2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গেলে</a:t>
            </a: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 Negative-Interrogative</a:t>
            </a:r>
            <a:r>
              <a:rPr kumimoji="0" lang="en-US" altLang="zh-CN" sz="2400" b="0" i="0" u="none" strike="noStrike" cap="none" normalizeH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 </a:t>
            </a:r>
            <a:r>
              <a:rPr kumimoji="0" lang="en-US" altLang="zh-CN" sz="2400" b="0" i="0" u="none" strike="noStrike" cap="none" normalizeH="0" baseline="0" dirty="0" err="1" smtClean="0">
                <a:ln>
                  <a:noFill/>
                </a:ln>
                <a:solidFill>
                  <a:schemeClr val="accent2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করতে</a:t>
            </a: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 </a:t>
            </a:r>
            <a:r>
              <a:rPr kumimoji="0" lang="en-US" altLang="zh-CN" sz="2400" b="0" i="0" u="none" strike="noStrike" cap="none" normalizeH="0" baseline="0" dirty="0" err="1" smtClean="0">
                <a:ln>
                  <a:noFill/>
                </a:ln>
                <a:solidFill>
                  <a:schemeClr val="accent2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হবে</a:t>
            </a: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 </a:t>
            </a:r>
            <a:r>
              <a:rPr kumimoji="0" lang="en-US" altLang="zh-CN" sz="2400" b="0" i="0" u="none" strike="noStrike" cap="none" normalizeH="0" baseline="0" dirty="0" err="1" smtClean="0">
                <a:ln>
                  <a:noFill/>
                </a:ln>
                <a:solidFill>
                  <a:schemeClr val="accent2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না</a:t>
            </a: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।</a:t>
            </a:r>
            <a:endParaRPr kumimoji="0" lang="en-US" altLang="zh-CN" sz="2400" b="0" i="0" u="none" strike="noStrike" cap="none" normalizeH="0" baseline="0" dirty="0" smtClean="0">
              <a:ln>
                <a:noFill/>
              </a:ln>
              <a:solidFill>
                <a:schemeClr val="accent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3400" algn="l"/>
              </a:tabLst>
            </a:pP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    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3400" algn="l"/>
              </a:tabLst>
            </a:pP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       </a:t>
            </a: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Example : </a:t>
            </a: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# Man is mortal</a:t>
            </a:r>
            <a:endParaRPr kumimoji="0" lang="en-US" altLang="zh-CN" sz="2400" b="0" i="0" u="none" strike="noStrike" cap="none" normalizeH="0" baseline="0" dirty="0" smtClean="0">
              <a:ln>
                <a:noFill/>
              </a:ln>
              <a:solidFill>
                <a:srgbClr val="00B0F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3400" algn="l"/>
              </a:tabLst>
            </a:pP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                </a:t>
            </a: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Vrinda" pitchFamily="34" charset="0"/>
                <a:ea typeface="SimSun" pitchFamily="2" charset="-122"/>
                <a:cs typeface="Vrinda" pitchFamily="34" charset="0"/>
              </a:rPr>
              <a:t>» Man is not immortal.</a:t>
            </a:r>
            <a:endParaRPr kumimoji="0" lang="en-US" altLang="zh-CN" sz="24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" dur="3000"/>
                                        <p:tgtEl>
                                          <p:spTgt spid="20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" dur="3000"/>
                                        <p:tgtEl>
                                          <p:spTgt spid="20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7" dur="3000"/>
                                        <p:tgtEl>
                                          <p:spTgt spid="20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2" dur="3000"/>
                                        <p:tgtEl>
                                          <p:spTgt spid="204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7" dur="3000"/>
                                        <p:tgtEl>
                                          <p:spTgt spid="204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2" dur="3000"/>
                                        <p:tgtEl>
                                          <p:spTgt spid="204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7" dur="3000"/>
                                        <p:tgtEl>
                                          <p:spTgt spid="20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2" dur="3000"/>
                                        <p:tgtEl>
                                          <p:spTgt spid="20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47" dur="3000"/>
                                        <p:tgtEl>
                                          <p:spTgt spid="20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228600"/>
            <a:ext cx="7239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i="1" dirty="0" smtClean="0">
                <a:solidFill>
                  <a:srgbClr val="FF0000"/>
                </a:solidFill>
              </a:rPr>
              <a:t>Group   Work</a:t>
            </a:r>
            <a:endParaRPr lang="en-US" sz="3200" i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1066800"/>
            <a:ext cx="861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C000"/>
                </a:solidFill>
                <a:cs typeface="NikoshBAN" panose="02000000000000000000" pitchFamily="2" charset="0"/>
              </a:rPr>
              <a:t>Change </a:t>
            </a:r>
            <a:r>
              <a:rPr lang="en-US" sz="2800" dirty="0" smtClean="0">
                <a:solidFill>
                  <a:srgbClr val="FFC000"/>
                </a:solidFill>
                <a:cs typeface="NikoshBAN" panose="02000000000000000000" pitchFamily="2" charset="0"/>
              </a:rPr>
              <a:t> the  following  sentences  into  negative  form</a:t>
            </a:r>
            <a:endParaRPr lang="en-US" sz="2800" dirty="0">
              <a:solidFill>
                <a:srgbClr val="FFC000"/>
              </a:solidFill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2133600"/>
            <a:ext cx="411480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en-US" sz="2000" dirty="0" smtClean="0">
                <a:solidFill>
                  <a:srgbClr val="92D050"/>
                </a:solidFill>
              </a:rPr>
              <a:t>I </a:t>
            </a:r>
            <a:r>
              <a:rPr lang="en-US" sz="2000" dirty="0" smtClean="0">
                <a:solidFill>
                  <a:srgbClr val="92D050"/>
                </a:solidFill>
              </a:rPr>
              <a:t>need a book only. </a:t>
            </a:r>
            <a:r>
              <a:rPr lang="en-US" sz="2000" dirty="0" smtClean="0">
                <a:solidFill>
                  <a:srgbClr val="92D050"/>
                </a:solidFill>
              </a:rPr>
              <a:t>                                                     </a:t>
            </a:r>
          </a:p>
          <a:p>
            <a:pPr marL="342900" indent="-342900">
              <a:buAutoNum type="arabicPeriod"/>
            </a:pPr>
            <a:r>
              <a:rPr lang="en-US" sz="2000" dirty="0" smtClean="0">
                <a:solidFill>
                  <a:srgbClr val="92D050"/>
                </a:solidFill>
              </a:rPr>
              <a:t>He </a:t>
            </a:r>
            <a:r>
              <a:rPr lang="en-US" sz="2000" dirty="0" smtClean="0">
                <a:solidFill>
                  <a:srgbClr val="92D050"/>
                </a:solidFill>
              </a:rPr>
              <a:t>failed to keep his promise</a:t>
            </a:r>
            <a:r>
              <a:rPr lang="en-US" sz="2000" dirty="0" smtClean="0">
                <a:solidFill>
                  <a:srgbClr val="92D050"/>
                </a:solidFill>
              </a:rPr>
              <a:t>.</a:t>
            </a:r>
            <a:endParaRPr lang="en-US" sz="2000" dirty="0" smtClean="0">
              <a:solidFill>
                <a:srgbClr val="92D050"/>
              </a:solidFill>
            </a:endParaRPr>
          </a:p>
          <a:p>
            <a:r>
              <a:rPr lang="en-US" sz="2000" dirty="0" smtClean="0">
                <a:solidFill>
                  <a:srgbClr val="92D050"/>
                </a:solidFill>
              </a:rPr>
              <a:t> </a:t>
            </a:r>
            <a:r>
              <a:rPr lang="en-US" sz="2000" dirty="0" smtClean="0">
                <a:solidFill>
                  <a:srgbClr val="92D050"/>
                </a:solidFill>
              </a:rPr>
              <a:t>3.   </a:t>
            </a:r>
            <a:r>
              <a:rPr lang="en-US" sz="2000" dirty="0" smtClean="0">
                <a:solidFill>
                  <a:srgbClr val="92D050"/>
                </a:solidFill>
              </a:rPr>
              <a:t>I need ten taka only.                                                    </a:t>
            </a:r>
            <a:endParaRPr lang="en-US" sz="2000" dirty="0" smtClean="0">
              <a:solidFill>
                <a:srgbClr val="92D050"/>
              </a:solidFill>
            </a:endParaRPr>
          </a:p>
          <a:p>
            <a:r>
              <a:rPr lang="en-US" sz="2000" dirty="0" smtClean="0">
                <a:solidFill>
                  <a:srgbClr val="92D050"/>
                </a:solidFill>
              </a:rPr>
              <a:t>4 .   </a:t>
            </a:r>
            <a:r>
              <a:rPr lang="en-US" sz="2000" dirty="0" smtClean="0">
                <a:solidFill>
                  <a:srgbClr val="92D050"/>
                </a:solidFill>
              </a:rPr>
              <a:t>Every cloud has a silver lining.</a:t>
            </a:r>
          </a:p>
          <a:p>
            <a:r>
              <a:rPr lang="en-US" sz="2000" dirty="0" smtClean="0">
                <a:solidFill>
                  <a:srgbClr val="92D050"/>
                </a:solidFill>
              </a:rPr>
              <a:t>5 .   </a:t>
            </a:r>
            <a:r>
              <a:rPr lang="en-US" sz="2000" dirty="0" smtClean="0">
                <a:solidFill>
                  <a:srgbClr val="92D050"/>
                </a:solidFill>
              </a:rPr>
              <a:t>Only money can save me now.                                  </a:t>
            </a:r>
            <a:endParaRPr lang="en-US" sz="2000" dirty="0" smtClean="0">
              <a:solidFill>
                <a:srgbClr val="92D050"/>
              </a:solidFill>
            </a:endParaRPr>
          </a:p>
          <a:p>
            <a:r>
              <a:rPr lang="en-US" sz="2000" dirty="0" smtClean="0">
                <a:solidFill>
                  <a:srgbClr val="92D050"/>
                </a:solidFill>
              </a:rPr>
              <a:t>6.    </a:t>
            </a:r>
            <a:r>
              <a:rPr lang="en-US" sz="2000" dirty="0" smtClean="0">
                <a:solidFill>
                  <a:srgbClr val="92D050"/>
                </a:solidFill>
              </a:rPr>
              <a:t>Every effect has  cause.	</a:t>
            </a:r>
          </a:p>
          <a:p>
            <a:r>
              <a:rPr lang="en-US" sz="2000" dirty="0" smtClean="0">
                <a:solidFill>
                  <a:srgbClr val="92D050"/>
                </a:solidFill>
              </a:rPr>
              <a:t> 7.   </a:t>
            </a:r>
            <a:r>
              <a:rPr lang="en-US" sz="2000" dirty="0" smtClean="0">
                <a:solidFill>
                  <a:srgbClr val="92D050"/>
                </a:solidFill>
              </a:rPr>
              <a:t>I eat only one thing.                                                    </a:t>
            </a:r>
            <a:endParaRPr lang="en-US" sz="2000" dirty="0" smtClean="0">
              <a:solidFill>
                <a:srgbClr val="92D050"/>
              </a:solidFill>
            </a:endParaRPr>
          </a:p>
          <a:p>
            <a:r>
              <a:rPr lang="en-US" sz="2000" dirty="0" smtClean="0">
                <a:solidFill>
                  <a:srgbClr val="92D050"/>
                </a:solidFill>
              </a:rPr>
              <a:t>8.   </a:t>
            </a:r>
            <a:r>
              <a:rPr lang="en-US" sz="2000" dirty="0" smtClean="0">
                <a:solidFill>
                  <a:srgbClr val="92D050"/>
                </a:solidFill>
              </a:rPr>
              <a:t>He refused the money. </a:t>
            </a:r>
          </a:p>
          <a:p>
            <a:r>
              <a:rPr lang="en-US" sz="2000" dirty="0" smtClean="0">
                <a:solidFill>
                  <a:srgbClr val="92D050"/>
                </a:solidFill>
              </a:rPr>
              <a:t>9.   </a:t>
            </a:r>
            <a:r>
              <a:rPr lang="en-US" sz="2000" dirty="0" smtClean="0">
                <a:solidFill>
                  <a:srgbClr val="92D050"/>
                </a:solidFill>
              </a:rPr>
              <a:t>All men must die.                                                        </a:t>
            </a:r>
            <a:endParaRPr lang="en-US" sz="2000" dirty="0" smtClean="0">
              <a:solidFill>
                <a:srgbClr val="92D050"/>
              </a:solidFill>
            </a:endParaRPr>
          </a:p>
          <a:p>
            <a:r>
              <a:rPr lang="en-US" sz="2000" dirty="0" smtClean="0">
                <a:solidFill>
                  <a:srgbClr val="92D050"/>
                </a:solidFill>
              </a:rPr>
              <a:t>10. </a:t>
            </a:r>
            <a:r>
              <a:rPr lang="en-US" sz="2000" dirty="0" smtClean="0">
                <a:solidFill>
                  <a:srgbClr val="92D050"/>
                </a:solidFill>
              </a:rPr>
              <a:t>Every lighting has a thunder.</a:t>
            </a:r>
          </a:p>
          <a:p>
            <a:r>
              <a:rPr lang="en-US" sz="2000" dirty="0" smtClean="0">
                <a:solidFill>
                  <a:srgbClr val="92D050"/>
                </a:solidFill>
              </a:rPr>
              <a:t>   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267200" y="2209800"/>
            <a:ext cx="48768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B0F0"/>
                </a:solidFill>
              </a:rPr>
              <a:t> 1.  I need nothing but a book.</a:t>
            </a:r>
          </a:p>
          <a:p>
            <a:r>
              <a:rPr lang="en-US" sz="2000" dirty="0" smtClean="0">
                <a:solidFill>
                  <a:srgbClr val="00B0F0"/>
                </a:solidFill>
              </a:rPr>
              <a:t>2. </a:t>
            </a:r>
            <a:r>
              <a:rPr lang="en-US" sz="2000" dirty="0" smtClean="0">
                <a:solidFill>
                  <a:srgbClr val="00B0F0"/>
                </a:solidFill>
              </a:rPr>
              <a:t>He did not keep his promise.</a:t>
            </a:r>
            <a:endParaRPr lang="en-US" sz="2000" dirty="0" smtClean="0">
              <a:solidFill>
                <a:srgbClr val="00B0F0"/>
              </a:solidFill>
            </a:endParaRPr>
          </a:p>
          <a:p>
            <a:r>
              <a:rPr lang="en-US" sz="2000" dirty="0" smtClean="0">
                <a:solidFill>
                  <a:srgbClr val="00B0F0"/>
                </a:solidFill>
              </a:rPr>
              <a:t>3. </a:t>
            </a:r>
            <a:r>
              <a:rPr lang="en-US" sz="2000" dirty="0" smtClean="0">
                <a:solidFill>
                  <a:srgbClr val="00B0F0"/>
                </a:solidFill>
              </a:rPr>
              <a:t>I do not need more than ten taka.</a:t>
            </a:r>
            <a:endParaRPr lang="en-US" sz="2000" dirty="0" smtClean="0">
              <a:solidFill>
                <a:srgbClr val="00B0F0"/>
              </a:solidFill>
            </a:endParaRPr>
          </a:p>
          <a:p>
            <a:r>
              <a:rPr lang="en-US" sz="2000" dirty="0" smtClean="0">
                <a:solidFill>
                  <a:srgbClr val="00B0F0"/>
                </a:solidFill>
              </a:rPr>
              <a:t>4. </a:t>
            </a:r>
            <a:r>
              <a:rPr lang="en-US" sz="2000" dirty="0" smtClean="0">
                <a:solidFill>
                  <a:srgbClr val="00B0F0"/>
                </a:solidFill>
              </a:rPr>
              <a:t>There is no cloud without a silver lining.</a:t>
            </a:r>
            <a:endParaRPr lang="en-US" sz="2000" dirty="0" smtClean="0">
              <a:solidFill>
                <a:srgbClr val="00B0F0"/>
              </a:solidFill>
            </a:endParaRPr>
          </a:p>
          <a:p>
            <a:r>
              <a:rPr lang="en-US" sz="2000" dirty="0" smtClean="0">
                <a:solidFill>
                  <a:srgbClr val="00B0F0"/>
                </a:solidFill>
              </a:rPr>
              <a:t>5. </a:t>
            </a:r>
            <a:r>
              <a:rPr lang="en-US" sz="2000" dirty="0" smtClean="0">
                <a:solidFill>
                  <a:srgbClr val="00B0F0"/>
                </a:solidFill>
              </a:rPr>
              <a:t>Nothing but money can save me </a:t>
            </a:r>
            <a:r>
              <a:rPr lang="en-US" sz="2000" dirty="0" smtClean="0">
                <a:solidFill>
                  <a:srgbClr val="00B0F0"/>
                </a:solidFill>
              </a:rPr>
              <a:t>now.</a:t>
            </a:r>
          </a:p>
          <a:p>
            <a:r>
              <a:rPr lang="en-US" sz="2000" dirty="0" smtClean="0">
                <a:solidFill>
                  <a:srgbClr val="00B0F0"/>
                </a:solidFill>
              </a:rPr>
              <a:t>6. </a:t>
            </a:r>
            <a:r>
              <a:rPr lang="en-US" sz="2000" dirty="0" smtClean="0">
                <a:solidFill>
                  <a:srgbClr val="00B0F0"/>
                </a:solidFill>
              </a:rPr>
              <a:t>There is no effect without cause. </a:t>
            </a:r>
            <a:endParaRPr lang="en-US" sz="2000" dirty="0" smtClean="0">
              <a:solidFill>
                <a:srgbClr val="00B0F0"/>
              </a:solidFill>
            </a:endParaRPr>
          </a:p>
          <a:p>
            <a:r>
              <a:rPr lang="en-US" sz="2000" dirty="0" smtClean="0">
                <a:solidFill>
                  <a:srgbClr val="00B0F0"/>
                </a:solidFill>
              </a:rPr>
              <a:t>7. </a:t>
            </a:r>
            <a:r>
              <a:rPr lang="en-US" sz="2000" dirty="0" smtClean="0">
                <a:solidFill>
                  <a:srgbClr val="00B0F0"/>
                </a:solidFill>
              </a:rPr>
              <a:t>I </a:t>
            </a:r>
            <a:r>
              <a:rPr lang="en-US" sz="2000" dirty="0" smtClean="0">
                <a:solidFill>
                  <a:srgbClr val="00B0F0"/>
                </a:solidFill>
              </a:rPr>
              <a:t>do not eat  </a:t>
            </a:r>
            <a:r>
              <a:rPr lang="en-US" sz="2000" dirty="0" smtClean="0">
                <a:solidFill>
                  <a:srgbClr val="00B0F0"/>
                </a:solidFill>
              </a:rPr>
              <a:t>more than one thing. </a:t>
            </a:r>
            <a:endParaRPr lang="en-US" sz="2000" dirty="0" smtClean="0">
              <a:solidFill>
                <a:srgbClr val="00B0F0"/>
              </a:solidFill>
            </a:endParaRPr>
          </a:p>
          <a:p>
            <a:r>
              <a:rPr lang="en-US" sz="2000" dirty="0" smtClean="0">
                <a:solidFill>
                  <a:srgbClr val="00B0F0"/>
                </a:solidFill>
              </a:rPr>
              <a:t>8. </a:t>
            </a:r>
            <a:r>
              <a:rPr lang="en-US" sz="2000" dirty="0" smtClean="0">
                <a:solidFill>
                  <a:srgbClr val="00B0F0"/>
                </a:solidFill>
              </a:rPr>
              <a:t>He did not accept the money.</a:t>
            </a:r>
            <a:endParaRPr lang="en-US" sz="2000" dirty="0" smtClean="0">
              <a:solidFill>
                <a:srgbClr val="00B0F0"/>
              </a:solidFill>
            </a:endParaRPr>
          </a:p>
          <a:p>
            <a:r>
              <a:rPr lang="en-US" sz="2000" dirty="0" smtClean="0">
                <a:solidFill>
                  <a:srgbClr val="00B0F0"/>
                </a:solidFill>
              </a:rPr>
              <a:t>9. </a:t>
            </a:r>
            <a:r>
              <a:rPr lang="en-US" sz="2000" dirty="0" smtClean="0">
                <a:solidFill>
                  <a:srgbClr val="00B0F0"/>
                </a:solidFill>
              </a:rPr>
              <a:t>None can avoid death.</a:t>
            </a:r>
            <a:endParaRPr lang="en-US" sz="2000" dirty="0" smtClean="0">
              <a:solidFill>
                <a:srgbClr val="00B0F0"/>
              </a:solidFill>
            </a:endParaRPr>
          </a:p>
          <a:p>
            <a:r>
              <a:rPr lang="en-US" sz="2000" dirty="0" smtClean="0">
                <a:solidFill>
                  <a:srgbClr val="00B0F0"/>
                </a:solidFill>
              </a:rPr>
              <a:t>10. </a:t>
            </a:r>
            <a:r>
              <a:rPr lang="en-US" sz="2000" dirty="0" smtClean="0">
                <a:solidFill>
                  <a:srgbClr val="00B0F0"/>
                </a:solidFill>
              </a:rPr>
              <a:t>There is no lighting without a thunder.</a:t>
            </a:r>
            <a:endParaRPr lang="en-US" sz="20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3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6" dur="5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2" dur="5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5" dur="5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8" dur="5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1" dur="5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4" dur="5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7" dur="5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0" dur="5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3" dur="5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6" dur="5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51" dur="3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56" dur="3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61" dur="3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66" dur="3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1" dur="3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6" dur="3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81" dur="3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86" dur="3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91" dur="3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96" dur="3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71600" y="609600"/>
            <a:ext cx="6019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rgbClr val="FFFF00"/>
                </a:solidFill>
                <a:cs typeface="NikoshBAN" panose="02000000000000000000" pitchFamily="2" charset="0"/>
              </a:rPr>
              <a:t>Evaluation</a:t>
            </a:r>
            <a:endParaRPr lang="en-US" sz="4400" dirty="0">
              <a:solidFill>
                <a:srgbClr val="FFFF00"/>
              </a:solidFill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2057400"/>
            <a:ext cx="838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accent2"/>
                </a:solidFill>
                <a:cs typeface="NikoshBAN" panose="02000000000000000000" pitchFamily="2" charset="0"/>
              </a:rPr>
              <a:t>Transform </a:t>
            </a:r>
            <a:r>
              <a:rPr lang="en-US" sz="2800" dirty="0" smtClean="0">
                <a:solidFill>
                  <a:schemeClr val="accent2"/>
                </a:solidFill>
                <a:cs typeface="NikoshBAN" panose="02000000000000000000" pitchFamily="2" charset="0"/>
              </a:rPr>
              <a:t>the  </a:t>
            </a:r>
            <a:r>
              <a:rPr lang="en-US" sz="2800" dirty="0" smtClean="0">
                <a:solidFill>
                  <a:schemeClr val="accent2"/>
                </a:solidFill>
                <a:cs typeface="NikoshBAN" panose="02000000000000000000" pitchFamily="2" charset="0"/>
              </a:rPr>
              <a:t>following </a:t>
            </a:r>
            <a:r>
              <a:rPr lang="en-US" sz="2800" dirty="0" smtClean="0">
                <a:solidFill>
                  <a:schemeClr val="accent2"/>
                </a:solidFill>
                <a:cs typeface="NikoshBAN" panose="02000000000000000000" pitchFamily="2" charset="0"/>
              </a:rPr>
              <a:t> sentences  into  Affirmative</a:t>
            </a:r>
            <a:endParaRPr lang="en-US" sz="2800" dirty="0">
              <a:solidFill>
                <a:schemeClr val="accent2"/>
              </a:solidFill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3200400"/>
            <a:ext cx="457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B0F0"/>
                </a:solidFill>
              </a:rPr>
              <a:t>1.</a:t>
            </a:r>
            <a:r>
              <a:rPr lang="en-US" sz="2400" dirty="0" smtClean="0">
                <a:solidFill>
                  <a:srgbClr val="00B0F0"/>
                </a:solidFill>
              </a:rPr>
              <a:t> I could not catch the train.</a:t>
            </a:r>
            <a:endParaRPr lang="en-US" sz="2400" dirty="0" smtClean="0">
              <a:solidFill>
                <a:srgbClr val="00B0F0"/>
              </a:solidFill>
            </a:endParaRPr>
          </a:p>
          <a:p>
            <a:r>
              <a:rPr lang="en-US" sz="2400" dirty="0" smtClean="0">
                <a:solidFill>
                  <a:srgbClr val="00B0F0"/>
                </a:solidFill>
              </a:rPr>
              <a:t>2.</a:t>
            </a:r>
            <a:r>
              <a:rPr lang="en-US" sz="2400" dirty="0" smtClean="0">
                <a:solidFill>
                  <a:srgbClr val="00B0F0"/>
                </a:solidFill>
              </a:rPr>
              <a:t> There is no rose but has a thorn.</a:t>
            </a:r>
            <a:endParaRPr lang="en-US" sz="2400" dirty="0" smtClean="0">
              <a:solidFill>
                <a:srgbClr val="00B0F0"/>
              </a:solidFill>
            </a:endParaRPr>
          </a:p>
          <a:p>
            <a:r>
              <a:rPr lang="en-US" sz="2400" dirty="0" smtClean="0">
                <a:solidFill>
                  <a:srgbClr val="00B0F0"/>
                </a:solidFill>
              </a:rPr>
              <a:t>3.</a:t>
            </a:r>
            <a:r>
              <a:rPr lang="en-US" sz="2400" dirty="0" smtClean="0">
                <a:solidFill>
                  <a:srgbClr val="00B0F0"/>
                </a:solidFill>
              </a:rPr>
              <a:t> I am never against him.</a:t>
            </a:r>
            <a:endParaRPr lang="en-US" sz="2400" dirty="0" smtClean="0">
              <a:solidFill>
                <a:srgbClr val="00B0F0"/>
              </a:solidFill>
            </a:endParaRPr>
          </a:p>
          <a:p>
            <a:r>
              <a:rPr lang="en-US" sz="2400" dirty="0" smtClean="0">
                <a:solidFill>
                  <a:srgbClr val="00B0F0"/>
                </a:solidFill>
              </a:rPr>
              <a:t>4.</a:t>
            </a:r>
            <a:r>
              <a:rPr lang="en-US" sz="2400" dirty="0" smtClean="0">
                <a:solidFill>
                  <a:srgbClr val="00B0F0"/>
                </a:solidFill>
              </a:rPr>
              <a:t> None will deny this.</a:t>
            </a:r>
            <a:endParaRPr lang="en-US" sz="2400" dirty="0" smtClean="0">
              <a:solidFill>
                <a:srgbClr val="00B0F0"/>
              </a:solidFill>
            </a:endParaRPr>
          </a:p>
          <a:p>
            <a:r>
              <a:rPr lang="en-US" sz="2400" dirty="0" smtClean="0">
                <a:solidFill>
                  <a:srgbClr val="00B0F0"/>
                </a:solidFill>
              </a:rPr>
              <a:t>5.</a:t>
            </a:r>
            <a:r>
              <a:rPr lang="en-US" sz="2400" dirty="0" smtClean="0">
                <a:solidFill>
                  <a:srgbClr val="00B0F0"/>
                </a:solidFill>
              </a:rPr>
              <a:t> He did not act wisely.</a:t>
            </a:r>
            <a:endParaRPr lang="en-US" sz="2400" dirty="0" smtClean="0">
              <a:solidFill>
                <a:srgbClr val="00B0F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181600" y="3200400"/>
            <a:ext cx="3962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1.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 I missed the train.</a:t>
            </a:r>
            <a:endParaRPr lang="en-US" sz="2400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2.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 Every rose has a thorn.</a:t>
            </a:r>
            <a:endParaRPr lang="en-US" sz="2400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3.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 I always support him.</a:t>
            </a:r>
            <a:endParaRPr lang="en-US" sz="2400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4.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 Everyone will admit 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this.</a:t>
            </a:r>
          </a:p>
          <a:p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5.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 He acted foolishly.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3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3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3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3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3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3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3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3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3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9" dur="3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44" dur="3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49" dur="3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54" dur="3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59" dur="3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400" y="3657600"/>
            <a:ext cx="65532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accent2"/>
                </a:solidFill>
              </a:rPr>
              <a:t>Make </a:t>
            </a:r>
            <a:r>
              <a:rPr lang="en-US" sz="3200" b="1" dirty="0" smtClean="0">
                <a:solidFill>
                  <a:schemeClr val="accent2"/>
                </a:solidFill>
              </a:rPr>
              <a:t> ten  meaningful  affirmative</a:t>
            </a:r>
          </a:p>
          <a:p>
            <a:pPr algn="ctr"/>
            <a:r>
              <a:rPr lang="en-US" sz="3200" b="1" dirty="0" smtClean="0">
                <a:solidFill>
                  <a:schemeClr val="accent2"/>
                </a:solidFill>
              </a:rPr>
              <a:t> sentences  by  using  </a:t>
            </a:r>
            <a:r>
              <a:rPr lang="en-US" sz="3200" b="1" dirty="0" smtClean="0">
                <a:solidFill>
                  <a:schemeClr val="accent2"/>
                </a:solidFill>
              </a:rPr>
              <a:t>your </a:t>
            </a:r>
            <a:r>
              <a:rPr lang="en-US" sz="3200" b="1" dirty="0" smtClean="0">
                <a:solidFill>
                  <a:schemeClr val="accent2"/>
                </a:solidFill>
              </a:rPr>
              <a:t>imagination  and  transform  </a:t>
            </a:r>
            <a:r>
              <a:rPr lang="en-US" sz="3200" b="1" dirty="0" smtClean="0">
                <a:solidFill>
                  <a:schemeClr val="accent2"/>
                </a:solidFill>
              </a:rPr>
              <a:t>them into </a:t>
            </a:r>
            <a:r>
              <a:rPr lang="en-US" sz="3200" b="1" dirty="0" smtClean="0">
                <a:solidFill>
                  <a:schemeClr val="accent2"/>
                </a:solidFill>
              </a:rPr>
              <a:t> negative  form .</a:t>
            </a:r>
            <a:endParaRPr lang="en-US" sz="3200" b="1" dirty="0" smtClean="0">
              <a:solidFill>
                <a:schemeClr val="accent2"/>
              </a:solidFill>
            </a:endParaRPr>
          </a:p>
        </p:txBody>
      </p:sp>
      <p:sp>
        <p:nvSpPr>
          <p:cNvPr id="4" name="Horizontal Scroll 3"/>
          <p:cNvSpPr/>
          <p:nvPr/>
        </p:nvSpPr>
        <p:spPr>
          <a:xfrm>
            <a:off x="1524000" y="914400"/>
            <a:ext cx="6019800" cy="1676400"/>
          </a:xfrm>
          <a:prstGeom prst="horizontalScroll">
            <a:avLst/>
          </a:prstGeom>
          <a:solidFill>
            <a:schemeClr val="accent4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438400" y="1295400"/>
            <a:ext cx="4191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i="1" dirty="0" smtClean="0">
                <a:solidFill>
                  <a:schemeClr val="accent2">
                    <a:lumMod val="50000"/>
                  </a:schemeClr>
                </a:solidFill>
              </a:rPr>
              <a:t>Home  Work</a:t>
            </a:r>
            <a:endParaRPr lang="en-US" sz="40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3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3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3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43000" y="3733800"/>
            <a:ext cx="6784230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600" b="1" dirty="0" smtClean="0">
                <a:solidFill>
                  <a:srgbClr val="00B0F0"/>
                </a:solidFill>
                <a:latin typeface="Book Antiqua" pitchFamily="18" charset="0"/>
              </a:rPr>
              <a:t>Allah Hafiz</a:t>
            </a:r>
            <a:endParaRPr lang="en-US" sz="9600" b="1" dirty="0">
              <a:solidFill>
                <a:srgbClr val="00B0F0"/>
              </a:solidFill>
              <a:latin typeface="Book Antiqua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3400" y="990600"/>
            <a:ext cx="822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Thank  you  all  for  watching  my  class</a:t>
            </a:r>
            <a:endParaRPr lang="en-US" sz="40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chnic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407</TotalTime>
  <Words>960</Words>
  <Application>Microsoft Office PowerPoint</Application>
  <PresentationFormat>On-screen Show (4:3)</PresentationFormat>
  <Paragraphs>196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Flow</vt:lpstr>
      <vt:lpstr>Metro</vt:lpstr>
      <vt:lpstr>Paper</vt:lpstr>
      <vt:lpstr>Technic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45</cp:revision>
  <dcterms:created xsi:type="dcterms:W3CDTF">2019-10-23T13:53:35Z</dcterms:created>
  <dcterms:modified xsi:type="dcterms:W3CDTF">2019-10-25T13:11:03Z</dcterms:modified>
</cp:coreProperties>
</file>