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6"/>
  </p:notesMasterIdLst>
  <p:sldIdLst>
    <p:sldId id="257" r:id="rId2"/>
    <p:sldId id="411" r:id="rId3"/>
    <p:sldId id="258" r:id="rId4"/>
    <p:sldId id="260" r:id="rId5"/>
    <p:sldId id="261" r:id="rId6"/>
    <p:sldId id="262" r:id="rId7"/>
    <p:sldId id="276" r:id="rId8"/>
    <p:sldId id="277" r:id="rId9"/>
    <p:sldId id="278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81" r:id="rId20"/>
    <p:sldId id="274" r:id="rId21"/>
    <p:sldId id="291" r:id="rId22"/>
    <p:sldId id="292" r:id="rId23"/>
    <p:sldId id="295" r:id="rId24"/>
    <p:sldId id="293" r:id="rId25"/>
    <p:sldId id="285" r:id="rId26"/>
    <p:sldId id="287" r:id="rId27"/>
    <p:sldId id="288" r:id="rId28"/>
    <p:sldId id="290" r:id="rId29"/>
    <p:sldId id="289" r:id="rId30"/>
    <p:sldId id="279" r:id="rId31"/>
    <p:sldId id="297" r:id="rId32"/>
    <p:sldId id="298" r:id="rId33"/>
    <p:sldId id="299" r:id="rId34"/>
    <p:sldId id="296" r:id="rId35"/>
    <p:sldId id="300" r:id="rId36"/>
    <p:sldId id="302" r:id="rId37"/>
    <p:sldId id="303" r:id="rId38"/>
    <p:sldId id="304" r:id="rId39"/>
    <p:sldId id="305" r:id="rId40"/>
    <p:sldId id="306" r:id="rId41"/>
    <p:sldId id="307" r:id="rId42"/>
    <p:sldId id="308" r:id="rId43"/>
    <p:sldId id="309" r:id="rId44"/>
    <p:sldId id="310" r:id="rId45"/>
    <p:sldId id="311" r:id="rId46"/>
    <p:sldId id="312" r:id="rId47"/>
    <p:sldId id="313" r:id="rId48"/>
    <p:sldId id="314" r:id="rId49"/>
    <p:sldId id="315" r:id="rId50"/>
    <p:sldId id="316" r:id="rId51"/>
    <p:sldId id="317" r:id="rId52"/>
    <p:sldId id="318" r:id="rId53"/>
    <p:sldId id="319" r:id="rId54"/>
    <p:sldId id="320" r:id="rId55"/>
    <p:sldId id="321" r:id="rId56"/>
    <p:sldId id="322" r:id="rId57"/>
    <p:sldId id="323" r:id="rId58"/>
    <p:sldId id="324" r:id="rId59"/>
    <p:sldId id="325" r:id="rId60"/>
    <p:sldId id="326" r:id="rId61"/>
    <p:sldId id="327" r:id="rId62"/>
    <p:sldId id="328" r:id="rId63"/>
    <p:sldId id="329" r:id="rId64"/>
    <p:sldId id="410" r:id="rId6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57AE96-3C30-4F9F-AB96-868F54C0567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A21D5-EB9A-4B5C-A14E-B0660E93F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713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A21D5-EB9A-4B5C-A14E-B0660E93F9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88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2F02E2C-FD79-4305-9B3D-C14D2530184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89CBDD3F-CBDB-49B1-B7C9-2454D1E98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648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2E2C-FD79-4305-9B3D-C14D2530184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DD3F-CBDB-49B1-B7C9-2454D1E98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147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2E2C-FD79-4305-9B3D-C14D2530184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DD3F-CBDB-49B1-B7C9-2454D1E98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24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2E2C-FD79-4305-9B3D-C14D2530184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DD3F-CBDB-49B1-B7C9-2454D1E98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722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2E2C-FD79-4305-9B3D-C14D2530184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DD3F-CBDB-49B1-B7C9-2454D1E98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840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2E2C-FD79-4305-9B3D-C14D2530184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DD3F-CBDB-49B1-B7C9-2454D1E98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948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2E2C-FD79-4305-9B3D-C14D2530184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DD3F-CBDB-49B1-B7C9-2454D1E98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593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2E2C-FD79-4305-9B3D-C14D2530184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DD3F-CBDB-49B1-B7C9-2454D1E98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212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2E2C-FD79-4305-9B3D-C14D2530184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DD3F-CBDB-49B1-B7C9-2454D1E98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051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2E2C-FD79-4305-9B3D-C14D2530184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DD3F-CBDB-49B1-B7C9-2454D1E98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862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2E2C-FD79-4305-9B3D-C14D2530184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DD3F-CBDB-49B1-B7C9-2454D1E98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3871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2E2C-FD79-4305-9B3D-C14D2530184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DD3F-CBDB-49B1-B7C9-2454D1E98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2384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2E2C-FD79-4305-9B3D-C14D2530184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DD3F-CBDB-49B1-B7C9-2454D1E98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5029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2E2C-FD79-4305-9B3D-C14D2530184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DD3F-CBDB-49B1-B7C9-2454D1E98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700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2E2C-FD79-4305-9B3D-C14D2530184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DD3F-CBDB-49B1-B7C9-2454D1E98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211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2F02E2C-FD79-4305-9B3D-C14D2530184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DD3F-CBDB-49B1-B7C9-2454D1E98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0465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2F02E2C-FD79-4305-9B3D-C14D2530184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DD3F-CBDB-49B1-B7C9-2454D1E98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207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2F02E2C-FD79-4305-9B3D-C14D2530184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89CBDD3F-CBDB-49B1-B7C9-2454D1E98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160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31820">
            <a:off x="2637778" y="1885203"/>
            <a:ext cx="6113681" cy="38195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09800" y="1"/>
            <a:ext cx="7086600" cy="31547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199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99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09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1128" y="0"/>
            <a:ext cx="9316872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74458" y="395785"/>
            <a:ext cx="8095397" cy="62336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4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শরিফুল </a:t>
            </a:r>
            <a:r>
              <a:rPr lang="bn-BD" sz="4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ইসলাম মজুমদার</a:t>
            </a:r>
            <a:r>
              <a:rPr lang="en-US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       </a:t>
            </a:r>
            <a:r>
              <a:rPr lang="en-US" sz="2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বি,এস,সি</a:t>
            </a:r>
            <a:r>
              <a:rPr lang="en-US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2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সম্মান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প্রথম শ্রেনী</a:t>
            </a:r>
            <a:r>
              <a:rPr lang="en-US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এম,এস,সি</a:t>
            </a: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(প্রানিবিদ্যা),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প্রথম শ্রেনী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প্রভাষক,জীববিজ্ঞান)</a:t>
            </a:r>
            <a:br>
              <a:rPr lang="bn-BD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জুরানপুর</a:t>
            </a:r>
            <a:r>
              <a:rPr lang="en-US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আদর্শ</a:t>
            </a:r>
            <a:r>
              <a:rPr lang="en-US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বিশ্ববিদ্যালয়</a:t>
            </a:r>
            <a:r>
              <a:rPr lang="en-US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কলেজ,</a:t>
            </a:r>
            <a:br>
              <a:rPr lang="bn-BD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দাউদকান্দি</a:t>
            </a:r>
            <a:r>
              <a:rPr lang="bn-BD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,কুমিল্লা।</a:t>
            </a:r>
            <a:r>
              <a:rPr lang="en-US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০১৮১১-১৩৪২৩৪</a:t>
            </a:r>
            <a:br>
              <a:rPr lang="en-US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sharifulmozumdar@gmail.com</a:t>
            </a:r>
            <a:endParaRPr lang="en-US" sz="3200" b="1" dirty="0">
              <a:solidFill>
                <a:srgbClr val="00B05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543" y="395785"/>
            <a:ext cx="1823113" cy="1823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412098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60403" y="1410355"/>
            <a:ext cx="6445497" cy="5447645"/>
          </a:xfrm>
          <a:prstGeom prst="rect">
            <a:avLst/>
          </a:prstGeom>
          <a:ln w="76200" cmpd="thickThin">
            <a:solidFill>
              <a:srgbClr val="00B050"/>
            </a:solidFill>
          </a:ln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bn-BD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IN" sz="60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60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r>
              <a:rPr lang="bn-IN" sz="60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bn-BD" sz="60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জীববিজ্ঞান</a:t>
            </a:r>
            <a:endParaRPr lang="bn-BD" sz="60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sz="60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60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r>
              <a:rPr lang="bn-IN" sz="60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bn-BD" sz="6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দ্বাদশ</a:t>
            </a:r>
            <a:r>
              <a:rPr lang="bn-BD" sz="6000" b="1" spc="5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</a:p>
          <a:p>
            <a:r>
              <a:rPr lang="bn-BD" sz="60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60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r>
              <a:rPr lang="bn-IN" sz="60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চতুর্থ </a:t>
            </a:r>
            <a:endParaRPr lang="bn-BD" sz="6000" b="1" spc="50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6000" b="1" spc="5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রক্ত ও সংবহন</a:t>
            </a:r>
            <a:endParaRPr lang="en-US" sz="6000" b="1" spc="50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bn-IN" sz="36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20476" y="762001"/>
            <a:ext cx="2789546" cy="830997"/>
          </a:xfrm>
          <a:prstGeom prst="rect">
            <a:avLst/>
          </a:prstGeom>
          <a:noFill/>
          <a:ln w="76200" cmpd="thickThin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bn-IN" sz="4800" b="1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4800" b="1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hqdefault (2).jpg"/>
          <p:cNvPicPr>
            <a:picLocks noChangeAspect="1"/>
          </p:cNvPicPr>
          <p:nvPr/>
        </p:nvPicPr>
        <p:blipFill>
          <a:blip r:embed="rId2"/>
          <a:srcRect t="7778" b="7778"/>
          <a:stretch>
            <a:fillRect/>
          </a:stretch>
        </p:blipFill>
        <p:spPr>
          <a:xfrm>
            <a:off x="7924800" y="304800"/>
            <a:ext cx="2362200" cy="149606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270545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sz="7200" b="1" dirty="0" smtClean="0">
                <a:solidFill>
                  <a:schemeClr val="bg1"/>
                </a:solidFill>
                <a:latin typeface="NikoshBAN"/>
              </a:rPr>
              <a:t>শিখন</a:t>
            </a:r>
            <a:r>
              <a:rPr lang="bn-BD" sz="7200" b="1" dirty="0" smtClean="0">
                <a:latin typeface="NikoshBAN"/>
              </a:rPr>
              <a:t> </a:t>
            </a:r>
            <a:r>
              <a:rPr lang="bn-BD" sz="7200" b="1" dirty="0" smtClean="0">
                <a:solidFill>
                  <a:schemeClr val="bg1"/>
                </a:solidFill>
                <a:latin typeface="NikoshBAN"/>
              </a:rPr>
              <a:t>ফল</a:t>
            </a:r>
            <a:endParaRPr lang="en-US" sz="7200" b="1" dirty="0">
              <a:solidFill>
                <a:schemeClr val="bg1"/>
              </a:solidFill>
              <a:latin typeface="NikoshB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00966" y="392761"/>
            <a:ext cx="5377218" cy="68963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/>
              <a:t>রক্ত</a:t>
            </a:r>
            <a:r>
              <a:rPr lang="bn-BD" sz="3600" b="1" dirty="0" smtClean="0">
                <a:sym typeface="Wingdings" panose="05000000000000000000" pitchFamily="2" charset="2"/>
              </a:rPr>
              <a:t>উপাদান,কাজ,পার্থক্য</a:t>
            </a:r>
            <a:endParaRPr lang="en-US" sz="3600" b="1" dirty="0"/>
          </a:p>
        </p:txBody>
      </p:sp>
      <p:sp>
        <p:nvSpPr>
          <p:cNvPr id="7" name="Rectangle 6"/>
          <p:cNvSpPr/>
          <p:nvPr/>
        </p:nvSpPr>
        <p:spPr>
          <a:xfrm>
            <a:off x="6604519" y="1377572"/>
            <a:ext cx="5336134" cy="6096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/>
              <a:t>রক্তের গ্রুফ,নালি,চাপ</a:t>
            </a:r>
            <a:endParaRPr lang="en-US" sz="3600" b="1" dirty="0"/>
          </a:p>
        </p:txBody>
      </p:sp>
      <p:sp>
        <p:nvSpPr>
          <p:cNvPr id="8" name="Rectangle 7"/>
          <p:cNvSpPr/>
          <p:nvPr/>
        </p:nvSpPr>
        <p:spPr>
          <a:xfrm>
            <a:off x="6600966" y="2175115"/>
            <a:ext cx="5377218" cy="6096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/>
              <a:t>হার্ট এর গঠন</a:t>
            </a:r>
            <a:endParaRPr lang="en-US" sz="3200" b="1" dirty="0"/>
          </a:p>
        </p:txBody>
      </p:sp>
      <p:sp>
        <p:nvSpPr>
          <p:cNvPr id="9" name="Rectangle 8"/>
          <p:cNvSpPr/>
          <p:nvPr/>
        </p:nvSpPr>
        <p:spPr>
          <a:xfrm>
            <a:off x="6600966" y="3079889"/>
            <a:ext cx="5377218" cy="6598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/>
            </a:r>
            <a:br>
              <a:rPr lang="bn-BD" sz="4000" dirty="0" smtClean="0"/>
            </a:br>
            <a:r>
              <a:rPr lang="bn-BD" sz="3600" b="1" dirty="0" smtClean="0"/>
              <a:t>হার্ট বিট,মায়োজেনিক নিঃ</a:t>
            </a:r>
            <a:endParaRPr lang="en-US" sz="3600" b="1" dirty="0"/>
          </a:p>
          <a:p>
            <a:pPr algn="ctr"/>
            <a:endParaRPr lang="en-US" sz="4000" dirty="0"/>
          </a:p>
        </p:txBody>
      </p:sp>
      <p:sp>
        <p:nvSpPr>
          <p:cNvPr id="10" name="Rectangle 9"/>
          <p:cNvSpPr/>
          <p:nvPr/>
        </p:nvSpPr>
        <p:spPr>
          <a:xfrm>
            <a:off x="6600966" y="3971753"/>
            <a:ext cx="5377218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/>
              <a:t>ব্যাররিসিপ্টার</a:t>
            </a:r>
            <a:endParaRPr lang="en-US" sz="3600" b="1" dirty="0"/>
          </a:p>
        </p:txBody>
      </p:sp>
      <p:sp>
        <p:nvSpPr>
          <p:cNvPr id="11" name="Rectangle 10"/>
          <p:cNvSpPr/>
          <p:nvPr/>
        </p:nvSpPr>
        <p:spPr>
          <a:xfrm>
            <a:off x="6600966" y="4892606"/>
            <a:ext cx="5377218" cy="6096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</a:rPr>
              <a:t>রক্ত সংবহন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600965" y="5680256"/>
            <a:ext cx="5339687" cy="6096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/>
              <a:t>সংবহন জটিলত</a:t>
            </a:r>
            <a:endParaRPr lang="en-US" sz="4000" b="1" dirty="0"/>
          </a:p>
        </p:txBody>
      </p:sp>
      <p:sp>
        <p:nvSpPr>
          <p:cNvPr id="12" name="Rectangle 11"/>
          <p:cNvSpPr/>
          <p:nvPr/>
        </p:nvSpPr>
        <p:spPr>
          <a:xfrm>
            <a:off x="6600965" y="461624"/>
            <a:ext cx="5377218" cy="68963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/>
              <a:t>রক্ত</a:t>
            </a:r>
            <a:r>
              <a:rPr lang="bn-BD" sz="3600" b="1" dirty="0" smtClean="0">
                <a:sym typeface="Wingdings" panose="05000000000000000000" pitchFamily="2" charset="2"/>
              </a:rPr>
              <a:t>উপাদান,কাজ,পার্থক্য</a:t>
            </a:r>
            <a:endParaRPr lang="en-US" sz="3600" b="1" dirty="0"/>
          </a:p>
        </p:txBody>
      </p:sp>
      <p:sp>
        <p:nvSpPr>
          <p:cNvPr id="13" name="Rectangle 12"/>
          <p:cNvSpPr/>
          <p:nvPr/>
        </p:nvSpPr>
        <p:spPr>
          <a:xfrm>
            <a:off x="6604518" y="1446435"/>
            <a:ext cx="5336134" cy="6096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/>
              <a:t>রক্তের গ্রুফ,নালি,চাপ</a:t>
            </a:r>
            <a:endParaRPr lang="en-US" sz="3600" b="1" dirty="0"/>
          </a:p>
        </p:txBody>
      </p:sp>
      <p:sp>
        <p:nvSpPr>
          <p:cNvPr id="15" name="Rectangle 14"/>
          <p:cNvSpPr/>
          <p:nvPr/>
        </p:nvSpPr>
        <p:spPr>
          <a:xfrm>
            <a:off x="6600965" y="2243978"/>
            <a:ext cx="5377218" cy="6096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/>
              <a:t>হার্ট এর গঠন</a:t>
            </a:r>
            <a:endParaRPr lang="en-US" sz="3200" b="1" dirty="0"/>
          </a:p>
        </p:txBody>
      </p:sp>
      <p:sp>
        <p:nvSpPr>
          <p:cNvPr id="16" name="Rectangle 15"/>
          <p:cNvSpPr/>
          <p:nvPr/>
        </p:nvSpPr>
        <p:spPr>
          <a:xfrm>
            <a:off x="6600965" y="3148752"/>
            <a:ext cx="5377218" cy="6598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/>
            </a:r>
            <a:br>
              <a:rPr lang="bn-BD" sz="4000" dirty="0" smtClean="0"/>
            </a:br>
            <a:r>
              <a:rPr lang="bn-BD" sz="3600" b="1" dirty="0" smtClean="0"/>
              <a:t>হার্ট বিট,মায়োজেনিক নিঃ</a:t>
            </a:r>
            <a:endParaRPr lang="en-US" sz="3600" b="1" dirty="0"/>
          </a:p>
          <a:p>
            <a:pPr algn="ctr"/>
            <a:endParaRPr lang="en-US" sz="4000" dirty="0"/>
          </a:p>
        </p:txBody>
      </p:sp>
      <p:sp>
        <p:nvSpPr>
          <p:cNvPr id="17" name="Rectangle 16"/>
          <p:cNvSpPr/>
          <p:nvPr/>
        </p:nvSpPr>
        <p:spPr>
          <a:xfrm>
            <a:off x="6600965" y="4040616"/>
            <a:ext cx="5377218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/>
              <a:t>ব্যাররিসিপ্টার</a:t>
            </a:r>
            <a:endParaRPr lang="en-US" sz="3600" b="1" dirty="0"/>
          </a:p>
        </p:txBody>
      </p:sp>
      <p:sp>
        <p:nvSpPr>
          <p:cNvPr id="18" name="Rectangle 17"/>
          <p:cNvSpPr/>
          <p:nvPr/>
        </p:nvSpPr>
        <p:spPr>
          <a:xfrm>
            <a:off x="6600965" y="4961469"/>
            <a:ext cx="5377218" cy="6096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</a:rPr>
              <a:t>রক্ত সংবহন</a:t>
            </a:r>
            <a:endParaRPr lang="en-U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2818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4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512064"/>
            <a:ext cx="7772400" cy="1164336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n-BD" sz="8000" dirty="0">
                <a:solidFill>
                  <a:srgbClr val="FFFF00"/>
                </a:solidFill>
                <a:latin typeface="Rupali" pitchFamily="2" charset="0"/>
                <a:cs typeface="Rupali" pitchFamily="2" charset="0"/>
              </a:rPr>
              <a:t>রক্ত কী ? </a:t>
            </a:r>
            <a:endParaRPr lang="en-US" sz="8000" dirty="0">
              <a:solidFill>
                <a:srgbClr val="FFFF00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0376" y="5382225"/>
            <a:ext cx="7287905" cy="120964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রক্ত লাল বর্ণের, অস্বচ্ছ, আন্তঃকোষীয়, লবণাক্ত ও ক্ষারধর্মী তরল যোজক কলা । </a:t>
            </a:r>
          </a:p>
        </p:txBody>
      </p:sp>
      <p:sp>
        <p:nvSpPr>
          <p:cNvPr id="5" name="Rectangle 4"/>
          <p:cNvSpPr/>
          <p:nvPr/>
        </p:nvSpPr>
        <p:spPr>
          <a:xfrm>
            <a:off x="450376" y="2538484"/>
            <a:ext cx="7287905" cy="125007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bn-BD" sz="4000" b="1" dirty="0" smtClean="0">
                <a:solidFill>
                  <a:srgbClr val="002060"/>
                </a:solidFill>
                <a:latin typeface="Rupali" pitchFamily="2" charset="0"/>
                <a:cs typeface="Rupali" pitchFamily="2" charset="0"/>
              </a:rPr>
              <a:t>সুস্থ ব্যাক্তির দেহে ৫-৬ লিটার রক্ত থাকে </a:t>
            </a:r>
            <a:br>
              <a:rPr lang="bn-BD" sz="4000" b="1" dirty="0" smtClean="0">
                <a:solidFill>
                  <a:srgbClr val="002060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rgbClr val="002060"/>
                </a:solidFill>
                <a:latin typeface="Rupali" pitchFamily="2" charset="0"/>
                <a:cs typeface="Rupali" pitchFamily="2" charset="0"/>
              </a:rPr>
              <a:t>যা দেহের</a:t>
            </a:r>
            <a:r>
              <a:rPr lang="en-US" sz="4000" b="1" dirty="0" smtClean="0">
                <a:solidFill>
                  <a:srgbClr val="002060"/>
                </a:solidFill>
                <a:latin typeface="Rupali" pitchFamily="2" charset="0"/>
                <a:cs typeface="Rupali" pitchFamily="2" charset="0"/>
              </a:rPr>
              <a:t> </a:t>
            </a:r>
            <a:r>
              <a:rPr lang="bn-BD" sz="4000" b="1" dirty="0" smtClean="0">
                <a:solidFill>
                  <a:srgbClr val="002060"/>
                </a:solidFill>
                <a:latin typeface="Rupali" pitchFamily="2" charset="0"/>
                <a:cs typeface="Rupali" pitchFamily="2" charset="0"/>
              </a:rPr>
              <a:t>মোট ওজনের ৮% ।  </a:t>
            </a:r>
          </a:p>
        </p:txBody>
      </p:sp>
      <p:sp>
        <p:nvSpPr>
          <p:cNvPr id="6" name="Rectangle 5"/>
          <p:cNvSpPr/>
          <p:nvPr/>
        </p:nvSpPr>
        <p:spPr>
          <a:xfrm>
            <a:off x="450376" y="4134762"/>
            <a:ext cx="7287905" cy="90126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bn-BD" sz="36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রক্তে হিমোগ্লোবিন থাকার কারণে রক্ত লাল   হয় । </a:t>
            </a:r>
            <a:endParaRPr lang="en-US" sz="3600" b="1" dirty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407" y="2538484"/>
            <a:ext cx="3957850" cy="418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6564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4292" y="602135"/>
            <a:ext cx="7992792" cy="914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bn-BD" sz="5400" b="1" dirty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রক্তের উপাদান</a:t>
            </a:r>
            <a:endParaRPr lang="en-US" sz="5400" b="1" dirty="0">
              <a:solidFill>
                <a:schemeClr val="tx1"/>
              </a:solidFill>
            </a:endParaRPr>
          </a:p>
        </p:txBody>
      </p:sp>
      <p:pic>
        <p:nvPicPr>
          <p:cNvPr id="4" name="Content Placeholder 3" descr="b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01331" y="1685498"/>
            <a:ext cx="3725592" cy="495300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  <p:pic>
        <p:nvPicPr>
          <p:cNvPr id="4098" name="Picture 2" descr="C:\Users\BIPLOB\Desktop\b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2220" y="1685498"/>
            <a:ext cx="4114800" cy="49530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5" name="Rectangle 4"/>
          <p:cNvSpPr/>
          <p:nvPr/>
        </p:nvSpPr>
        <p:spPr>
          <a:xfrm>
            <a:off x="5636525" y="2449985"/>
            <a:ext cx="4062482" cy="609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/>
              <a:t>রক্ত রস </a:t>
            </a:r>
            <a:endParaRPr lang="en-US" sz="3600" b="1" dirty="0"/>
          </a:p>
        </p:txBody>
      </p:sp>
      <p:sp>
        <p:nvSpPr>
          <p:cNvPr id="6" name="Rectangle 5"/>
          <p:cNvSpPr/>
          <p:nvPr/>
        </p:nvSpPr>
        <p:spPr>
          <a:xfrm>
            <a:off x="2947916" y="6028898"/>
            <a:ext cx="4113910" cy="6096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</a:rPr>
              <a:t>রক্ত কণিকা</a:t>
            </a:r>
            <a:endParaRPr lang="en-U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3880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760367" y="5386318"/>
            <a:ext cx="4850483" cy="6096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/>
              <a:t>রক্ত রসের কাজঃ</a:t>
            </a:r>
            <a:endParaRPr lang="en-US" sz="4000" b="1" dirty="0"/>
          </a:p>
        </p:txBody>
      </p:sp>
      <p:sp>
        <p:nvSpPr>
          <p:cNvPr id="9" name="Rectangle 8"/>
          <p:cNvSpPr/>
          <p:nvPr/>
        </p:nvSpPr>
        <p:spPr>
          <a:xfrm>
            <a:off x="445825" y="2564895"/>
            <a:ext cx="5377218" cy="68963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/>
              <a:t>মোট রক্তের ৫৫%</a:t>
            </a:r>
            <a:endParaRPr lang="en-US" sz="3600" b="1" dirty="0"/>
          </a:p>
        </p:txBody>
      </p:sp>
      <p:sp>
        <p:nvSpPr>
          <p:cNvPr id="10" name="Rectangle 9"/>
          <p:cNvSpPr/>
          <p:nvPr/>
        </p:nvSpPr>
        <p:spPr>
          <a:xfrm>
            <a:off x="445825" y="3591859"/>
            <a:ext cx="5336134" cy="6096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/>
              <a:t>পানি ৯০-৯২%</a:t>
            </a:r>
            <a:endParaRPr lang="en-US" sz="3600" b="1" dirty="0"/>
          </a:p>
        </p:txBody>
      </p:sp>
      <p:sp>
        <p:nvSpPr>
          <p:cNvPr id="11" name="Rectangle 10"/>
          <p:cNvSpPr/>
          <p:nvPr/>
        </p:nvSpPr>
        <p:spPr>
          <a:xfrm>
            <a:off x="404741" y="4467152"/>
            <a:ext cx="5377218" cy="6096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/>
              <a:t>কঠিন পদার্থ- ৮-১০%</a:t>
            </a:r>
            <a:endParaRPr lang="en-US" sz="3200" b="1" dirty="0"/>
          </a:p>
        </p:txBody>
      </p:sp>
      <p:sp>
        <p:nvSpPr>
          <p:cNvPr id="12" name="Rectangle 11"/>
          <p:cNvSpPr/>
          <p:nvPr/>
        </p:nvSpPr>
        <p:spPr>
          <a:xfrm>
            <a:off x="445825" y="5691118"/>
            <a:ext cx="5377218" cy="10982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/>
              <a:t>অজৈব-০</a:t>
            </a:r>
            <a:r>
              <a:rPr lang="en-US" sz="3200" dirty="0" smtClean="0"/>
              <a:t>.</a:t>
            </a:r>
            <a:r>
              <a:rPr lang="bn-BD" sz="3200" dirty="0" smtClean="0"/>
              <a:t>৯%</a:t>
            </a:r>
            <a:r>
              <a:rPr lang="bn-BD" sz="3200" dirty="0" smtClean="0">
                <a:sym typeface="Wingdings" panose="05000000000000000000" pitchFamily="2" charset="2"/>
              </a:rPr>
              <a:t></a:t>
            </a:r>
            <a:r>
              <a:rPr lang="en-US" sz="3200" dirty="0" smtClean="0">
                <a:sym typeface="Wingdings" panose="05000000000000000000" pitchFamily="2" charset="2"/>
              </a:rPr>
              <a:t>Na, </a:t>
            </a:r>
            <a:r>
              <a:rPr lang="en-US" sz="3200" dirty="0" err="1" smtClean="0">
                <a:sym typeface="Wingdings" panose="05000000000000000000" pitchFamily="2" charset="2"/>
              </a:rPr>
              <a:t>K,Ca,Ma,P,Zn,Fe.ect</a:t>
            </a:r>
            <a:endParaRPr lang="en-US" sz="2800" b="1" dirty="0"/>
          </a:p>
        </p:txBody>
      </p:sp>
      <p:sp>
        <p:nvSpPr>
          <p:cNvPr id="14" name="Rectangle 13"/>
          <p:cNvSpPr/>
          <p:nvPr/>
        </p:nvSpPr>
        <p:spPr>
          <a:xfrm>
            <a:off x="6760367" y="2577570"/>
            <a:ext cx="4976708" cy="249939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/>
              <a:t>জৈব</a:t>
            </a:r>
            <a:r>
              <a:rPr lang="en-US" sz="3200" dirty="0" smtClean="0">
                <a:sym typeface="Wingdings" panose="05000000000000000000" pitchFamily="2" charset="2"/>
              </a:rPr>
              <a:t></a:t>
            </a:r>
            <a:r>
              <a:rPr lang="bn-BD" sz="3200" b="1" dirty="0" smtClean="0">
                <a:sym typeface="Wingdings" panose="05000000000000000000" pitchFamily="2" charset="2"/>
              </a:rPr>
              <a:t>প্রোটিন,নাইট্রোজেন ঘটিত,অন্যান্য </a:t>
            </a:r>
            <a:r>
              <a:rPr lang="en-US" sz="3200" b="1" dirty="0" smtClean="0">
                <a:sym typeface="Wingdings" panose="05000000000000000000" pitchFamily="2" charset="2"/>
              </a:rPr>
              <a:t> 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91802" y="1071364"/>
            <a:ext cx="4062482" cy="609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/>
              <a:t>রক্ত রস </a:t>
            </a:r>
            <a:endParaRPr lang="en-US" sz="3600" b="1" dirty="0"/>
          </a:p>
        </p:txBody>
      </p:sp>
      <p:sp>
        <p:nvSpPr>
          <p:cNvPr id="17" name="Down Arrow 16"/>
          <p:cNvSpPr/>
          <p:nvPr/>
        </p:nvSpPr>
        <p:spPr>
          <a:xfrm>
            <a:off x="2661313" y="5110125"/>
            <a:ext cx="614150" cy="5809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5781959" y="460479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5927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512064"/>
            <a:ext cx="7772400" cy="1088136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n-BD" sz="7200" dirty="0">
                <a:solidFill>
                  <a:srgbClr val="FFFF00"/>
                </a:solidFill>
                <a:latin typeface="Rupali" pitchFamily="2" charset="0"/>
                <a:cs typeface="Rupali" pitchFamily="2" charset="0"/>
              </a:rPr>
              <a:t>রক্ত কণিকা </a:t>
            </a:r>
            <a:endParaRPr lang="en-US" sz="7200" dirty="0">
              <a:solidFill>
                <a:srgbClr val="FFFF00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3683" y="2302175"/>
            <a:ext cx="7772400" cy="4236240"/>
          </a:xfrm>
          <a:solidFill>
            <a:schemeClr val="accent1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bn-BD" sz="4800" dirty="0">
                <a:solidFill>
                  <a:schemeClr val="accent1">
                    <a:lumMod val="75000"/>
                  </a:schemeClr>
                </a:solidFill>
                <a:latin typeface="Rupali" pitchFamily="2" charset="0"/>
                <a:cs typeface="Rupali" pitchFamily="2" charset="0"/>
              </a:rPr>
              <a:t>রক্ত কণিকা তিন ধরনের হয় –</a:t>
            </a:r>
          </a:p>
          <a:p>
            <a:pPr marL="550926" indent="-514350">
              <a:buNone/>
            </a:pPr>
            <a:r>
              <a:rPr lang="bn-BD" sz="4800" dirty="0">
                <a:solidFill>
                  <a:schemeClr val="accent6">
                    <a:lumMod val="75000"/>
                  </a:schemeClr>
                </a:solidFill>
                <a:latin typeface="Rupali" pitchFamily="2" charset="0"/>
                <a:cs typeface="Rupali" pitchFamily="2" charset="0"/>
              </a:rPr>
              <a:t>১। লোহিত রক্ত কণিকা</a:t>
            </a:r>
          </a:p>
          <a:p>
            <a:pPr marL="550926" indent="-514350">
              <a:buNone/>
            </a:pPr>
            <a:r>
              <a:rPr lang="bn-BD" sz="4800" dirty="0">
                <a:solidFill>
                  <a:schemeClr val="accent6">
                    <a:lumMod val="75000"/>
                  </a:schemeClr>
                </a:solidFill>
                <a:latin typeface="Rupali" pitchFamily="2" charset="0"/>
                <a:cs typeface="Rupali" pitchFamily="2" charset="0"/>
              </a:rPr>
              <a:t>২। শ্বেত রক্ত কণিকা</a:t>
            </a:r>
          </a:p>
          <a:p>
            <a:pPr marL="550926" indent="-514350">
              <a:buNone/>
            </a:pPr>
            <a:r>
              <a:rPr lang="bn-BD" sz="4800" dirty="0">
                <a:solidFill>
                  <a:schemeClr val="accent6">
                    <a:lumMod val="75000"/>
                  </a:schemeClr>
                </a:solidFill>
                <a:latin typeface="Rupali" pitchFamily="2" charset="0"/>
                <a:cs typeface="Rupali" pitchFamily="2" charset="0"/>
              </a:rPr>
              <a:t>৩। অণুচক্রিকা </a:t>
            </a:r>
          </a:p>
          <a:p>
            <a:pPr>
              <a:buNone/>
            </a:pPr>
            <a:endParaRPr lang="en-US" dirty="0">
              <a:latin typeface="Rupali" pitchFamily="2" charset="0"/>
              <a:cs typeface="Rupa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7216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512064"/>
            <a:ext cx="8001000" cy="91440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n-BD" sz="5400" dirty="0">
                <a:solidFill>
                  <a:srgbClr val="FFFF00"/>
                </a:solidFill>
                <a:latin typeface="Rupali" pitchFamily="2" charset="0"/>
                <a:cs typeface="Rupali" pitchFamily="2" charset="0"/>
              </a:rPr>
              <a:t>লোহিত রক্ত কণিকা 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0186" y="1676399"/>
            <a:ext cx="5281684" cy="4806287"/>
          </a:xfrm>
          <a:solidFill>
            <a:srgbClr val="00206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bn-BD" sz="3600" dirty="0">
                <a:latin typeface="Rupali" pitchFamily="2" charset="0"/>
                <a:cs typeface="Rupali" pitchFamily="2" charset="0"/>
              </a:rPr>
              <a:t>ইংরেজি নাম – </a:t>
            </a:r>
            <a:r>
              <a:rPr lang="en-US" sz="3600" dirty="0">
                <a:solidFill>
                  <a:srgbClr val="FF0000"/>
                </a:solidFill>
                <a:latin typeface="Rupali" pitchFamily="2" charset="0"/>
                <a:cs typeface="Rupali" pitchFamily="2" charset="0"/>
              </a:rPr>
              <a:t>Red Blood Cell (RBC) </a:t>
            </a:r>
            <a:endParaRPr lang="bn-BD" sz="3600" dirty="0">
              <a:solidFill>
                <a:srgbClr val="FF0000"/>
              </a:solidFill>
              <a:latin typeface="Rupali" pitchFamily="2" charset="0"/>
              <a:cs typeface="Rupali" pitchFamily="2" charset="0"/>
            </a:endParaRPr>
          </a:p>
          <a:p>
            <a:pPr>
              <a:buNone/>
            </a:pPr>
            <a:r>
              <a:rPr lang="bn-BD" sz="3600" dirty="0">
                <a:solidFill>
                  <a:srgbClr val="FF0000"/>
                </a:solidFill>
                <a:latin typeface="Rupali" pitchFamily="2" charset="0"/>
                <a:cs typeface="Rupali" pitchFamily="2" charset="0"/>
              </a:rPr>
              <a:t>                   বা </a:t>
            </a:r>
            <a:r>
              <a:rPr lang="bn-BD" sz="3600" dirty="0">
                <a:solidFill>
                  <a:srgbClr val="52CA83"/>
                </a:solidFill>
                <a:latin typeface="Rupali" pitchFamily="2" charset="0"/>
                <a:cs typeface="Rupali" pitchFamily="2" charset="0"/>
              </a:rPr>
              <a:t>এরিথ্রোসাইট </a:t>
            </a:r>
            <a:endParaRPr lang="en-US" sz="3600" dirty="0">
              <a:solidFill>
                <a:srgbClr val="52CA83"/>
              </a:solidFill>
              <a:latin typeface="Rupali" pitchFamily="2" charset="0"/>
              <a:cs typeface="Rupali" pitchFamily="2" charset="0"/>
            </a:endParaRPr>
          </a:p>
          <a:p>
            <a:pPr>
              <a:buNone/>
            </a:pPr>
            <a:r>
              <a:rPr lang="bn-BD" sz="3600" dirty="0">
                <a:solidFill>
                  <a:srgbClr val="92D050"/>
                </a:solidFill>
                <a:latin typeface="Rupali" pitchFamily="2" charset="0"/>
                <a:cs typeface="Rupali" pitchFamily="2" charset="0"/>
              </a:rPr>
              <a:t>আকৃতি – </a:t>
            </a:r>
            <a:r>
              <a:rPr lang="bn-BD" sz="3600" dirty="0">
                <a:solidFill>
                  <a:schemeClr val="accent1">
                    <a:lumMod val="40000"/>
                    <a:lumOff val="60000"/>
                  </a:schemeClr>
                </a:solidFill>
                <a:latin typeface="Rupali" pitchFamily="2" charset="0"/>
                <a:cs typeface="Rupali" pitchFamily="2" charset="0"/>
              </a:rPr>
              <a:t>দ্বি-অবতল ও চাকতির মত ।</a:t>
            </a:r>
          </a:p>
          <a:p>
            <a:pPr>
              <a:buNone/>
            </a:pPr>
            <a:r>
              <a:rPr lang="bn-BD" sz="3600" dirty="0">
                <a:solidFill>
                  <a:srgbClr val="92D050"/>
                </a:solidFill>
                <a:latin typeface="Rupali" pitchFamily="2" charset="0"/>
                <a:cs typeface="Rupali" pitchFamily="2" charset="0"/>
              </a:rPr>
              <a:t>গড় আয়ু – </a:t>
            </a:r>
            <a:r>
              <a:rPr lang="bn-BD" sz="3600" dirty="0">
                <a:solidFill>
                  <a:schemeClr val="accent1">
                    <a:lumMod val="40000"/>
                    <a:lumOff val="60000"/>
                  </a:schemeClr>
                </a:solidFill>
                <a:latin typeface="Rupali" pitchFamily="2" charset="0"/>
                <a:cs typeface="Rupali" pitchFamily="2" charset="0"/>
              </a:rPr>
              <a:t>১২০ দিন বা ৪ মাস </a:t>
            </a:r>
          </a:p>
          <a:p>
            <a:pPr>
              <a:buNone/>
            </a:pPr>
            <a:r>
              <a:rPr lang="bn-BD" sz="3600" dirty="0">
                <a:solidFill>
                  <a:srgbClr val="92D050"/>
                </a:solidFill>
                <a:latin typeface="Rupali" pitchFamily="2" charset="0"/>
                <a:cs typeface="Rupali" pitchFamily="2" charset="0"/>
              </a:rPr>
              <a:t>উৎপত্তি – </a:t>
            </a:r>
            <a:r>
              <a:rPr lang="bn-BD" sz="3600" dirty="0">
                <a:solidFill>
                  <a:schemeClr val="accent1">
                    <a:lumMod val="40000"/>
                    <a:lumOff val="60000"/>
                  </a:schemeClr>
                </a:solidFill>
                <a:latin typeface="Rupali" pitchFamily="2" charset="0"/>
                <a:cs typeface="Rupali" pitchFamily="2" charset="0"/>
              </a:rPr>
              <a:t>অস্থিমজ্জার ভিতরে </a:t>
            </a:r>
          </a:p>
          <a:p>
            <a:pPr>
              <a:buNone/>
            </a:pPr>
            <a:r>
              <a:rPr lang="bn-BD" sz="3600" dirty="0">
                <a:solidFill>
                  <a:srgbClr val="92D050"/>
                </a:solidFill>
                <a:latin typeface="Rupali" pitchFamily="2" charset="0"/>
                <a:cs typeface="Rupali" pitchFamily="2" charset="0"/>
              </a:rPr>
              <a:t>সঞ্চিত থাকে – </a:t>
            </a:r>
            <a:r>
              <a:rPr lang="bn-BD" sz="3600" dirty="0">
                <a:solidFill>
                  <a:schemeClr val="accent1">
                    <a:lumMod val="40000"/>
                    <a:lumOff val="60000"/>
                  </a:schemeClr>
                </a:solidFill>
                <a:latin typeface="Rupali" pitchFamily="2" charset="0"/>
                <a:cs typeface="Rupali" pitchFamily="2" charset="0"/>
              </a:rPr>
              <a:t>প্লিহা বা </a:t>
            </a:r>
            <a:r>
              <a:rPr lang="en-US" sz="3600" dirty="0">
                <a:solidFill>
                  <a:schemeClr val="accent1">
                    <a:lumMod val="40000"/>
                    <a:lumOff val="60000"/>
                  </a:schemeClr>
                </a:solidFill>
                <a:latin typeface="Rupali" pitchFamily="2" charset="0"/>
                <a:cs typeface="Rupali" pitchFamily="2" charset="0"/>
              </a:rPr>
              <a:t>Spleen </a:t>
            </a:r>
            <a:r>
              <a:rPr lang="bn-BD" sz="3600" dirty="0">
                <a:solidFill>
                  <a:schemeClr val="accent1">
                    <a:lumMod val="40000"/>
                    <a:lumOff val="60000"/>
                  </a:schemeClr>
                </a:solidFill>
                <a:latin typeface="Rupali" pitchFamily="2" charset="0"/>
                <a:cs typeface="Rupali" pitchFamily="2" charset="0"/>
              </a:rPr>
              <a:t>এ </a:t>
            </a:r>
            <a:endParaRPr lang="en-US" sz="3600" dirty="0">
              <a:solidFill>
                <a:schemeClr val="accent1">
                  <a:lumMod val="40000"/>
                  <a:lumOff val="60000"/>
                </a:schemeClr>
              </a:solidFill>
              <a:latin typeface="Rupali" pitchFamily="2" charset="0"/>
              <a:cs typeface="Rupali" pitchFamily="2" charset="0"/>
            </a:endParaRPr>
          </a:p>
          <a:p>
            <a:pPr>
              <a:buNone/>
            </a:pPr>
            <a:r>
              <a:rPr lang="bn-BD" sz="3600" dirty="0">
                <a:solidFill>
                  <a:srgbClr val="FF0000"/>
                </a:solidFill>
                <a:latin typeface="Rupali" pitchFamily="2" charset="0"/>
                <a:cs typeface="Rupali" pitchFamily="2" charset="0"/>
              </a:rPr>
              <a:t>বৈশিষ্ট্য – </a:t>
            </a:r>
            <a:r>
              <a:rPr lang="bn-BD" sz="3600" dirty="0">
                <a:solidFill>
                  <a:srgbClr val="52CA83"/>
                </a:solidFill>
                <a:latin typeface="Rupali" pitchFamily="2" charset="0"/>
                <a:cs typeface="Rupali" pitchFamily="2" charset="0"/>
              </a:rPr>
              <a:t>নিউক্লিয়াস বিহীন </a:t>
            </a:r>
            <a:endParaRPr lang="en-US" sz="3600" dirty="0">
              <a:solidFill>
                <a:srgbClr val="52CA83"/>
              </a:solidFill>
              <a:latin typeface="Rupali" pitchFamily="2" charset="0"/>
              <a:cs typeface="Rupali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540" y="1676400"/>
            <a:ext cx="4683361" cy="480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7736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bn-BD" sz="8000" b="1" baseline="-250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প্রতি ঘন মিলিমিটার রক্তে </a:t>
            </a:r>
            <a:r>
              <a:rPr lang="en-US" sz="8000" b="1" baseline="-250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RBC </a:t>
            </a:r>
            <a:r>
              <a:rPr lang="bn-BD" sz="8000" b="1" baseline="-250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সংখ্যা </a:t>
            </a:r>
            <a:endParaRPr lang="en-US" sz="8000" b="1" baseline="-25000" dirty="0">
              <a:solidFill>
                <a:schemeClr val="bg1"/>
              </a:solidFill>
              <a:latin typeface="Rupali" pitchFamily="2" charset="0"/>
              <a:cs typeface="Rupali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4385079"/>
              </p:ext>
            </p:extLst>
          </p:nvPr>
        </p:nvGraphicFramePr>
        <p:xfrm>
          <a:off x="468573" y="2425795"/>
          <a:ext cx="8077200" cy="4213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  <a:gridCol w="4038600"/>
              </a:tblGrid>
              <a:tr h="1009650">
                <a:tc>
                  <a:txBody>
                    <a:bodyPr/>
                    <a:lstStyle/>
                    <a:p>
                      <a:r>
                        <a:rPr lang="bn-BD" sz="4800" dirty="0" smtClean="0">
                          <a:solidFill>
                            <a:schemeClr val="tx1">
                              <a:lumMod val="95000"/>
                            </a:schemeClr>
                          </a:solidFill>
                          <a:latin typeface="Rupali" pitchFamily="2" charset="0"/>
                          <a:cs typeface="Rupali" pitchFamily="2" charset="0"/>
                        </a:rPr>
                        <a:t>ভ্রুন দেহে</a:t>
                      </a:r>
                      <a:r>
                        <a:rPr lang="bn-BD" sz="4800" baseline="0" dirty="0" smtClean="0">
                          <a:solidFill>
                            <a:schemeClr val="tx1">
                              <a:lumMod val="95000"/>
                            </a:schemeClr>
                          </a:solidFill>
                          <a:latin typeface="Rupali" pitchFamily="2" charset="0"/>
                          <a:cs typeface="Rupali" pitchFamily="2" charset="0"/>
                        </a:rPr>
                        <a:t> </a:t>
                      </a:r>
                      <a:endParaRPr lang="en-US" sz="4800" dirty="0">
                        <a:solidFill>
                          <a:schemeClr val="tx1">
                            <a:lumMod val="95000"/>
                          </a:schemeClr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</a:txBody>
                  <a:tcPr marL="95173" marR="95173"/>
                </a:tc>
                <a:tc>
                  <a:txBody>
                    <a:bodyPr/>
                    <a:lstStyle/>
                    <a:p>
                      <a:r>
                        <a:rPr lang="bn-BD" sz="4800" smtClean="0">
                          <a:solidFill>
                            <a:srgbClr val="FF0000"/>
                          </a:solidFill>
                          <a:latin typeface="Rupali" pitchFamily="2" charset="0"/>
                          <a:cs typeface="Rupali" pitchFamily="2" charset="0"/>
                        </a:rPr>
                        <a:t>৮০-৯০  লাখ</a:t>
                      </a:r>
                      <a:r>
                        <a:rPr lang="bn-BD" sz="4800" baseline="0" smtClean="0">
                          <a:solidFill>
                            <a:srgbClr val="FF0000"/>
                          </a:solidFill>
                          <a:latin typeface="Rupali" pitchFamily="2" charset="0"/>
                          <a:cs typeface="Rupali" pitchFamily="2" charset="0"/>
                        </a:rPr>
                        <a:t> </a:t>
                      </a:r>
                      <a:endParaRPr lang="en-US" sz="4800" dirty="0">
                        <a:solidFill>
                          <a:srgbClr val="FF0000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</a:txBody>
                  <a:tcPr marL="95173" marR="95173"/>
                </a:tc>
              </a:tr>
              <a:tr h="1009650">
                <a:tc>
                  <a:txBody>
                    <a:bodyPr/>
                    <a:lstStyle/>
                    <a:p>
                      <a:r>
                        <a:rPr lang="bn-BD" sz="4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upali" pitchFamily="2" charset="0"/>
                          <a:cs typeface="Rupali" pitchFamily="2" charset="0"/>
                        </a:rPr>
                        <a:t>শিশু</a:t>
                      </a:r>
                      <a:r>
                        <a:rPr lang="bn-BD" sz="4800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Rupali" pitchFamily="2" charset="0"/>
                          <a:cs typeface="Rupali" pitchFamily="2" charset="0"/>
                        </a:rPr>
                        <a:t> দেহে </a:t>
                      </a:r>
                      <a:endParaRPr lang="en-US" sz="4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</a:txBody>
                  <a:tcPr marL="95173" marR="9517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4800" b="1" dirty="0" smtClean="0">
                          <a:solidFill>
                            <a:srgbClr val="FF0000"/>
                          </a:solidFill>
                          <a:latin typeface="Rupali" pitchFamily="2" charset="0"/>
                          <a:cs typeface="Rupali" pitchFamily="2" charset="0"/>
                        </a:rPr>
                        <a:t>৬০-৭০  লাখ</a:t>
                      </a:r>
                      <a:r>
                        <a:rPr lang="bn-BD" sz="4800" b="1" baseline="0" dirty="0" smtClean="0">
                          <a:solidFill>
                            <a:srgbClr val="FF0000"/>
                          </a:solidFill>
                          <a:latin typeface="Rupali" pitchFamily="2" charset="0"/>
                          <a:cs typeface="Rupali" pitchFamily="2" charset="0"/>
                        </a:rPr>
                        <a:t> </a:t>
                      </a:r>
                      <a:endParaRPr lang="en-US" sz="4800" b="1" dirty="0" smtClean="0">
                        <a:solidFill>
                          <a:srgbClr val="FF0000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marL="95173" marR="95173"/>
                </a:tc>
              </a:tr>
              <a:tr h="1009650">
                <a:tc>
                  <a:txBody>
                    <a:bodyPr/>
                    <a:lstStyle/>
                    <a:p>
                      <a:r>
                        <a:rPr lang="bn-BD" sz="4400" b="1" dirty="0" smtClean="0">
                          <a:solidFill>
                            <a:srgbClr val="002060"/>
                          </a:solidFill>
                          <a:latin typeface="Rupali" pitchFamily="2" charset="0"/>
                          <a:cs typeface="Rupali" pitchFamily="2" charset="0"/>
                        </a:rPr>
                        <a:t>পূর্ণ</a:t>
                      </a:r>
                      <a:r>
                        <a:rPr lang="bn-BD" sz="4400" b="1" baseline="0" dirty="0" smtClean="0">
                          <a:solidFill>
                            <a:srgbClr val="002060"/>
                          </a:solidFill>
                          <a:latin typeface="Rupali" pitchFamily="2" charset="0"/>
                          <a:cs typeface="Rupali" pitchFamily="2" charset="0"/>
                        </a:rPr>
                        <a:t> বয়স্ক পুরুষ </a:t>
                      </a:r>
                      <a:endParaRPr lang="en-US" sz="4400" b="1" dirty="0">
                        <a:solidFill>
                          <a:srgbClr val="002060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</a:txBody>
                  <a:tcPr marL="95173" marR="9517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4000" b="1" dirty="0" smtClean="0">
                          <a:solidFill>
                            <a:srgbClr val="FF0000"/>
                          </a:solidFill>
                          <a:latin typeface="Rupali" pitchFamily="2" charset="0"/>
                          <a:cs typeface="Rupali" pitchFamily="2" charset="0"/>
                        </a:rPr>
                        <a:t>৪৫</a:t>
                      </a:r>
                      <a:r>
                        <a:rPr lang="bn-BD" sz="4000" b="1" baseline="0" dirty="0" smtClean="0">
                          <a:solidFill>
                            <a:srgbClr val="FF0000"/>
                          </a:solidFill>
                          <a:latin typeface="Rupali" pitchFamily="2" charset="0"/>
                          <a:cs typeface="Rupali" pitchFamily="2" charset="0"/>
                        </a:rPr>
                        <a:t> </a:t>
                      </a:r>
                      <a:r>
                        <a:rPr lang="bn-BD" sz="4000" b="1" dirty="0" smtClean="0">
                          <a:solidFill>
                            <a:srgbClr val="FF0000"/>
                          </a:solidFill>
                          <a:latin typeface="Rupali" pitchFamily="2" charset="0"/>
                          <a:cs typeface="Rupali" pitchFamily="2" charset="0"/>
                        </a:rPr>
                        <a:t>- ৫৫</a:t>
                      </a:r>
                      <a:r>
                        <a:rPr lang="bn-BD" sz="4000" b="1" baseline="0" dirty="0" smtClean="0">
                          <a:solidFill>
                            <a:srgbClr val="FF0000"/>
                          </a:solidFill>
                          <a:latin typeface="Rupali" pitchFamily="2" charset="0"/>
                          <a:cs typeface="Rupali" pitchFamily="2" charset="0"/>
                        </a:rPr>
                        <a:t> </a:t>
                      </a:r>
                      <a:r>
                        <a:rPr lang="bn-BD" sz="4000" b="1" dirty="0" smtClean="0">
                          <a:solidFill>
                            <a:srgbClr val="FF0000"/>
                          </a:solidFill>
                          <a:latin typeface="Rupali" pitchFamily="2" charset="0"/>
                          <a:cs typeface="Rupali" pitchFamily="2" charset="0"/>
                        </a:rPr>
                        <a:t>  লাখ</a:t>
                      </a:r>
                      <a:r>
                        <a:rPr lang="bn-BD" sz="4000" b="1" baseline="0" dirty="0" smtClean="0">
                          <a:solidFill>
                            <a:srgbClr val="FF0000"/>
                          </a:solidFill>
                          <a:latin typeface="Rupali" pitchFamily="2" charset="0"/>
                          <a:cs typeface="Rupali" pitchFamily="2" charset="0"/>
                        </a:rPr>
                        <a:t> </a:t>
                      </a:r>
                      <a:endParaRPr lang="en-US" sz="4000" b="1" dirty="0" smtClean="0">
                        <a:solidFill>
                          <a:srgbClr val="FF0000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marL="95173" marR="95173"/>
                </a:tc>
              </a:tr>
              <a:tr h="10096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4400" b="1" dirty="0" smtClean="0">
                          <a:solidFill>
                            <a:srgbClr val="00B050"/>
                          </a:solidFill>
                          <a:latin typeface="Rupali" pitchFamily="2" charset="0"/>
                          <a:cs typeface="Rupali" pitchFamily="2" charset="0"/>
                        </a:rPr>
                        <a:t>পূর্ণ</a:t>
                      </a:r>
                      <a:r>
                        <a:rPr lang="bn-BD" sz="4400" b="1" baseline="0" dirty="0" smtClean="0">
                          <a:solidFill>
                            <a:srgbClr val="00B050"/>
                          </a:solidFill>
                          <a:latin typeface="Rupali" pitchFamily="2" charset="0"/>
                          <a:cs typeface="Rupali" pitchFamily="2" charset="0"/>
                        </a:rPr>
                        <a:t> বয়স্ক মহিলা  </a:t>
                      </a:r>
                      <a:endParaRPr lang="en-US" sz="4400" b="1" dirty="0" smtClean="0">
                        <a:solidFill>
                          <a:srgbClr val="00B050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marL="95173" marR="9517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4800" b="1" dirty="0" smtClean="0">
                          <a:solidFill>
                            <a:srgbClr val="FF0000"/>
                          </a:solidFill>
                          <a:latin typeface="Rupali" pitchFamily="2" charset="0"/>
                          <a:cs typeface="Rupali" pitchFamily="2" charset="0"/>
                        </a:rPr>
                        <a:t>৪০</a:t>
                      </a:r>
                      <a:r>
                        <a:rPr lang="bn-BD" sz="4800" b="1" baseline="0" dirty="0" smtClean="0">
                          <a:solidFill>
                            <a:srgbClr val="FF0000"/>
                          </a:solidFill>
                          <a:latin typeface="Rupali" pitchFamily="2" charset="0"/>
                          <a:cs typeface="Rupali" pitchFamily="2" charset="0"/>
                        </a:rPr>
                        <a:t> </a:t>
                      </a:r>
                      <a:r>
                        <a:rPr lang="bn-BD" sz="4800" b="1" dirty="0" smtClean="0">
                          <a:solidFill>
                            <a:srgbClr val="FF0000"/>
                          </a:solidFill>
                          <a:latin typeface="Rupali" pitchFamily="2" charset="0"/>
                          <a:cs typeface="Rupali" pitchFamily="2" charset="0"/>
                        </a:rPr>
                        <a:t>- ৫</a:t>
                      </a:r>
                      <a:r>
                        <a:rPr lang="bn-BD" sz="4800" b="1" baseline="0" dirty="0" smtClean="0">
                          <a:solidFill>
                            <a:srgbClr val="FF0000"/>
                          </a:solidFill>
                          <a:latin typeface="Rupali" pitchFamily="2" charset="0"/>
                          <a:cs typeface="Rupali" pitchFamily="2" charset="0"/>
                        </a:rPr>
                        <a:t>০</a:t>
                      </a:r>
                      <a:r>
                        <a:rPr lang="bn-BD" sz="4800" b="1" dirty="0" smtClean="0">
                          <a:solidFill>
                            <a:srgbClr val="FF0000"/>
                          </a:solidFill>
                          <a:latin typeface="Rupali" pitchFamily="2" charset="0"/>
                          <a:cs typeface="Rupali" pitchFamily="2" charset="0"/>
                        </a:rPr>
                        <a:t>  লাখ</a:t>
                      </a:r>
                      <a:r>
                        <a:rPr lang="bn-BD" sz="4800" b="1" baseline="0" dirty="0" smtClean="0">
                          <a:solidFill>
                            <a:srgbClr val="FF0000"/>
                          </a:solidFill>
                          <a:latin typeface="Rupali" pitchFamily="2" charset="0"/>
                          <a:cs typeface="Rupali" pitchFamily="2" charset="0"/>
                        </a:rPr>
                        <a:t> </a:t>
                      </a:r>
                      <a:endParaRPr lang="en-US" sz="4800" b="1" dirty="0" smtClean="0">
                        <a:solidFill>
                          <a:srgbClr val="FF0000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marL="95173" marR="95173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526" y="2456597"/>
            <a:ext cx="3025253" cy="416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496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512064"/>
            <a:ext cx="8001000" cy="91440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n-BD" sz="6600" b="1" dirty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লোহিত রক্ত কণিকার কাজ  </a:t>
            </a:r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841" y="2183642"/>
            <a:ext cx="11081983" cy="4674358"/>
          </a:xfrm>
          <a:solidFill>
            <a:schemeClr val="tx1">
              <a:lumMod val="9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bn-BD" sz="5400" b="1" dirty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১। দেহের প্রতিটি </a:t>
            </a:r>
            <a:r>
              <a:rPr lang="bn-BD" sz="5400" b="1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কোষে </a:t>
            </a:r>
            <a:r>
              <a:rPr lang="bn-BD" sz="5400" b="1" dirty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অক্সিজেন সরবরাহ করা । </a:t>
            </a:r>
          </a:p>
          <a:p>
            <a:pPr>
              <a:buNone/>
            </a:pPr>
            <a:r>
              <a:rPr lang="bn-BD" sz="5400" b="1" dirty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২</a:t>
            </a:r>
            <a:r>
              <a:rPr lang="bn-BD" sz="5400" b="1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। </a:t>
            </a:r>
            <a:r>
              <a:rPr lang="bn-BD" sz="5400" b="1" dirty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কার্বন ডাই অক্সাইড কে টিস্যু   </a:t>
            </a:r>
          </a:p>
          <a:p>
            <a:pPr>
              <a:buNone/>
            </a:pPr>
            <a:r>
              <a:rPr lang="bn-BD" sz="5400" b="1" dirty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   </a:t>
            </a:r>
            <a:r>
              <a:rPr lang="bn-BD" sz="5400" b="1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থেকে </a:t>
            </a:r>
            <a:r>
              <a:rPr lang="bn-BD" sz="5400" b="1" dirty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ফুসফুসে বহন করা । </a:t>
            </a:r>
            <a:endParaRPr lang="en-US" sz="5400" b="1" dirty="0">
              <a:solidFill>
                <a:schemeClr val="bg1"/>
              </a:solidFill>
              <a:latin typeface="Rupali" pitchFamily="2" charset="0"/>
              <a:cs typeface="Rupali" pitchFamily="2" charset="0"/>
            </a:endParaRPr>
          </a:p>
          <a:p>
            <a:pPr>
              <a:buNone/>
            </a:pPr>
            <a:r>
              <a:rPr lang="bn-BD" sz="5400" b="1" dirty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৩। রক্তের অম্ল-ক্ষারের সমতা রক্ষা করা </a:t>
            </a:r>
            <a:r>
              <a:rPr lang="bn-BD" sz="5400" b="1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।</a:t>
            </a:r>
            <a:br>
              <a:rPr lang="bn-BD" sz="5400" b="1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</a:br>
            <a:r>
              <a:rPr lang="bn-BD" sz="5400" b="1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৪। রক্তের বর্ণ নির্ধারন করা।</a:t>
            </a:r>
            <a:endParaRPr lang="bn-BD" sz="5400" b="1" dirty="0">
              <a:solidFill>
                <a:schemeClr val="bg1"/>
              </a:solidFill>
              <a:latin typeface="Rupali" pitchFamily="2" charset="0"/>
              <a:cs typeface="Rupa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352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74638"/>
            <a:ext cx="8001000" cy="1143000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bn-BD" dirty="0" smtClean="0">
                <a:solidFill>
                  <a:schemeClr val="bg1"/>
                </a:solidFill>
              </a:rPr>
              <a:t> </a:t>
            </a:r>
            <a:r>
              <a:rPr lang="bn-BD" sz="6700" b="1" dirty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শ্বেত রক্ত কণিকা</a:t>
            </a:r>
            <a:endParaRPr lang="en-US" b="1" dirty="0">
              <a:solidFill>
                <a:schemeClr val="bg1"/>
              </a:solidFill>
              <a:latin typeface="Rupali" pitchFamily="2" charset="0"/>
              <a:cs typeface="Rupali" pitchFamily="2" charset="0"/>
            </a:endParaRPr>
          </a:p>
        </p:txBody>
      </p:sp>
      <p:pic>
        <p:nvPicPr>
          <p:cNvPr id="4" name="Content Placeholder 3" descr="w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3814" y="2121089"/>
            <a:ext cx="10888795" cy="4451350"/>
          </a:xfrm>
          <a:ln>
            <a:solidFill>
              <a:srgbClr val="00B05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7948282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512064"/>
            <a:ext cx="8001000" cy="91440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n-BD" sz="5400" b="1" dirty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শ্বেত রক্ত কণিকা  </a:t>
            </a:r>
            <a:endParaRPr lang="en-US" sz="54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024" y="1783559"/>
            <a:ext cx="7820167" cy="4931139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bn-BD" sz="32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ইংরেজি নাম – </a:t>
            </a:r>
            <a:r>
              <a:rPr lang="en-US" sz="5400" b="1" dirty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White Blood Cell (WBC) </a:t>
            </a:r>
            <a:endParaRPr lang="bn-BD" sz="3200" b="1" dirty="0" smtClean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  <a:p>
            <a:pPr>
              <a:buNone/>
            </a:pPr>
            <a:r>
              <a:rPr lang="bn-BD" sz="32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                  বা লিউকোসাইট  </a:t>
            </a:r>
            <a:endParaRPr lang="en-US" sz="3200" b="1" dirty="0" smtClean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  <a:p>
            <a:pPr>
              <a:buNone/>
            </a:pPr>
            <a:r>
              <a:rPr lang="bn-BD" sz="32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আকৃতি – সঠিক আকার নেই । </a:t>
            </a:r>
          </a:p>
          <a:p>
            <a:pPr>
              <a:buNone/>
            </a:pPr>
            <a:r>
              <a:rPr lang="bn-BD" sz="32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গড় আয়ু – কয়েক দিন – ৪দিন থেকে ৪ মাস (১৫ দিন) </a:t>
            </a:r>
          </a:p>
          <a:p>
            <a:pPr>
              <a:buNone/>
            </a:pPr>
            <a:r>
              <a:rPr lang="bn-BD" sz="32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সংখ্যা – ৪-১০ হাজার (প্রতি ঘন মিমি রক্তে)</a:t>
            </a:r>
            <a:br>
              <a:rPr lang="bn-BD" sz="32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32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অসুস্থ ব্যাক্তির দেহে সংখ্যা বেশি থাকে । </a:t>
            </a:r>
          </a:p>
          <a:p>
            <a:pPr>
              <a:buNone/>
            </a:pPr>
            <a:r>
              <a:rPr lang="bn-BD" sz="32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বৈশিষ্ট্য – নিউক্লিয়াস যুক্ত, ফ্যাগসাইটোসিস</a:t>
            </a:r>
            <a:br>
              <a:rPr lang="bn-BD" sz="32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32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প্রক্রিয়ায় জীবানু ধ্বংস করে ।  </a:t>
            </a:r>
            <a:endParaRPr lang="en-US" sz="3200" b="1" dirty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294" y="1783559"/>
            <a:ext cx="3896640" cy="4576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6906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609600"/>
            <a:ext cx="7467600" cy="868362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n-BD" sz="4400" b="1" dirty="0">
                <a:solidFill>
                  <a:srgbClr val="FFFF00"/>
                </a:solidFill>
                <a:latin typeface="Rupali" pitchFamily="2" charset="0"/>
                <a:cs typeface="Rupali" pitchFamily="2" charset="0"/>
              </a:rPr>
              <a:t>শ্বেত রক্ত কণিকার শ্রেণীবিভাগ  </a:t>
            </a:r>
            <a:endParaRPr lang="en-US" sz="4400" b="1" dirty="0"/>
          </a:p>
        </p:txBody>
      </p:sp>
      <p:pic>
        <p:nvPicPr>
          <p:cNvPr id="4" name="Content Placeholder 3" descr="d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4600" y="1828800"/>
            <a:ext cx="7242672" cy="420239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4048429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852" y="274638"/>
            <a:ext cx="7467600" cy="1143000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n-BD" sz="6000" b="1" dirty="0">
                <a:solidFill>
                  <a:srgbClr val="FFFF00"/>
                </a:solidFill>
                <a:latin typeface="Rupali" pitchFamily="2" charset="0"/>
                <a:cs typeface="Rupali" pitchFamily="2" charset="0"/>
              </a:rPr>
              <a:t>শ্বেত রক্ত কণিকা</a:t>
            </a:r>
            <a:endParaRPr lang="en-US" sz="6000" b="1" dirty="0"/>
          </a:p>
        </p:txBody>
      </p:sp>
      <p:pic>
        <p:nvPicPr>
          <p:cNvPr id="4" name="Content Placeholder 3" descr="white-blood-cells-353774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4152" y="2657806"/>
            <a:ext cx="7238999" cy="385445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98148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7380" y="512064"/>
            <a:ext cx="7772400" cy="91440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n-BD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    </a:t>
            </a:r>
            <a:r>
              <a:rPr lang="bn-BD" sz="5400" b="1" dirty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শ্বেত রক্ত কণিকার কাজ </a:t>
            </a:r>
            <a:endParaRPr lang="en-US" sz="5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2005611"/>
              </p:ext>
            </p:extLst>
          </p:nvPr>
        </p:nvGraphicFramePr>
        <p:xfrm>
          <a:off x="450375" y="1883390"/>
          <a:ext cx="11395881" cy="492643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907112"/>
                <a:gridCol w="8488769"/>
              </a:tblGrid>
              <a:tr h="811638">
                <a:tc>
                  <a:txBody>
                    <a:bodyPr/>
                    <a:lstStyle/>
                    <a:p>
                      <a:pPr algn="ctr"/>
                      <a:r>
                        <a:rPr lang="bn-BD" sz="4400" b="1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নাম </a:t>
                      </a:r>
                      <a:endParaRPr lang="en-US" sz="4400" b="1" dirty="0">
                        <a:solidFill>
                          <a:schemeClr val="tx1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4400" b="1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কাজ </a:t>
                      </a:r>
                      <a:endParaRPr lang="en-US" sz="4400" b="1" dirty="0">
                        <a:solidFill>
                          <a:schemeClr val="tx1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</a:txBody>
                  <a:tcPr/>
                </a:tc>
              </a:tr>
              <a:tr h="616458">
                <a:tc>
                  <a:txBody>
                    <a:bodyPr/>
                    <a:lstStyle/>
                    <a:p>
                      <a:r>
                        <a:rPr lang="bn-BD" sz="3200" b="1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লিম্ফোসা</a:t>
                      </a:r>
                      <a:r>
                        <a:rPr lang="bn-BD" sz="3200" b="1" dirty="0" smtClean="0">
                          <a:solidFill>
                            <a:schemeClr val="tx1"/>
                          </a:solidFill>
                        </a:rPr>
                        <a:t>ইট</a:t>
                      </a:r>
                      <a:r>
                        <a:rPr lang="bn-BD" sz="3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bn-BD" sz="36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Antibody </a:t>
                      </a:r>
                      <a:r>
                        <a:rPr lang="bn-BD" sz="2800" b="1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গঠন</a:t>
                      </a:r>
                      <a:r>
                        <a:rPr lang="bn-BD" sz="2800" b="1" baseline="0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 করে রোগ জীবানু ধ্বংস করা ।  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</a:txBody>
                  <a:tcPr/>
                </a:tc>
              </a:tr>
              <a:tr h="897073">
                <a:tc>
                  <a:txBody>
                    <a:bodyPr/>
                    <a:lstStyle/>
                    <a:p>
                      <a:r>
                        <a:rPr lang="bn-BD" sz="3600" b="1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মনো</a:t>
                      </a:r>
                      <a:r>
                        <a:rPr lang="bn-BD" sz="3600" b="1" baseline="0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সাইট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bn-BD" sz="2800" b="1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ফ্যাগসাইটোসিস প্রক্রিয়ায়</a:t>
                      </a:r>
                      <a:r>
                        <a:rPr lang="bn-BD" sz="2800" b="1" baseline="0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 </a:t>
                      </a:r>
                      <a:r>
                        <a:rPr lang="bn-BD" sz="2800" b="1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জীবানু ধ্বংস করা ।   </a:t>
                      </a:r>
                      <a:endParaRPr lang="en-US" sz="2800" b="1" dirty="0" smtClean="0">
                        <a:solidFill>
                          <a:schemeClr val="tx1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  <a:p>
                      <a:endParaRPr lang="en-US" sz="2800" b="1" dirty="0">
                        <a:solidFill>
                          <a:schemeClr val="tx1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</a:txBody>
                  <a:tcPr/>
                </a:tc>
              </a:tr>
              <a:tr h="897073">
                <a:tc>
                  <a:txBody>
                    <a:bodyPr/>
                    <a:lstStyle/>
                    <a:p>
                      <a:r>
                        <a:rPr lang="bn-BD" sz="3600" b="1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নিউট্রো</a:t>
                      </a:r>
                      <a:r>
                        <a:rPr lang="bn-BD" sz="3600" b="1" dirty="0" smtClean="0">
                          <a:solidFill>
                            <a:schemeClr val="tx1"/>
                          </a:solidFill>
                        </a:rPr>
                        <a:t>ফিল  </a:t>
                      </a:r>
                      <a:endParaRPr lang="en-US" sz="3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800" b="1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ফ্যাগসাইটোসিস প্রক্রিয়ায়</a:t>
                      </a:r>
                      <a:r>
                        <a:rPr lang="bn-BD" sz="2800" b="1" baseline="0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 </a:t>
                      </a:r>
                      <a:r>
                        <a:rPr lang="bn-BD" sz="2800" b="1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জীবানু ভক্ষণ করা ।    </a:t>
                      </a:r>
                      <a:endParaRPr lang="en-US" sz="2800" b="1" dirty="0" smtClean="0">
                        <a:solidFill>
                          <a:schemeClr val="tx1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  <a:p>
                      <a:endParaRPr lang="en-US" sz="2800" b="1" dirty="0">
                        <a:solidFill>
                          <a:schemeClr val="tx1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</a:txBody>
                  <a:tcPr/>
                </a:tc>
              </a:tr>
              <a:tr h="616458">
                <a:tc>
                  <a:txBody>
                    <a:bodyPr/>
                    <a:lstStyle/>
                    <a:p>
                      <a:r>
                        <a:rPr lang="bn-BD" sz="3600" b="1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ইওসিনোফিল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Histamine </a:t>
                      </a:r>
                      <a:r>
                        <a:rPr lang="bn-BD" sz="2800" b="1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ক্ষরণ</a:t>
                      </a:r>
                      <a:r>
                        <a:rPr lang="bn-BD" sz="2800" b="1" baseline="0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 করে এলারজি প্রতিরোধ করা । 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</a:txBody>
                  <a:tcPr/>
                </a:tc>
              </a:tr>
              <a:tr h="897073">
                <a:tc>
                  <a:txBody>
                    <a:bodyPr/>
                    <a:lstStyle/>
                    <a:p>
                      <a:r>
                        <a:rPr lang="bn-BD" sz="3600" b="1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বেসোফিল 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Histamine </a:t>
                      </a:r>
                      <a:r>
                        <a:rPr lang="bn-BD" sz="2800" b="1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ক্ষরণ</a:t>
                      </a:r>
                      <a:r>
                        <a:rPr lang="bn-BD" sz="2800" b="1" baseline="0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 করে এলারজি প্রতিরোধ করা ।</a:t>
                      </a:r>
                      <a:endParaRPr lang="en-US" sz="2800" b="1" baseline="0" dirty="0" smtClean="0">
                        <a:solidFill>
                          <a:schemeClr val="tx1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Heparin </a:t>
                      </a:r>
                      <a:r>
                        <a:rPr lang="bn-BD" sz="2800" b="1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ক্ষরণ</a:t>
                      </a:r>
                      <a:r>
                        <a:rPr lang="bn-BD" sz="2800" b="1" baseline="0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 করে রক্ত বাহিকায় রক্ত জমাত বাধা রোধ । 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42414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772400" cy="1295400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n-BD" sz="6600" b="1" dirty="0">
                <a:solidFill>
                  <a:srgbClr val="FFFF00"/>
                </a:solidFill>
                <a:latin typeface="Rupali" pitchFamily="2" charset="0"/>
                <a:cs typeface="Rupali" pitchFamily="2" charset="0"/>
              </a:rPr>
              <a:t>অণুচক্রিকা</a:t>
            </a:r>
            <a:r>
              <a:rPr lang="bn-BD" sz="8000" dirty="0">
                <a:latin typeface="Rupali" pitchFamily="2" charset="0"/>
                <a:cs typeface="Rupali" pitchFamily="2" charset="0"/>
              </a:rPr>
              <a:t> </a:t>
            </a:r>
            <a:endParaRPr lang="en-US" sz="8000" dirty="0">
              <a:latin typeface="Rupali" pitchFamily="2" charset="0"/>
              <a:cs typeface="Rupali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35" y="3001166"/>
            <a:ext cx="4926842" cy="279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1031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362200" y="457200"/>
            <a:ext cx="7772400" cy="1219200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n-BD" sz="6000" b="1" dirty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অণুচক্রিকা</a:t>
            </a:r>
            <a:r>
              <a:rPr lang="bn-BD" sz="7200" b="1" dirty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 </a:t>
            </a:r>
            <a:endParaRPr lang="en-US" sz="7200" b="1" dirty="0">
              <a:solidFill>
                <a:schemeClr val="bg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64025" y="1824506"/>
            <a:ext cx="8215951" cy="490384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bn-BD" sz="40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ইংরেজি নাম – </a:t>
            </a:r>
            <a:r>
              <a:rPr lang="en-US" sz="66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Platelet</a:t>
            </a:r>
            <a:r>
              <a:rPr lang="bn-BD" sz="40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 বা থ্রম্বোসাইট   </a:t>
            </a:r>
            <a:endParaRPr lang="en-US" sz="4000" dirty="0" smtClean="0">
              <a:solidFill>
                <a:schemeClr val="bg1"/>
              </a:solidFill>
              <a:latin typeface="Rupali" pitchFamily="2" charset="0"/>
              <a:cs typeface="Rupali" pitchFamily="2" charset="0"/>
            </a:endParaRPr>
          </a:p>
          <a:p>
            <a:pPr>
              <a:buNone/>
            </a:pPr>
            <a:r>
              <a:rPr lang="bn-BD" sz="40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আকৃতি – গোলাকার, ডিম্বাকার, রড আকার।  </a:t>
            </a:r>
          </a:p>
          <a:p>
            <a:pPr>
              <a:buNone/>
            </a:pPr>
            <a:r>
              <a:rPr lang="bn-BD" sz="40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গড় আয়ু – ৫-১০ দিন । </a:t>
            </a:r>
          </a:p>
          <a:p>
            <a:pPr>
              <a:buNone/>
            </a:pPr>
            <a:r>
              <a:rPr lang="bn-BD" sz="40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সংখ্যা – ১.৫ – ৪.০ লাখ (প্রতি ঘন মিমি রক্তে)</a:t>
            </a:r>
          </a:p>
          <a:p>
            <a:pPr algn="ctr">
              <a:buNone/>
            </a:pPr>
            <a:r>
              <a:rPr lang="bn-BD" sz="40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অসুস্থ ব্যাক্তির দেহে সংখ্যা বেশি থাকে । </a:t>
            </a:r>
          </a:p>
          <a:p>
            <a:pPr>
              <a:buNone/>
            </a:pPr>
            <a:r>
              <a:rPr lang="bn-BD" sz="40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বৈশিষ্ট্য – নিউক্লিয়াস বিহীন, রক্ত তঞ্চন ।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806" y="3119423"/>
            <a:ext cx="3220872" cy="319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6512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754527" cy="2283824"/>
          </a:xfrm>
        </p:spPr>
        <p:txBody>
          <a:bodyPr/>
          <a:lstStyle/>
          <a:p>
            <a:r>
              <a:rPr lang="bn-BD" sz="7200" b="1" dirty="0" smtClean="0">
                <a:solidFill>
                  <a:schemeClr val="bg1"/>
                </a:solidFill>
                <a:latin typeface="NikoshBAN"/>
              </a:rPr>
              <a:t>রক্তের কাজ</a:t>
            </a:r>
            <a:endParaRPr lang="en-US" sz="7200" b="1" dirty="0">
              <a:solidFill>
                <a:schemeClr val="bg1"/>
              </a:solidFill>
              <a:latin typeface="NikoshB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00966" y="283581"/>
            <a:ext cx="5377218" cy="68963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/>
              <a:t>গ্যাসীয় পরিবহণ</a:t>
            </a:r>
            <a:endParaRPr lang="en-US" sz="3600" b="1" dirty="0"/>
          </a:p>
        </p:txBody>
      </p:sp>
      <p:sp>
        <p:nvSpPr>
          <p:cNvPr id="8" name="Rectangle 7"/>
          <p:cNvSpPr/>
          <p:nvPr/>
        </p:nvSpPr>
        <p:spPr>
          <a:xfrm>
            <a:off x="6600966" y="2598197"/>
            <a:ext cx="5377218" cy="6096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/>
              <a:t>হরমন পরিবহণ</a:t>
            </a:r>
            <a:endParaRPr lang="en-US" sz="3200" b="1" dirty="0"/>
          </a:p>
        </p:txBody>
      </p:sp>
      <p:sp>
        <p:nvSpPr>
          <p:cNvPr id="9" name="Rectangle 8"/>
          <p:cNvSpPr/>
          <p:nvPr/>
        </p:nvSpPr>
        <p:spPr>
          <a:xfrm>
            <a:off x="6600966" y="3325551"/>
            <a:ext cx="5377218" cy="6598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/>
            </a:r>
            <a:br>
              <a:rPr lang="bn-BD" sz="4000" dirty="0" smtClean="0"/>
            </a:br>
            <a:r>
              <a:rPr lang="bn-BD" sz="4000" dirty="0" smtClean="0"/>
              <a:t>ভিটামিন পরিহন</a:t>
            </a:r>
            <a:endParaRPr lang="en-US" sz="3600" b="1" dirty="0"/>
          </a:p>
          <a:p>
            <a:pPr algn="ctr"/>
            <a:endParaRPr lang="en-US" sz="4000" dirty="0"/>
          </a:p>
        </p:txBody>
      </p:sp>
      <p:sp>
        <p:nvSpPr>
          <p:cNvPr id="10" name="Rectangle 9"/>
          <p:cNvSpPr/>
          <p:nvPr/>
        </p:nvSpPr>
        <p:spPr>
          <a:xfrm>
            <a:off x="6600966" y="4080937"/>
            <a:ext cx="5377218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/>
              <a:t>খনিজ লবন পরিবহণ</a:t>
            </a:r>
            <a:endParaRPr lang="en-US" sz="3600" b="1" dirty="0"/>
          </a:p>
        </p:txBody>
      </p:sp>
      <p:sp>
        <p:nvSpPr>
          <p:cNvPr id="11" name="Rectangle 10"/>
          <p:cNvSpPr/>
          <p:nvPr/>
        </p:nvSpPr>
        <p:spPr>
          <a:xfrm>
            <a:off x="6587318" y="4797070"/>
            <a:ext cx="5377218" cy="6096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</a:rPr>
              <a:t>পানি সম্যতা নিয়ন্ত্রন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600965" y="6157932"/>
            <a:ext cx="5339687" cy="6096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</a:rPr>
              <a:t/>
            </a:r>
            <a:br>
              <a:rPr lang="bn-BD" sz="4000" b="1" dirty="0" smtClean="0">
                <a:solidFill>
                  <a:schemeClr val="tx1"/>
                </a:solidFill>
              </a:rPr>
            </a:br>
            <a:r>
              <a:rPr lang="bn-BD" sz="4000" b="1" dirty="0" smtClean="0">
                <a:solidFill>
                  <a:schemeClr val="tx1"/>
                </a:solidFill>
              </a:rPr>
              <a:t>অম্ল ক্ষার সমতা রক্ষা</a:t>
            </a:r>
          </a:p>
          <a:p>
            <a:pPr algn="ctr"/>
            <a:endParaRPr lang="bn-BD" sz="4000" b="1" dirty="0" smtClean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600965" y="1097997"/>
            <a:ext cx="5377218" cy="68963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BD" sz="3600" b="1" dirty="0" smtClean="0"/>
          </a:p>
          <a:p>
            <a:pPr algn="ctr"/>
            <a:r>
              <a:rPr lang="bn-BD" sz="3600" b="1" dirty="0" smtClean="0"/>
              <a:t>খাদ্যসার পরিবহণ</a:t>
            </a:r>
          </a:p>
          <a:p>
            <a:pPr algn="ctr"/>
            <a:endParaRPr lang="en-US" sz="3600" b="1" dirty="0"/>
          </a:p>
        </p:txBody>
      </p:sp>
      <p:sp>
        <p:nvSpPr>
          <p:cNvPr id="13" name="Rectangle 12"/>
          <p:cNvSpPr/>
          <p:nvPr/>
        </p:nvSpPr>
        <p:spPr>
          <a:xfrm>
            <a:off x="6604518" y="1896814"/>
            <a:ext cx="5336134" cy="6096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/>
              <a:t>বর্জ্য পরিবহণ</a:t>
            </a:r>
            <a:endParaRPr lang="en-US" sz="3600" b="1" dirty="0"/>
          </a:p>
        </p:txBody>
      </p:sp>
      <p:sp>
        <p:nvSpPr>
          <p:cNvPr id="18" name="Rectangle 17"/>
          <p:cNvSpPr/>
          <p:nvPr/>
        </p:nvSpPr>
        <p:spPr>
          <a:xfrm>
            <a:off x="6582199" y="5477501"/>
            <a:ext cx="5377218" cy="6096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</a:rPr>
              <a:t>তাপ সমতা রক্ষা</a:t>
            </a:r>
          </a:p>
        </p:txBody>
      </p:sp>
    </p:spTree>
    <p:extLst>
      <p:ext uri="{BB962C8B-B14F-4D97-AF65-F5344CB8AC3E}">
        <p14:creationId xmlns:p14="http://schemas.microsoft.com/office/powerpoint/2010/main" val="4387458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8" grpId="0" animBg="1"/>
      <p:bldP spid="9" grpId="0" animBg="1"/>
      <p:bldP spid="10" grpId="0" animBg="1"/>
      <p:bldP spid="11" grpId="0" animBg="1"/>
      <p:bldP spid="14" grpId="0" animBg="1"/>
      <p:bldP spid="12" grpId="0" animBg="1"/>
      <p:bldP spid="13" grpId="0" animBg="1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512064"/>
            <a:ext cx="8001000" cy="91440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n-BD" dirty="0" smtClean="0">
                <a:solidFill>
                  <a:srgbClr val="FFFF00"/>
                </a:solidFill>
                <a:latin typeface="Rupali" pitchFamily="2" charset="0"/>
                <a:cs typeface="Rupali" pitchFamily="2" charset="0"/>
              </a:rPr>
              <a:t>রক্ত উপাদানের অস্বাভাবিক অবস্থা </a:t>
            </a:r>
            <a:endParaRPr lang="en-US" dirty="0">
              <a:solidFill>
                <a:srgbClr val="FFFF00"/>
              </a:solidFill>
              <a:latin typeface="Rupali" pitchFamily="2" charset="0"/>
              <a:cs typeface="Rupali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8189098"/>
              </p:ext>
            </p:extLst>
          </p:nvPr>
        </p:nvGraphicFramePr>
        <p:xfrm>
          <a:off x="491319" y="1187356"/>
          <a:ext cx="11177517" cy="553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8548"/>
                <a:gridCol w="8138969"/>
              </a:tblGrid>
              <a:tr h="629898">
                <a:tc>
                  <a:txBody>
                    <a:bodyPr/>
                    <a:lstStyle/>
                    <a:p>
                      <a:r>
                        <a:rPr lang="bn-BD" sz="3600" b="1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পলিসাইথিমিয়া</a:t>
                      </a:r>
                      <a:r>
                        <a:rPr lang="bn-BD" sz="3600" b="1" baseline="0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 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200" b="1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লোহিত</a:t>
                      </a:r>
                      <a:r>
                        <a:rPr lang="bn-BD" sz="3200" b="1" baseline="0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 কণিকার সংখ্যা স্বাভাবিকের চাইতে বেশি হলে । 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</a:txBody>
                  <a:tcPr/>
                </a:tc>
              </a:tr>
              <a:tr h="1049827">
                <a:tc>
                  <a:txBody>
                    <a:bodyPr/>
                    <a:lstStyle/>
                    <a:p>
                      <a:r>
                        <a:rPr lang="bn-BD" sz="3600" b="1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অ্যানিমিয়া</a:t>
                      </a:r>
                      <a:r>
                        <a:rPr lang="bn-BD" sz="3600" b="1" baseline="0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 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3200" b="1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লোহিত</a:t>
                      </a:r>
                      <a:r>
                        <a:rPr lang="bn-BD" sz="3200" b="1" baseline="0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 কণিকার সংখ্যা স্বাভাবিকের চাইতে কমে গেলে।  </a:t>
                      </a:r>
                      <a:endParaRPr lang="en-US" sz="3200" b="1" dirty="0" smtClean="0">
                        <a:solidFill>
                          <a:schemeClr val="tx1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  <a:p>
                      <a:endParaRPr lang="en-US" sz="3200" b="1" dirty="0">
                        <a:solidFill>
                          <a:schemeClr val="tx1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</a:txBody>
                  <a:tcPr/>
                </a:tc>
              </a:tr>
              <a:tr h="629898">
                <a:tc>
                  <a:txBody>
                    <a:bodyPr/>
                    <a:lstStyle/>
                    <a:p>
                      <a:r>
                        <a:rPr lang="bn-BD" sz="3600" b="1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লিউকোমিয়া 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200" b="1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শ্বেত</a:t>
                      </a:r>
                      <a:r>
                        <a:rPr lang="bn-BD" sz="3200" b="1" baseline="0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 কণিকার সংখ্যা ৫০,০০০-১০০,‌০০০ হলে    </a:t>
                      </a:r>
                      <a:endParaRPr lang="en-US" sz="3200" b="1" dirty="0">
                        <a:solidFill>
                          <a:schemeClr val="tx1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</a:txBody>
                  <a:tcPr/>
                </a:tc>
              </a:tr>
              <a:tr h="1049827">
                <a:tc>
                  <a:txBody>
                    <a:bodyPr/>
                    <a:lstStyle/>
                    <a:p>
                      <a:r>
                        <a:rPr lang="bn-BD" sz="3600" b="1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লিউকসাইটোসিস  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3200" b="1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শ্বেত</a:t>
                      </a:r>
                      <a:r>
                        <a:rPr lang="bn-BD" sz="3200" b="1" baseline="0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 কণিকার সংখ্যা ২০,০০০-৩০,‌০০০ হলে   </a:t>
                      </a:r>
                      <a:endParaRPr lang="en-US" sz="3200" b="1" dirty="0" smtClean="0">
                        <a:solidFill>
                          <a:schemeClr val="tx1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  <a:p>
                      <a:endParaRPr lang="en-US" sz="3200" b="1" dirty="0">
                        <a:solidFill>
                          <a:schemeClr val="tx1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</a:txBody>
                  <a:tcPr/>
                </a:tc>
              </a:tr>
              <a:tr h="1049827">
                <a:tc>
                  <a:txBody>
                    <a:bodyPr/>
                    <a:lstStyle/>
                    <a:p>
                      <a:r>
                        <a:rPr lang="bn-BD" sz="3600" b="1" baseline="0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ত্রম্বোসা</a:t>
                      </a:r>
                      <a:r>
                        <a:rPr lang="bn-BD" sz="3600" b="1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ই</a:t>
                      </a:r>
                      <a:r>
                        <a:rPr lang="bn-BD" sz="3600" b="1" baseline="0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টোসিস 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3200" b="1" baseline="0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অণুচক্রিকার সংখ্যা স্বাভাবিকের চাইতে বেশি হলে । </a:t>
                      </a:r>
                      <a:endParaRPr lang="en-US" sz="3200" b="1" dirty="0" smtClean="0">
                        <a:solidFill>
                          <a:schemeClr val="tx1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  <a:p>
                      <a:endParaRPr lang="en-US" sz="3200" b="1" dirty="0">
                        <a:solidFill>
                          <a:schemeClr val="tx1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</a:txBody>
                  <a:tcPr/>
                </a:tc>
              </a:tr>
              <a:tr h="1049827">
                <a:tc>
                  <a:txBody>
                    <a:bodyPr/>
                    <a:lstStyle/>
                    <a:p>
                      <a:r>
                        <a:rPr lang="bn-BD" sz="3600" b="1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পারপুরা 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3200" b="1" baseline="0" dirty="0" smtClean="0">
                          <a:solidFill>
                            <a:schemeClr val="tx1"/>
                          </a:solidFill>
                          <a:latin typeface="Rupali" pitchFamily="2" charset="0"/>
                          <a:cs typeface="Rupali" pitchFamily="2" charset="0"/>
                        </a:rPr>
                        <a:t>অণুচক্রিকার সংখ্যা স্বাভাবিকের চাইতে কমে গেলে।  </a:t>
                      </a:r>
                      <a:endParaRPr lang="en-US" sz="3200" b="1" dirty="0" smtClean="0">
                        <a:solidFill>
                          <a:schemeClr val="tx1"/>
                        </a:solidFill>
                        <a:latin typeface="Rupali" pitchFamily="2" charset="0"/>
                        <a:cs typeface="Rupali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7870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447" y="973668"/>
            <a:ext cx="8761413" cy="706964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n-BD" sz="96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/>
            </a:r>
            <a:br>
              <a:rPr lang="bn-BD" sz="96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</a:br>
            <a:r>
              <a:rPr lang="bn-BD" sz="96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রক্ত </a:t>
            </a:r>
            <a:r>
              <a:rPr lang="bn-BD" sz="9600" dirty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তঞ্চন কী ?</a:t>
            </a:r>
            <a:r>
              <a:rPr lang="bn-BD" sz="66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/>
            </a:r>
            <a:br>
              <a:rPr lang="bn-BD" sz="66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</a:br>
            <a:endParaRPr lang="en-US" sz="66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 descr="pl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7797" y="1892493"/>
            <a:ext cx="11177516" cy="483235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3165439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447" y="973668"/>
            <a:ext cx="8761413" cy="706964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n-BD" sz="96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/>
            </a:r>
            <a:br>
              <a:rPr lang="bn-BD" sz="96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</a:br>
            <a:r>
              <a:rPr lang="bn-BD" sz="96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রক্ত </a:t>
            </a:r>
            <a:r>
              <a:rPr lang="bn-BD" sz="9600" dirty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তঞ্চন কী ?</a:t>
            </a:r>
            <a:r>
              <a:rPr lang="bn-BD" sz="66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/>
            </a:r>
            <a:br>
              <a:rPr lang="bn-BD" sz="66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</a:br>
            <a:endParaRPr lang="en-US" sz="66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5660" y="2403734"/>
            <a:ext cx="5663821" cy="121819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bn-BD" sz="48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প্লাজমার ফাইব্রিনোজেন</a:t>
            </a:r>
          </a:p>
        </p:txBody>
      </p:sp>
      <p:sp>
        <p:nvSpPr>
          <p:cNvPr id="4" name="Rectangle 3"/>
          <p:cNvSpPr/>
          <p:nvPr/>
        </p:nvSpPr>
        <p:spPr>
          <a:xfrm>
            <a:off x="300249" y="3848669"/>
            <a:ext cx="5663821" cy="11327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bn-BD" sz="4400" b="1" dirty="0" smtClean="0">
                <a:solidFill>
                  <a:srgbClr val="002060"/>
                </a:solidFill>
                <a:latin typeface="Rupali" pitchFamily="2" charset="0"/>
                <a:cs typeface="Rupali" pitchFamily="2" charset="0"/>
              </a:rPr>
              <a:t>  থকথকে পিন্ডে পরিনত হয়ে</a:t>
            </a:r>
          </a:p>
        </p:txBody>
      </p:sp>
      <p:sp>
        <p:nvSpPr>
          <p:cNvPr id="5" name="Rectangle 4"/>
          <p:cNvSpPr/>
          <p:nvPr/>
        </p:nvSpPr>
        <p:spPr>
          <a:xfrm>
            <a:off x="245659" y="5352101"/>
            <a:ext cx="5663821" cy="119417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bn-BD" sz="48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রক্ত জমাট বাঁধার প্রক্রিয়া</a:t>
            </a:r>
            <a:endParaRPr lang="en-US" sz="4800" b="1" dirty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901" y="2403734"/>
            <a:ext cx="5981216" cy="414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9535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69849" y="491272"/>
            <a:ext cx="8761413" cy="90328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66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     রক্ত তঞ্চন</a:t>
            </a:r>
            <a:r>
              <a:rPr lang="en-US" sz="66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</a:t>
            </a:r>
            <a:r>
              <a:rPr lang="bn-BD" sz="66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এর প্রক্রিয়া</a:t>
            </a:r>
          </a:p>
        </p:txBody>
      </p:sp>
      <p:sp>
        <p:nvSpPr>
          <p:cNvPr id="4" name="Rectangle 3"/>
          <p:cNvSpPr/>
          <p:nvPr/>
        </p:nvSpPr>
        <p:spPr>
          <a:xfrm>
            <a:off x="573206" y="2308197"/>
            <a:ext cx="3343703" cy="8853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bn-BD" sz="48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হেপারিন</a:t>
            </a:r>
          </a:p>
        </p:txBody>
      </p:sp>
      <p:sp>
        <p:nvSpPr>
          <p:cNvPr id="5" name="Rectangle 4"/>
          <p:cNvSpPr/>
          <p:nvPr/>
        </p:nvSpPr>
        <p:spPr>
          <a:xfrm>
            <a:off x="573206" y="3275464"/>
            <a:ext cx="3343703" cy="8853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bn-BD" sz="48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থ্রোম্বোসাইট</a:t>
            </a:r>
          </a:p>
        </p:txBody>
      </p:sp>
      <p:sp>
        <p:nvSpPr>
          <p:cNvPr id="7" name="Down Arrow 6"/>
          <p:cNvSpPr/>
          <p:nvPr/>
        </p:nvSpPr>
        <p:spPr>
          <a:xfrm>
            <a:off x="966302" y="4230806"/>
            <a:ext cx="2677649" cy="990333"/>
          </a:xfrm>
          <a:prstGeom prst="down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b="1" dirty="0" smtClean="0"/>
              <a:t>বাতাসের সংস্পর্শে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573206" y="5375495"/>
            <a:ext cx="3343703" cy="8853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bn-BD" sz="48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থ্রম্বোপ্লাস্টিন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3916909" y="4899546"/>
            <a:ext cx="2811437" cy="1842448"/>
          </a:xfrm>
          <a:prstGeom prst="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bn-BD" sz="32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থ্রম্বোপ্লাস্টিন হেপারিন কে নষ্ট </a:t>
            </a:r>
            <a:endParaRPr lang="bn-BD" b="1" dirty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728346" y="5375495"/>
            <a:ext cx="5199797" cy="8853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8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/>
            </a:r>
            <a:br>
              <a:rPr lang="bn-BD" sz="48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8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ক্যালসিয়াম</a:t>
            </a:r>
            <a:r>
              <a:rPr lang="bn-BD" sz="4800" b="1" dirty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+ থ্রম্বোপ্লাস্টিন</a:t>
            </a:r>
          </a:p>
          <a:p>
            <a:pPr>
              <a:buNone/>
            </a:pPr>
            <a:endParaRPr lang="bn-BD" sz="4800" b="1" dirty="0" smtClean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12" name="Right Arrow 11"/>
          <p:cNvSpPr/>
          <p:nvPr/>
        </p:nvSpPr>
        <p:spPr>
          <a:xfrm rot="16200000">
            <a:off x="9079778" y="4308674"/>
            <a:ext cx="762552" cy="1371089"/>
          </a:xfrm>
          <a:prstGeom prst="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bn-BD" sz="32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</a:t>
            </a:r>
            <a:endParaRPr lang="bn-BD" b="1" dirty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188649" y="3733524"/>
            <a:ext cx="1946822" cy="8853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bn-BD" sz="48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প্রোথ্রম্বিন</a:t>
            </a:r>
          </a:p>
        </p:txBody>
      </p:sp>
      <p:sp>
        <p:nvSpPr>
          <p:cNvPr id="14" name="Cross 13"/>
          <p:cNvSpPr/>
          <p:nvPr/>
        </p:nvSpPr>
        <p:spPr>
          <a:xfrm>
            <a:off x="10208524" y="3957851"/>
            <a:ext cx="368489" cy="382137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795379" y="3733524"/>
            <a:ext cx="1269242" cy="87941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en-US" sz="6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GP</a:t>
            </a:r>
            <a:endParaRPr lang="bn-BD" sz="6000" b="1" dirty="0" smtClean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16" name="Right Arrow 15"/>
          <p:cNvSpPr/>
          <p:nvPr/>
        </p:nvSpPr>
        <p:spPr>
          <a:xfrm rot="16200000">
            <a:off x="9102770" y="2660741"/>
            <a:ext cx="762552" cy="1371089"/>
          </a:xfrm>
          <a:prstGeom prst="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bn-BD" sz="32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</a:t>
            </a:r>
            <a:endParaRPr lang="bn-BD" b="1" dirty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775508" y="2151151"/>
            <a:ext cx="1617259" cy="79377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bn-BD" sz="48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থ্রম্বিন</a:t>
            </a:r>
          </a:p>
        </p:txBody>
      </p:sp>
      <p:sp>
        <p:nvSpPr>
          <p:cNvPr id="18" name="Cross 17"/>
          <p:cNvSpPr/>
          <p:nvPr/>
        </p:nvSpPr>
        <p:spPr>
          <a:xfrm>
            <a:off x="8188649" y="2327170"/>
            <a:ext cx="491325" cy="382137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008728" y="2151152"/>
            <a:ext cx="3140992" cy="79377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bn-BD" sz="48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ফাইব্রিনোজেন</a:t>
            </a:r>
          </a:p>
        </p:txBody>
      </p:sp>
      <p:sp>
        <p:nvSpPr>
          <p:cNvPr id="20" name="Down Arrow 19"/>
          <p:cNvSpPr/>
          <p:nvPr/>
        </p:nvSpPr>
        <p:spPr>
          <a:xfrm>
            <a:off x="4526762" y="2965009"/>
            <a:ext cx="1764856" cy="718617"/>
          </a:xfrm>
          <a:prstGeom prst="down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21" name="Rectangle 20"/>
          <p:cNvSpPr/>
          <p:nvPr/>
        </p:nvSpPr>
        <p:spPr>
          <a:xfrm>
            <a:off x="4303859" y="3721601"/>
            <a:ext cx="1987758" cy="61838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bn-BD" sz="48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ফাইব্রিন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959" y="3504482"/>
            <a:ext cx="1610916" cy="155883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708778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17409" y="0"/>
            <a:ext cx="3589361" cy="889062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n-BD" sz="5400" b="1" dirty="0" smtClean="0">
                <a:solidFill>
                  <a:srgbClr val="FFFF00"/>
                </a:solidFill>
                <a:latin typeface="Rupali" pitchFamily="2" charset="0"/>
                <a:cs typeface="Rupali" pitchFamily="2" charset="0"/>
              </a:rPr>
              <a:t>মূল্যায়ন</a:t>
            </a:r>
            <a:endParaRPr lang="en-US" sz="5400" b="1" dirty="0">
              <a:solidFill>
                <a:srgbClr val="FFFF00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375" y="1433014"/>
            <a:ext cx="11177517" cy="5424986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17600" dirty="0" err="1" smtClean="0">
                <a:latin typeface="Rupali" pitchFamily="2" charset="0"/>
                <a:cs typeface="Rupali" pitchFamily="2" charset="0"/>
              </a:rPr>
              <a:t>দল-কঃ</a:t>
            </a:r>
            <a:r>
              <a:rPr lang="en-US" sz="17600" dirty="0" smtClean="0">
                <a:latin typeface="Rupali" pitchFamily="2" charset="0"/>
                <a:cs typeface="Rupali" pitchFamily="2" charset="0"/>
              </a:rPr>
              <a:t> ১। </a:t>
            </a:r>
            <a:r>
              <a:rPr lang="bn-BD" sz="17600" dirty="0" smtClean="0">
                <a:latin typeface="Rupali" pitchFamily="2" charset="0"/>
                <a:cs typeface="Rupali" pitchFamily="2" charset="0"/>
              </a:rPr>
              <a:t>নিউক্লিয়াস যুক্ত রক্ত কণিকা কোনটি ?</a:t>
            </a:r>
          </a:p>
          <a:p>
            <a:pPr>
              <a:buNone/>
            </a:pPr>
            <a:r>
              <a:rPr lang="en-US" sz="17600" dirty="0" smtClean="0">
                <a:latin typeface="Rupali" pitchFamily="2" charset="0"/>
                <a:cs typeface="Rupali" pitchFamily="2" charset="0"/>
              </a:rPr>
              <a:t>           ২। </a:t>
            </a:r>
            <a:r>
              <a:rPr lang="bn-BD" sz="17600" dirty="0" smtClean="0">
                <a:latin typeface="Rupali" pitchFamily="2" charset="0"/>
                <a:cs typeface="Rupali" pitchFamily="2" charset="0"/>
              </a:rPr>
              <a:t>প্রথম্বিন কী ?</a:t>
            </a:r>
          </a:p>
          <a:p>
            <a:pPr>
              <a:buNone/>
            </a:pPr>
            <a:r>
              <a:rPr lang="en-US" sz="17600" dirty="0" smtClean="0">
                <a:latin typeface="Rupali" pitchFamily="2" charset="0"/>
                <a:cs typeface="Rupali" pitchFamily="2" charset="0"/>
              </a:rPr>
              <a:t>          ৩। </a:t>
            </a:r>
            <a:r>
              <a:rPr lang="bn-BD" sz="17600" dirty="0" smtClean="0">
                <a:latin typeface="Rupali" pitchFamily="2" charset="0"/>
                <a:cs typeface="Rupali" pitchFamily="2" charset="0"/>
              </a:rPr>
              <a:t>লোহিত কণিকা কোথায় সঞ্চিত থাকে ?</a:t>
            </a:r>
          </a:p>
          <a:p>
            <a:pPr>
              <a:buNone/>
            </a:pPr>
            <a:r>
              <a:rPr lang="en-US" sz="17600" dirty="0" smtClean="0">
                <a:latin typeface="Rupali" pitchFamily="2" charset="0"/>
                <a:cs typeface="Rupali" pitchFamily="2" charset="0"/>
              </a:rPr>
              <a:t>           ৪। </a:t>
            </a:r>
            <a:r>
              <a:rPr lang="bn-BD" sz="17600" dirty="0" smtClean="0">
                <a:latin typeface="Rupali" pitchFamily="2" charset="0"/>
                <a:cs typeface="Rupali" pitchFamily="2" charset="0"/>
              </a:rPr>
              <a:t>শ্বেত কণিকার অপর নাম কী ?</a:t>
            </a:r>
          </a:p>
          <a:p>
            <a:pPr>
              <a:buNone/>
            </a:pPr>
            <a:r>
              <a:rPr lang="en-US" sz="17600" dirty="0" err="1" smtClean="0">
                <a:latin typeface="Rupali" pitchFamily="2" charset="0"/>
                <a:cs typeface="Rupali" pitchFamily="2" charset="0"/>
              </a:rPr>
              <a:t>দল-খঃ</a:t>
            </a:r>
            <a:r>
              <a:rPr lang="en-US" sz="17600" dirty="0" smtClean="0">
                <a:latin typeface="Rupali" pitchFamily="2" charset="0"/>
                <a:cs typeface="Rupali" pitchFamily="2" charset="0"/>
              </a:rPr>
              <a:t> </a:t>
            </a:r>
            <a:r>
              <a:rPr lang="en-US" sz="17600" b="1" dirty="0">
                <a:latin typeface="Rupali" pitchFamily="2" charset="0"/>
                <a:cs typeface="Rupali" pitchFamily="2" charset="0"/>
              </a:rPr>
              <a:t>১। </a:t>
            </a:r>
            <a:r>
              <a:rPr lang="bn-BD" sz="17600" b="1" dirty="0">
                <a:latin typeface="Rupali" pitchFamily="2" charset="0"/>
                <a:cs typeface="Rupali" pitchFamily="2" charset="0"/>
              </a:rPr>
              <a:t>কোন দেহে লোহিত কণিকার সংখ্যা সবচেয়ে বেশি </a:t>
            </a:r>
            <a:endParaRPr lang="bn-BD" sz="17600" b="1" dirty="0" smtClean="0">
              <a:latin typeface="Rupali" pitchFamily="2" charset="0"/>
              <a:cs typeface="Rupali" pitchFamily="2" charset="0"/>
            </a:endParaRPr>
          </a:p>
          <a:p>
            <a:pPr>
              <a:buNone/>
            </a:pPr>
            <a:r>
              <a:rPr lang="en-US" sz="17600" dirty="0" smtClean="0">
                <a:latin typeface="Rupali" pitchFamily="2" charset="0"/>
                <a:cs typeface="Rupali" pitchFamily="2" charset="0"/>
              </a:rPr>
              <a:t>          ২। </a:t>
            </a:r>
            <a:r>
              <a:rPr lang="bn-BD" sz="17600" dirty="0" smtClean="0">
                <a:latin typeface="Rupali" pitchFamily="2" charset="0"/>
                <a:cs typeface="Rupali" pitchFamily="2" charset="0"/>
              </a:rPr>
              <a:t>রক্তরসের বর্ণ কেমন ? </a:t>
            </a:r>
            <a:endParaRPr lang="en-US" sz="17600" dirty="0" smtClean="0">
              <a:latin typeface="Rupali" pitchFamily="2" charset="0"/>
              <a:cs typeface="Rupali" pitchFamily="2" charset="0"/>
            </a:endParaRPr>
          </a:p>
          <a:p>
            <a:pPr>
              <a:buNone/>
            </a:pPr>
            <a:r>
              <a:rPr lang="en-US" sz="17600" dirty="0" smtClean="0">
                <a:latin typeface="Rupali" pitchFamily="2" charset="0"/>
                <a:cs typeface="Rupali" pitchFamily="2" charset="0"/>
              </a:rPr>
              <a:t>         ৩। </a:t>
            </a:r>
            <a:r>
              <a:rPr lang="bn-BD" sz="17600" dirty="0" smtClean="0">
                <a:latin typeface="Rupali" pitchFamily="2" charset="0"/>
                <a:cs typeface="Rupali" pitchFamily="2" charset="0"/>
              </a:rPr>
              <a:t>চ্যাপ্টা আকৃতির রক্ত কণিকা কোনটি ?</a:t>
            </a:r>
          </a:p>
          <a:p>
            <a:pPr>
              <a:buNone/>
            </a:pPr>
            <a:r>
              <a:rPr lang="en-US" sz="17600" dirty="0" smtClean="0">
                <a:latin typeface="Rupali" pitchFamily="2" charset="0"/>
                <a:cs typeface="Rupali" pitchFamily="2" charset="0"/>
              </a:rPr>
              <a:t>          ৪। DNA </a:t>
            </a:r>
            <a:r>
              <a:rPr lang="bn-BD" sz="17600" dirty="0" smtClean="0">
                <a:latin typeface="Rupali" pitchFamily="2" charset="0"/>
                <a:cs typeface="Rupali" pitchFamily="2" charset="0"/>
              </a:rPr>
              <a:t>থাকে কোন রক্ত কনিকায় ? </a:t>
            </a:r>
          </a:p>
          <a:p>
            <a:endParaRPr lang="en-US" dirty="0">
              <a:latin typeface="Rupali" pitchFamily="2" charset="0"/>
              <a:cs typeface="Rupa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894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3683" y="648542"/>
            <a:ext cx="7772400" cy="1088136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n-BD" sz="88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লসিকা</a:t>
            </a:r>
            <a:endParaRPr lang="en-US" sz="8800" dirty="0">
              <a:solidFill>
                <a:schemeClr val="bg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081" y="2302175"/>
            <a:ext cx="11423176" cy="4236240"/>
          </a:xfrm>
          <a:solidFill>
            <a:schemeClr val="accent1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bn-BD" sz="48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লসিকা নালি ও লসিকা গ্রন্থিতে অবস্থিত</a:t>
            </a:r>
            <a:endParaRPr lang="bn-BD" sz="4800" b="1" dirty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  <a:p>
            <a:pPr marL="550926" indent="-514350">
              <a:buNone/>
            </a:pPr>
            <a:r>
              <a:rPr lang="bn-BD" sz="4800" b="1" dirty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</a:t>
            </a:r>
            <a:r>
              <a:rPr lang="bn-BD" sz="48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       স্বচ্চ </a:t>
            </a:r>
            <a:r>
              <a:rPr lang="bn-BD" sz="4800" b="1" dirty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ইষৎ ক্ষারীয় </a:t>
            </a:r>
          </a:p>
          <a:p>
            <a:pPr marL="550926" indent="-514350">
              <a:buNone/>
            </a:pPr>
            <a:r>
              <a:rPr lang="bn-BD" sz="4800" b="1" dirty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</a:t>
            </a:r>
            <a:r>
              <a:rPr lang="bn-BD" sz="48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      টিস্যু রস ( আন্তঃকোষীয় তরল)</a:t>
            </a:r>
            <a:endParaRPr lang="bn-BD" sz="4800" b="1" dirty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  <a:p>
            <a:pPr marL="550926" indent="-514350">
              <a:buNone/>
            </a:pPr>
            <a:r>
              <a:rPr lang="bn-BD" sz="4800" b="1" dirty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</a:t>
            </a:r>
            <a:r>
              <a:rPr lang="bn-BD" sz="48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      পুষ্টীদ্রব্য পরিবহণ ও প্রতিরক্ষায় কাজ করে তাকে...।</a:t>
            </a:r>
            <a:endParaRPr lang="bn-BD" sz="4800" b="1" dirty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  <a:p>
            <a:pPr>
              <a:buNone/>
            </a:pPr>
            <a:endParaRPr lang="en-US" dirty="0">
              <a:latin typeface="Rupali" pitchFamily="2" charset="0"/>
              <a:cs typeface="Rupa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4223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3683" y="648542"/>
            <a:ext cx="7772400" cy="1088136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n-BD" sz="88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লসিকার উপাদান</a:t>
            </a:r>
            <a:endParaRPr lang="en-US" sz="8800" dirty="0">
              <a:solidFill>
                <a:schemeClr val="bg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081" y="2302175"/>
            <a:ext cx="5882185" cy="423624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>
              <a:buNone/>
            </a:pPr>
            <a:endParaRPr lang="bn-BD" sz="4800" b="1" dirty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  <a:p>
            <a:pPr marL="550926" indent="-514350">
              <a:buNone/>
            </a:pPr>
            <a:r>
              <a:rPr lang="bn-BD" sz="6500" b="1" dirty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</a:t>
            </a:r>
            <a:r>
              <a:rPr lang="bn-BD" sz="65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       লসিকা রস  </a:t>
            </a:r>
            <a:r>
              <a:rPr lang="bn-BD" sz="65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  <a:sym typeface="Wingdings" panose="05000000000000000000" pitchFamily="2" charset="2"/>
              </a:rPr>
              <a:t> ৯৪% পানি, ৬% কঠিন </a:t>
            </a:r>
            <a:r>
              <a:rPr lang="bn-BD" sz="65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/>
            </a:r>
            <a:br>
              <a:rPr lang="bn-BD" sz="65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65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    লসিকা কনিকা</a:t>
            </a:r>
            <a:r>
              <a:rPr lang="bn-BD" sz="65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  <a:sym typeface="Wingdings" panose="05000000000000000000" pitchFamily="2" charset="2"/>
              </a:rPr>
              <a:t>৫০০-৭৫০০০ প্রতি ঘন মি।লি</a:t>
            </a:r>
            <a:endParaRPr lang="bn-BD" sz="6500" b="1" dirty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  <a:p>
            <a:pPr>
              <a:buNone/>
            </a:pPr>
            <a:endParaRPr lang="en-US" dirty="0">
              <a:latin typeface="Rupali" pitchFamily="2" charset="0"/>
              <a:cs typeface="Rupali" pitchFamily="2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550925" y="2454575"/>
            <a:ext cx="2574735" cy="40838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3" charset="2"/>
              <a:buNone/>
            </a:pPr>
            <a:r>
              <a:rPr lang="bn-BD" sz="51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/>
            </a:r>
            <a:br>
              <a:rPr lang="bn-BD" sz="51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51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কাইল</a:t>
            </a:r>
            <a:r>
              <a:rPr lang="bn-BD" sz="51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  <a:sym typeface="Wingdings" panose="05000000000000000000" pitchFamily="2" charset="2"/>
              </a:rPr>
              <a:t>চর্বিযুক্ত খাবার খেলে লসিকা র বর্ণ সাদা হয় </a:t>
            </a:r>
            <a:br>
              <a:rPr lang="bn-BD" sz="51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  <a:sym typeface="Wingdings" panose="05000000000000000000" pitchFamily="2" charset="2"/>
              </a:rPr>
            </a:br>
            <a:r>
              <a:rPr lang="bn-BD" sz="51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  <a:sym typeface="Wingdings" panose="05000000000000000000" pitchFamily="2" charset="2"/>
              </a:rPr>
              <a:t>ল্যাক্টিয়েলসাদা লসিকা নালী</a:t>
            </a:r>
          </a:p>
          <a:p>
            <a:pPr>
              <a:buFont typeface="Wingdings 3" charset="2"/>
              <a:buNone/>
            </a:pPr>
            <a:endParaRPr lang="bn-BD" sz="4800" b="1" dirty="0" smtClean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  <a:p>
            <a:pPr>
              <a:buFont typeface="Wingdings 3" charset="2"/>
              <a:buNone/>
            </a:pPr>
            <a:endParaRPr lang="en-US" dirty="0">
              <a:latin typeface="Rupali" pitchFamily="2" charset="0"/>
              <a:cs typeface="Rupali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1320" y="2454575"/>
            <a:ext cx="2529528" cy="398716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0228774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3683" y="648542"/>
            <a:ext cx="7772400" cy="1088136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n-BD" sz="88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লসিকাতন্ত্র</a:t>
            </a:r>
            <a:endParaRPr lang="en-US" sz="8800" dirty="0">
              <a:solidFill>
                <a:schemeClr val="bg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081" y="2302175"/>
            <a:ext cx="4435522" cy="423624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bn-BD" sz="2000" dirty="0" smtClean="0">
                <a:latin typeface="Rupali" pitchFamily="2" charset="0"/>
                <a:cs typeface="Rupali" pitchFamily="2" charset="0"/>
              </a:rPr>
              <a:t>  </a:t>
            </a:r>
            <a:br>
              <a:rPr lang="bn-BD" sz="2000" dirty="0" smtClean="0"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latin typeface="Rupali" pitchFamily="2" charset="0"/>
                <a:cs typeface="Rupali" pitchFamily="2" charset="0"/>
              </a:rPr>
              <a:t>লসিকা নালি/ ল্যাক্টিয়েল(পোষ্টিক)</a:t>
            </a:r>
            <a:br>
              <a:rPr lang="bn-BD" sz="4000" b="1" dirty="0" smtClean="0"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latin typeface="Rupali" pitchFamily="2" charset="0"/>
                <a:cs typeface="Rupali" pitchFamily="2" charset="0"/>
              </a:rPr>
              <a:t>লসিকা পর্ব</a:t>
            </a:r>
            <a:br>
              <a:rPr lang="bn-BD" sz="4000" b="1" dirty="0" smtClean="0"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latin typeface="Rupali" pitchFamily="2" charset="0"/>
                <a:cs typeface="Rupali" pitchFamily="2" charset="0"/>
              </a:rPr>
              <a:t>বা গ্রন্থি(৪০০-৭০০)</a:t>
            </a:r>
            <a:br>
              <a:rPr lang="bn-BD" sz="4000" b="1" dirty="0" smtClean="0"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latin typeface="Rupali" pitchFamily="2" charset="0"/>
                <a:cs typeface="Rupali" pitchFamily="2" charset="0"/>
              </a:rPr>
              <a:t>উদাঃপ্লীহা,টনসিল,</a:t>
            </a:r>
            <a:br>
              <a:rPr lang="bn-BD" sz="4000" b="1" dirty="0" smtClean="0"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latin typeface="Rupali" pitchFamily="2" charset="0"/>
                <a:cs typeface="Rupali" pitchFamily="2" charset="0"/>
              </a:rPr>
              <a:t>অ্যাডেনয়েড ইত্যাদি</a:t>
            </a:r>
            <a:br>
              <a:rPr lang="bn-BD" sz="4000" b="1" dirty="0" smtClean="0"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latin typeface="Rupali" pitchFamily="2" charset="0"/>
                <a:cs typeface="Rupali" pitchFamily="2" charset="0"/>
              </a:rPr>
              <a:t/>
            </a:r>
            <a:br>
              <a:rPr lang="bn-BD" sz="4000" b="1" dirty="0" smtClean="0">
                <a:latin typeface="Rupali" pitchFamily="2" charset="0"/>
                <a:cs typeface="Rupali" pitchFamily="2" charset="0"/>
              </a:rPr>
            </a:br>
            <a:endParaRPr lang="bn-BD" sz="2000" b="1" dirty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685" y="2302175"/>
            <a:ext cx="3398292" cy="423624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059" y="2302175"/>
            <a:ext cx="2879675" cy="42362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7415544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3683" y="648542"/>
            <a:ext cx="7772400" cy="1088136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n-BD" sz="88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লসিকাতন্ত্র</a:t>
            </a:r>
            <a:endParaRPr lang="en-US" sz="8800" dirty="0">
              <a:solidFill>
                <a:schemeClr val="bg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081" y="2302175"/>
            <a:ext cx="4435522" cy="423624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bn-BD" sz="2000" dirty="0" smtClean="0">
                <a:latin typeface="Rupali" pitchFamily="2" charset="0"/>
                <a:cs typeface="Rupali" pitchFamily="2" charset="0"/>
              </a:rPr>
              <a:t>  </a:t>
            </a:r>
            <a:br>
              <a:rPr lang="bn-BD" sz="2000" dirty="0" smtClean="0"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latin typeface="Rupali" pitchFamily="2" charset="0"/>
                <a:cs typeface="Rupali" pitchFamily="2" charset="0"/>
              </a:rPr>
              <a:t>লসিকা নালি/ ল্যাক্টিয়েল(পোষ্টিক)</a:t>
            </a:r>
            <a:br>
              <a:rPr lang="bn-BD" sz="4000" b="1" dirty="0" smtClean="0"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latin typeface="Rupali" pitchFamily="2" charset="0"/>
                <a:cs typeface="Rupali" pitchFamily="2" charset="0"/>
              </a:rPr>
              <a:t>লসিকা পর্ব</a:t>
            </a:r>
            <a:br>
              <a:rPr lang="bn-BD" sz="4000" b="1" dirty="0" smtClean="0"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latin typeface="Rupali" pitchFamily="2" charset="0"/>
                <a:cs typeface="Rupali" pitchFamily="2" charset="0"/>
              </a:rPr>
              <a:t>বা গ্রন্থি(৪০০-৭০০)</a:t>
            </a:r>
            <a:br>
              <a:rPr lang="bn-BD" sz="4000" b="1" dirty="0" smtClean="0"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latin typeface="Rupali" pitchFamily="2" charset="0"/>
                <a:cs typeface="Rupali" pitchFamily="2" charset="0"/>
              </a:rPr>
              <a:t>উদাঃপ্লীহা,টনসিল,</a:t>
            </a:r>
            <a:br>
              <a:rPr lang="bn-BD" sz="4000" b="1" dirty="0" smtClean="0"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latin typeface="Rupali" pitchFamily="2" charset="0"/>
                <a:cs typeface="Rupali" pitchFamily="2" charset="0"/>
              </a:rPr>
              <a:t>অ্যাডেনয়েড ইত্যাদি</a:t>
            </a:r>
            <a:br>
              <a:rPr lang="bn-BD" sz="4000" b="1" dirty="0" smtClean="0"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latin typeface="Rupali" pitchFamily="2" charset="0"/>
                <a:cs typeface="Rupali" pitchFamily="2" charset="0"/>
              </a:rPr>
              <a:t/>
            </a:r>
            <a:br>
              <a:rPr lang="bn-BD" sz="4000" b="1" dirty="0" smtClean="0">
                <a:latin typeface="Rupali" pitchFamily="2" charset="0"/>
                <a:cs typeface="Rupali" pitchFamily="2" charset="0"/>
              </a:rPr>
            </a:br>
            <a:endParaRPr lang="bn-BD" sz="2000" b="1" dirty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371" y="2302175"/>
            <a:ext cx="3312354" cy="42362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8492" y="2302174"/>
            <a:ext cx="3271411" cy="42362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3260084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3683" y="648542"/>
            <a:ext cx="7772400" cy="1088136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n-BD" sz="880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লসিকার কাজ</a:t>
            </a:r>
            <a:endParaRPr lang="en-US" sz="8800" dirty="0">
              <a:solidFill>
                <a:schemeClr val="bg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5660" y="2403734"/>
            <a:ext cx="5663821" cy="86575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১। প্রটিন অনুর রক্তে ফিরে যাওয়া</a:t>
            </a:r>
          </a:p>
        </p:txBody>
      </p:sp>
      <p:sp>
        <p:nvSpPr>
          <p:cNvPr id="7" name="Rectangle 6"/>
          <p:cNvSpPr/>
          <p:nvPr/>
        </p:nvSpPr>
        <p:spPr>
          <a:xfrm>
            <a:off x="245659" y="3503684"/>
            <a:ext cx="5663821" cy="20453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bn-BD" sz="4000" b="1" dirty="0" smtClean="0">
                <a:solidFill>
                  <a:srgbClr val="002060"/>
                </a:solidFill>
                <a:latin typeface="Rupali" pitchFamily="2" charset="0"/>
                <a:cs typeface="Rupali" pitchFamily="2" charset="0"/>
              </a:rPr>
              <a:t>২। লিপিড কনার পরিবহণ (যা রক্তের কৈশিক জালিকার পরিবহণ হতে পারে </a:t>
            </a:r>
            <a:r>
              <a:rPr lang="bn-BD" sz="4000" b="1" dirty="0" smtClean="0">
                <a:solidFill>
                  <a:srgbClr val="002060"/>
                </a:solidFill>
                <a:latin typeface="Rupali" pitchFamily="2" charset="0"/>
                <a:cs typeface="Rupali" pitchFamily="2" charset="0"/>
              </a:rPr>
              <a:t>না </a:t>
            </a:r>
            <a:r>
              <a:rPr lang="bn-BD" sz="4000" b="1" dirty="0" smtClean="0">
                <a:solidFill>
                  <a:srgbClr val="002060"/>
                </a:solidFill>
                <a:latin typeface="Rupali" pitchFamily="2" charset="0"/>
                <a:cs typeface="Rupali" pitchFamily="2" charset="0"/>
              </a:rPr>
              <a:t>।)  </a:t>
            </a:r>
            <a:endParaRPr lang="bn-BD" sz="4000" b="1" dirty="0" smtClean="0">
              <a:solidFill>
                <a:srgbClr val="002060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5660" y="5663820"/>
            <a:ext cx="5663821" cy="119417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bn-BD" sz="36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৩। যেখানে রক্ত পোচাতে পারেনয়া সেখানে লসিকা পুষ্টি পরিবহণ কর এ </a:t>
            </a:r>
            <a:endParaRPr lang="en-US" sz="3600" b="1" dirty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81214" y="2403733"/>
            <a:ext cx="5663821" cy="152682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৪। অক্সিজেন কার্বন ডাই অক্সাইড পরিবহণ করে।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19883" y="4170740"/>
            <a:ext cx="5663821" cy="14149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bn-BD" sz="4000" b="1" dirty="0" smtClean="0">
                <a:solidFill>
                  <a:srgbClr val="002060"/>
                </a:solidFill>
                <a:latin typeface="Rupali" pitchFamily="2" charset="0"/>
                <a:cs typeface="Rupali" pitchFamily="2" charset="0"/>
              </a:rPr>
              <a:t>৫।  দেহ প্রতিরক্ষায় কাজ করএ।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19882" y="5619464"/>
            <a:ext cx="5663821" cy="119417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bn-BD" sz="36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৬। এন্টিবডি রোগ প্রতিরোধ ক্ষমতা বাড়ায়। </a:t>
            </a:r>
            <a:endParaRPr lang="en-US" sz="3600" b="1" dirty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8204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741652"/>
            <a:ext cx="8761413" cy="706964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n-BD" sz="4800" b="1" dirty="0">
                <a:solidFill>
                  <a:srgbClr val="FFFF00"/>
                </a:solidFill>
                <a:latin typeface="Rupali" pitchFamily="2" charset="0"/>
                <a:cs typeface="Rupali" pitchFamily="2" charset="0"/>
              </a:rPr>
              <a:t>একক কাজ</a:t>
            </a:r>
            <a:endParaRPr lang="en-US" sz="4800" b="1" dirty="0">
              <a:solidFill>
                <a:srgbClr val="FFFF00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672" y="1783559"/>
            <a:ext cx="11232107" cy="4931139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40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রক্ত কী ? </a:t>
            </a:r>
          </a:p>
          <a:p>
            <a:r>
              <a:rPr lang="bn-BD" sz="40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রক্ত লাল কেন হয় ?</a:t>
            </a:r>
          </a:p>
          <a:p>
            <a:r>
              <a:rPr lang="bn-BD" sz="40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মানব দেহের শতকরা কত ভাগ রক্ত থাকে ?</a:t>
            </a:r>
          </a:p>
          <a:p>
            <a:r>
              <a:rPr lang="bn-BD" sz="40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মানব দেহে শতকরা কত ভাগ রক্তরস ?</a:t>
            </a:r>
          </a:p>
          <a:p>
            <a:r>
              <a:rPr lang="bn-BD" sz="40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হিমোগ্লোবিন কী ?</a:t>
            </a:r>
          </a:p>
          <a:p>
            <a:r>
              <a:rPr lang="bn-BD" sz="40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রক্ত তঞ্চন ঘটায় কে ?</a:t>
            </a:r>
          </a:p>
          <a:p>
            <a:r>
              <a:rPr lang="bn-BD" sz="40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আমাদের দেহে রক্ত জমাট বাধে না কেন ?</a:t>
            </a:r>
          </a:p>
          <a:p>
            <a:r>
              <a:rPr lang="bn-BD" sz="4000" dirty="0" smtClean="0">
                <a:solidFill>
                  <a:schemeClr val="bg1"/>
                </a:solidFill>
                <a:latin typeface="Rupali" pitchFamily="2" charset="0"/>
                <a:cs typeface="Rupali" pitchFamily="2" charset="0"/>
              </a:rPr>
              <a:t>অক্সিজেন পরিবহন করে কে ?</a:t>
            </a:r>
          </a:p>
          <a:p>
            <a:pPr>
              <a:buNone/>
            </a:pPr>
            <a:endParaRPr lang="en-US" sz="1100" dirty="0">
              <a:latin typeface="Rupali" pitchFamily="2" charset="0"/>
              <a:cs typeface="Rupa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576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90800" y="2438400"/>
            <a:ext cx="6629400" cy="1569660"/>
          </a:xfrm>
          <a:prstGeom prst="rect">
            <a:avLst/>
          </a:prstGeom>
          <a:ln w="76200" cmpd="thinThick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9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রক্ত</a:t>
            </a:r>
            <a:r>
              <a:rPr lang="bn-IN" sz="9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সংবহন তন্ত্র </a:t>
            </a:r>
            <a:endParaRPr lang="en-US" sz="9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326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5638800" y="2397086"/>
            <a:ext cx="4724400" cy="3816429"/>
          </a:xfrm>
          <a:prstGeom prst="rect">
            <a:avLst/>
          </a:prstGeom>
          <a:noFill/>
          <a:ln w="76200" cmpd="thinThick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bn-IN" b="1" u="sng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ea typeface="Calibri" pitchFamily="34" charset="0"/>
              <a:cs typeface="NikoshBAN" pitchFamily="2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IN" sz="3200" b="1" u="sng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সংবহনঃ</a:t>
            </a:r>
            <a:r>
              <a:rPr lang="bn-IN" sz="32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  যে প্রক্রিয়ায় প্রাণীদেহে রক্ত পরিবহনের কাজ সম্পন্ন হয় তাকে সংবহন প্রক্রিয়া বলে। রক্ত হৃদপিন্ড, ধমনী, শিরা এবং লসিকা ও লসিকাবাহী নালির সমন্বয়ে মানবদেহের সংবহন তন্ত্র গঠিত।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IN" sz="32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  </a:t>
            </a:r>
            <a:r>
              <a:rPr lang="en-US" sz="32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endParaRPr lang="en-US" sz="32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Blutkreislau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89738"/>
            <a:ext cx="3810000" cy="6363463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4267200" y="1752600"/>
            <a:ext cx="1371600" cy="4572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2420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7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68489" y="4818221"/>
            <a:ext cx="11600597" cy="1077218"/>
          </a:xfrm>
          <a:prstGeom prst="rect">
            <a:avLst/>
          </a:prstGeom>
          <a:noFill/>
          <a:ln w="76200" cmpd="thinThick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u="sng" dirty="0" err="1">
                <a:latin typeface="NikoshBAN" pitchFamily="2" charset="0"/>
                <a:ea typeface="Calibri" pitchFamily="34" charset="0"/>
                <a:cs typeface="NikoshBAN" pitchFamily="2" charset="0"/>
              </a:rPr>
              <a:t>রক্ত</a:t>
            </a:r>
            <a:r>
              <a:rPr lang="en-US" sz="3200" b="1" u="sng" dirty="0"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bn-IN" sz="3200" b="1" u="sng" dirty="0">
                <a:latin typeface="NikoshBAN" pitchFamily="2" charset="0"/>
                <a:ea typeface="Calibri" pitchFamily="34" charset="0"/>
                <a:cs typeface="NikoshBAN" pitchFamily="2" charset="0"/>
              </a:rPr>
              <a:t>সংবহন তন্ত্রঃ</a:t>
            </a:r>
            <a:r>
              <a:rPr lang="bn-IN" sz="3200" b="1" dirty="0">
                <a:latin typeface="NikoshBAN" pitchFamily="2" charset="0"/>
                <a:ea typeface="Calibri" pitchFamily="34" charset="0"/>
                <a:cs typeface="NikoshBAN" pitchFamily="2" charset="0"/>
              </a:rPr>
              <a:t>  যে তন্ত্রের মাধ্যমে দেহে রক্ত সঞ্চালিত হয় তাকে রক্তসংবহনতন্ত্র বলে। হৃদপিন্ড, রক্ত, রক্তবাহী নালির সমন্বয়ে রক্তসংবহন তন্ত্র গঠিত।  </a:t>
            </a:r>
            <a:r>
              <a:rPr lang="en-US" sz="3200" b="1" dirty="0"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Picture1_2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685801"/>
            <a:ext cx="6934200" cy="315269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750550" y="3952876"/>
            <a:ext cx="27671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latin typeface="NikoshBAN" pitchFamily="2" charset="0"/>
                <a:ea typeface="Calibri" pitchFamily="34" charset="0"/>
                <a:cs typeface="NikoshBAN" pitchFamily="2" charset="0"/>
              </a:rPr>
              <a:t>রক্ত</a:t>
            </a:r>
            <a:r>
              <a:rPr lang="en-US" sz="4000" b="1" dirty="0"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bn-IN" sz="4000" b="1" dirty="0">
                <a:latin typeface="NikoshBAN" pitchFamily="2" charset="0"/>
                <a:ea typeface="Calibri" pitchFamily="34" charset="0"/>
                <a:cs typeface="NikoshBAN" pitchFamily="2" charset="0"/>
              </a:rPr>
              <a:t>সংবহন তন্ত্র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945078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550581"/>
            <a:ext cx="8761413" cy="86878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bn-BD" sz="48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মানুষের হৃৎপিন্ডের গঠন</a:t>
            </a:r>
            <a:endParaRPr lang="en-US" sz="4800" b="1" dirty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6716" y="1637731"/>
            <a:ext cx="6946711" cy="485860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32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সংজ্ঞাঃ</a:t>
            </a:r>
          </a:p>
          <a:p>
            <a:r>
              <a:rPr lang="bn-BD" sz="32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ওজনঃ ২০০-৩০০গ্রাম</a:t>
            </a:r>
          </a:p>
          <a:p>
            <a:r>
              <a:rPr lang="bn-BD" sz="32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অবস্থানঃ</a:t>
            </a:r>
            <a:r>
              <a:rPr lang="bn-BD" sz="28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ফুসফুসের মাঝে,৫ম পাজরের ফাঁকে।</a:t>
            </a:r>
            <a:endParaRPr lang="bn-BD" sz="3200" b="1" dirty="0" smtClean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  <a:p>
            <a:r>
              <a:rPr lang="bn-BD" sz="32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আকার আকৃতিঃত্রিকোনাকার,১২সেঃ ৯সেঃ</a:t>
            </a:r>
          </a:p>
          <a:p>
            <a:r>
              <a:rPr lang="bn-BD" sz="32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উৎপত্তিঃ মেসোডার্ম</a:t>
            </a:r>
          </a:p>
          <a:p>
            <a:r>
              <a:rPr lang="bn-BD" sz="32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আবরনঃ পেরিকার্ডিয়াম ২ স্তর( তন্তুময়+সেরাস) সেরাস=প্যারাইটাল+ ভিসেরাল ।পেরিকার্ডিয়াল ফ্লুইড...কাজ...।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81" y="1665027"/>
            <a:ext cx="3903259" cy="491319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8466774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550581"/>
            <a:ext cx="8761413" cy="86878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bn-BD" sz="48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মানুষের হৃৎপিন্ডের গঠন</a:t>
            </a:r>
            <a:endParaRPr lang="en-US" sz="4800" b="1" dirty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3761" y="1637731"/>
            <a:ext cx="7219666" cy="506332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44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প্রাচীরঃ</a:t>
            </a:r>
          </a:p>
          <a:p>
            <a:pPr marL="0" indent="0">
              <a:buNone/>
            </a:pPr>
            <a:r>
              <a:rPr lang="bn-BD" sz="44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       হৃদপেশি-</a:t>
            </a:r>
            <a:r>
              <a:rPr lang="bn-BD" sz="44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  <a:sym typeface="Wingdings" panose="05000000000000000000" pitchFamily="2" charset="2"/>
              </a:rPr>
              <a:t></a:t>
            </a:r>
            <a:r>
              <a:rPr lang="bn-BD" sz="44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        পেশীস্তর</a:t>
            </a:r>
            <a:r>
              <a:rPr lang="bn-BD" sz="44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  <a:sym typeface="Wingdings" panose="05000000000000000000" pitchFamily="2" charset="2"/>
              </a:rPr>
              <a:t></a:t>
            </a:r>
            <a:br>
              <a:rPr lang="bn-BD" sz="44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  <a:sym typeface="Wingdings" panose="05000000000000000000" pitchFamily="2" charset="2"/>
              </a:rPr>
            </a:br>
            <a:r>
              <a:rPr lang="bn-BD" sz="44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  <a:sym typeface="Wingdings" panose="05000000000000000000" pitchFamily="2" charset="2"/>
              </a:rPr>
              <a:t>       ৩টি,এপি+মায়ো+এন্ডোকার্ডিয়াম</a:t>
            </a:r>
            <a:endParaRPr lang="bn-BD" sz="4400" b="1" dirty="0" smtClean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  <a:p>
            <a:r>
              <a:rPr lang="bn-BD" sz="44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প্রকোষ্ঠ সমূহঃ</a:t>
            </a:r>
            <a:br>
              <a:rPr lang="bn-BD" sz="44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4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      চার প্রকোষ্ঠ</a:t>
            </a:r>
            <a:r>
              <a:rPr lang="bn-BD" sz="44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  <a:sym typeface="Wingdings" panose="05000000000000000000" pitchFamily="2" charset="2"/>
              </a:rPr>
              <a:t>২ অলিন্দ,২ নিলয়</a:t>
            </a:r>
            <a:br>
              <a:rPr lang="bn-BD" sz="44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  <a:sym typeface="Wingdings" panose="05000000000000000000" pitchFamily="2" charset="2"/>
              </a:rPr>
            </a:br>
            <a:r>
              <a:rPr lang="bn-BD" sz="44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  <a:sym typeface="Wingdings" panose="05000000000000000000" pitchFamily="2" charset="2"/>
              </a:rPr>
              <a:t>        </a:t>
            </a:r>
            <a:r>
              <a:rPr lang="bn-BD" sz="54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  <a:sym typeface="Wingdings" panose="05000000000000000000" pitchFamily="2" charset="2"/>
              </a:rPr>
              <a:t>অলিন্দ+ নিলয়ের বর্ণনা ও</a:t>
            </a:r>
            <a:br>
              <a:rPr lang="bn-BD" sz="54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  <a:sym typeface="Wingdings" panose="05000000000000000000" pitchFamily="2" charset="2"/>
              </a:rPr>
            </a:br>
            <a:r>
              <a:rPr lang="bn-BD" sz="54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  <a:sym typeface="Wingdings" panose="05000000000000000000" pitchFamily="2" charset="2"/>
              </a:rPr>
              <a:t>       পার্থক্য</a:t>
            </a:r>
            <a:r>
              <a:rPr lang="bn-BD" sz="44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  <a:sym typeface="Wingdings" panose="05000000000000000000" pitchFamily="2" charset="2"/>
              </a:rPr>
              <a:t/>
            </a:r>
            <a:br>
              <a:rPr lang="bn-BD" sz="44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  <a:sym typeface="Wingdings" panose="05000000000000000000" pitchFamily="2" charset="2"/>
              </a:rPr>
            </a:br>
            <a:endParaRPr lang="bn-BD" sz="4400" b="1" dirty="0" smtClean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15" y="1637731"/>
            <a:ext cx="3875963" cy="506332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1226879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550581"/>
            <a:ext cx="8761413" cy="86878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bn-BD" sz="48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মানুষের হৃৎপিন্ডের গঠন</a:t>
            </a:r>
            <a:endParaRPr lang="en-US" sz="4800" b="1" dirty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0795" y="2142697"/>
            <a:ext cx="3248166" cy="444917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কপাটিকাঃ    #ট্রাইকাসপিড #বাই-কাসপিড </a:t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# সেমিলুনার ২টি #থিবেসিয়ান বা  </a:t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   করোনারি</a:t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#ইউস্টেসিয়ান</a:t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    </a:t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    </a:t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        </a:t>
            </a:r>
          </a:p>
          <a:p>
            <a:pPr marL="0" indent="0">
              <a:buNone/>
            </a:pPr>
            <a:r>
              <a:rPr lang="bn-BD" sz="44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  <a:sym typeface="Wingdings" panose="05000000000000000000" pitchFamily="2" charset="2"/>
              </a:rPr>
              <a:t/>
            </a:r>
            <a:br>
              <a:rPr lang="bn-BD" sz="44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  <a:sym typeface="Wingdings" panose="05000000000000000000" pitchFamily="2" charset="2"/>
              </a:rPr>
            </a:br>
            <a:endParaRPr lang="bn-BD" sz="4400" b="1" dirty="0" smtClean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579" y="1637730"/>
            <a:ext cx="3930555" cy="496778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63" y="1637730"/>
            <a:ext cx="3984436" cy="496778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9513270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550581"/>
            <a:ext cx="8761413" cy="86878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bn-BD" sz="48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মানুষের হৃৎপিন্ডের গঠন</a:t>
            </a:r>
            <a:endParaRPr lang="en-US" sz="4800" b="1" dirty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0795" y="2142697"/>
            <a:ext cx="3248166" cy="64144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কর্ডি টেন্ডিনি</a:t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/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    </a:t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    </a:t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        </a:t>
            </a:r>
          </a:p>
          <a:p>
            <a:pPr marL="0" indent="0">
              <a:buNone/>
            </a:pPr>
            <a:r>
              <a:rPr lang="bn-BD" sz="44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  <a:sym typeface="Wingdings" panose="05000000000000000000" pitchFamily="2" charset="2"/>
              </a:rPr>
              <a:t/>
            </a:r>
            <a:br>
              <a:rPr lang="bn-BD" sz="44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  <a:sym typeface="Wingdings" panose="05000000000000000000" pitchFamily="2" charset="2"/>
              </a:rPr>
            </a:br>
            <a:endParaRPr lang="bn-BD" sz="4400" b="1" dirty="0" smtClean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579" y="1637730"/>
            <a:ext cx="3930555" cy="49677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63" y="1637730"/>
            <a:ext cx="3984436" cy="4967785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8570795" y="3059371"/>
            <a:ext cx="3248166" cy="354614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রক্ত বাহিকা</a:t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#ভ্যানাকাভা</a:t>
            </a: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  <a:sym typeface="Wingdings" panose="05000000000000000000" pitchFamily="2" charset="2"/>
              </a:rPr>
              <a:t>২</a:t>
            </a: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/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#পালঃধমনী</a:t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#পাঃশিরা</a:t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#অ্যাওর্টা</a:t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#করোনারী ধ/শি</a:t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/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    </a:t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    </a:t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        </a:t>
            </a:r>
          </a:p>
          <a:p>
            <a:pPr marL="0" indent="0">
              <a:buFont typeface="Wingdings 3" charset="2"/>
              <a:buNone/>
            </a:pPr>
            <a:r>
              <a:rPr lang="bn-BD" sz="44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  <a:sym typeface="Wingdings" panose="05000000000000000000" pitchFamily="2" charset="2"/>
              </a:rPr>
              <a:t/>
            </a:r>
            <a:br>
              <a:rPr lang="bn-BD" sz="44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  <a:sym typeface="Wingdings" panose="05000000000000000000" pitchFamily="2" charset="2"/>
              </a:rPr>
            </a:br>
            <a:endParaRPr lang="bn-BD" sz="4400" b="1" dirty="0" smtClean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6948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7" grpId="0" build="p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550581"/>
            <a:ext cx="8761413" cy="86878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bn-BD" sz="48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মানুষের হৃৎপিন্ডের গঠন</a:t>
            </a:r>
            <a:endParaRPr lang="en-US" sz="4800" b="1" dirty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0795" y="2142697"/>
            <a:ext cx="3248166" cy="292062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জাংশনাল টিস্যু</a:t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# </a:t>
            </a:r>
            <a:r>
              <a:rPr lang="en-US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SA node </a:t>
            </a:r>
            <a:br>
              <a:rPr lang="en-US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en-US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# AV Node</a:t>
            </a:r>
            <a:br>
              <a:rPr lang="en-US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en-US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# Bundle of His</a:t>
            </a:r>
            <a:br>
              <a:rPr lang="en-US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en-US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# </a:t>
            </a:r>
            <a:r>
              <a:rPr lang="en-US" sz="4000" b="1" dirty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P</a:t>
            </a:r>
            <a:r>
              <a:rPr lang="en-US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urkinje fiber</a:t>
            </a:r>
            <a:br>
              <a:rPr lang="en-US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/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/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    </a:t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    </a:t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        </a:t>
            </a:r>
          </a:p>
          <a:p>
            <a:pPr marL="0" indent="0">
              <a:buNone/>
            </a:pPr>
            <a:r>
              <a:rPr lang="bn-BD" sz="44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  <a:sym typeface="Wingdings" panose="05000000000000000000" pitchFamily="2" charset="2"/>
              </a:rPr>
              <a:t/>
            </a:r>
            <a:br>
              <a:rPr lang="bn-BD" sz="44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  <a:sym typeface="Wingdings" panose="05000000000000000000" pitchFamily="2" charset="2"/>
              </a:rPr>
            </a:br>
            <a:endParaRPr lang="bn-BD" sz="4400" b="1" dirty="0" smtClean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579" y="1637730"/>
            <a:ext cx="3930555" cy="49677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63" y="1637730"/>
            <a:ext cx="3984436" cy="4967785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8570795" y="5377216"/>
            <a:ext cx="3248166" cy="81886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রক্তের গতি পথ        </a:t>
            </a:r>
          </a:p>
          <a:p>
            <a:pPr marL="0" indent="0">
              <a:buFont typeface="Wingdings 3" charset="2"/>
              <a:buNone/>
            </a:pPr>
            <a:r>
              <a:rPr lang="bn-BD" sz="44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  <a:sym typeface="Wingdings" panose="05000000000000000000" pitchFamily="2" charset="2"/>
              </a:rPr>
              <a:t/>
            </a:r>
            <a:br>
              <a:rPr lang="bn-BD" sz="44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  <a:sym typeface="Wingdings" panose="05000000000000000000" pitchFamily="2" charset="2"/>
              </a:rPr>
            </a:br>
            <a:endParaRPr lang="bn-BD" sz="4400" b="1" dirty="0" smtClean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9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550581"/>
            <a:ext cx="8761413" cy="86878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bn-BD" sz="48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মানুষের হৃৎপিন্ডের গঠন ( সংক্ষেপে)</a:t>
            </a:r>
            <a:endParaRPr lang="en-US" sz="4800" b="1" dirty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07" y="1671853"/>
            <a:ext cx="11641541" cy="50223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423082" y="1869741"/>
            <a:ext cx="2893324" cy="81886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সাধারণ আঃ        </a:t>
            </a:r>
          </a:p>
          <a:p>
            <a:pPr marL="0" indent="0">
              <a:buFont typeface="Wingdings 3" charset="2"/>
              <a:buNone/>
            </a:pPr>
            <a:r>
              <a:rPr lang="bn-BD" sz="44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  <a:sym typeface="Wingdings" panose="05000000000000000000" pitchFamily="2" charset="2"/>
              </a:rPr>
              <a:t/>
            </a:r>
            <a:br>
              <a:rPr lang="bn-BD" sz="44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  <a:sym typeface="Wingdings" panose="05000000000000000000" pitchFamily="2" charset="2"/>
              </a:rPr>
            </a:br>
            <a:endParaRPr lang="bn-BD" sz="4400" b="1" dirty="0" smtClean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23082" y="2893321"/>
            <a:ext cx="2893324" cy="69604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আবরনী</a:t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       </a:t>
            </a:r>
          </a:p>
          <a:p>
            <a:pPr marL="0" indent="0">
              <a:buFont typeface="Wingdings 3" charset="2"/>
              <a:buNone/>
            </a:pPr>
            <a:endParaRPr lang="bn-BD" sz="4400" b="1" dirty="0" smtClean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23082" y="3835021"/>
            <a:ext cx="2893324" cy="69604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হৃদপেশি</a:t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       </a:t>
            </a:r>
          </a:p>
          <a:p>
            <a:pPr marL="0" indent="0">
              <a:buFont typeface="Wingdings 3" charset="2"/>
              <a:buNone/>
            </a:pPr>
            <a:endParaRPr lang="bn-BD" sz="4400" b="1" dirty="0" smtClean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23082" y="4776721"/>
            <a:ext cx="2893324" cy="69604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প্রকোষ্ঠ</a:t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       </a:t>
            </a:r>
          </a:p>
          <a:p>
            <a:pPr marL="0" indent="0">
              <a:buFont typeface="Wingdings 3" charset="2"/>
              <a:buNone/>
            </a:pPr>
            <a:endParaRPr lang="bn-BD" sz="4400" b="1" dirty="0" smtClean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23082" y="5759361"/>
            <a:ext cx="2893324" cy="69604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কপাটিকা</a:t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       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8789158" y="1869741"/>
            <a:ext cx="2991134" cy="69604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রক্ত বাহিকা</a:t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       </a:t>
            </a:r>
          </a:p>
          <a:p>
            <a:pPr marL="0" indent="0">
              <a:buFont typeface="Wingdings 3" charset="2"/>
              <a:buNone/>
            </a:pPr>
            <a:endParaRPr lang="bn-BD" sz="4400" b="1" dirty="0" smtClean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8789158" y="2893321"/>
            <a:ext cx="2991134" cy="69604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জাংশনাল টিস্যু</a:t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       </a:t>
            </a:r>
          </a:p>
          <a:p>
            <a:pPr marL="0" indent="0">
              <a:buFont typeface="Wingdings 3" charset="2"/>
              <a:buNone/>
            </a:pPr>
            <a:endParaRPr lang="bn-BD" sz="4400" b="1" dirty="0" smtClean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8789158" y="3930549"/>
            <a:ext cx="2991134" cy="69604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গতি প্রকৃতি</a:t>
            </a:r>
            <a:b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       </a:t>
            </a:r>
          </a:p>
          <a:p>
            <a:pPr marL="0" indent="0">
              <a:buFont typeface="Wingdings 3" charset="2"/>
              <a:buNone/>
            </a:pPr>
            <a:endParaRPr lang="bn-BD" sz="4400" b="1" dirty="0" smtClean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0792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550581"/>
            <a:ext cx="8761413" cy="86878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bn-BD" sz="48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মানুষের ও রুই মাছের  হৃৎপিন্ডের পার্থক্য</a:t>
            </a:r>
            <a:endParaRPr lang="en-US" sz="4800" b="1" dirty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45911" y="2306469"/>
            <a:ext cx="3166280" cy="57320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রুই মাছ       </a:t>
            </a:r>
          </a:p>
          <a:p>
            <a:pPr marL="0" indent="0">
              <a:buFont typeface="Wingdings 3" charset="2"/>
              <a:buNone/>
            </a:pPr>
            <a:endParaRPr lang="bn-BD" sz="4400" b="1" dirty="0" smtClean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600364" y="2306469"/>
            <a:ext cx="3166280" cy="57320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মানুষ       </a:t>
            </a:r>
          </a:p>
          <a:p>
            <a:pPr marL="0" indent="0">
              <a:buFont typeface="Wingdings 3" charset="2"/>
              <a:buNone/>
            </a:pPr>
            <a:endParaRPr lang="bn-BD" sz="4400" b="1" dirty="0" smtClean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545911" y="3086666"/>
            <a:ext cx="3166280" cy="57320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২ প্রকোষ্ঠ      </a:t>
            </a:r>
          </a:p>
          <a:p>
            <a:pPr marL="0" indent="0">
              <a:buFont typeface="Wingdings 3" charset="2"/>
              <a:buNone/>
            </a:pPr>
            <a:endParaRPr lang="bn-BD" sz="4400" b="1" dirty="0" smtClean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8600364" y="3086666"/>
            <a:ext cx="3166280" cy="57320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0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৪ প্রকোষ্ঠ      </a:t>
            </a:r>
          </a:p>
          <a:p>
            <a:pPr marL="0" indent="0">
              <a:buFont typeface="Wingdings 3" charset="2"/>
              <a:buNone/>
            </a:pPr>
            <a:endParaRPr lang="bn-BD" sz="4400" b="1" dirty="0" smtClean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45911" y="3841842"/>
            <a:ext cx="3166280" cy="57320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36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উঃপ্রকোষ্ঠ আছে      </a:t>
            </a:r>
          </a:p>
          <a:p>
            <a:pPr marL="0" indent="0">
              <a:buFont typeface="Wingdings 3" charset="2"/>
              <a:buNone/>
            </a:pPr>
            <a:endParaRPr lang="bn-BD" sz="4400" b="1" dirty="0" smtClean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8600364" y="3789527"/>
            <a:ext cx="3166280" cy="57320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36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উঃপ্রকোষ্ঠ নেই      </a:t>
            </a:r>
          </a:p>
          <a:p>
            <a:pPr marL="0" indent="0">
              <a:buFont typeface="Wingdings 3" charset="2"/>
              <a:buNone/>
            </a:pPr>
            <a:endParaRPr lang="bn-BD" sz="4400" b="1" dirty="0" smtClean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45911" y="4597018"/>
            <a:ext cx="3166280" cy="57320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36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কেবল </a:t>
            </a:r>
            <a:r>
              <a:rPr lang="en-US" sz="36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CO2</a:t>
            </a:r>
            <a:r>
              <a:rPr lang="bn-BD" sz="36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 সম্মৃদ্ব     </a:t>
            </a:r>
          </a:p>
          <a:p>
            <a:pPr marL="0" indent="0">
              <a:buFont typeface="Wingdings 3" charset="2"/>
              <a:buNone/>
            </a:pPr>
            <a:endParaRPr lang="bn-BD" sz="4400" b="1" dirty="0" smtClean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8600364" y="4597018"/>
            <a:ext cx="3166280" cy="57320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36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উভয়  সম্মৃদ্ব     </a:t>
            </a:r>
          </a:p>
          <a:p>
            <a:pPr marL="0" indent="0">
              <a:buFont typeface="Wingdings 3" charset="2"/>
              <a:buNone/>
            </a:pPr>
            <a:endParaRPr lang="bn-BD" sz="4400" b="1" dirty="0" smtClean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545911" y="5352194"/>
            <a:ext cx="3166280" cy="57320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36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এক চক্রীয়     </a:t>
            </a:r>
          </a:p>
          <a:p>
            <a:pPr marL="0" indent="0">
              <a:buFont typeface="Wingdings 3" charset="2"/>
              <a:buNone/>
            </a:pPr>
            <a:endParaRPr lang="bn-BD" sz="4400" b="1" dirty="0" smtClean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600364" y="5352193"/>
            <a:ext cx="3166280" cy="57320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3600" b="1" dirty="0" smtClean="0">
                <a:solidFill>
                  <a:schemeClr val="tx1"/>
                </a:solidFill>
                <a:latin typeface="Rupali" pitchFamily="2" charset="0"/>
                <a:cs typeface="Rupali" pitchFamily="2" charset="0"/>
              </a:rPr>
              <a:t>দ্বি- চক্রীয়     </a:t>
            </a:r>
          </a:p>
          <a:p>
            <a:pPr marL="0" indent="0">
              <a:buFont typeface="Wingdings 3" charset="2"/>
              <a:buNone/>
            </a:pPr>
            <a:endParaRPr lang="bn-BD" sz="4400" b="1" dirty="0" smtClean="0">
              <a:solidFill>
                <a:schemeClr val="tx1"/>
              </a:solidFill>
              <a:latin typeface="Rupali" pitchFamily="2" charset="0"/>
              <a:cs typeface="Rupali" pitchFamily="2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306" y="2542606"/>
            <a:ext cx="2857500" cy="153352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558" y="4460538"/>
            <a:ext cx="2811439" cy="201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3741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10118097" cy="706964"/>
          </a:xfrm>
        </p:spPr>
        <p:txBody>
          <a:bodyPr/>
          <a:lstStyle/>
          <a:p>
            <a:r>
              <a:rPr lang="en-US" sz="4400" b="1" dirty="0" smtClean="0"/>
              <a:t>  Cardiac Cycle/ </a:t>
            </a:r>
            <a:r>
              <a:rPr lang="en-US" sz="4800" b="1" dirty="0" err="1" smtClean="0"/>
              <a:t>কার্ডিয়াক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চক্র</a:t>
            </a:r>
            <a:r>
              <a:rPr lang="en-US" sz="4800" b="1" dirty="0" smtClean="0"/>
              <a:t>/</a:t>
            </a:r>
            <a:r>
              <a:rPr lang="en-US" sz="4800" b="1" dirty="0" err="1" smtClean="0"/>
              <a:t>হার্ট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বিট</a:t>
            </a:r>
            <a:endParaRPr lang="en-US" sz="4400" b="1" dirty="0"/>
          </a:p>
        </p:txBody>
      </p:sp>
      <p:sp>
        <p:nvSpPr>
          <p:cNvPr id="3" name="Rectangle 2"/>
          <p:cNvSpPr/>
          <p:nvPr/>
        </p:nvSpPr>
        <p:spPr>
          <a:xfrm>
            <a:off x="286604" y="2026692"/>
            <a:ext cx="4572000" cy="150125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atin typeface="NikoshBAN"/>
              </a:rPr>
              <a:t>একবার সিস্টোল একবার ডায়াস্টোল</a:t>
            </a:r>
            <a:endParaRPr lang="en-US" sz="3600" b="1" dirty="0">
              <a:latin typeface="NikoshB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6604" y="3632736"/>
            <a:ext cx="4572000" cy="150125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atin typeface="NikoshBAN"/>
              </a:rPr>
              <a:t>৭০-৮০ বার প্রতি মিনিট,গড়ে ৭৫ বার</a:t>
            </a:r>
            <a:endParaRPr lang="en-US" sz="3600" b="1" dirty="0">
              <a:latin typeface="NikoshB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6604" y="5238780"/>
            <a:ext cx="4572000" cy="150125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atin typeface="NikoshBAN"/>
              </a:rPr>
              <a:t>৬০/৭৫=০</a:t>
            </a:r>
            <a:r>
              <a:rPr lang="en-US" sz="3600" b="1" dirty="0" smtClean="0">
                <a:latin typeface="NikoshBAN"/>
              </a:rPr>
              <a:t>.</a:t>
            </a:r>
            <a:r>
              <a:rPr lang="bn-BD" sz="3600" b="1" dirty="0" smtClean="0">
                <a:latin typeface="NikoshBAN"/>
              </a:rPr>
              <a:t>৮ সে</a:t>
            </a:r>
            <a:r>
              <a:rPr lang="en-US" sz="3600" b="1" dirty="0" smtClean="0">
                <a:latin typeface="NikoshBAN"/>
              </a:rPr>
              <a:t>:</a:t>
            </a:r>
            <a:endParaRPr lang="en-US" sz="3600" b="1" dirty="0">
              <a:latin typeface="NikoshBAN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206" y="2026693"/>
            <a:ext cx="6414448" cy="47133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24292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10118097" cy="706964"/>
          </a:xfrm>
        </p:spPr>
        <p:txBody>
          <a:bodyPr/>
          <a:lstStyle/>
          <a:p>
            <a:r>
              <a:rPr lang="en-US" sz="4400" b="1" dirty="0" smtClean="0"/>
              <a:t>  Cardiac Cycle/ </a:t>
            </a:r>
            <a:r>
              <a:rPr lang="en-US" sz="4800" b="1" dirty="0" err="1" smtClean="0"/>
              <a:t>কার্ডিয়াক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চক্র</a:t>
            </a:r>
            <a:r>
              <a:rPr lang="en-US" sz="4800" b="1" dirty="0" smtClean="0"/>
              <a:t>/</a:t>
            </a:r>
            <a:r>
              <a:rPr lang="en-US" sz="4800" b="1" dirty="0" err="1" smtClean="0"/>
              <a:t>হার্ট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বিট</a:t>
            </a:r>
            <a:endParaRPr lang="en-US" sz="4400" b="1" dirty="0"/>
          </a:p>
        </p:txBody>
      </p:sp>
      <p:sp>
        <p:nvSpPr>
          <p:cNvPr id="3" name="Rectangle 2"/>
          <p:cNvSpPr/>
          <p:nvPr/>
        </p:nvSpPr>
        <p:spPr>
          <a:xfrm>
            <a:off x="3452885" y="1906057"/>
            <a:ext cx="4572000" cy="150125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atin typeface="NikoshBAN"/>
              </a:rPr>
              <a:t>চারটি ঘটনাবলির মাধ্যমে</a:t>
            </a:r>
            <a:endParaRPr lang="en-US" sz="3600" b="1" dirty="0">
              <a:latin typeface="NikoshB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6605" y="3632736"/>
            <a:ext cx="2661312" cy="150125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atin typeface="NikoshBAN"/>
              </a:rPr>
              <a:t>অলিন্দের প্রসারণ</a:t>
            </a:r>
            <a:endParaRPr lang="en-US" sz="3600" b="1" dirty="0">
              <a:latin typeface="NikoshB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6604" y="5256819"/>
            <a:ext cx="2661312" cy="150125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atin typeface="NikoshBAN"/>
              </a:rPr>
              <a:t>অলিন্দের সংকোচন</a:t>
            </a:r>
            <a:endParaRPr lang="en-US" sz="3600" b="1" dirty="0">
              <a:latin typeface="NikoshBAN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444250" y="3632735"/>
            <a:ext cx="2513463" cy="150125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atin typeface="NikoshBAN"/>
              </a:rPr>
              <a:t>নিলয়ের সংকোচন</a:t>
            </a:r>
            <a:endParaRPr lang="en-US" sz="3600" b="1" dirty="0">
              <a:latin typeface="NikoshBAN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444250" y="5256819"/>
            <a:ext cx="2513464" cy="150125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atin typeface="NikoshBAN"/>
              </a:rPr>
              <a:t>নিলয়ের প্রসারণ</a:t>
            </a:r>
            <a:endParaRPr lang="en-US" sz="3600" b="1" dirty="0">
              <a:latin typeface="NikoshB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281" y="3632734"/>
            <a:ext cx="6005015" cy="312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95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9" grpId="0" animBg="1"/>
      <p:bldP spid="10" grpId="0" animBg="1"/>
      <p:bldP spid="1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536938"/>
            <a:ext cx="10118097" cy="706964"/>
          </a:xfrm>
        </p:spPr>
        <p:txBody>
          <a:bodyPr/>
          <a:lstStyle/>
          <a:p>
            <a:r>
              <a:rPr lang="en-US" sz="4400" b="1" dirty="0" smtClean="0"/>
              <a:t>  Cardiac Cycle/ </a:t>
            </a:r>
            <a:r>
              <a:rPr lang="en-US" sz="4800" b="1" dirty="0" err="1" smtClean="0"/>
              <a:t>কার্ডিয়াক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চক্র</a:t>
            </a:r>
            <a:r>
              <a:rPr lang="en-US" sz="4800" b="1" dirty="0" smtClean="0"/>
              <a:t>/</a:t>
            </a:r>
            <a:r>
              <a:rPr lang="en-US" sz="4800" b="1" dirty="0" err="1" smtClean="0"/>
              <a:t>হার্ট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বিট</a:t>
            </a:r>
            <a:endParaRPr lang="en-US" sz="4400" b="1" dirty="0"/>
          </a:p>
        </p:txBody>
      </p:sp>
      <p:sp>
        <p:nvSpPr>
          <p:cNvPr id="5" name="Rectangle 4"/>
          <p:cNvSpPr/>
          <p:nvPr/>
        </p:nvSpPr>
        <p:spPr>
          <a:xfrm>
            <a:off x="327546" y="1942841"/>
            <a:ext cx="3766781" cy="85494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atin typeface="NikoshBAN"/>
              </a:rPr>
              <a:t>অলিন্দের প্রসারণ</a:t>
            </a:r>
            <a:endParaRPr lang="en-US" sz="3600" b="1" dirty="0">
              <a:latin typeface="NikoshBAN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41189" y="2880762"/>
            <a:ext cx="3766781" cy="5826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NikoshBAN"/>
              </a:rPr>
              <a:t>0.7 sec</a:t>
            </a:r>
            <a:endParaRPr lang="en-US" sz="3600" b="1" dirty="0">
              <a:latin typeface="NikoshBAN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13892" y="3546356"/>
            <a:ext cx="3766781" cy="59760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/>
              </a:rPr>
              <a:t>অলিন্দ প্রসারিত থাকে</a:t>
            </a:r>
            <a:endParaRPr lang="en-US" sz="2800" b="1" dirty="0">
              <a:latin typeface="NikoshBAN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3891" y="4211950"/>
            <a:ext cx="3766781" cy="59760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/>
              </a:rPr>
              <a:t>ট্রাই ও ভাই বন্ধ থাকে</a:t>
            </a:r>
            <a:endParaRPr lang="en-US" sz="2800" b="1" dirty="0">
              <a:latin typeface="NikoshBAN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00243" y="4892527"/>
            <a:ext cx="3766781" cy="59760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/>
              </a:rPr>
              <a:t>অলিন্দের চাপ কম থাকে</a:t>
            </a:r>
            <a:endParaRPr lang="en-US" sz="2800" b="1" dirty="0">
              <a:latin typeface="NikoshB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00242" y="5544809"/>
            <a:ext cx="3766781" cy="59760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/>
              </a:rPr>
              <a:t>অলিন্দে </a:t>
            </a:r>
            <a:r>
              <a:rPr lang="en-US" sz="2800" b="1" dirty="0" smtClean="0">
                <a:latin typeface="NikoshBAN"/>
              </a:rPr>
              <a:t>CO2 </a:t>
            </a:r>
            <a:r>
              <a:rPr lang="bn-BD" sz="2800" b="1" dirty="0" smtClean="0">
                <a:latin typeface="NikoshBAN"/>
              </a:rPr>
              <a:t>রক্ত প্রবেশ</a:t>
            </a:r>
            <a:endParaRPr lang="en-US" sz="2800" b="1" dirty="0">
              <a:latin typeface="NikoshBAN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13890" y="6210403"/>
            <a:ext cx="3766781" cy="59760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/>
              </a:rPr>
              <a:t>রক্ত পূর্ন হওয়া</a:t>
            </a:r>
            <a:endParaRPr lang="en-US" sz="2800" b="1" dirty="0">
              <a:latin typeface="NikoshBAN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446" y="2370314"/>
            <a:ext cx="7642753" cy="4255875"/>
          </a:xfrm>
          <a:prstGeom prst="rect">
            <a:avLst/>
          </a:prstGeom>
        </p:spPr>
      </p:pic>
      <p:sp>
        <p:nvSpPr>
          <p:cNvPr id="21" name="Frame 20"/>
          <p:cNvSpPr/>
          <p:nvPr/>
        </p:nvSpPr>
        <p:spPr>
          <a:xfrm>
            <a:off x="4107970" y="1942841"/>
            <a:ext cx="2040341" cy="4865165"/>
          </a:xfrm>
          <a:prstGeom prst="fra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00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536938"/>
            <a:ext cx="10118097" cy="706964"/>
          </a:xfrm>
        </p:spPr>
        <p:txBody>
          <a:bodyPr/>
          <a:lstStyle/>
          <a:p>
            <a:r>
              <a:rPr lang="en-US" sz="4400" b="1" dirty="0" smtClean="0"/>
              <a:t>  Cardiac Cycle/ </a:t>
            </a:r>
            <a:r>
              <a:rPr lang="en-US" sz="4800" b="1" dirty="0" err="1" smtClean="0"/>
              <a:t>কার্ডিয়াক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চক্র</a:t>
            </a:r>
            <a:r>
              <a:rPr lang="en-US" sz="4800" b="1" dirty="0" smtClean="0"/>
              <a:t>/</a:t>
            </a:r>
            <a:r>
              <a:rPr lang="en-US" sz="4800" b="1" dirty="0" err="1" smtClean="0"/>
              <a:t>হার্ট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বিট</a:t>
            </a:r>
            <a:endParaRPr lang="en-US" sz="4400" b="1" dirty="0"/>
          </a:p>
        </p:txBody>
      </p:sp>
      <p:sp>
        <p:nvSpPr>
          <p:cNvPr id="5" name="Rectangle 4"/>
          <p:cNvSpPr/>
          <p:nvPr/>
        </p:nvSpPr>
        <p:spPr>
          <a:xfrm>
            <a:off x="464026" y="1942841"/>
            <a:ext cx="3766781" cy="85494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atin typeface="NikoshBAN"/>
              </a:rPr>
              <a:t>অলিন্দের সংকোচণ</a:t>
            </a:r>
            <a:endParaRPr lang="en-US" sz="3600" b="1" dirty="0">
              <a:latin typeface="NikoshBAN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64021" y="2880762"/>
            <a:ext cx="3766781" cy="5826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NikoshBAN"/>
              </a:rPr>
              <a:t>0.</a:t>
            </a:r>
            <a:r>
              <a:rPr lang="en-US" sz="3600" b="1" dirty="0">
                <a:latin typeface="NikoshBAN"/>
              </a:rPr>
              <a:t>1</a:t>
            </a:r>
            <a:r>
              <a:rPr lang="en-US" sz="3600" b="1" dirty="0" smtClean="0">
                <a:latin typeface="NikoshBAN"/>
              </a:rPr>
              <a:t> sec</a:t>
            </a:r>
            <a:r>
              <a:rPr lang="bn-BD" sz="3600" b="1" dirty="0" smtClean="0">
                <a:latin typeface="NikoshBAN"/>
              </a:rPr>
              <a:t>=</a:t>
            </a:r>
            <a:r>
              <a:rPr lang="en-US" sz="3600" b="1" dirty="0" smtClean="0">
                <a:latin typeface="NikoshBAN"/>
              </a:rPr>
              <a:t>.05+.05</a:t>
            </a:r>
            <a:r>
              <a:rPr lang="bn-BD" sz="3600" b="1" dirty="0" smtClean="0">
                <a:latin typeface="NikoshBAN"/>
              </a:rPr>
              <a:t> </a:t>
            </a:r>
            <a:endParaRPr lang="en-US" sz="3600" b="1" dirty="0">
              <a:latin typeface="NikoshBAN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64020" y="3546356"/>
            <a:ext cx="3766781" cy="59760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/>
              </a:rPr>
              <a:t>অলিন্দ সংকোচিত হয়</a:t>
            </a:r>
            <a:endParaRPr lang="en-US" sz="2800" b="1" dirty="0">
              <a:latin typeface="NikoshBAN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64019" y="4211950"/>
            <a:ext cx="3766781" cy="59760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/>
              </a:rPr>
              <a:t>ট্রাই ও ভাই খুলে যায়</a:t>
            </a:r>
            <a:endParaRPr lang="en-US" sz="2800" b="1" dirty="0">
              <a:latin typeface="NikoshBAN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64019" y="4892527"/>
            <a:ext cx="3766781" cy="59760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NikoshBAN"/>
              </a:rPr>
              <a:t>SA Node </a:t>
            </a:r>
            <a:r>
              <a:rPr lang="bn-BD" sz="2800" b="1" dirty="0" smtClean="0">
                <a:latin typeface="NikoshBAN"/>
              </a:rPr>
              <a:t>থেকে শুরু</a:t>
            </a:r>
            <a:endParaRPr lang="en-US" sz="2800" b="1" dirty="0">
              <a:latin typeface="NikoshB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64018" y="5531161"/>
            <a:ext cx="3766781" cy="59760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/>
              </a:rPr>
              <a:t>নিলয়ে</a:t>
            </a:r>
            <a:r>
              <a:rPr lang="en-US" sz="2800" b="1" dirty="0" smtClean="0">
                <a:latin typeface="NikoshBAN"/>
              </a:rPr>
              <a:t> </a:t>
            </a:r>
            <a:r>
              <a:rPr lang="bn-BD" sz="2800" b="1" dirty="0" smtClean="0">
                <a:latin typeface="NikoshBAN"/>
              </a:rPr>
              <a:t>রক্ত প্রবেশ</a:t>
            </a:r>
            <a:endParaRPr lang="en-US" sz="2800" b="1" dirty="0">
              <a:latin typeface="NikoshBAN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64018" y="6196755"/>
            <a:ext cx="3766781" cy="59760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/>
              </a:rPr>
              <a:t>রক্ত পূর্ন হওয়া</a:t>
            </a:r>
            <a:endParaRPr lang="en-US" sz="2800" b="1" dirty="0">
              <a:latin typeface="NikoshBAN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446" y="2370314"/>
            <a:ext cx="7642753" cy="4255875"/>
          </a:xfrm>
          <a:prstGeom prst="rect">
            <a:avLst/>
          </a:prstGeom>
        </p:spPr>
      </p:pic>
      <p:sp>
        <p:nvSpPr>
          <p:cNvPr id="20" name="Frame 19"/>
          <p:cNvSpPr/>
          <p:nvPr/>
        </p:nvSpPr>
        <p:spPr>
          <a:xfrm>
            <a:off x="5998192" y="2183642"/>
            <a:ext cx="2040341" cy="4674357"/>
          </a:xfrm>
          <a:prstGeom prst="fra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56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536938"/>
            <a:ext cx="10118097" cy="706964"/>
          </a:xfrm>
        </p:spPr>
        <p:txBody>
          <a:bodyPr/>
          <a:lstStyle/>
          <a:p>
            <a:r>
              <a:rPr lang="en-US" sz="4400" b="1" dirty="0" smtClean="0"/>
              <a:t>  Cardiac Cycle/ </a:t>
            </a:r>
            <a:r>
              <a:rPr lang="en-US" sz="4800" b="1" dirty="0" err="1" smtClean="0"/>
              <a:t>কার্ডিয়াক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চক্র</a:t>
            </a:r>
            <a:r>
              <a:rPr lang="en-US" sz="4800" b="1" dirty="0" smtClean="0"/>
              <a:t>/</a:t>
            </a:r>
            <a:r>
              <a:rPr lang="en-US" sz="4800" b="1" dirty="0" err="1" smtClean="0"/>
              <a:t>হার্ট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বিট</a:t>
            </a:r>
            <a:endParaRPr lang="en-US" sz="4400" b="1" dirty="0"/>
          </a:p>
        </p:txBody>
      </p:sp>
      <p:sp>
        <p:nvSpPr>
          <p:cNvPr id="5" name="Rectangle 4"/>
          <p:cNvSpPr/>
          <p:nvPr/>
        </p:nvSpPr>
        <p:spPr>
          <a:xfrm>
            <a:off x="464026" y="1942841"/>
            <a:ext cx="3766781" cy="85494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atin typeface="NikoshBAN"/>
              </a:rPr>
              <a:t>নিলয়ের সংকোচণ</a:t>
            </a:r>
            <a:endParaRPr lang="en-US" sz="3600" b="1" dirty="0">
              <a:latin typeface="NikoshBAN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64021" y="2880762"/>
            <a:ext cx="3766781" cy="5826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NikoshBAN"/>
              </a:rPr>
              <a:t>0.</a:t>
            </a:r>
            <a:r>
              <a:rPr lang="bn-BD" sz="3600" b="1" dirty="0" smtClean="0">
                <a:latin typeface="NikoshBAN"/>
              </a:rPr>
              <a:t>৩</a:t>
            </a:r>
            <a:r>
              <a:rPr lang="en-US" sz="3600" b="1" dirty="0" smtClean="0">
                <a:latin typeface="NikoshBAN"/>
              </a:rPr>
              <a:t> sec</a:t>
            </a:r>
            <a:r>
              <a:rPr lang="bn-BD" sz="3600" b="1" dirty="0" smtClean="0">
                <a:latin typeface="NikoshBAN"/>
              </a:rPr>
              <a:t> </a:t>
            </a:r>
            <a:endParaRPr lang="en-US" sz="3600" b="1" dirty="0">
              <a:latin typeface="NikoshBAN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64020" y="3546356"/>
            <a:ext cx="3766781" cy="59760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/>
              </a:rPr>
              <a:t>নিলয় সংকোচিত হয়</a:t>
            </a:r>
            <a:endParaRPr lang="en-US" sz="2800" b="1" dirty="0">
              <a:latin typeface="NikoshBAN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64019" y="4211950"/>
            <a:ext cx="3766781" cy="59760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b="1" dirty="0" smtClean="0">
                <a:latin typeface="NikoshBAN"/>
              </a:rPr>
              <a:t>ট্রাই ও ভাই সজোরে বন্ধ হয়ে যায়</a:t>
            </a:r>
            <a:endParaRPr lang="en-US" sz="2000" b="1" dirty="0">
              <a:latin typeface="NikoshBAN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64019" y="4892527"/>
            <a:ext cx="3766781" cy="59760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/>
              </a:rPr>
              <a:t>সেমিলুনার খুলে যায়</a:t>
            </a:r>
            <a:endParaRPr lang="en-US" sz="2800" b="1" dirty="0">
              <a:latin typeface="NikoshB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64018" y="5558121"/>
            <a:ext cx="3766781" cy="59760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atin typeface="NikoshBAN"/>
              </a:rPr>
              <a:t>Lub</a:t>
            </a:r>
            <a:r>
              <a:rPr lang="en-US" sz="2800" b="1" dirty="0" smtClean="0">
                <a:latin typeface="NikoshBAN"/>
              </a:rPr>
              <a:t> sound </a:t>
            </a:r>
            <a:endParaRPr lang="en-US" sz="2800" b="1" dirty="0">
              <a:latin typeface="NikoshBAN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64018" y="6196755"/>
            <a:ext cx="3766781" cy="59760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/>
              </a:rPr>
              <a:t>রক্ত বাহিরে বের হওয়া</a:t>
            </a:r>
            <a:endParaRPr lang="en-US" sz="2800" b="1" dirty="0">
              <a:latin typeface="NikoshBAN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446" y="2370314"/>
            <a:ext cx="7642753" cy="4255875"/>
          </a:xfrm>
          <a:prstGeom prst="rect">
            <a:avLst/>
          </a:prstGeom>
        </p:spPr>
      </p:pic>
      <p:sp>
        <p:nvSpPr>
          <p:cNvPr id="20" name="Frame 19"/>
          <p:cNvSpPr/>
          <p:nvPr/>
        </p:nvSpPr>
        <p:spPr>
          <a:xfrm>
            <a:off x="7908879" y="2161072"/>
            <a:ext cx="2040341" cy="4674357"/>
          </a:xfrm>
          <a:prstGeom prst="fra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794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536938"/>
            <a:ext cx="10118097" cy="706964"/>
          </a:xfrm>
        </p:spPr>
        <p:txBody>
          <a:bodyPr/>
          <a:lstStyle/>
          <a:p>
            <a:r>
              <a:rPr lang="en-US" sz="4400" b="1" dirty="0" smtClean="0"/>
              <a:t>  Cardiac Cycle/ </a:t>
            </a:r>
            <a:r>
              <a:rPr lang="en-US" sz="4800" b="1" dirty="0" err="1" smtClean="0"/>
              <a:t>কার্ডিয়াক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চক্র</a:t>
            </a:r>
            <a:r>
              <a:rPr lang="en-US" sz="4800" b="1" dirty="0" smtClean="0"/>
              <a:t>/</a:t>
            </a:r>
            <a:r>
              <a:rPr lang="en-US" sz="4800" b="1" dirty="0" err="1" smtClean="0"/>
              <a:t>হার্ট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বিট</a:t>
            </a:r>
            <a:endParaRPr lang="en-US" sz="4400" b="1" dirty="0"/>
          </a:p>
        </p:txBody>
      </p:sp>
      <p:sp>
        <p:nvSpPr>
          <p:cNvPr id="5" name="Rectangle 4"/>
          <p:cNvSpPr/>
          <p:nvPr/>
        </p:nvSpPr>
        <p:spPr>
          <a:xfrm>
            <a:off x="464026" y="1942841"/>
            <a:ext cx="3766781" cy="85494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atin typeface="NikoshBAN"/>
              </a:rPr>
              <a:t>নিলয়ের প্রসারণ</a:t>
            </a:r>
            <a:endParaRPr lang="en-US" sz="3600" b="1" dirty="0">
              <a:latin typeface="NikoshBAN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64021" y="2880762"/>
            <a:ext cx="3766781" cy="5826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NikoshBAN"/>
              </a:rPr>
              <a:t>0.</a:t>
            </a:r>
            <a:r>
              <a:rPr lang="en-US" sz="3600" b="1" dirty="0">
                <a:latin typeface="NikoshBAN"/>
              </a:rPr>
              <a:t>5</a:t>
            </a:r>
            <a:r>
              <a:rPr lang="en-US" sz="3600" b="1" dirty="0" smtClean="0">
                <a:latin typeface="NikoshBAN"/>
              </a:rPr>
              <a:t> sec</a:t>
            </a:r>
            <a:r>
              <a:rPr lang="bn-BD" sz="3600" b="1" dirty="0" smtClean="0">
                <a:latin typeface="NikoshBAN"/>
              </a:rPr>
              <a:t> </a:t>
            </a:r>
            <a:endParaRPr lang="en-US" sz="3600" b="1" dirty="0">
              <a:latin typeface="NikoshBAN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64020" y="3546356"/>
            <a:ext cx="3766781" cy="59760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/>
              </a:rPr>
              <a:t>নিলয় প্রসারিত হয়</a:t>
            </a:r>
            <a:endParaRPr lang="en-US" sz="2800" b="1" dirty="0">
              <a:latin typeface="NikoshBAN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64017" y="4273952"/>
            <a:ext cx="3766781" cy="59760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/>
              </a:rPr>
              <a:t>সেমিলুনার বন্ধ হয়ে যায়</a:t>
            </a:r>
            <a:endParaRPr lang="en-US" sz="2800" b="1" dirty="0">
              <a:latin typeface="NikoshB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64016" y="5001549"/>
            <a:ext cx="3766781" cy="51214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/>
              </a:rPr>
              <a:t>ডাব</a:t>
            </a:r>
            <a:r>
              <a:rPr lang="en-US" sz="2800" b="1" dirty="0" smtClean="0">
                <a:latin typeface="NikoshBAN"/>
              </a:rPr>
              <a:t> sound </a:t>
            </a:r>
            <a:endParaRPr lang="en-US" sz="2800" b="1" dirty="0">
              <a:latin typeface="NikoshBAN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64015" y="5579179"/>
            <a:ext cx="3766781" cy="59760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/>
              </a:rPr>
              <a:t>নিলয়ের  চাপ কমে</a:t>
            </a:r>
            <a:endParaRPr lang="en-US" sz="2800" b="1" dirty="0">
              <a:latin typeface="NikoshBAN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446" y="2370314"/>
            <a:ext cx="7642753" cy="4255875"/>
          </a:xfrm>
          <a:prstGeom prst="rect">
            <a:avLst/>
          </a:prstGeom>
        </p:spPr>
      </p:pic>
      <p:sp>
        <p:nvSpPr>
          <p:cNvPr id="20" name="Frame 19"/>
          <p:cNvSpPr/>
          <p:nvPr/>
        </p:nvSpPr>
        <p:spPr>
          <a:xfrm>
            <a:off x="9860497" y="2120001"/>
            <a:ext cx="2040341" cy="4674357"/>
          </a:xfrm>
          <a:prstGeom prst="fra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77654" y="6221165"/>
            <a:ext cx="3766781" cy="59760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/>
              </a:rPr>
              <a:t>টাই,বাই বন্ধ থাকে</a:t>
            </a:r>
            <a:endParaRPr lang="en-US" sz="2800" b="1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375580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20" grpId="0" animBg="1"/>
      <p:bldP spid="1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10118097" cy="706964"/>
          </a:xfrm>
        </p:spPr>
        <p:txBody>
          <a:bodyPr/>
          <a:lstStyle/>
          <a:p>
            <a:r>
              <a:rPr lang="bn-BD" sz="6000" b="1" dirty="0" smtClean="0"/>
              <a:t>   </a:t>
            </a:r>
            <a:r>
              <a:rPr lang="en-US" sz="6000" b="1" dirty="0" err="1" smtClean="0"/>
              <a:t>হার্ট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বিট</a:t>
            </a:r>
            <a:r>
              <a:rPr lang="en-US" sz="6000" b="1" dirty="0" smtClean="0"/>
              <a:t> </a:t>
            </a:r>
            <a:r>
              <a:rPr lang="bn-BD" sz="4800" b="1" dirty="0" smtClean="0"/>
              <a:t>মায়োজেনিক নিয়ন্ত্রন</a:t>
            </a:r>
            <a:endParaRPr lang="en-US" sz="4400" b="1" dirty="0"/>
          </a:p>
        </p:txBody>
      </p:sp>
      <p:sp>
        <p:nvSpPr>
          <p:cNvPr id="3" name="Rectangle 2"/>
          <p:cNvSpPr/>
          <p:nvPr/>
        </p:nvSpPr>
        <p:spPr>
          <a:xfrm>
            <a:off x="477672" y="1906056"/>
            <a:ext cx="11218459" cy="150125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atin typeface="NikoshBAN"/>
              </a:rPr>
              <a:t>বাইরের কোন উদ্দিপনা ছাড়াই হৃদপিন্ডের স্বয়ংক্রিয় নিয়ন্ত্রনকে মায়োজেনিক নিয়ন্ত্রন বলে</a:t>
            </a:r>
            <a:endParaRPr lang="en-US" sz="3600" b="1" dirty="0">
              <a:latin typeface="NikoshB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56346" y="3407309"/>
            <a:ext cx="8147714" cy="59148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atin typeface="NikoshBAN"/>
              </a:rPr>
              <a:t>কিছু রুপান্তরিত হৃদপেশি এর জন্য দায়ী</a:t>
            </a:r>
            <a:endParaRPr lang="en-US" sz="3600" b="1" dirty="0">
              <a:latin typeface="NikoshB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4025" y="4107975"/>
            <a:ext cx="2661312" cy="125802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NikoshBAN"/>
              </a:rPr>
              <a:t>SA Node</a:t>
            </a:r>
            <a:endParaRPr lang="en-US" sz="3600" b="1" dirty="0">
              <a:latin typeface="NikoshBAN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77673" y="5625308"/>
            <a:ext cx="2647664" cy="113276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NikoshBAN"/>
              </a:rPr>
              <a:t>AV Node</a:t>
            </a:r>
            <a:endParaRPr lang="en-US" sz="3600" b="1" dirty="0">
              <a:latin typeface="NikoshBAN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376013" y="4107975"/>
            <a:ext cx="2320118" cy="124536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NikoshBAN"/>
              </a:rPr>
              <a:t>Bundle of His</a:t>
            </a:r>
            <a:endParaRPr lang="en-US" sz="3600" b="1" dirty="0">
              <a:latin typeface="NikoshBAN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376013" y="5515139"/>
            <a:ext cx="2320117" cy="124536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latin typeface="NikoshBAN"/>
              </a:rPr>
              <a:t>Purkinji</a:t>
            </a:r>
            <a:r>
              <a:rPr lang="en-US" sz="3600" b="1" dirty="0" smtClean="0">
                <a:latin typeface="NikoshBAN"/>
              </a:rPr>
              <a:t> Fiber</a:t>
            </a:r>
            <a:endParaRPr lang="en-US" sz="3600" b="1" dirty="0">
              <a:latin typeface="NikoshBAN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926842" y="4730656"/>
            <a:ext cx="2524836" cy="12453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latin typeface="NikoshBAN"/>
              </a:rPr>
              <a:t>Junctional</a:t>
            </a:r>
            <a:r>
              <a:rPr lang="en-US" sz="3600" b="1" dirty="0" smtClean="0">
                <a:latin typeface="NikoshBAN"/>
              </a:rPr>
              <a:t/>
            </a:r>
            <a:br>
              <a:rPr lang="en-US" sz="3600" b="1" dirty="0" smtClean="0">
                <a:latin typeface="NikoshBAN"/>
              </a:rPr>
            </a:br>
            <a:r>
              <a:rPr lang="en-US" sz="3600" b="1" dirty="0" smtClean="0">
                <a:latin typeface="NikoshBAN"/>
              </a:rPr>
              <a:t>Tissue</a:t>
            </a:r>
            <a:endParaRPr lang="en-US" sz="3600" b="1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17460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9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59305" y="1162269"/>
            <a:ext cx="2661312" cy="7725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NikoshBAN"/>
              </a:rPr>
              <a:t>SA Node</a:t>
            </a:r>
            <a:endParaRPr lang="en-US" sz="3600" b="1" dirty="0">
              <a:latin typeface="NikoshBAN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9304" y="2032634"/>
            <a:ext cx="1624087" cy="49798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/>
              </a:rPr>
              <a:t>অবস্থানঃ</a:t>
            </a:r>
            <a:endParaRPr lang="en-US" sz="3200" b="1" dirty="0">
              <a:latin typeface="NikoshBAN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154954" y="441399"/>
            <a:ext cx="8761413" cy="706964"/>
          </a:xfrm>
        </p:spPr>
        <p:txBody>
          <a:bodyPr/>
          <a:lstStyle/>
          <a:p>
            <a:r>
              <a:rPr lang="en-US" sz="4400" dirty="0" err="1" smtClean="0"/>
              <a:t>Junctional</a:t>
            </a:r>
            <a:r>
              <a:rPr lang="en-US" sz="4400" dirty="0" smtClean="0"/>
              <a:t> Tissue/ </a:t>
            </a:r>
            <a:r>
              <a:rPr lang="bn-BD" sz="4400" dirty="0" smtClean="0"/>
              <a:t>সংযোগী টিস্যু</a:t>
            </a:r>
            <a:endParaRPr lang="en-US" sz="4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606" y="1148363"/>
            <a:ext cx="6032309" cy="56957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15" name="Frame 14"/>
          <p:cNvSpPr/>
          <p:nvPr/>
        </p:nvSpPr>
        <p:spPr>
          <a:xfrm>
            <a:off x="7055893" y="3177362"/>
            <a:ext cx="1078173" cy="1119116"/>
          </a:xfrm>
          <a:prstGeom prst="fram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79777" y="2651060"/>
            <a:ext cx="5663822" cy="45467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/>
              </a:rPr>
              <a:t>গঠনঃ স্নুয়ুতন্তু সহ হৃদপেশি তন্তু দিয়ে  </a:t>
            </a:r>
            <a:endParaRPr lang="en-US" sz="2800" b="1" dirty="0">
              <a:latin typeface="NikoshBAN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79775" y="3194247"/>
            <a:ext cx="5663823" cy="82542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latin typeface="NikoshBAN"/>
              </a:rPr>
              <a:t>আকারঃ ১০-১৫ মি।মি চওড়াঃ৩ মি।মি</a:t>
            </a:r>
            <a:br>
              <a:rPr lang="bn-BD" sz="2400" b="1" dirty="0" smtClean="0">
                <a:latin typeface="NikoshBAN"/>
              </a:rPr>
            </a:br>
            <a:r>
              <a:rPr lang="bn-BD" sz="2400" b="1" dirty="0" smtClean="0">
                <a:latin typeface="NikoshBAN"/>
              </a:rPr>
              <a:t>পুরুত্বঃ১মি।মি</a:t>
            </a:r>
            <a:endParaRPr lang="en-US" sz="2400" b="1" dirty="0">
              <a:latin typeface="NikoshBAN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59304" y="4087047"/>
            <a:ext cx="5684295" cy="73349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latin typeface="NikoshBAN"/>
              </a:rPr>
              <a:t>কাজঃ ইলেক্ট্রিক সিগনাল তৈরি করা</a:t>
            </a:r>
            <a:r>
              <a:rPr lang="bn-BD" sz="2400" b="1" dirty="0" smtClean="0">
                <a:latin typeface="NikoshBAN"/>
                <a:sym typeface="Wingdings" panose="05000000000000000000" pitchFamily="2" charset="2"/>
              </a:rPr>
              <a:t></a:t>
            </a:r>
            <a:r>
              <a:rPr lang="bn-BD" sz="2400" b="1" dirty="0" smtClean="0">
                <a:latin typeface="NikoshBAN"/>
              </a:rPr>
              <a:t/>
            </a:r>
            <a:br>
              <a:rPr lang="bn-BD" sz="2400" b="1" dirty="0" smtClean="0">
                <a:latin typeface="NikoshBAN"/>
              </a:rPr>
            </a:br>
            <a:r>
              <a:rPr lang="bn-BD" sz="2400" b="1" dirty="0" smtClean="0">
                <a:latin typeface="NikoshBAN"/>
              </a:rPr>
              <a:t>পেসমেকার বলে</a:t>
            </a:r>
            <a:endParaRPr lang="en-US" sz="2400" b="1" dirty="0">
              <a:latin typeface="NikoshBAN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59302" y="4862492"/>
            <a:ext cx="5684295" cy="65770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latin typeface="NikoshBAN"/>
              </a:rPr>
              <a:t>পরবর্তী উত্তেজনার ঢেউও তৈরি করা</a:t>
            </a:r>
            <a:endParaRPr lang="en-US" sz="2400" b="1" dirty="0">
              <a:latin typeface="NikoshBAN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59302" y="5562148"/>
            <a:ext cx="5684295" cy="65770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latin typeface="NikoshBAN"/>
              </a:rPr>
              <a:t>মূল নিয়ন্ত্রক হিসেবে কাজ করা</a:t>
            </a:r>
            <a:endParaRPr lang="en-US" sz="2400" b="1" dirty="0">
              <a:latin typeface="NikoshBAN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69538" y="6275452"/>
            <a:ext cx="5684295" cy="56864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latin typeface="NikoshBAN"/>
              </a:rPr>
              <a:t>৭০-৮০ বার /মি। উদ্দিপনা</a:t>
            </a:r>
            <a:endParaRPr lang="en-US" sz="2400" b="1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188732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59305" y="1162269"/>
            <a:ext cx="2661312" cy="7725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NikoshBAN"/>
              </a:rPr>
              <a:t> AV Node</a:t>
            </a:r>
            <a:endParaRPr lang="en-US" sz="3600" b="1" dirty="0">
              <a:latin typeface="NikoshBAN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9304" y="2032634"/>
            <a:ext cx="1624087" cy="49798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/>
              </a:rPr>
              <a:t>অবস্থানঃ</a:t>
            </a:r>
            <a:endParaRPr lang="en-US" sz="3200" b="1" dirty="0">
              <a:latin typeface="NikoshBAN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154954" y="441399"/>
            <a:ext cx="8761413" cy="706964"/>
          </a:xfrm>
        </p:spPr>
        <p:txBody>
          <a:bodyPr/>
          <a:lstStyle/>
          <a:p>
            <a:r>
              <a:rPr lang="en-US" sz="4400" dirty="0" err="1" smtClean="0"/>
              <a:t>Junctional</a:t>
            </a:r>
            <a:r>
              <a:rPr lang="en-US" sz="4400" dirty="0" smtClean="0"/>
              <a:t> Tissue/ </a:t>
            </a:r>
            <a:r>
              <a:rPr lang="bn-BD" sz="4400" dirty="0" smtClean="0"/>
              <a:t>সংযোগী টিস্যু</a:t>
            </a:r>
            <a:endParaRPr lang="en-US" sz="4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606" y="1148363"/>
            <a:ext cx="6032309" cy="56957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15" name="Frame 14"/>
          <p:cNvSpPr/>
          <p:nvPr/>
        </p:nvSpPr>
        <p:spPr>
          <a:xfrm>
            <a:off x="7451678" y="3985094"/>
            <a:ext cx="1078173" cy="1119116"/>
          </a:xfrm>
          <a:prstGeom prst="fram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79777" y="2651060"/>
            <a:ext cx="5663822" cy="45467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/>
              </a:rPr>
              <a:t>গঠনঃ স্নুয়ুতন্তু সহ হৃদপেশি তন্তু দিয়ে  </a:t>
            </a:r>
            <a:endParaRPr lang="en-US" sz="2800" b="1" dirty="0">
              <a:latin typeface="NikoshBAN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79775" y="3207895"/>
            <a:ext cx="5663823" cy="82542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latin typeface="NikoshBAN"/>
              </a:rPr>
              <a:t>আকারঃ ১০-১৫ মি।মি চওড়াঃ৩ মি।মি</a:t>
            </a:r>
            <a:br>
              <a:rPr lang="bn-BD" sz="2400" b="1" dirty="0" smtClean="0">
                <a:latin typeface="NikoshBAN"/>
              </a:rPr>
            </a:br>
            <a:r>
              <a:rPr lang="bn-BD" sz="2400" b="1" dirty="0" smtClean="0">
                <a:latin typeface="NikoshBAN"/>
              </a:rPr>
              <a:t>পুরুত্বঃ১মি।মি</a:t>
            </a:r>
            <a:endParaRPr lang="en-US" sz="2400" b="1" dirty="0">
              <a:latin typeface="NikoshBAN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59304" y="4100695"/>
            <a:ext cx="5684295" cy="6098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NikoshBAN"/>
              </a:rPr>
              <a:t>SA node </a:t>
            </a:r>
            <a:r>
              <a:rPr lang="en-US" sz="2400" b="1" dirty="0" smtClean="0">
                <a:latin typeface="NikoshBAN"/>
                <a:sym typeface="Wingdings" panose="05000000000000000000" pitchFamily="2" charset="2"/>
              </a:rPr>
              <a:t>AV node (0.15  sec) </a:t>
            </a:r>
            <a:endParaRPr lang="en-US" sz="2400" b="1" dirty="0">
              <a:latin typeface="NikoshBAN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69538" y="4850358"/>
            <a:ext cx="5684295" cy="53024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latin typeface="NikoshBAN"/>
              </a:rPr>
              <a:t>কাজঃ উত্তেজনার ঢেউ গ্রহন করা</a:t>
            </a:r>
            <a:endParaRPr lang="en-US" sz="2400" b="1" dirty="0">
              <a:latin typeface="NikoshBAN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59303" y="5527632"/>
            <a:ext cx="5684295" cy="51832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latin typeface="NikoshBAN"/>
              </a:rPr>
              <a:t>২য় পেসমেকার হিসেবে কাজ করা</a:t>
            </a:r>
            <a:endParaRPr lang="en-US" sz="2400" b="1" dirty="0">
              <a:latin typeface="NikoshBAN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69537" y="6163476"/>
            <a:ext cx="5684295" cy="5785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latin typeface="NikoshBAN"/>
              </a:rPr>
              <a:t>৪০-৬০ বার /মি। উদ্দিপনা</a:t>
            </a:r>
            <a:endParaRPr lang="en-US" sz="2400" b="1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3452320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1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59304" y="1162269"/>
            <a:ext cx="3370999" cy="7725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NikoshBAN"/>
              </a:rPr>
              <a:t> Bundle of His</a:t>
            </a:r>
            <a:endParaRPr lang="en-US" sz="3600" b="1" dirty="0">
              <a:latin typeface="NikoshBAN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9304" y="2032634"/>
            <a:ext cx="1624087" cy="49798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/>
              </a:rPr>
              <a:t>অবস্থানঃ</a:t>
            </a:r>
            <a:endParaRPr lang="en-US" sz="3200" b="1" dirty="0">
              <a:latin typeface="NikoshBAN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154954" y="441399"/>
            <a:ext cx="8761413" cy="706964"/>
          </a:xfrm>
        </p:spPr>
        <p:txBody>
          <a:bodyPr/>
          <a:lstStyle/>
          <a:p>
            <a:r>
              <a:rPr lang="en-US" sz="4400" dirty="0" err="1" smtClean="0"/>
              <a:t>Junctional</a:t>
            </a:r>
            <a:r>
              <a:rPr lang="en-US" sz="4400" dirty="0" smtClean="0"/>
              <a:t> Tissue/ </a:t>
            </a:r>
            <a:r>
              <a:rPr lang="bn-BD" sz="4400" dirty="0" smtClean="0"/>
              <a:t>সংযোগী টিস্যু</a:t>
            </a:r>
            <a:endParaRPr lang="en-US" sz="4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606" y="1148363"/>
            <a:ext cx="6032309" cy="56957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15" name="Frame 14"/>
          <p:cNvSpPr/>
          <p:nvPr/>
        </p:nvSpPr>
        <p:spPr>
          <a:xfrm>
            <a:off x="8169889" y="3825996"/>
            <a:ext cx="1949924" cy="1564869"/>
          </a:xfrm>
          <a:prstGeom prst="fram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79777" y="2760243"/>
            <a:ext cx="5663822" cy="74334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/>
              </a:rPr>
              <a:t>গঠনঃ স্নুয়ুতন্তু সহ হৃদপেশি তন্তু দিয়ে  </a:t>
            </a:r>
            <a:endParaRPr lang="en-US" sz="2800" b="1" dirty="0">
              <a:latin typeface="NikoshBAN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59304" y="3637082"/>
            <a:ext cx="5684295" cy="73349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NikoshBAN"/>
              </a:rPr>
              <a:t/>
            </a:r>
            <a:br>
              <a:rPr lang="en-US" sz="2400" b="1" dirty="0" smtClean="0">
                <a:latin typeface="NikoshBAN"/>
              </a:rPr>
            </a:br>
            <a:r>
              <a:rPr lang="en-US" sz="2400" b="1" dirty="0" smtClean="0">
                <a:latin typeface="NikoshBAN"/>
              </a:rPr>
              <a:t> </a:t>
            </a:r>
            <a:r>
              <a:rPr lang="en-US" sz="2400" b="1" dirty="0" smtClean="0">
                <a:latin typeface="NikoshBAN"/>
                <a:sym typeface="Wingdings" panose="05000000000000000000" pitchFamily="2" charset="2"/>
              </a:rPr>
              <a:t>AV node </a:t>
            </a:r>
            <a:r>
              <a:rPr lang="en-US" sz="2400" b="1" dirty="0">
                <a:latin typeface="NikoshBAN"/>
              </a:rPr>
              <a:t>Bundle of His</a:t>
            </a:r>
          </a:p>
          <a:p>
            <a:pPr algn="ctr"/>
            <a:r>
              <a:rPr lang="en-US" sz="2400" b="1" dirty="0" smtClean="0">
                <a:latin typeface="NikoshBAN"/>
                <a:sym typeface="Wingdings" panose="05000000000000000000" pitchFamily="2" charset="2"/>
              </a:rPr>
              <a:t> </a:t>
            </a:r>
            <a:endParaRPr lang="en-US" sz="2400" b="1" dirty="0">
              <a:latin typeface="NikoshBAN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59303" y="4504067"/>
            <a:ext cx="5684295" cy="65770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latin typeface="NikoshBAN"/>
              </a:rPr>
              <a:t>কাজঃ উত্তেজনার ঢেউ গ্রহন করা</a:t>
            </a:r>
            <a:endParaRPr lang="en-US" sz="2400" b="1" dirty="0">
              <a:latin typeface="NikoshBAN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69540" y="5295263"/>
            <a:ext cx="5684295" cy="65770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latin typeface="NikoshBAN"/>
              </a:rPr>
              <a:t>নিলয় প্রাচীরে উদ্দীপনা ছড়িয়ে দেওয়া</a:t>
            </a:r>
            <a:endParaRPr lang="en-US" sz="2400" b="1" dirty="0">
              <a:latin typeface="NikoshBAN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9302" y="6081721"/>
            <a:ext cx="5684295" cy="65770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latin typeface="NikoshBAN"/>
              </a:rPr>
              <a:t>৩৬ বার /মি। উদ্দিপনা</a:t>
            </a:r>
            <a:endParaRPr lang="en-US" sz="2400" b="1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187562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1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59304" y="1162269"/>
            <a:ext cx="3370999" cy="7725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NikoshBAN"/>
              </a:rPr>
              <a:t> </a:t>
            </a:r>
            <a:r>
              <a:rPr lang="en-US" sz="3600" b="1" dirty="0" err="1">
                <a:latin typeface="NikoshBAN"/>
              </a:rPr>
              <a:t>Purkinji</a:t>
            </a:r>
            <a:r>
              <a:rPr lang="en-US" sz="3600" b="1" dirty="0">
                <a:latin typeface="NikoshBAN"/>
              </a:rPr>
              <a:t> Fiber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259304" y="2032634"/>
            <a:ext cx="1624087" cy="49798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/>
              </a:rPr>
              <a:t>অবস্থানঃ</a:t>
            </a:r>
            <a:endParaRPr lang="en-US" sz="3200" b="1" dirty="0">
              <a:latin typeface="NikoshBAN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154954" y="441399"/>
            <a:ext cx="8761413" cy="706964"/>
          </a:xfrm>
        </p:spPr>
        <p:txBody>
          <a:bodyPr/>
          <a:lstStyle/>
          <a:p>
            <a:r>
              <a:rPr lang="en-US" sz="4400" dirty="0" err="1" smtClean="0"/>
              <a:t>Junctional</a:t>
            </a:r>
            <a:r>
              <a:rPr lang="en-US" sz="4400" dirty="0" smtClean="0"/>
              <a:t> Tissue/ </a:t>
            </a:r>
            <a:r>
              <a:rPr lang="bn-BD" sz="4400" dirty="0" smtClean="0"/>
              <a:t>সংযোগী টিস্যু</a:t>
            </a:r>
            <a:endParaRPr lang="en-US" sz="4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803" y="1148363"/>
            <a:ext cx="6032309" cy="56957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15" name="Frame 14"/>
          <p:cNvSpPr/>
          <p:nvPr/>
        </p:nvSpPr>
        <p:spPr>
          <a:xfrm>
            <a:off x="9457899" y="4132090"/>
            <a:ext cx="1534517" cy="1995755"/>
          </a:xfrm>
          <a:prstGeom prst="fram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90013" y="2586499"/>
            <a:ext cx="5663822" cy="74334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/>
              </a:rPr>
              <a:t>গঠনঃ স্নুয়ুতন্তু সহ হৃদপেশি তন্তু দিয়ে  </a:t>
            </a:r>
            <a:endParaRPr lang="en-US" sz="2800" b="1" dirty="0">
              <a:latin typeface="NikoshBAN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90013" y="3398595"/>
            <a:ext cx="5684295" cy="73349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NikoshBAN"/>
              </a:rPr>
              <a:t/>
            </a:r>
            <a:br>
              <a:rPr lang="en-US" sz="2400" b="1" dirty="0" smtClean="0">
                <a:latin typeface="NikoshBAN"/>
              </a:rPr>
            </a:br>
            <a:r>
              <a:rPr lang="en-US" sz="2400" b="1" dirty="0" smtClean="0">
                <a:latin typeface="NikoshBAN"/>
              </a:rPr>
              <a:t> </a:t>
            </a:r>
            <a:r>
              <a:rPr lang="bn-BD" sz="2400" b="1" dirty="0" smtClean="0">
                <a:latin typeface="NikoshBAN"/>
              </a:rPr>
              <a:t/>
            </a:r>
            <a:br>
              <a:rPr lang="bn-BD" sz="2400" b="1" dirty="0" smtClean="0">
                <a:latin typeface="NikoshBAN"/>
              </a:rPr>
            </a:br>
            <a:r>
              <a:rPr lang="en-US" sz="2400" b="1" dirty="0" smtClean="0">
                <a:latin typeface="NikoshBAN"/>
              </a:rPr>
              <a:t>Bundle </a:t>
            </a:r>
            <a:r>
              <a:rPr lang="en-US" sz="2400" b="1" dirty="0">
                <a:latin typeface="NikoshBAN"/>
              </a:rPr>
              <a:t>of </a:t>
            </a:r>
            <a:r>
              <a:rPr lang="en-US" sz="2400" b="1" dirty="0" smtClean="0">
                <a:latin typeface="NikoshBAN"/>
              </a:rPr>
              <a:t>His</a:t>
            </a:r>
            <a:r>
              <a:rPr lang="bn-BD" sz="2400" b="1" dirty="0" smtClean="0">
                <a:latin typeface="NikoshBAN"/>
                <a:sym typeface="Wingdings" panose="05000000000000000000" pitchFamily="2" charset="2"/>
              </a:rPr>
              <a:t></a:t>
            </a:r>
            <a:r>
              <a:rPr lang="en-US" sz="2400" b="1" dirty="0" err="1">
                <a:latin typeface="NikoshBAN"/>
              </a:rPr>
              <a:t>Purkinji</a:t>
            </a:r>
            <a:r>
              <a:rPr lang="en-US" sz="2400" b="1" dirty="0">
                <a:latin typeface="NikoshBAN"/>
              </a:rPr>
              <a:t> Fiber</a:t>
            </a:r>
          </a:p>
          <a:p>
            <a:pPr algn="ctr"/>
            <a:endParaRPr lang="en-US" sz="2400" b="1" dirty="0">
              <a:latin typeface="NikoshBAN"/>
            </a:endParaRPr>
          </a:p>
          <a:p>
            <a:pPr algn="ctr"/>
            <a:r>
              <a:rPr lang="en-US" sz="2400" b="1" dirty="0" smtClean="0">
                <a:latin typeface="NikoshBAN"/>
                <a:sym typeface="Wingdings" panose="05000000000000000000" pitchFamily="2" charset="2"/>
              </a:rPr>
              <a:t> </a:t>
            </a:r>
            <a:endParaRPr lang="en-US" sz="2400" b="1" dirty="0">
              <a:latin typeface="NikoshBAN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90012" y="4285036"/>
            <a:ext cx="5684295" cy="65770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latin typeface="NikoshBAN"/>
              </a:rPr>
              <a:t>কাজঃ উত্তেজনার ঢেউ গ্রহন করা</a:t>
            </a:r>
            <a:endParaRPr lang="en-US" sz="2400" b="1" dirty="0">
              <a:latin typeface="NikoshBAN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22425" y="5095688"/>
            <a:ext cx="5684295" cy="65770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latin typeface="NikoshBAN"/>
              </a:rPr>
              <a:t>নিলয় প্রাচীরে উদ্দীপনা ছড়িয়ে দেওয়া</a:t>
            </a:r>
            <a:endParaRPr lang="en-US" sz="2400" b="1" dirty="0">
              <a:latin typeface="NikoshBAN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22425" y="5941322"/>
            <a:ext cx="5684295" cy="65770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latin typeface="NikoshBAN"/>
              </a:rPr>
              <a:t>৩০-৩৫ বার /মি। উদ্দিপনা</a:t>
            </a:r>
            <a:endParaRPr lang="en-US" sz="2400" b="1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841219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11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791570"/>
            <a:ext cx="4645345" cy="4169899"/>
          </a:xfrm>
        </p:spPr>
        <p:txBody>
          <a:bodyPr/>
          <a:lstStyle/>
          <a:p>
            <a:r>
              <a:rPr lang="en-US" sz="6000" b="1" dirty="0" err="1"/>
              <a:t>Junctional</a:t>
            </a:r>
            <a:r>
              <a:rPr lang="en-US" sz="6000" b="1" dirty="0"/>
              <a:t> </a:t>
            </a:r>
            <a:r>
              <a:rPr lang="en-US" sz="6000" b="1" dirty="0" smtClean="0"/>
              <a:t>Tissue</a:t>
            </a:r>
            <a:r>
              <a:rPr lang="bn-BD" sz="6000" b="1" dirty="0" smtClean="0"/>
              <a:t> </a:t>
            </a:r>
            <a:br>
              <a:rPr lang="bn-BD" sz="6000" b="1" dirty="0" smtClean="0"/>
            </a:br>
            <a:r>
              <a:rPr lang="bn-BD" sz="6000" b="1" dirty="0"/>
              <a:t/>
            </a:r>
            <a:br>
              <a:rPr lang="bn-BD" sz="6000" b="1" dirty="0"/>
            </a:br>
            <a:r>
              <a:rPr lang="bn-BD" sz="6000" b="1" dirty="0" smtClean="0"/>
              <a:t>সংযোগী </a:t>
            </a:r>
            <a:r>
              <a:rPr lang="bn-BD" sz="6000" b="1" dirty="0"/>
              <a:t>টিস্যু</a:t>
            </a:r>
            <a:endParaRPr lang="en-US" sz="6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530" y="286602"/>
            <a:ext cx="4788658" cy="449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0273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791570"/>
            <a:ext cx="4645345" cy="4169899"/>
          </a:xfrm>
        </p:spPr>
        <p:txBody>
          <a:bodyPr/>
          <a:lstStyle/>
          <a:p>
            <a:r>
              <a:rPr lang="bn-BD" sz="8800" b="1" dirty="0" smtClean="0"/>
              <a:t>রক্ত চাপ</a:t>
            </a:r>
            <a:endParaRPr lang="en-US" sz="8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630" y="504966"/>
            <a:ext cx="5390866" cy="584124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6680755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2125" y="1817427"/>
            <a:ext cx="4645345" cy="4169899"/>
          </a:xfrm>
        </p:spPr>
        <p:txBody>
          <a:bodyPr/>
          <a:lstStyle/>
          <a:p>
            <a:r>
              <a:rPr lang="bn-BD" sz="8800" b="1" dirty="0" smtClean="0"/>
              <a:t>রক্ত চাপ</a:t>
            </a:r>
            <a:endParaRPr lang="en-US" sz="8800" b="1" dirty="0"/>
          </a:p>
        </p:txBody>
      </p:sp>
      <p:sp>
        <p:nvSpPr>
          <p:cNvPr id="4" name="Rectangle 3"/>
          <p:cNvSpPr/>
          <p:nvPr/>
        </p:nvSpPr>
        <p:spPr>
          <a:xfrm>
            <a:off x="464024" y="477667"/>
            <a:ext cx="11518709" cy="1187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ধমনীর গাত্রে চাপ সৃষ্টি করা</a:t>
            </a:r>
            <a:endParaRPr lang="en-US" sz="6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4024" y="1817427"/>
            <a:ext cx="2279176" cy="118736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সিস্টোল</a:t>
            </a:r>
            <a:endParaRPr lang="en-US" sz="48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69633" y="1817427"/>
            <a:ext cx="2908087" cy="118736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ডায়াস্টোল</a:t>
            </a:r>
            <a:endParaRPr lang="en-US" sz="48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687" y="1817427"/>
            <a:ext cx="5500046" cy="46243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24" y="4367284"/>
            <a:ext cx="5909480" cy="249071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0197467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ular Callout 2"/>
          <p:cNvSpPr/>
          <p:nvPr/>
        </p:nvSpPr>
        <p:spPr>
          <a:xfrm>
            <a:off x="327545" y="259306"/>
            <a:ext cx="3016155" cy="1323833"/>
          </a:xfrm>
          <a:prstGeom prst="wedgeRoundRect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/>
              <a:t>ব্যারোরিসিপ্টর</a:t>
            </a:r>
            <a:endParaRPr lang="en-US" sz="3600" b="1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327545" y="2199563"/>
            <a:ext cx="3016155" cy="1323833"/>
          </a:xfrm>
          <a:prstGeom prst="wedgeRoundRect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ব্যারোরিপ্লেক্স</a:t>
            </a:r>
            <a:endParaRPr lang="en-US" sz="3600" dirty="0"/>
          </a:p>
        </p:txBody>
      </p:sp>
      <p:sp>
        <p:nvSpPr>
          <p:cNvPr id="6" name="Right Arrow 5"/>
          <p:cNvSpPr/>
          <p:nvPr/>
        </p:nvSpPr>
        <p:spPr>
          <a:xfrm>
            <a:off x="3589361" y="634619"/>
            <a:ext cx="2743200" cy="5732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434919" y="499848"/>
            <a:ext cx="4244453" cy="84274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/>
              <a:t>উচ্চচাপ ব্যারোরিসিপ্টর</a:t>
            </a:r>
            <a:endParaRPr lang="en-US" sz="3200" b="1" dirty="0"/>
          </a:p>
        </p:txBody>
      </p:sp>
      <p:sp>
        <p:nvSpPr>
          <p:cNvPr id="8" name="Rectangle 7"/>
          <p:cNvSpPr/>
          <p:nvPr/>
        </p:nvSpPr>
        <p:spPr>
          <a:xfrm>
            <a:off x="6434920" y="1655360"/>
            <a:ext cx="4244453" cy="84274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/>
              <a:t>নিন্মচাপ ব্যারোরিসিপ্টর</a:t>
            </a:r>
            <a:endParaRPr lang="en-US" sz="3200" b="1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327545" y="4631139"/>
            <a:ext cx="11041040" cy="1323833"/>
          </a:xfrm>
          <a:prstGeom prst="wedgeRoundRect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ব্যারোরিপ্লেক্স কিভাবে হয়?</a:t>
            </a:r>
            <a:endParaRPr lang="en-US" sz="7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3762135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ular Callout 2"/>
          <p:cNvSpPr/>
          <p:nvPr/>
        </p:nvSpPr>
        <p:spPr>
          <a:xfrm>
            <a:off x="327545" y="259306"/>
            <a:ext cx="3016155" cy="1323833"/>
          </a:xfrm>
          <a:prstGeom prst="wedgeRoundRect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ব্যারোরিসিপ্টর</a:t>
            </a:r>
            <a:endParaRPr lang="en-US" sz="3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3589360" y="634619"/>
            <a:ext cx="3248167" cy="5732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933067" y="464024"/>
            <a:ext cx="4244453" cy="84274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উচ্চচাপ ব্যারোরিসিপ্টর</a:t>
            </a:r>
            <a:endParaRPr lang="en-US" sz="32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14" y="1754874"/>
            <a:ext cx="6076950" cy="491319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9" name="Rectangle 8"/>
          <p:cNvSpPr/>
          <p:nvPr/>
        </p:nvSpPr>
        <p:spPr>
          <a:xfrm>
            <a:off x="6933068" y="1460307"/>
            <a:ext cx="1719614" cy="69603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/>
              <a:t>সংজ্ঞাঃ</a:t>
            </a:r>
            <a:endParaRPr lang="en-US" sz="3200" b="1" dirty="0"/>
          </a:p>
        </p:txBody>
      </p:sp>
      <p:sp>
        <p:nvSpPr>
          <p:cNvPr id="10" name="Rectangle 9"/>
          <p:cNvSpPr/>
          <p:nvPr/>
        </p:nvSpPr>
        <p:spPr>
          <a:xfrm>
            <a:off x="6933066" y="2199562"/>
            <a:ext cx="4244454" cy="110319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অবস্থানঃঅ্যাওর্টিক আর্চ,</a:t>
            </a:r>
            <a:br>
              <a:rPr lang="bn-BD" sz="28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bn-BD" sz="28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ক্যারোটিড সাইনাস</a:t>
            </a:r>
            <a:endParaRPr lang="en-US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933066" y="3386916"/>
            <a:ext cx="4244454" cy="137615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উদ্দিপনা নিয়ে যায়</a:t>
            </a:r>
            <a:r>
              <a:rPr lang="bn-BD" sz="28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মেডুলার ভ্যসোমটরভ্যাগাস</a:t>
            </a:r>
            <a:endParaRPr lang="en-US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Frame 11"/>
          <p:cNvSpPr/>
          <p:nvPr/>
        </p:nvSpPr>
        <p:spPr>
          <a:xfrm>
            <a:off x="4815172" y="4763068"/>
            <a:ext cx="1228299" cy="1323833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Frame 12"/>
          <p:cNvSpPr/>
          <p:nvPr/>
        </p:nvSpPr>
        <p:spPr>
          <a:xfrm>
            <a:off x="2697278" y="4342262"/>
            <a:ext cx="1228299" cy="1323833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Frame 13"/>
          <p:cNvSpPr/>
          <p:nvPr/>
        </p:nvSpPr>
        <p:spPr>
          <a:xfrm>
            <a:off x="4562043" y="3169691"/>
            <a:ext cx="1228299" cy="1323833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3067" y="4574270"/>
            <a:ext cx="4244454" cy="2093798"/>
          </a:xfrm>
          <a:prstGeom prst="rect">
            <a:avLst/>
          </a:prstGeom>
        </p:spPr>
      </p:pic>
      <p:sp>
        <p:nvSpPr>
          <p:cNvPr id="17" name="Rounded Rectangular Callout 16"/>
          <p:cNvSpPr/>
          <p:nvPr/>
        </p:nvSpPr>
        <p:spPr>
          <a:xfrm>
            <a:off x="327545" y="5423842"/>
            <a:ext cx="11041040" cy="1323833"/>
          </a:xfrm>
          <a:prstGeom prst="wedgeRoundRect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ব্যারোরিপ্লেক্স কিভাবে হয়?</a:t>
            </a:r>
            <a:endParaRPr lang="en-US" sz="7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136980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ular Callout 2"/>
          <p:cNvSpPr/>
          <p:nvPr/>
        </p:nvSpPr>
        <p:spPr>
          <a:xfrm>
            <a:off x="348017" y="50036"/>
            <a:ext cx="3016155" cy="1323833"/>
          </a:xfrm>
          <a:prstGeom prst="wedgeRoundRect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ব্যারোরিসিপ্টর</a:t>
            </a:r>
            <a:endParaRPr lang="en-US" sz="3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3548419" y="259306"/>
            <a:ext cx="3248167" cy="5732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933067" y="154106"/>
            <a:ext cx="4244453" cy="84274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নিন্মচাপ ব্যারোরিসিপ্টর</a:t>
            </a:r>
            <a:endParaRPr lang="en-US" sz="32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33066" y="1113427"/>
            <a:ext cx="1719614" cy="69603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/>
              <a:t>সংজ্ঞাঃ</a:t>
            </a:r>
            <a:endParaRPr lang="en-US" sz="3200" b="1" dirty="0"/>
          </a:p>
        </p:txBody>
      </p:sp>
      <p:sp>
        <p:nvSpPr>
          <p:cNvPr id="10" name="Rectangle 9"/>
          <p:cNvSpPr/>
          <p:nvPr/>
        </p:nvSpPr>
        <p:spPr>
          <a:xfrm>
            <a:off x="6933066" y="1926037"/>
            <a:ext cx="4244454" cy="137671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অবস্থানঃ সিস্টেমিক শিরা,পাঃবাহিকা,ডান অলিন্দ,নিলয়</a:t>
            </a:r>
            <a:endParaRPr lang="en-US" sz="2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933066" y="3386915"/>
            <a:ext cx="4244454" cy="216772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উদ্দিপনা নিয়ে যায়</a:t>
            </a:r>
            <a:r>
              <a:rPr lang="bn-BD" sz="28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হাইপোথ্যালামাসপিটুইটারিভ্যাসোপ্রেসিন</a:t>
            </a:r>
            <a:endParaRPr lang="en-US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939" y="832512"/>
            <a:ext cx="3248168" cy="23894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5" name="Rectangle 14"/>
          <p:cNvSpPr/>
          <p:nvPr/>
        </p:nvSpPr>
        <p:spPr>
          <a:xfrm>
            <a:off x="6933066" y="5638797"/>
            <a:ext cx="4244454" cy="108954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/>
              <a:t> </a:t>
            </a:r>
            <a:r>
              <a:rPr lang="bn-BD" sz="3200" b="1" dirty="0" smtClean="0"/>
              <a:t>রেনিন রক্তের আয়তন বাড়ায়</a:t>
            </a:r>
            <a:endParaRPr lang="en-US" sz="3200" b="1" dirty="0"/>
          </a:p>
        </p:txBody>
      </p:sp>
      <p:sp>
        <p:nvSpPr>
          <p:cNvPr id="18" name="Rounded Rectangular Callout 17"/>
          <p:cNvSpPr/>
          <p:nvPr/>
        </p:nvSpPr>
        <p:spPr>
          <a:xfrm rot="16200000">
            <a:off x="8300688" y="3022408"/>
            <a:ext cx="6714700" cy="769956"/>
          </a:xfrm>
          <a:prstGeom prst="wedgeRoundRect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ব্যারোরিপ্লেক্স কিভাবে হয়?</a:t>
            </a:r>
            <a:endParaRPr lang="en-US" sz="3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21" y="3302756"/>
            <a:ext cx="6619165" cy="33372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14045471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9" grpId="0" animBg="1"/>
      <p:bldP spid="10" grpId="0" animBg="1"/>
      <p:bldP spid="11" grpId="0" animBg="1"/>
      <p:bldP spid="15" grpId="0" animBg="1"/>
      <p:bldP spid="18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ular Callout 2"/>
          <p:cNvSpPr/>
          <p:nvPr/>
        </p:nvSpPr>
        <p:spPr>
          <a:xfrm>
            <a:off x="348017" y="50036"/>
            <a:ext cx="9928747" cy="1041785"/>
          </a:xfrm>
          <a:prstGeom prst="wedgeRoundRect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Blood Circulation of Human Body</a:t>
            </a:r>
            <a:endParaRPr lang="en-US" sz="4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348017" y="1512624"/>
            <a:ext cx="3016155" cy="1080451"/>
          </a:xfrm>
          <a:prstGeom prst="wedgeRoundRect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Free Circulation</a:t>
            </a:r>
            <a:endParaRPr lang="en-US" sz="3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4582235" y="1512624"/>
            <a:ext cx="3016155" cy="1080451"/>
          </a:xfrm>
          <a:prstGeom prst="wedgeRoundRect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Closed</a:t>
            </a:r>
            <a:br>
              <a:rPr lang="en-US" sz="3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</a:br>
            <a:r>
              <a:rPr lang="en-US" sz="3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Circulation</a:t>
            </a:r>
            <a:endParaRPr lang="en-US" sz="3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82235" y="2788123"/>
            <a:ext cx="3016155" cy="84274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</a:rPr>
              <a:t>একচক্রীয়</a:t>
            </a:r>
            <a:endParaRPr lang="en-US" sz="32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82235" y="3767349"/>
            <a:ext cx="3016155" cy="84274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</a:rPr>
              <a:t>দ্বিচক্রীয়</a:t>
            </a:r>
            <a:endParaRPr lang="en-US" sz="32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389" y="1228299"/>
            <a:ext cx="4593611" cy="56297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88122"/>
            <a:ext cx="4421875" cy="406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610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"/>
          <p:cNvSpPr/>
          <p:nvPr/>
        </p:nvSpPr>
        <p:spPr>
          <a:xfrm>
            <a:off x="3487002" y="52313"/>
            <a:ext cx="5697941" cy="916677"/>
          </a:xfrm>
          <a:prstGeom prst="wedgeRoundRect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</a:rPr>
              <a:t>দ্বিচক্রীয় রক্ত সংবহন</a:t>
            </a:r>
            <a:endParaRPr lang="en-US" sz="44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945" y="968990"/>
            <a:ext cx="2320116" cy="69603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/>
              <a:t>সিস্টেমিক</a:t>
            </a:r>
            <a:endParaRPr lang="en-US" sz="3200" b="1" dirty="0"/>
          </a:p>
        </p:txBody>
      </p:sp>
      <p:sp>
        <p:nvSpPr>
          <p:cNvPr id="5" name="Rectangle 4"/>
          <p:cNvSpPr/>
          <p:nvPr/>
        </p:nvSpPr>
        <p:spPr>
          <a:xfrm>
            <a:off x="1" y="1893624"/>
            <a:ext cx="2320116" cy="69603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/>
              <a:t> </a:t>
            </a:r>
            <a:r>
              <a:rPr lang="bn-BD" sz="3200" b="1" dirty="0" smtClean="0"/>
              <a:t>পালমোনারি</a:t>
            </a:r>
            <a:endParaRPr lang="en-US" sz="3200" b="1" dirty="0"/>
          </a:p>
        </p:txBody>
      </p:sp>
      <p:sp>
        <p:nvSpPr>
          <p:cNvPr id="6" name="Isosceles Triangle 5"/>
          <p:cNvSpPr/>
          <p:nvPr/>
        </p:nvSpPr>
        <p:spPr>
          <a:xfrm rot="5400000">
            <a:off x="2129043" y="1419367"/>
            <a:ext cx="1296538" cy="85980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207217" y="1501249"/>
            <a:ext cx="2320116" cy="69603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/>
              <a:t>১।সিস্টেমিক</a:t>
            </a:r>
            <a:endParaRPr lang="en-US" sz="3200" b="1" dirty="0"/>
          </a:p>
        </p:txBody>
      </p:sp>
      <p:sp>
        <p:nvSpPr>
          <p:cNvPr id="8" name="Rectangle 7"/>
          <p:cNvSpPr/>
          <p:nvPr/>
        </p:nvSpPr>
        <p:spPr>
          <a:xfrm>
            <a:off x="5595591" y="1501249"/>
            <a:ext cx="2565778" cy="69603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/>
              <a:t>২।পালমোনারি</a:t>
            </a:r>
            <a:endParaRPr lang="en-US" sz="3200" b="1" dirty="0"/>
          </a:p>
        </p:txBody>
      </p:sp>
      <p:sp>
        <p:nvSpPr>
          <p:cNvPr id="9" name="Rectangle 8"/>
          <p:cNvSpPr/>
          <p:nvPr/>
        </p:nvSpPr>
        <p:spPr>
          <a:xfrm>
            <a:off x="10631648" y="1501248"/>
            <a:ext cx="1560352" cy="69603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/>
              <a:t>৪পোর্টাল</a:t>
            </a:r>
            <a:endParaRPr lang="en-US" sz="2800" b="1" dirty="0"/>
          </a:p>
        </p:txBody>
      </p:sp>
      <p:sp>
        <p:nvSpPr>
          <p:cNvPr id="10" name="Rectangle 9"/>
          <p:cNvSpPr/>
          <p:nvPr/>
        </p:nvSpPr>
        <p:spPr>
          <a:xfrm>
            <a:off x="8229627" y="1501249"/>
            <a:ext cx="2320116" cy="69603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/>
              <a:t>৩।করোনারী</a:t>
            </a:r>
            <a:endParaRPr lang="en-US" sz="3200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540" y="2497532"/>
            <a:ext cx="9539785" cy="4258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322581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"/>
          <p:cNvSpPr/>
          <p:nvPr/>
        </p:nvSpPr>
        <p:spPr>
          <a:xfrm>
            <a:off x="2265528" y="52313"/>
            <a:ext cx="6919415" cy="916677"/>
          </a:xfrm>
          <a:prstGeom prst="wedgeRoundRect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১।</a:t>
            </a:r>
            <a:r>
              <a:rPr lang="bn-BD" sz="4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সিস্টেমিক রক্ত সংবহন</a:t>
            </a:r>
            <a:endParaRPr lang="en-US" sz="4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9" y="1146412"/>
            <a:ext cx="8598092" cy="55273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9184943" y="1146412"/>
            <a:ext cx="2320116" cy="69603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/>
              <a:t>হৃদপিন্ড</a:t>
            </a:r>
            <a:endParaRPr lang="en-US" sz="3200" b="1" dirty="0"/>
          </a:p>
        </p:txBody>
      </p:sp>
      <p:sp>
        <p:nvSpPr>
          <p:cNvPr id="5" name="Down Arrow 4"/>
          <p:cNvSpPr/>
          <p:nvPr/>
        </p:nvSpPr>
        <p:spPr>
          <a:xfrm>
            <a:off x="10126637" y="1842449"/>
            <a:ext cx="436728" cy="7506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184943" y="2688609"/>
            <a:ext cx="2320116" cy="69603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/>
              <a:t>দেহ</a:t>
            </a:r>
            <a:endParaRPr lang="en-US" sz="3200" b="1" dirty="0"/>
          </a:p>
        </p:txBody>
      </p:sp>
      <p:sp>
        <p:nvSpPr>
          <p:cNvPr id="8" name="Down Arrow 7"/>
          <p:cNvSpPr/>
          <p:nvPr/>
        </p:nvSpPr>
        <p:spPr>
          <a:xfrm>
            <a:off x="10126637" y="3411942"/>
            <a:ext cx="436728" cy="7506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184943" y="4230806"/>
            <a:ext cx="2320116" cy="69603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/>
              <a:t>হৃদপিন্ড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0822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8" grpId="0" animBg="1"/>
      <p:bldP spid="9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"/>
          <p:cNvSpPr/>
          <p:nvPr/>
        </p:nvSpPr>
        <p:spPr>
          <a:xfrm>
            <a:off x="2265528" y="52313"/>
            <a:ext cx="6919415" cy="916677"/>
          </a:xfrm>
          <a:prstGeom prst="wedgeRoundRect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২। পালমোনারি রক্ত সংবহন</a:t>
            </a:r>
            <a:endParaRPr lang="en-US" sz="4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94" y="1146412"/>
            <a:ext cx="8843749" cy="553281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8" name="Rectangle 7"/>
          <p:cNvSpPr/>
          <p:nvPr/>
        </p:nvSpPr>
        <p:spPr>
          <a:xfrm>
            <a:off x="9635318" y="1569492"/>
            <a:ext cx="2320116" cy="69603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/>
              <a:t>হৃদপিন্ড</a:t>
            </a:r>
            <a:endParaRPr lang="en-US" sz="3200" b="1" dirty="0"/>
          </a:p>
        </p:txBody>
      </p:sp>
      <p:sp>
        <p:nvSpPr>
          <p:cNvPr id="9" name="Down Arrow 8"/>
          <p:cNvSpPr/>
          <p:nvPr/>
        </p:nvSpPr>
        <p:spPr>
          <a:xfrm>
            <a:off x="10577012" y="2265529"/>
            <a:ext cx="436728" cy="7506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457900" y="3098041"/>
            <a:ext cx="2606718" cy="69603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/>
              <a:t>ফুসফুস</a:t>
            </a:r>
            <a:endParaRPr lang="en-US" sz="3200" b="1" dirty="0"/>
          </a:p>
        </p:txBody>
      </p:sp>
      <p:sp>
        <p:nvSpPr>
          <p:cNvPr id="11" name="Down Arrow 10"/>
          <p:cNvSpPr/>
          <p:nvPr/>
        </p:nvSpPr>
        <p:spPr>
          <a:xfrm>
            <a:off x="10577012" y="3835022"/>
            <a:ext cx="436728" cy="7506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635318" y="4653886"/>
            <a:ext cx="2320116" cy="69603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/>
              <a:t>হৃদপিন্ড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204516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"/>
          <p:cNvSpPr/>
          <p:nvPr/>
        </p:nvSpPr>
        <p:spPr>
          <a:xfrm>
            <a:off x="2265528" y="52313"/>
            <a:ext cx="6919415" cy="916677"/>
          </a:xfrm>
          <a:prstGeom prst="wedgeRoundRect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৩। করোনারি রক্ত সংবহন</a:t>
            </a:r>
            <a:endParaRPr lang="en-US" sz="4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3015"/>
            <a:ext cx="4735773" cy="51179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954" y="1433015"/>
            <a:ext cx="4572002" cy="511790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526137" y="2483893"/>
            <a:ext cx="2320116" cy="69603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/>
              <a:t>হৃদপিন্ড</a:t>
            </a:r>
            <a:endParaRPr lang="en-US" sz="3200" b="1" dirty="0"/>
          </a:p>
        </p:txBody>
      </p:sp>
      <p:sp>
        <p:nvSpPr>
          <p:cNvPr id="7" name="Down Arrow 6"/>
          <p:cNvSpPr/>
          <p:nvPr/>
        </p:nvSpPr>
        <p:spPr>
          <a:xfrm>
            <a:off x="10467831" y="3241343"/>
            <a:ext cx="436728" cy="17400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621672" y="5036025"/>
            <a:ext cx="2320116" cy="69603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/>
              <a:t>হৃদপিন্ড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57539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10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"/>
          <p:cNvSpPr/>
          <p:nvPr/>
        </p:nvSpPr>
        <p:spPr>
          <a:xfrm>
            <a:off x="2265528" y="52313"/>
            <a:ext cx="6919415" cy="916677"/>
          </a:xfrm>
          <a:prstGeom prst="wedgeRoundRect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৪। পোর্টাল রক্ত সংবহন</a:t>
            </a:r>
            <a:endParaRPr lang="en-US" sz="4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068" y="1444262"/>
            <a:ext cx="4421875" cy="47960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07" y="1444262"/>
            <a:ext cx="4426183" cy="489394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35318" y="1569492"/>
            <a:ext cx="2320116" cy="69603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/>
              <a:t>হৃদপিন্ড</a:t>
            </a:r>
            <a:endParaRPr lang="en-US" sz="3200" b="1" dirty="0"/>
          </a:p>
        </p:txBody>
      </p:sp>
      <p:sp>
        <p:nvSpPr>
          <p:cNvPr id="8" name="Down Arrow 7"/>
          <p:cNvSpPr/>
          <p:nvPr/>
        </p:nvSpPr>
        <p:spPr>
          <a:xfrm>
            <a:off x="10577012" y="2265529"/>
            <a:ext cx="436728" cy="7506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457900" y="3098041"/>
            <a:ext cx="2606718" cy="69603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/>
              <a:t>যকৃত+রেনাল</a:t>
            </a:r>
            <a:endParaRPr lang="en-US" sz="3200" b="1" dirty="0"/>
          </a:p>
        </p:txBody>
      </p:sp>
      <p:sp>
        <p:nvSpPr>
          <p:cNvPr id="10" name="Down Arrow 9"/>
          <p:cNvSpPr/>
          <p:nvPr/>
        </p:nvSpPr>
        <p:spPr>
          <a:xfrm>
            <a:off x="10577012" y="3835022"/>
            <a:ext cx="436728" cy="7506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635318" y="4653886"/>
            <a:ext cx="2320116" cy="69603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/>
              <a:t>হৃদপিন্ড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68234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972891" cy="2283824"/>
          </a:xfrm>
        </p:spPr>
        <p:txBody>
          <a:bodyPr/>
          <a:lstStyle/>
          <a:p>
            <a:r>
              <a:rPr lang="bn-BD" sz="11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ধন্যবাদ</a:t>
            </a:r>
            <a:endParaRPr lang="en-US" sz="1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221" y="518615"/>
            <a:ext cx="5349922" cy="595042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369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1293</TotalTime>
  <Words>1361</Words>
  <Application>Microsoft Office PowerPoint</Application>
  <PresentationFormat>Widescreen</PresentationFormat>
  <Paragraphs>369</Paragraphs>
  <Slides>64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3" baseType="lpstr">
      <vt:lpstr>Arial</vt:lpstr>
      <vt:lpstr>Calibri</vt:lpstr>
      <vt:lpstr>Century Gothic</vt:lpstr>
      <vt:lpstr>NikoshBAN</vt:lpstr>
      <vt:lpstr>Rupali</vt:lpstr>
      <vt:lpstr>Vrinda</vt:lpstr>
      <vt:lpstr>Wingdings</vt:lpstr>
      <vt:lpstr>Wingdings 3</vt:lpstr>
      <vt:lpstr>Ion Boardroom</vt:lpstr>
      <vt:lpstr>PowerPoint Presentation</vt:lpstr>
      <vt:lpstr>      </vt:lpstr>
      <vt:lpstr>PowerPoint Presentation</vt:lpstr>
      <vt:lpstr>শিখন ফল</vt:lpstr>
      <vt:lpstr>রক্ত কী ? </vt:lpstr>
      <vt:lpstr>রক্তের উপাদান</vt:lpstr>
      <vt:lpstr>PowerPoint Presentation</vt:lpstr>
      <vt:lpstr>রক্ত কণিকা </vt:lpstr>
      <vt:lpstr>লোহিত রক্ত কণিকা </vt:lpstr>
      <vt:lpstr>প্রতি ঘন মিলিমিটার রক্তে RBC সংখ্যা </vt:lpstr>
      <vt:lpstr>লোহিত রক্ত কণিকার কাজ  </vt:lpstr>
      <vt:lpstr> শ্বেত রক্ত কণিকা</vt:lpstr>
      <vt:lpstr>শ্বেত রক্ত কণিকা  </vt:lpstr>
      <vt:lpstr>শ্বেত রক্ত কণিকার শ্রেণীবিভাগ  </vt:lpstr>
      <vt:lpstr>শ্বেত রক্ত কণিকা</vt:lpstr>
      <vt:lpstr>    শ্বেত রক্ত কণিকার কাজ </vt:lpstr>
      <vt:lpstr>অণুচক্রিকা </vt:lpstr>
      <vt:lpstr>অণুচক্রিকা </vt:lpstr>
      <vt:lpstr>রক্তের কাজ</vt:lpstr>
      <vt:lpstr>রক্ত উপাদানের অস্বাভাবিক অবস্থা </vt:lpstr>
      <vt:lpstr> রক্ত তঞ্চন কী ? </vt:lpstr>
      <vt:lpstr> রক্ত তঞ্চন কী ? </vt:lpstr>
      <vt:lpstr>      রক্ত তঞ্চন এর প্রক্রিয়া</vt:lpstr>
      <vt:lpstr>মূল্যায়ন</vt:lpstr>
      <vt:lpstr>লসিকা</vt:lpstr>
      <vt:lpstr>লসিকার উপাদান</vt:lpstr>
      <vt:lpstr>লসিকাতন্ত্র</vt:lpstr>
      <vt:lpstr>লসিকাতন্ত্র</vt:lpstr>
      <vt:lpstr>লসিকার কাজ</vt:lpstr>
      <vt:lpstr>একক কাজ</vt:lpstr>
      <vt:lpstr>PowerPoint Presentation</vt:lpstr>
      <vt:lpstr>PowerPoint Presentation</vt:lpstr>
      <vt:lpstr>PowerPoint Presentation</vt:lpstr>
      <vt:lpstr>মানুষের হৃৎপিন্ডের গঠন</vt:lpstr>
      <vt:lpstr>মানুষের হৃৎপিন্ডের গঠন</vt:lpstr>
      <vt:lpstr>মানুষের হৃৎপিন্ডের গঠন</vt:lpstr>
      <vt:lpstr>মানুষের হৃৎপিন্ডের গঠন</vt:lpstr>
      <vt:lpstr>মানুষের হৃৎপিন্ডের গঠন</vt:lpstr>
      <vt:lpstr>মানুষের হৃৎপিন্ডের গঠন ( সংক্ষেপে)</vt:lpstr>
      <vt:lpstr>মানুষের ও রুই মাছের  হৃৎপিন্ডের পার্থক্য</vt:lpstr>
      <vt:lpstr>  Cardiac Cycle/ কার্ডিয়াক চক্র/হার্ট বিট</vt:lpstr>
      <vt:lpstr>  Cardiac Cycle/ কার্ডিয়াক চক্র/হার্ট বিট</vt:lpstr>
      <vt:lpstr>  Cardiac Cycle/ কার্ডিয়াক চক্র/হার্ট বিট</vt:lpstr>
      <vt:lpstr>  Cardiac Cycle/ কার্ডিয়াক চক্র/হার্ট বিট</vt:lpstr>
      <vt:lpstr>  Cardiac Cycle/ কার্ডিয়াক চক্র/হার্ট বিট</vt:lpstr>
      <vt:lpstr>  Cardiac Cycle/ কার্ডিয়াক চক্র/হার্ট বিট</vt:lpstr>
      <vt:lpstr>   হার্ট বিট মায়োজেনিক নিয়ন্ত্রন</vt:lpstr>
      <vt:lpstr>Junctional Tissue/ সংযোগী টিস্যু</vt:lpstr>
      <vt:lpstr>Junctional Tissue/ সংযোগী টিস্যু</vt:lpstr>
      <vt:lpstr>Junctional Tissue/ সংযোগী টিস্যু</vt:lpstr>
      <vt:lpstr>Junctional Tissue/ সংযোগী টিস্যু</vt:lpstr>
      <vt:lpstr>Junctional Tissue   সংযোগী টিস্যু</vt:lpstr>
      <vt:lpstr>রক্ত চাপ</vt:lpstr>
      <vt:lpstr>রক্ত চাপ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ধন্যবাদ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210</cp:revision>
  <dcterms:created xsi:type="dcterms:W3CDTF">2018-07-18T13:46:00Z</dcterms:created>
  <dcterms:modified xsi:type="dcterms:W3CDTF">2019-10-25T14:17:15Z</dcterms:modified>
</cp:coreProperties>
</file>