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AB5DE-7D26-4294-B973-B5C963CAAEA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D9E31-6F32-4167-A531-2D49535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D9E31-6F32-4167-A531-2D495353EA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057" y="76200"/>
            <a:ext cx="9180286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58057" y="1676400"/>
            <a:ext cx="798285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b="1" i="1" dirty="0">
                <a:solidFill>
                  <a:srgbClr val="FF66CC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6600" b="1" i="1" dirty="0">
              <a:solidFill>
                <a:srgbClr val="FF66CC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2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971800"/>
            <a:ext cx="8686800" cy="25237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1">
                    <a:lumMod val="75000"/>
                  </a:schemeClr>
                </a:solidFill>
              </a:rPr>
              <a:t>১</a:t>
            </a:r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</a:rPr>
              <a:t>।  রেওয়ামিল বলতে কি বুঝ।</a:t>
            </a:r>
          </a:p>
          <a:p>
            <a:r>
              <a:rPr lang="bn-BD" sz="2800" dirty="0">
                <a:solidFill>
                  <a:schemeClr val="accent1">
                    <a:lumMod val="75000"/>
                  </a:schemeClr>
                </a:solidFill>
              </a:rPr>
              <a:t>২</a:t>
            </a:r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</a:rPr>
              <a:t>। অনিশ্চিত হিসাব কি ।</a:t>
            </a:r>
          </a:p>
          <a:p>
            <a:r>
              <a:rPr lang="bn-B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</a:rPr>
              <a:t>৩। </a:t>
            </a:r>
            <a:r>
              <a:rPr lang="bn-BD" sz="2800" dirty="0">
                <a:solidFill>
                  <a:schemeClr val="accent1">
                    <a:lumMod val="75000"/>
                  </a:schemeClr>
                </a:solidFill>
              </a:rPr>
              <a:t>কোন কোন হিসাবগুল রেওয়ামিলে অন্ত্ররভুক্ত হয় না তা চিহুত কর ।</a:t>
            </a:r>
          </a:p>
          <a:p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</a:rPr>
              <a:t>৪।  </a:t>
            </a:r>
            <a:r>
              <a:rPr lang="bn-BD" sz="2800" dirty="0">
                <a:solidFill>
                  <a:schemeClr val="accent1">
                    <a:lumMod val="75000"/>
                  </a:schemeClr>
                </a:solidFill>
              </a:rPr>
              <a:t>রেওয়ামিলে যে সমস্ত ভূল ধরা পড়ে  তা চিহুত কর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6345" y="304800"/>
            <a:ext cx="5557932" cy="186204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bn-BD" sz="11500" b="1" dirty="0">
                <a:solidFill>
                  <a:schemeClr val="accent3"/>
                </a:solidFill>
              </a:rPr>
              <a:t> মূল্যায়ন</a:t>
            </a:r>
            <a:endParaRPr lang="en-US" sz="115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2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1624" y="687050"/>
            <a:ext cx="6465176" cy="144655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bn-BD" sz="8800" b="1" i="1" dirty="0" smtClean="0">
                <a:solidFill>
                  <a:schemeClr val="accent6">
                    <a:lumMod val="75000"/>
                  </a:schemeClr>
                </a:solidFill>
              </a:rPr>
              <a:t>বাড়িরকাজ</a:t>
            </a:r>
            <a:endParaRPr lang="en-US" sz="8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667000"/>
            <a:ext cx="8915400" cy="1077218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</a:rPr>
              <a:t>১। রেওয়ামিল প্রস্তুতকরণে বিবেচ্য বিষয়সমূহ বর্ণণা করতে হবে ।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9900" dirty="0">
                <a:solidFill>
                  <a:srgbClr val="FF33CC"/>
                </a:solidFill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bn-BD" sz="23900" dirty="0">
              <a:solidFill>
                <a:srgbClr val="FF33CC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dirty="0">
                <a:solidFill>
                  <a:schemeClr val="accent2">
                    <a:lumMod val="75000"/>
                  </a:schemeClr>
                </a:solidFill>
              </a:rPr>
              <a:t>পাঠ পরিচিতি</a:t>
            </a:r>
            <a:endParaRPr lang="en-US" sz="8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bn-BD" sz="4400" dirty="0"/>
              <a:t>বিষয়ঃ  </a:t>
            </a:r>
            <a:r>
              <a:rPr lang="bn-BD" sz="4400" dirty="0" smtClean="0"/>
              <a:t>হিসাববিজ্ঞান</a:t>
            </a:r>
            <a:endParaRPr lang="bn-BD" sz="4400" dirty="0"/>
          </a:p>
          <a:p>
            <a:pPr algn="ctr"/>
            <a:r>
              <a:rPr lang="bn-BD" sz="4000" dirty="0">
                <a:solidFill>
                  <a:srgbClr val="00B0F0"/>
                </a:solidFill>
              </a:rPr>
              <a:t>দশম শ্রেনী </a:t>
            </a:r>
            <a:endParaRPr lang="en-US" sz="4000" dirty="0">
              <a:solidFill>
                <a:srgbClr val="00B0F0"/>
              </a:solidFill>
            </a:endParaRPr>
          </a:p>
          <a:p>
            <a:pPr algn="ctr"/>
            <a:r>
              <a:rPr lang="bn-BD" sz="4000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৯</a:t>
            </a:r>
            <a:r>
              <a:rPr lang="bn-BD" sz="40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ম </a:t>
            </a:r>
            <a:r>
              <a:rPr lang="bn-BD" sz="4000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অধ্যায় </a:t>
            </a:r>
            <a:r>
              <a:rPr lang="bn-BD" sz="40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(রেওয়ামিল)</a:t>
            </a:r>
            <a:endParaRPr lang="bn-BD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4000" dirty="0" smtClean="0">
                <a:solidFill>
                  <a:srgbClr val="0070C0"/>
                </a:solidFill>
              </a:rPr>
              <a:t>সময়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ঃ</a:t>
            </a:r>
            <a:r>
              <a:rPr lang="bn-BD" sz="4000" dirty="0" smtClean="0">
                <a:solidFill>
                  <a:srgbClr val="0070C0"/>
                </a:solidFill>
              </a:rPr>
              <a:t> </a:t>
            </a:r>
            <a:r>
              <a:rPr lang="bn-BD" sz="4000" dirty="0">
                <a:solidFill>
                  <a:srgbClr val="0070C0"/>
                </a:solidFill>
              </a:rPr>
              <a:t>৪৫ মিনিট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</a:rPr>
              <a:t>১৯-</a:t>
            </a:r>
            <a:r>
              <a:rPr lang="en-US" sz="4000" dirty="0" smtClean="0">
                <a:solidFill>
                  <a:srgbClr val="0070C0"/>
                </a:solidFill>
              </a:rPr>
              <a:t>১০</a:t>
            </a:r>
            <a:r>
              <a:rPr lang="bn-BD" sz="4000" dirty="0" smtClean="0">
                <a:solidFill>
                  <a:srgbClr val="0070C0"/>
                </a:solidFill>
              </a:rPr>
              <a:t>-২০১</a:t>
            </a:r>
            <a:r>
              <a:rPr lang="en-US" sz="4000" dirty="0" smtClean="0">
                <a:solidFill>
                  <a:srgbClr val="0070C0"/>
                </a:solidFill>
              </a:rPr>
              <a:t>৯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48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67227" y="228600"/>
            <a:ext cx="1961245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92841" y="3467100"/>
            <a:ext cx="1874159" cy="1557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98028" y="228600"/>
            <a:ext cx="223157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98029" y="1538514"/>
            <a:ext cx="223157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45199" y="2895600"/>
            <a:ext cx="2184399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8828" y="4343400"/>
            <a:ext cx="218077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67228" y="1843314"/>
            <a:ext cx="1961244" cy="13570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4484" y="5562600"/>
            <a:ext cx="7355114" cy="419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038600" y="5981700"/>
            <a:ext cx="838200" cy="8001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19200" y="609600"/>
            <a:ext cx="1609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honar Bangla" pitchFamily="34" charset="0"/>
                <a:cs typeface="Shonar Bangla" pitchFamily="34" charset="0"/>
              </a:rPr>
              <a:t>মোট  ডেবিট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609600"/>
            <a:ext cx="198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মোট  ক্রেডিট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21437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সম্প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41249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ব্যয়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32385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দায়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248400" y="1828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মালিকানা  স্বত্ত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248400" y="4762500"/>
            <a:ext cx="198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আয়</a:t>
            </a:r>
            <a:endParaRPr lang="en-US" sz="2800" dirty="0"/>
          </a:p>
        </p:txBody>
      </p:sp>
      <p:sp>
        <p:nvSpPr>
          <p:cNvPr id="21" name="Rounded Rectangle 20"/>
          <p:cNvSpPr/>
          <p:nvPr/>
        </p:nvSpPr>
        <p:spPr>
          <a:xfrm>
            <a:off x="928914" y="228600"/>
            <a:ext cx="1961245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54528" y="3467100"/>
            <a:ext cx="1874159" cy="1557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59715" y="228600"/>
            <a:ext cx="223157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59716" y="1538514"/>
            <a:ext cx="223157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06886" y="2895600"/>
            <a:ext cx="2184399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10515" y="4343400"/>
            <a:ext cx="218077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28915" y="1843314"/>
            <a:ext cx="1961244" cy="13570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3491" y="5562600"/>
            <a:ext cx="7355114" cy="419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4077607" y="5981700"/>
            <a:ext cx="838200" cy="8001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39157" y="2159050"/>
            <a:ext cx="1418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সম্পদ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1410607" y="41249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ব্যয়</a:t>
            </a:r>
            <a:endParaRPr lang="en-US" sz="2800" dirty="0"/>
          </a:p>
        </p:txBody>
      </p:sp>
      <p:sp>
        <p:nvSpPr>
          <p:cNvPr id="32" name="Rounded Rectangle 31"/>
          <p:cNvSpPr/>
          <p:nvPr/>
        </p:nvSpPr>
        <p:spPr>
          <a:xfrm>
            <a:off x="967921" y="228600"/>
            <a:ext cx="1961245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893535" y="3467100"/>
            <a:ext cx="1874159" cy="1557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098722" y="228600"/>
            <a:ext cx="2231571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98723" y="1538514"/>
            <a:ext cx="223157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145893" y="2895600"/>
            <a:ext cx="2184399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149522" y="4343400"/>
            <a:ext cx="218077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967922" y="1843314"/>
            <a:ext cx="1961244" cy="13570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8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0" grpId="0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0"/>
            <a:ext cx="7218643" cy="156966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bn-BD" sz="9600" dirty="0">
                <a:solidFill>
                  <a:schemeClr val="accent5">
                    <a:lumMod val="75000"/>
                  </a:schemeClr>
                </a:solidFill>
              </a:rPr>
              <a:t>পাঠ শিরোনাম</a:t>
            </a:r>
            <a:endParaRPr lang="en-US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3352800"/>
            <a:ext cx="4114800" cy="110799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6">
                    <a:lumMod val="75000"/>
                  </a:schemeClr>
                </a:solidFill>
              </a:rPr>
              <a:t>রেওয়ামিল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9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1"/>
            <a:ext cx="9144000" cy="1862048"/>
          </a:xfrm>
          <a:prstGeom prst="rect">
            <a:avLst/>
          </a:prstGeom>
          <a:solidFill>
            <a:schemeClr val="accent3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bn-BD" sz="11500" b="1" i="1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US" sz="11500" b="1" i="1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240101"/>
            <a:ext cx="9067800" cy="317009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</a:rPr>
              <a:t>১। রেওয়ামিল প্রস্তুত করে হিসাবের গাণিতিক নির্ভুলতা পরীক্ষ</a:t>
            </a:r>
            <a:r>
              <a:rPr lang="bn-BD" sz="24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 া</a:t>
            </a:r>
            <a:r>
              <a:rPr lang="bn-BD" sz="2400" dirty="0" smtClean="0">
                <a:solidFill>
                  <a:srgbClr val="00B050"/>
                </a:solidFill>
              </a:rPr>
              <a:t> করতে পারবে ।</a:t>
            </a:r>
          </a:p>
          <a:p>
            <a:r>
              <a:rPr lang="bn-BD" sz="2400" dirty="0" smtClean="0">
                <a:solidFill>
                  <a:srgbClr val="00B050"/>
                </a:solidFill>
              </a:rPr>
              <a:t>২। হিসাব লিখনের ভুলগুলোর মধো কোন গুলো গরমিল ঘটাবে এবং</a:t>
            </a:r>
            <a:r>
              <a:rPr lang="bn-BD" sz="2400" dirty="0">
                <a:solidFill>
                  <a:srgbClr val="00B050"/>
                </a:solidFill>
              </a:rPr>
              <a:t> কোন গুলো গরমিল ঘটাবে </a:t>
            </a:r>
            <a:r>
              <a:rPr lang="bn-BD" sz="2400" dirty="0" smtClean="0">
                <a:solidFill>
                  <a:srgbClr val="00B050"/>
                </a:solidFill>
              </a:rPr>
              <a:t>না তা শনাক্ত করতে পারবে ।</a:t>
            </a:r>
          </a:p>
          <a:p>
            <a:r>
              <a:rPr lang="bn-BD" sz="2400" dirty="0" smtClean="0">
                <a:solidFill>
                  <a:srgbClr val="00B050"/>
                </a:solidFill>
              </a:rPr>
              <a:t>৩। অনিশ্চিত হিসাবের প্রয়োজনীয়তা ব্যাখ্যা </a:t>
            </a:r>
            <a:r>
              <a:rPr lang="bn-BD" sz="2400" dirty="0">
                <a:solidFill>
                  <a:srgbClr val="00B050"/>
                </a:solidFill>
              </a:rPr>
              <a:t>করতে পারবে </a:t>
            </a:r>
            <a:endParaRPr lang="bn-BD" sz="2400" dirty="0" smtClean="0">
              <a:solidFill>
                <a:srgbClr val="00B050"/>
              </a:solidFill>
            </a:endParaRPr>
          </a:p>
          <a:p>
            <a:endParaRPr lang="bn-BD" sz="2400" dirty="0" smtClean="0">
              <a:solidFill>
                <a:srgbClr val="00B050"/>
              </a:solidFill>
            </a:endParaRPr>
          </a:p>
          <a:p>
            <a:r>
              <a:rPr lang="bn-BD" sz="2400" dirty="0" smtClean="0">
                <a:solidFill>
                  <a:srgbClr val="00B050"/>
                </a:solidFill>
              </a:rPr>
              <a:t> ৪। অনিশ্চিত হিসাব খুলে সাময়িক ভাবে রেওয়ামিলের উভয় দিকে মেলাতে পারবে</a:t>
            </a:r>
            <a:r>
              <a:rPr lang="bn-BD" sz="3200" dirty="0" smtClean="0">
                <a:solidFill>
                  <a:srgbClr val="00B050"/>
                </a:solidFill>
              </a:rPr>
              <a:t> </a:t>
            </a:r>
            <a:r>
              <a:rPr lang="bn-BD" sz="3200" dirty="0" smtClean="0"/>
              <a:t>।                                                                                   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4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2400"/>
            <a:ext cx="4700326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bn-BD" sz="5400" dirty="0">
                <a:solidFill>
                  <a:schemeClr val="accent2">
                    <a:lumMod val="75000"/>
                  </a:schemeClr>
                </a:solidFill>
              </a:rPr>
              <a:t>পাঠ </a:t>
            </a:r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</a:rPr>
              <a:t>উপস্থাপনঃ</a:t>
            </a:r>
            <a:r>
              <a:rPr lang="bn-BD" sz="6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200" y="2563919"/>
            <a:ext cx="9144000" cy="411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731532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2563919"/>
            <a:ext cx="0" cy="3913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24800" y="2533419"/>
            <a:ext cx="152400" cy="3943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77000" y="2533419"/>
            <a:ext cx="152400" cy="3943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91200" y="2533419"/>
            <a:ext cx="76200" cy="3943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14910" y="228600"/>
            <a:ext cx="3029090" cy="83099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6"/>
                </a:solidFill>
              </a:rPr>
              <a:t>রেওয়ামিল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74106" y="2010199"/>
            <a:ext cx="1718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solidFill>
                  <a:schemeClr val="accent5">
                    <a:lumMod val="75000"/>
                  </a:schemeClr>
                </a:solidFill>
              </a:rPr>
              <a:t>রেওয়ামিল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-136360" y="256774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ক্রঃ নং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1399" y="2514600"/>
            <a:ext cx="4497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হিসাবের শিরনাম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199" y="250220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খঃপৃঃ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9399" y="25093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ডেঃ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05799" y="250935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ক্রেঃ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599" y="3305599"/>
            <a:ext cx="99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১।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২।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৩।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৪।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৫।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৬।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৭।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৮।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9198" y="3305599"/>
            <a:ext cx="19691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ক্রয় 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বিক্রয়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মূলধন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দেনাদার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পাওনাদার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বেতন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ভাড়া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আনিশ্চিত</a:t>
            </a:r>
            <a:endParaRPr lang="bn-BD" dirty="0">
              <a:solidFill>
                <a:srgbClr val="00B050"/>
              </a:solidFill>
            </a:endParaRPr>
          </a:p>
          <a:p>
            <a:endParaRPr lang="bn-BD" dirty="0" smtClean="0">
              <a:solidFill>
                <a:srgbClr val="00B050"/>
              </a:solidFill>
            </a:endParaRPr>
          </a:p>
          <a:p>
            <a:endParaRPr lang="bn-BD" dirty="0">
              <a:solidFill>
                <a:srgbClr val="00B050"/>
              </a:solidFill>
            </a:endParaRPr>
          </a:p>
          <a:p>
            <a:endParaRPr lang="bn-BD" dirty="0" smtClean="0">
              <a:solidFill>
                <a:srgbClr val="00B050"/>
              </a:solidFill>
            </a:endParaRPr>
          </a:p>
          <a:p>
            <a:endParaRPr lang="bn-BD" dirty="0">
              <a:solidFill>
                <a:srgbClr val="00B050"/>
              </a:solidFill>
            </a:endParaRPr>
          </a:p>
          <a:p>
            <a:endParaRPr lang="bn-BD" dirty="0" smtClean="0">
              <a:solidFill>
                <a:srgbClr val="00B050"/>
              </a:solidFill>
            </a:endParaRPr>
          </a:p>
          <a:p>
            <a:endParaRPr lang="bn-BD" dirty="0">
              <a:solidFill>
                <a:srgbClr val="00B050"/>
              </a:solidFill>
            </a:endParaRPr>
          </a:p>
          <a:p>
            <a:endParaRPr lang="bn-BD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7199" y="3305599"/>
            <a:ext cx="114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>
              <a:solidFill>
                <a:srgbClr val="00B050"/>
              </a:solidFill>
            </a:endParaRPr>
          </a:p>
          <a:p>
            <a:r>
              <a:rPr lang="bn-BD" dirty="0" smtClean="0">
                <a:solidFill>
                  <a:srgbClr val="00B050"/>
                </a:solidFill>
              </a:rPr>
              <a:t>১০০০০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৩০০০০</a:t>
            </a:r>
          </a:p>
          <a:p>
            <a:endParaRPr lang="bn-BD" dirty="0">
              <a:solidFill>
                <a:srgbClr val="00B050"/>
              </a:solidFill>
            </a:endParaRPr>
          </a:p>
          <a:p>
            <a:r>
              <a:rPr lang="bn-BD" dirty="0" smtClean="0">
                <a:solidFill>
                  <a:srgbClr val="00B050"/>
                </a:solidFill>
              </a:rPr>
              <a:t>১০০০০</a:t>
            </a:r>
          </a:p>
          <a:p>
            <a:endParaRPr lang="bn-BD" dirty="0">
              <a:solidFill>
                <a:srgbClr val="00B050"/>
              </a:solidFill>
            </a:endParaRPr>
          </a:p>
          <a:p>
            <a:endParaRPr lang="bn-BD" dirty="0" smtClean="0">
              <a:solidFill>
                <a:srgbClr val="00B050"/>
              </a:solidFill>
            </a:endParaRPr>
          </a:p>
          <a:p>
            <a:endParaRPr lang="bn-BD" dirty="0">
              <a:solidFill>
                <a:srgbClr val="00B050"/>
              </a:solidFill>
            </a:endParaRPr>
          </a:p>
          <a:p>
            <a:endParaRPr lang="bn-BD" dirty="0" smtClean="0">
              <a:solidFill>
                <a:srgbClr val="00B050"/>
              </a:solidFill>
            </a:endParaRPr>
          </a:p>
          <a:p>
            <a:r>
              <a:rPr lang="bn-BD" dirty="0" smtClean="0">
                <a:solidFill>
                  <a:srgbClr val="00B050"/>
                </a:solidFill>
              </a:rPr>
              <a:t>৫০০০০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399" y="3305599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১৫০০০</a:t>
            </a:r>
          </a:p>
          <a:p>
            <a:endParaRPr lang="bn-BD" dirty="0">
              <a:solidFill>
                <a:srgbClr val="00B050"/>
              </a:solidFill>
            </a:endParaRPr>
          </a:p>
          <a:p>
            <a:endParaRPr lang="bn-BD" dirty="0" smtClean="0">
              <a:solidFill>
                <a:srgbClr val="00B050"/>
              </a:solidFill>
            </a:endParaRPr>
          </a:p>
          <a:p>
            <a:r>
              <a:rPr lang="bn-BD" dirty="0" smtClean="0">
                <a:solidFill>
                  <a:srgbClr val="00B050"/>
                </a:solidFill>
              </a:rPr>
              <a:t>১৫০০০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১০০০০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৩০০০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১০০০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৬০০০</a:t>
            </a:r>
          </a:p>
          <a:p>
            <a:endParaRPr lang="bn-BD" dirty="0">
              <a:solidFill>
                <a:srgbClr val="00B050"/>
              </a:solidFill>
            </a:endParaRPr>
          </a:p>
          <a:p>
            <a:r>
              <a:rPr lang="bn-BD" dirty="0" smtClean="0">
                <a:solidFill>
                  <a:srgbClr val="00B050"/>
                </a:solidFill>
              </a:rPr>
              <a:t>৫০০০০</a:t>
            </a:r>
            <a:endParaRPr lang="bn-BD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629400" y="57150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29400" y="61722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629400" y="60960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-76199" y="2556768"/>
            <a:ext cx="9144000" cy="411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-136359" y="25605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ক্রঃ নং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05800" y="25022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ক্রেঃ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" y="3298448"/>
            <a:ext cx="99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১।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২।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৩।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৪।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৫।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৬।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৭।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৮।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9199" y="3298448"/>
            <a:ext cx="19691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ক্রয় 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বিক্রয়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মূলধন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দেনাদার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পাওনাদার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বেতন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ভাড়া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আনিশ্চিত</a:t>
            </a:r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7200" y="3298448"/>
            <a:ext cx="114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১০০০০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৩০০০০</a:t>
            </a:r>
          </a:p>
          <a:p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১০০০০</a:t>
            </a:r>
          </a:p>
          <a:p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৫০০০০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29400" y="3298448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১৫০০০</a:t>
            </a:r>
          </a:p>
          <a:p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n-BD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১৫০০০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১০০০০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৩০০০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১০০০</a:t>
            </a: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৬০০০</a:t>
            </a:r>
          </a:p>
          <a:p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৫০০০০</a:t>
            </a:r>
            <a:endParaRPr lang="bn-BD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04800"/>
            <a:ext cx="7620000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bn-BD" sz="8800" b="1" i="1" dirty="0" smtClean="0">
                <a:solidFill>
                  <a:schemeClr val="accent5"/>
                </a:solidFill>
              </a:rPr>
              <a:t>একক </a:t>
            </a:r>
            <a:r>
              <a:rPr lang="bn-BD" sz="8800" b="1" i="1" dirty="0">
                <a:solidFill>
                  <a:schemeClr val="accent5"/>
                </a:solidFill>
              </a:rPr>
              <a:t>কাজ</a:t>
            </a:r>
            <a:endParaRPr lang="en-US" sz="8800" b="1" i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971800"/>
            <a:ext cx="8763000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</a:rPr>
              <a:t>১। রেওয়ামিলে যে সমস্ত </a:t>
            </a:r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ভ</a:t>
            </a:r>
            <a:r>
              <a:rPr lang="bn-BD" sz="6000" dirty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ু</a:t>
            </a:r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ল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</a:rPr>
              <a:t> ধরা পড়ে না তার বিবরন দও ।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2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7467600" cy="1862048"/>
          </a:xfrm>
          <a:prstGeom prst="rect">
            <a:avLst/>
          </a:prstGeom>
          <a:solidFill>
            <a:schemeClr val="accent3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chemeClr val="accent2"/>
                </a:solidFill>
              </a:rPr>
              <a:t>দলীয় কাজ</a:t>
            </a:r>
            <a:endParaRPr lang="en-US" sz="115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8686800" cy="175432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</a:rPr>
              <a:t>১। রেওয়ামিলের ঘরের সংখ্যা কয়টি  কি কি ।</a:t>
            </a:r>
          </a:p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</a:rPr>
              <a:t>২। একটা  রেওয়ামিল তৈ্রি কর ।  (বই ১ নং সমস্য থেকে ।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8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293</Words>
  <Application>Microsoft Office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NikoshBAN</vt:lpstr>
      <vt:lpstr>Shonar Bangla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SRDL ABUL KALAM</cp:lastModifiedBy>
  <cp:revision>97</cp:revision>
  <dcterms:created xsi:type="dcterms:W3CDTF">2006-08-16T00:00:00Z</dcterms:created>
  <dcterms:modified xsi:type="dcterms:W3CDTF">2019-10-23T08:58:58Z</dcterms:modified>
</cp:coreProperties>
</file>