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5" r:id="rId3"/>
    <p:sldId id="257" r:id="rId4"/>
    <p:sldId id="258" r:id="rId5"/>
    <p:sldId id="274" r:id="rId6"/>
    <p:sldId id="260" r:id="rId7"/>
    <p:sldId id="261" r:id="rId8"/>
    <p:sldId id="262" r:id="rId9"/>
    <p:sldId id="273" r:id="rId10"/>
    <p:sldId id="270" r:id="rId11"/>
    <p:sldId id="265" r:id="rId12"/>
    <p:sldId id="271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4028EE-2E99-4FEB-8AA8-12187EF87561}" type="doc">
      <dgm:prSet loTypeId="urn:microsoft.com/office/officeart/2005/8/layout/radial6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2B671F7-3D85-4FBE-A36F-388FCC2D394F}">
      <dgm:prSet phldrT="[Text]" custT="1"/>
      <dgm:spPr>
        <a:solidFill>
          <a:srgbClr val="FF0000"/>
        </a:solidFill>
      </dgm:spPr>
      <dgm:t>
        <a:bodyPr/>
        <a:lstStyle/>
        <a:p>
          <a:r>
            <a:rPr lang="bn-BD" sz="2400" dirty="0" smtClean="0">
              <a:solidFill>
                <a:srgbClr val="002060"/>
              </a:solidFill>
            </a:rPr>
            <a:t>নগদান বহি</a:t>
          </a:r>
          <a:endParaRPr lang="en-US" sz="2400" dirty="0">
            <a:solidFill>
              <a:srgbClr val="002060"/>
            </a:solidFill>
          </a:endParaRPr>
        </a:p>
      </dgm:t>
    </dgm:pt>
    <dgm:pt modelId="{618E0C94-060A-44E5-B4D7-910736BEEBF8}" type="parTrans" cxnId="{0BFF0174-9D5A-410C-90B0-083538755903}">
      <dgm:prSet/>
      <dgm:spPr/>
      <dgm:t>
        <a:bodyPr/>
        <a:lstStyle/>
        <a:p>
          <a:endParaRPr lang="en-US"/>
        </a:p>
      </dgm:t>
    </dgm:pt>
    <dgm:pt modelId="{9449C997-9E29-4EE8-BB88-9A40F36054C8}" type="sibTrans" cxnId="{0BFF0174-9D5A-410C-90B0-083538755903}">
      <dgm:prSet/>
      <dgm:spPr/>
      <dgm:t>
        <a:bodyPr/>
        <a:lstStyle/>
        <a:p>
          <a:endParaRPr lang="en-US"/>
        </a:p>
      </dgm:t>
    </dgm:pt>
    <dgm:pt modelId="{DCCE5B29-23C0-4635-97D4-EC5A0F07BD12}">
      <dgm:prSet phldrT="[Text]" custT="1"/>
      <dgm:spPr>
        <a:solidFill>
          <a:srgbClr val="0070C0"/>
        </a:solidFill>
        <a:ln w="57150"/>
      </dgm:spPr>
      <dgm:t>
        <a:bodyPr/>
        <a:lstStyle/>
        <a:p>
          <a:r>
            <a:rPr lang="bn-BD" sz="2400" dirty="0" smtClean="0">
              <a:solidFill>
                <a:srgbClr val="FFFF00"/>
              </a:solidFill>
            </a:rPr>
            <a:t>এক</a:t>
          </a:r>
          <a:r>
            <a:rPr lang="bn-BD" sz="2400" dirty="0" smtClean="0"/>
            <a:t> ঘরা</a:t>
          </a:r>
          <a:endParaRPr lang="en-US" sz="2400" dirty="0"/>
        </a:p>
      </dgm:t>
    </dgm:pt>
    <dgm:pt modelId="{7FD7DC09-1311-4725-9EC0-AE97171D864D}" type="parTrans" cxnId="{AD0FC391-F099-41A8-835E-BA8B38E6A4AA}">
      <dgm:prSet/>
      <dgm:spPr/>
      <dgm:t>
        <a:bodyPr/>
        <a:lstStyle/>
        <a:p>
          <a:endParaRPr lang="en-US"/>
        </a:p>
      </dgm:t>
    </dgm:pt>
    <dgm:pt modelId="{31418825-48DB-4245-815C-756BAB370187}" type="sibTrans" cxnId="{AD0FC391-F099-41A8-835E-BA8B38E6A4AA}">
      <dgm:prSet/>
      <dgm:spPr/>
      <dgm:t>
        <a:bodyPr/>
        <a:lstStyle/>
        <a:p>
          <a:endParaRPr lang="en-US"/>
        </a:p>
      </dgm:t>
    </dgm:pt>
    <dgm:pt modelId="{35348E43-8565-45C0-9C98-C5BDCCE1E325}">
      <dgm:prSet phldrT="[Text]"/>
      <dgm:spPr>
        <a:solidFill>
          <a:srgbClr val="FFC000"/>
        </a:solidFill>
        <a:ln w="38100"/>
      </dgm:spPr>
      <dgm:t>
        <a:bodyPr/>
        <a:lstStyle/>
        <a:p>
          <a:r>
            <a:rPr lang="bn-BD" dirty="0" smtClean="0">
              <a:solidFill>
                <a:srgbClr val="002060"/>
              </a:solidFill>
            </a:rPr>
            <a:t>দুই ঘরা</a:t>
          </a:r>
          <a:endParaRPr lang="en-US" dirty="0">
            <a:solidFill>
              <a:srgbClr val="002060"/>
            </a:solidFill>
          </a:endParaRPr>
        </a:p>
      </dgm:t>
    </dgm:pt>
    <dgm:pt modelId="{1609290F-BC5A-4D4F-9219-6390BB1E9632}" type="parTrans" cxnId="{52D22A93-E2B2-4E01-A2B0-DC2CA09B8B4D}">
      <dgm:prSet/>
      <dgm:spPr/>
      <dgm:t>
        <a:bodyPr/>
        <a:lstStyle/>
        <a:p>
          <a:endParaRPr lang="en-US"/>
        </a:p>
      </dgm:t>
    </dgm:pt>
    <dgm:pt modelId="{91ED07CC-8702-4568-8F64-F930E268B3EB}" type="sibTrans" cxnId="{52D22A93-E2B2-4E01-A2B0-DC2CA09B8B4D}">
      <dgm:prSet/>
      <dgm:spPr/>
      <dgm:t>
        <a:bodyPr/>
        <a:lstStyle/>
        <a:p>
          <a:endParaRPr lang="en-US"/>
        </a:p>
      </dgm:t>
    </dgm:pt>
    <dgm:pt modelId="{468710AE-BE21-4125-B6C4-1B7E4ABDB6BF}">
      <dgm:prSet phldrT="[Text]"/>
      <dgm:spPr>
        <a:solidFill>
          <a:srgbClr val="C00000"/>
        </a:solidFill>
        <a:ln w="38100"/>
      </dgm:spPr>
      <dgm:t>
        <a:bodyPr/>
        <a:lstStyle/>
        <a:p>
          <a:r>
            <a:rPr lang="bn-BD" dirty="0" smtClean="0"/>
            <a:t>তিন ঘরা</a:t>
          </a:r>
          <a:endParaRPr lang="en-US" dirty="0"/>
        </a:p>
      </dgm:t>
    </dgm:pt>
    <dgm:pt modelId="{15B57173-4BC5-47E7-A58A-4FACE4490ED9}" type="parTrans" cxnId="{2C3D9349-DAFF-46A6-BB31-3A649F32D62F}">
      <dgm:prSet/>
      <dgm:spPr/>
      <dgm:t>
        <a:bodyPr/>
        <a:lstStyle/>
        <a:p>
          <a:endParaRPr lang="en-US"/>
        </a:p>
      </dgm:t>
    </dgm:pt>
    <dgm:pt modelId="{575767A9-BC63-4A79-8ED0-8E71517A2F33}" type="sibTrans" cxnId="{2C3D9349-DAFF-46A6-BB31-3A649F32D62F}">
      <dgm:prSet/>
      <dgm:spPr/>
      <dgm:t>
        <a:bodyPr/>
        <a:lstStyle/>
        <a:p>
          <a:endParaRPr lang="en-US"/>
        </a:p>
      </dgm:t>
    </dgm:pt>
    <dgm:pt modelId="{E139B88A-3871-4FAD-9A92-10E0A1826E7D}">
      <dgm:prSet phldrT="[Text]"/>
      <dgm:spPr>
        <a:solidFill>
          <a:srgbClr val="00B050"/>
        </a:solidFill>
        <a:ln w="38100"/>
      </dgm:spPr>
      <dgm:t>
        <a:bodyPr/>
        <a:lstStyle/>
        <a:p>
          <a:r>
            <a:rPr lang="bn-BD" dirty="0" smtClean="0">
              <a:solidFill>
                <a:srgbClr val="FF0000"/>
              </a:solidFill>
            </a:rPr>
            <a:t>খুচরা</a:t>
          </a:r>
          <a:endParaRPr lang="en-US" dirty="0">
            <a:solidFill>
              <a:srgbClr val="FF0000"/>
            </a:solidFill>
          </a:endParaRPr>
        </a:p>
      </dgm:t>
    </dgm:pt>
    <dgm:pt modelId="{87677CA7-D224-44FC-9288-88FAC5F4EFDA}" type="parTrans" cxnId="{2BD50AAF-E0C2-4A6E-BC16-B4858924A514}">
      <dgm:prSet/>
      <dgm:spPr/>
      <dgm:t>
        <a:bodyPr/>
        <a:lstStyle/>
        <a:p>
          <a:endParaRPr lang="en-US"/>
        </a:p>
      </dgm:t>
    </dgm:pt>
    <dgm:pt modelId="{3B8F395B-5351-4235-A0E0-C233F2B88654}" type="sibTrans" cxnId="{2BD50AAF-E0C2-4A6E-BC16-B4858924A514}">
      <dgm:prSet/>
      <dgm:spPr/>
      <dgm:t>
        <a:bodyPr/>
        <a:lstStyle/>
        <a:p>
          <a:endParaRPr lang="en-US"/>
        </a:p>
      </dgm:t>
    </dgm:pt>
    <dgm:pt modelId="{CEFF0212-6699-4677-B9F9-58F047E28045}" type="pres">
      <dgm:prSet presAssocID="{084028EE-2E99-4FEB-8AA8-12187EF87561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F51DF38-24C8-41A9-8B8A-E3EBE225032F}" type="pres">
      <dgm:prSet presAssocID="{B2B671F7-3D85-4FBE-A36F-388FCC2D394F}" presName="centerShape" presStyleLbl="node0" presStyleIdx="0" presStyleCnt="1" custScaleX="127783" custScaleY="114029" custLinFactNeighborX="1238" custLinFactNeighborY="-1584"/>
      <dgm:spPr/>
      <dgm:t>
        <a:bodyPr/>
        <a:lstStyle/>
        <a:p>
          <a:endParaRPr lang="en-US"/>
        </a:p>
      </dgm:t>
    </dgm:pt>
    <dgm:pt modelId="{B2C2FF7B-5033-46A1-8C71-3F5655EE69A9}" type="pres">
      <dgm:prSet presAssocID="{DCCE5B29-23C0-4635-97D4-EC5A0F07BD12}" presName="node" presStyleLbl="node1" presStyleIdx="0" presStyleCnt="4" custScaleX="230440" custScaleY="1405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9B9539-6922-44DD-9F4C-DF7044882C6E}" type="pres">
      <dgm:prSet presAssocID="{DCCE5B29-23C0-4635-97D4-EC5A0F07BD12}" presName="dummy" presStyleCnt="0"/>
      <dgm:spPr/>
    </dgm:pt>
    <dgm:pt modelId="{ADD8A11B-DD46-4539-9B60-CE1154D2AF39}" type="pres">
      <dgm:prSet presAssocID="{31418825-48DB-4245-815C-756BAB370187}" presName="sibTrans" presStyleLbl="sibTrans2D1" presStyleIdx="0" presStyleCnt="4"/>
      <dgm:spPr/>
      <dgm:t>
        <a:bodyPr/>
        <a:lstStyle/>
        <a:p>
          <a:endParaRPr lang="en-US"/>
        </a:p>
      </dgm:t>
    </dgm:pt>
    <dgm:pt modelId="{3F3E9CA6-06A1-4766-B9A0-9971115BF983}" type="pres">
      <dgm:prSet presAssocID="{35348E43-8565-45C0-9C98-C5BDCCE1E325}" presName="node" presStyleLbl="node1" presStyleIdx="1" presStyleCnt="4" custScaleX="185019" custScaleY="1879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DDA51E-63AC-4CE5-916B-05122ABE1759}" type="pres">
      <dgm:prSet presAssocID="{35348E43-8565-45C0-9C98-C5BDCCE1E325}" presName="dummy" presStyleCnt="0"/>
      <dgm:spPr/>
    </dgm:pt>
    <dgm:pt modelId="{88AC21A4-77A0-4112-961E-DCE0FA1D5457}" type="pres">
      <dgm:prSet presAssocID="{91ED07CC-8702-4568-8F64-F930E268B3EB}" presName="sibTrans" presStyleLbl="sibTrans2D1" presStyleIdx="1" presStyleCnt="4"/>
      <dgm:spPr/>
      <dgm:t>
        <a:bodyPr/>
        <a:lstStyle/>
        <a:p>
          <a:endParaRPr lang="en-US"/>
        </a:p>
      </dgm:t>
    </dgm:pt>
    <dgm:pt modelId="{65ED9C32-C73A-4F59-9EA1-E59B9FE4B0CB}" type="pres">
      <dgm:prSet presAssocID="{468710AE-BE21-4125-B6C4-1B7E4ABDB6BF}" presName="node" presStyleLbl="node1" presStyleIdx="2" presStyleCnt="4" custScaleX="160383" custScaleY="1905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49A253-75A5-427C-844C-7F6853B7372B}" type="pres">
      <dgm:prSet presAssocID="{468710AE-BE21-4125-B6C4-1B7E4ABDB6BF}" presName="dummy" presStyleCnt="0"/>
      <dgm:spPr/>
    </dgm:pt>
    <dgm:pt modelId="{2521F10E-75C4-4136-BE2F-707F414BD227}" type="pres">
      <dgm:prSet presAssocID="{575767A9-BC63-4A79-8ED0-8E71517A2F33}" presName="sibTrans" presStyleLbl="sibTrans2D1" presStyleIdx="2" presStyleCnt="4"/>
      <dgm:spPr/>
      <dgm:t>
        <a:bodyPr/>
        <a:lstStyle/>
        <a:p>
          <a:endParaRPr lang="en-US"/>
        </a:p>
      </dgm:t>
    </dgm:pt>
    <dgm:pt modelId="{3BE077F1-3090-40EE-B360-60A3D7886DCC}" type="pres">
      <dgm:prSet presAssocID="{E139B88A-3871-4FAD-9A92-10E0A1826E7D}" presName="node" presStyleLbl="node1" presStyleIdx="3" presStyleCnt="4" custScaleX="189420" custScaleY="217599" custRadScaleRad="104698" custRadScaleInc="-180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76B359-BC0A-42C4-81B0-CC0E08334854}" type="pres">
      <dgm:prSet presAssocID="{E139B88A-3871-4FAD-9A92-10E0A1826E7D}" presName="dummy" presStyleCnt="0"/>
      <dgm:spPr/>
    </dgm:pt>
    <dgm:pt modelId="{A52EC23D-0A40-4FE9-8CE1-E024DA3AD487}" type="pres">
      <dgm:prSet presAssocID="{3B8F395B-5351-4235-A0E0-C233F2B88654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7F17FB8C-E474-48B4-BD54-492FE072217A}" type="presOf" srcId="{E139B88A-3871-4FAD-9A92-10E0A1826E7D}" destId="{3BE077F1-3090-40EE-B360-60A3D7886DCC}" srcOrd="0" destOrd="0" presId="urn:microsoft.com/office/officeart/2005/8/layout/radial6"/>
    <dgm:cxn modelId="{7F49B10F-C13F-4AB7-9753-22C4C79FC161}" type="presOf" srcId="{3B8F395B-5351-4235-A0E0-C233F2B88654}" destId="{A52EC23D-0A40-4FE9-8CE1-E024DA3AD487}" srcOrd="0" destOrd="0" presId="urn:microsoft.com/office/officeart/2005/8/layout/radial6"/>
    <dgm:cxn modelId="{3FC2FE4C-07AA-4773-92AC-94E83C34F687}" type="presOf" srcId="{B2B671F7-3D85-4FBE-A36F-388FCC2D394F}" destId="{CF51DF38-24C8-41A9-8B8A-E3EBE225032F}" srcOrd="0" destOrd="0" presId="urn:microsoft.com/office/officeart/2005/8/layout/radial6"/>
    <dgm:cxn modelId="{82287F74-CF76-45B7-8293-9379906E8F0A}" type="presOf" srcId="{DCCE5B29-23C0-4635-97D4-EC5A0F07BD12}" destId="{B2C2FF7B-5033-46A1-8C71-3F5655EE69A9}" srcOrd="0" destOrd="0" presId="urn:microsoft.com/office/officeart/2005/8/layout/radial6"/>
    <dgm:cxn modelId="{0BFF0174-9D5A-410C-90B0-083538755903}" srcId="{084028EE-2E99-4FEB-8AA8-12187EF87561}" destId="{B2B671F7-3D85-4FBE-A36F-388FCC2D394F}" srcOrd="0" destOrd="0" parTransId="{618E0C94-060A-44E5-B4D7-910736BEEBF8}" sibTransId="{9449C997-9E29-4EE8-BB88-9A40F36054C8}"/>
    <dgm:cxn modelId="{2C3D9349-DAFF-46A6-BB31-3A649F32D62F}" srcId="{B2B671F7-3D85-4FBE-A36F-388FCC2D394F}" destId="{468710AE-BE21-4125-B6C4-1B7E4ABDB6BF}" srcOrd="2" destOrd="0" parTransId="{15B57173-4BC5-47E7-A58A-4FACE4490ED9}" sibTransId="{575767A9-BC63-4A79-8ED0-8E71517A2F33}"/>
    <dgm:cxn modelId="{B59CB3A7-C94B-4376-B792-F0B2028B0E70}" type="presOf" srcId="{575767A9-BC63-4A79-8ED0-8E71517A2F33}" destId="{2521F10E-75C4-4136-BE2F-707F414BD227}" srcOrd="0" destOrd="0" presId="urn:microsoft.com/office/officeart/2005/8/layout/radial6"/>
    <dgm:cxn modelId="{2BD50AAF-E0C2-4A6E-BC16-B4858924A514}" srcId="{B2B671F7-3D85-4FBE-A36F-388FCC2D394F}" destId="{E139B88A-3871-4FAD-9A92-10E0A1826E7D}" srcOrd="3" destOrd="0" parTransId="{87677CA7-D224-44FC-9288-88FAC5F4EFDA}" sibTransId="{3B8F395B-5351-4235-A0E0-C233F2B88654}"/>
    <dgm:cxn modelId="{AD0FC391-F099-41A8-835E-BA8B38E6A4AA}" srcId="{B2B671F7-3D85-4FBE-A36F-388FCC2D394F}" destId="{DCCE5B29-23C0-4635-97D4-EC5A0F07BD12}" srcOrd="0" destOrd="0" parTransId="{7FD7DC09-1311-4725-9EC0-AE97171D864D}" sibTransId="{31418825-48DB-4245-815C-756BAB370187}"/>
    <dgm:cxn modelId="{6EC98FDA-AADC-4908-99A1-7C069A336DB2}" type="presOf" srcId="{084028EE-2E99-4FEB-8AA8-12187EF87561}" destId="{CEFF0212-6699-4677-B9F9-58F047E28045}" srcOrd="0" destOrd="0" presId="urn:microsoft.com/office/officeart/2005/8/layout/radial6"/>
    <dgm:cxn modelId="{52D22A93-E2B2-4E01-A2B0-DC2CA09B8B4D}" srcId="{B2B671F7-3D85-4FBE-A36F-388FCC2D394F}" destId="{35348E43-8565-45C0-9C98-C5BDCCE1E325}" srcOrd="1" destOrd="0" parTransId="{1609290F-BC5A-4D4F-9219-6390BB1E9632}" sibTransId="{91ED07CC-8702-4568-8F64-F930E268B3EB}"/>
    <dgm:cxn modelId="{09A7DBDE-F32A-4A5E-807B-5BC5AEF3927D}" type="presOf" srcId="{35348E43-8565-45C0-9C98-C5BDCCE1E325}" destId="{3F3E9CA6-06A1-4766-B9A0-9971115BF983}" srcOrd="0" destOrd="0" presId="urn:microsoft.com/office/officeart/2005/8/layout/radial6"/>
    <dgm:cxn modelId="{683FA3A8-A3C6-4935-A59D-EC41EF28AC81}" type="presOf" srcId="{91ED07CC-8702-4568-8F64-F930E268B3EB}" destId="{88AC21A4-77A0-4112-961E-DCE0FA1D5457}" srcOrd="0" destOrd="0" presId="urn:microsoft.com/office/officeart/2005/8/layout/radial6"/>
    <dgm:cxn modelId="{46C964FB-7F1A-4759-95D7-AE181F862282}" type="presOf" srcId="{31418825-48DB-4245-815C-756BAB370187}" destId="{ADD8A11B-DD46-4539-9B60-CE1154D2AF39}" srcOrd="0" destOrd="0" presId="urn:microsoft.com/office/officeart/2005/8/layout/radial6"/>
    <dgm:cxn modelId="{EC7D1E70-F457-4D74-ABBE-5E9D63F28C92}" type="presOf" srcId="{468710AE-BE21-4125-B6C4-1B7E4ABDB6BF}" destId="{65ED9C32-C73A-4F59-9EA1-E59B9FE4B0CB}" srcOrd="0" destOrd="0" presId="urn:microsoft.com/office/officeart/2005/8/layout/radial6"/>
    <dgm:cxn modelId="{38C69B4C-7C9F-477D-9035-5F17BBB6EC2D}" type="presParOf" srcId="{CEFF0212-6699-4677-B9F9-58F047E28045}" destId="{CF51DF38-24C8-41A9-8B8A-E3EBE225032F}" srcOrd="0" destOrd="0" presId="urn:microsoft.com/office/officeart/2005/8/layout/radial6"/>
    <dgm:cxn modelId="{92926000-9BE2-468F-B4BE-144644D84487}" type="presParOf" srcId="{CEFF0212-6699-4677-B9F9-58F047E28045}" destId="{B2C2FF7B-5033-46A1-8C71-3F5655EE69A9}" srcOrd="1" destOrd="0" presId="urn:microsoft.com/office/officeart/2005/8/layout/radial6"/>
    <dgm:cxn modelId="{12943664-1B9D-40F6-9CE6-AA4C335A67A9}" type="presParOf" srcId="{CEFF0212-6699-4677-B9F9-58F047E28045}" destId="{CE9B9539-6922-44DD-9F4C-DF7044882C6E}" srcOrd="2" destOrd="0" presId="urn:microsoft.com/office/officeart/2005/8/layout/radial6"/>
    <dgm:cxn modelId="{612514B1-DB47-46F3-BB34-201C596B78A6}" type="presParOf" srcId="{CEFF0212-6699-4677-B9F9-58F047E28045}" destId="{ADD8A11B-DD46-4539-9B60-CE1154D2AF39}" srcOrd="3" destOrd="0" presId="urn:microsoft.com/office/officeart/2005/8/layout/radial6"/>
    <dgm:cxn modelId="{E77EAF58-DBD7-4DCA-8CEE-989860E6174C}" type="presParOf" srcId="{CEFF0212-6699-4677-B9F9-58F047E28045}" destId="{3F3E9CA6-06A1-4766-B9A0-9971115BF983}" srcOrd="4" destOrd="0" presId="urn:microsoft.com/office/officeart/2005/8/layout/radial6"/>
    <dgm:cxn modelId="{B7CD4639-88A0-4D22-957D-25366E652FB7}" type="presParOf" srcId="{CEFF0212-6699-4677-B9F9-58F047E28045}" destId="{86DDA51E-63AC-4CE5-916B-05122ABE1759}" srcOrd="5" destOrd="0" presId="urn:microsoft.com/office/officeart/2005/8/layout/radial6"/>
    <dgm:cxn modelId="{03F9721D-F4F5-4AF6-A445-D0FDB837DA11}" type="presParOf" srcId="{CEFF0212-6699-4677-B9F9-58F047E28045}" destId="{88AC21A4-77A0-4112-961E-DCE0FA1D5457}" srcOrd="6" destOrd="0" presId="urn:microsoft.com/office/officeart/2005/8/layout/radial6"/>
    <dgm:cxn modelId="{1D48A741-DACE-4282-98EA-3A092E16C579}" type="presParOf" srcId="{CEFF0212-6699-4677-B9F9-58F047E28045}" destId="{65ED9C32-C73A-4F59-9EA1-E59B9FE4B0CB}" srcOrd="7" destOrd="0" presId="urn:microsoft.com/office/officeart/2005/8/layout/radial6"/>
    <dgm:cxn modelId="{2DBE7BBA-3E43-46A1-B1E7-DC6DE086FA2F}" type="presParOf" srcId="{CEFF0212-6699-4677-B9F9-58F047E28045}" destId="{DE49A253-75A5-427C-844C-7F6853B7372B}" srcOrd="8" destOrd="0" presId="urn:microsoft.com/office/officeart/2005/8/layout/radial6"/>
    <dgm:cxn modelId="{CDB076D9-B20A-4945-B76E-8434B0F42E9C}" type="presParOf" srcId="{CEFF0212-6699-4677-B9F9-58F047E28045}" destId="{2521F10E-75C4-4136-BE2F-707F414BD227}" srcOrd="9" destOrd="0" presId="urn:microsoft.com/office/officeart/2005/8/layout/radial6"/>
    <dgm:cxn modelId="{F4187408-5B65-47B3-8580-5667EF9243A6}" type="presParOf" srcId="{CEFF0212-6699-4677-B9F9-58F047E28045}" destId="{3BE077F1-3090-40EE-B360-60A3D7886DCC}" srcOrd="10" destOrd="0" presId="urn:microsoft.com/office/officeart/2005/8/layout/radial6"/>
    <dgm:cxn modelId="{637B27D4-D827-4EBB-BE0A-2C77F4B334BD}" type="presParOf" srcId="{CEFF0212-6699-4677-B9F9-58F047E28045}" destId="{7B76B359-BC0A-42C4-81B0-CC0E08334854}" srcOrd="11" destOrd="0" presId="urn:microsoft.com/office/officeart/2005/8/layout/radial6"/>
    <dgm:cxn modelId="{2533B695-0945-428A-8B80-52C56CDDC634}" type="presParOf" srcId="{CEFF0212-6699-4677-B9F9-58F047E28045}" destId="{A52EC23D-0A40-4FE9-8CE1-E024DA3AD48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EC23D-0A40-4FE9-8CE1-E024DA3AD487}">
      <dsp:nvSpPr>
        <dsp:cNvPr id="0" name=""/>
        <dsp:cNvSpPr/>
      </dsp:nvSpPr>
      <dsp:spPr>
        <a:xfrm>
          <a:off x="2211323" y="342333"/>
          <a:ext cx="3150302" cy="3150302"/>
        </a:xfrm>
        <a:prstGeom prst="blockArc">
          <a:avLst>
            <a:gd name="adj1" fmla="val 10455013"/>
            <a:gd name="adj2" fmla="val 16362714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1F10E-75C4-4136-BE2F-707F414BD227}">
      <dsp:nvSpPr>
        <dsp:cNvPr id="0" name=""/>
        <dsp:cNvSpPr/>
      </dsp:nvSpPr>
      <dsp:spPr>
        <a:xfrm>
          <a:off x="2211665" y="345763"/>
          <a:ext cx="3150302" cy="3150302"/>
        </a:xfrm>
        <a:prstGeom prst="blockArc">
          <a:avLst>
            <a:gd name="adj1" fmla="val 5238050"/>
            <a:gd name="adj2" fmla="val 10462715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AC21A4-77A0-4112-961E-DCE0FA1D5457}">
      <dsp:nvSpPr>
        <dsp:cNvPr id="0" name=""/>
        <dsp:cNvSpPr/>
      </dsp:nvSpPr>
      <dsp:spPr>
        <a:xfrm>
          <a:off x="2284120" y="344056"/>
          <a:ext cx="3150302" cy="3150302"/>
        </a:xfrm>
        <a:prstGeom prst="blockArc">
          <a:avLst>
            <a:gd name="adj1" fmla="val 0"/>
            <a:gd name="adj2" fmla="val 540000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D8A11B-DD46-4539-9B60-CE1154D2AF39}">
      <dsp:nvSpPr>
        <dsp:cNvPr id="0" name=""/>
        <dsp:cNvSpPr/>
      </dsp:nvSpPr>
      <dsp:spPr>
        <a:xfrm>
          <a:off x="2284120" y="344056"/>
          <a:ext cx="3150302" cy="3150302"/>
        </a:xfrm>
        <a:prstGeom prst="blockArc">
          <a:avLst>
            <a:gd name="adj1" fmla="val 16200000"/>
            <a:gd name="adj2" fmla="val 0"/>
            <a:gd name="adj3" fmla="val 464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51DF38-24C8-41A9-8B8A-E3EBE225032F}">
      <dsp:nvSpPr>
        <dsp:cNvPr id="0" name=""/>
        <dsp:cNvSpPr/>
      </dsp:nvSpPr>
      <dsp:spPr>
        <a:xfrm>
          <a:off x="2970587" y="1043439"/>
          <a:ext cx="1853560" cy="1654051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002060"/>
              </a:solidFill>
            </a:rPr>
            <a:t>নগদান বহি</a:t>
          </a:r>
          <a:endParaRPr lang="en-US" sz="2400" kern="1200" dirty="0">
            <a:solidFill>
              <a:srgbClr val="002060"/>
            </a:solidFill>
          </a:endParaRPr>
        </a:p>
      </dsp:txBody>
      <dsp:txXfrm>
        <a:off x="3242035" y="1285669"/>
        <a:ext cx="1310664" cy="1169591"/>
      </dsp:txXfrm>
    </dsp:sp>
    <dsp:sp modelId="{B2C2FF7B-5033-46A1-8C71-3F5655EE69A9}">
      <dsp:nvSpPr>
        <dsp:cNvPr id="0" name=""/>
        <dsp:cNvSpPr/>
      </dsp:nvSpPr>
      <dsp:spPr>
        <a:xfrm>
          <a:off x="2689342" y="-332739"/>
          <a:ext cx="2339858" cy="1426700"/>
        </a:xfrm>
        <a:prstGeom prst="ellipse">
          <a:avLst/>
        </a:prstGeom>
        <a:solidFill>
          <a:srgbClr val="0070C0"/>
        </a:solidFill>
        <a:ln w="5715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FFFF00"/>
              </a:solidFill>
            </a:rPr>
            <a:t>এক</a:t>
          </a:r>
          <a:r>
            <a:rPr lang="bn-BD" sz="2400" kern="1200" dirty="0" smtClean="0"/>
            <a:t> ঘরা</a:t>
          </a:r>
          <a:endParaRPr lang="en-US" sz="2400" kern="1200" dirty="0"/>
        </a:p>
      </dsp:txBody>
      <dsp:txXfrm>
        <a:off x="3032006" y="-123804"/>
        <a:ext cx="1654530" cy="1008830"/>
      </dsp:txXfrm>
    </dsp:sp>
    <dsp:sp modelId="{3F3E9CA6-06A1-4766-B9A0-9971115BF983}">
      <dsp:nvSpPr>
        <dsp:cNvPr id="0" name=""/>
        <dsp:cNvSpPr/>
      </dsp:nvSpPr>
      <dsp:spPr>
        <a:xfrm>
          <a:off x="4458539" y="964865"/>
          <a:ext cx="1878659" cy="1908684"/>
        </a:xfrm>
        <a:prstGeom prst="ellipse">
          <a:avLst/>
        </a:prstGeom>
        <a:solidFill>
          <a:srgbClr val="FFC000"/>
        </a:solidFill>
        <a:ln w="381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700" kern="1200" dirty="0" smtClean="0">
              <a:solidFill>
                <a:srgbClr val="002060"/>
              </a:solidFill>
            </a:rPr>
            <a:t>দুই ঘরা</a:t>
          </a:r>
          <a:endParaRPr lang="en-US" sz="3700" kern="1200" dirty="0">
            <a:solidFill>
              <a:srgbClr val="002060"/>
            </a:solidFill>
          </a:endParaRPr>
        </a:p>
      </dsp:txBody>
      <dsp:txXfrm>
        <a:off x="4733662" y="1244385"/>
        <a:ext cx="1328413" cy="1349644"/>
      </dsp:txXfrm>
    </dsp:sp>
    <dsp:sp modelId="{65ED9C32-C73A-4F59-9EA1-E59B9FE4B0CB}">
      <dsp:nvSpPr>
        <dsp:cNvPr id="0" name=""/>
        <dsp:cNvSpPr/>
      </dsp:nvSpPr>
      <dsp:spPr>
        <a:xfrm>
          <a:off x="3045017" y="2490156"/>
          <a:ext cx="1628508" cy="1935297"/>
        </a:xfrm>
        <a:prstGeom prst="ellipse">
          <a:avLst/>
        </a:prstGeom>
        <a:solidFill>
          <a:srgbClr val="C00000"/>
        </a:solidFill>
        <a:ln w="381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700" kern="1200" dirty="0" smtClean="0"/>
            <a:t>তিন ঘরা</a:t>
          </a:r>
          <a:endParaRPr lang="en-US" sz="3700" kern="1200" dirty="0"/>
        </a:p>
      </dsp:txBody>
      <dsp:txXfrm>
        <a:off x="3283506" y="2773574"/>
        <a:ext cx="1151530" cy="1368461"/>
      </dsp:txXfrm>
    </dsp:sp>
    <dsp:sp modelId="{3BE077F1-3090-40EE-B360-60A3D7886DCC}">
      <dsp:nvSpPr>
        <dsp:cNvPr id="0" name=""/>
        <dsp:cNvSpPr/>
      </dsp:nvSpPr>
      <dsp:spPr>
        <a:xfrm>
          <a:off x="1293944" y="966891"/>
          <a:ext cx="1923346" cy="2209472"/>
        </a:xfrm>
        <a:prstGeom prst="ellipse">
          <a:avLst/>
        </a:prstGeom>
        <a:solidFill>
          <a:srgbClr val="00B050"/>
        </a:solidFill>
        <a:ln w="38100" cap="flat" cmpd="sng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6990" tIns="46990" rIns="46990" bIns="4699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700" kern="1200" dirty="0" smtClean="0">
              <a:solidFill>
                <a:srgbClr val="FF0000"/>
              </a:solidFill>
            </a:rPr>
            <a:t>খুচরা</a:t>
          </a:r>
          <a:endParaRPr lang="en-US" sz="3700" kern="1200" dirty="0">
            <a:solidFill>
              <a:srgbClr val="FF0000"/>
            </a:solidFill>
          </a:endParaRPr>
        </a:p>
      </dsp:txBody>
      <dsp:txXfrm>
        <a:off x="1575612" y="1290461"/>
        <a:ext cx="1360010" cy="15623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6EDC7-8845-41A8-B13B-A9AFC459964D}" type="datetimeFigureOut">
              <a:rPr lang="en-US" smtClean="0"/>
              <a:t>10/23/2019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AD3A0-9D05-471F-9CEC-1B6952D840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719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mtClean="0"/>
              <a:t>শ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AD3A0-9D05-471F-9CEC-1B6952D840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4652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143999" cy="5334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0" y="76200"/>
            <a:ext cx="9143999" cy="1323439"/>
          </a:xfrm>
          <a:prstGeom prst="rect">
            <a:avLst/>
          </a:prstGeom>
          <a:solidFill>
            <a:srgbClr val="00206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FF0000"/>
                </a:solidFill>
              </a:rPr>
              <a:t>স্বাগতম</a:t>
            </a:r>
            <a:endParaRPr lang="en-US" sz="8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831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6191" y="3691972"/>
            <a:ext cx="6515100" cy="27007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50" dirty="0" err="1">
                <a:latin typeface="SutonnyMJ" pitchFamily="2" charset="0"/>
                <a:cs typeface="SutonnyMJ" pitchFamily="2" charset="0"/>
              </a:rPr>
              <a:t>Aveyj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950" dirty="0" err="1">
                <a:latin typeface="SutonnyMJ" pitchFamily="2" charset="0"/>
                <a:cs typeface="SutonnyMJ" pitchFamily="2" charset="0"/>
              </a:rPr>
              <a:t>Kvjvg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 </a:t>
            </a:r>
            <a:r>
              <a:rPr lang="en-US" sz="4950" dirty="0" err="1">
                <a:latin typeface="SutonnyMJ" pitchFamily="2" charset="0"/>
                <a:cs typeface="SutonnyMJ" pitchFamily="2" charset="0"/>
              </a:rPr>
              <a:t>AvRv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4950" dirty="0" err="1">
                <a:latin typeface="SutonnyMJ" pitchFamily="2" charset="0"/>
                <a:cs typeface="SutonnyMJ" pitchFamily="2" charset="0"/>
              </a:rPr>
              <a:t>iæ‡ej</a:t>
            </a:r>
            <a:r>
              <a:rPr lang="en-US" sz="4950" dirty="0">
                <a:latin typeface="SutonnyMJ" pitchFamily="2" charset="0"/>
                <a:cs typeface="SutonnyMJ" pitchFamily="2" charset="0"/>
              </a:rPr>
              <a:t>,</a:t>
            </a:r>
            <a:endParaRPr lang="bn-BD" sz="495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en-US" sz="3600" dirty="0" err="1">
                <a:latin typeface="SutonnyMJ" pitchFamily="2" charset="0"/>
                <a:cs typeface="SutonnyMJ" pitchFamily="2" charset="0"/>
              </a:rPr>
              <a:t>knx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`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AvjvDwÏb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 D”P we`¨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vjq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wgR©vcyi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,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cvKzw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›`qv, </a:t>
            </a:r>
            <a:r>
              <a:rPr lang="en-US" sz="3600" dirty="0" err="1">
                <a:latin typeface="SutonnyMJ" pitchFamily="2" charset="0"/>
                <a:cs typeface="SutonnyMJ" pitchFamily="2" charset="0"/>
              </a:rPr>
              <a:t>wK‡kviMÄ</a:t>
            </a:r>
            <a:r>
              <a:rPr lang="en-US" sz="3600" dirty="0">
                <a:latin typeface="SutonnyMJ" pitchFamily="2" charset="0"/>
                <a:cs typeface="SutonnyMJ" pitchFamily="2" charset="0"/>
              </a:rPr>
              <a:t>| </a:t>
            </a:r>
          </a:p>
          <a:p>
            <a:pPr algn="ctr"/>
            <a:endParaRPr lang="bn-BD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028700"/>
            <a:ext cx="2571750" cy="245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5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69 0 0.125 0.056 0.125 0.125 C 0.125 0.194 0.069 0.25 0 0.25 C -0.069 0.25 -0.125 0.194 -0.125 0.125 C -0.125 0.056 -0.069 0 0 0 Z" pathEditMode="relative" ptsTypes="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610600" cy="1143000"/>
          </a:xfrm>
          <a:solidFill>
            <a:srgbClr val="00B050"/>
          </a:solidFill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bn-BD" sz="8900" dirty="0" smtClean="0">
                <a:solidFill>
                  <a:srgbClr val="FF0000"/>
                </a:solidFill>
              </a:rPr>
              <a:t>পরিচিতি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0" y="1600200"/>
            <a:ext cx="7772400" cy="4525963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bn-BD" sz="4000" dirty="0" smtClean="0">
                <a:solidFill>
                  <a:srgbClr val="00B050"/>
                </a:solidFill>
              </a:rPr>
              <a:t>পাঠ পরিচিতি</a:t>
            </a:r>
          </a:p>
          <a:p>
            <a:pPr algn="ctr"/>
            <a:r>
              <a:rPr lang="bn-BD" dirty="0" smtClean="0"/>
              <a:t>শ্রেণি-১০ম</a:t>
            </a:r>
          </a:p>
          <a:p>
            <a:pPr algn="ctr"/>
            <a:r>
              <a:rPr lang="bn-BD" dirty="0" smtClean="0"/>
              <a:t>বিষয়-হিসাব বিজ্ঞান</a:t>
            </a:r>
          </a:p>
          <a:p>
            <a:pPr algn="ctr"/>
            <a:r>
              <a:rPr lang="bn-BD" dirty="0" smtClean="0"/>
              <a:t>অধ্যায়-৮ম</a:t>
            </a:r>
          </a:p>
          <a:p>
            <a:pPr algn="ctr"/>
            <a:r>
              <a:rPr lang="bn-BD" dirty="0" smtClean="0"/>
              <a:t>সময়-৫০ মিনিট</a:t>
            </a:r>
          </a:p>
          <a:p>
            <a:pPr algn="ctr"/>
            <a:r>
              <a:rPr lang="bn-BD" dirty="0" smtClean="0"/>
              <a:t>তাং-</a:t>
            </a:r>
            <a:r>
              <a:rPr lang="en-US" dirty="0" smtClean="0"/>
              <a:t>১১.১১.২০১৯</a:t>
            </a:r>
            <a:endParaRPr lang="bn-BD" dirty="0" smtClean="0"/>
          </a:p>
          <a:p>
            <a:pPr algn="ctr"/>
            <a:endParaRPr lang="bn-BD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471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67" y="3733800"/>
            <a:ext cx="6745893" cy="28939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55" y="304800"/>
            <a:ext cx="6759646" cy="301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09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362200"/>
            <a:ext cx="7924800" cy="2139047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dirty="0">
                <a:solidFill>
                  <a:srgbClr val="FF0000"/>
                </a:solidFill>
              </a:rPr>
              <a:t>নগদান বই </a:t>
            </a:r>
            <a:endParaRPr lang="en-US" sz="115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3400" y="685800"/>
            <a:ext cx="7924800" cy="1384995"/>
          </a:xfrm>
          <a:prstGeom prst="rect">
            <a:avLst/>
          </a:prstGeom>
          <a:solidFill>
            <a:srgbClr val="00B0F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/>
              <a:t>পাঠ ঘোষণা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81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98163"/>
            <a:ext cx="9144000" cy="2739211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এই পাঠ শেষে শিক্ষাথীরা                                         </a:t>
            </a:r>
            <a:r>
              <a:rPr lang="bn-BD" sz="700" dirty="0" smtClean="0"/>
              <a:t>--------</a:t>
            </a:r>
            <a:r>
              <a:rPr lang="bn-BD" sz="3200" dirty="0" smtClean="0">
                <a:solidFill>
                  <a:srgbClr val="FF0000"/>
                </a:solidFill>
              </a:rPr>
              <a:t>নগদান </a:t>
            </a:r>
            <a:r>
              <a:rPr lang="bn-BD" sz="3200" dirty="0">
                <a:solidFill>
                  <a:srgbClr val="FF0000"/>
                </a:solidFill>
              </a:rPr>
              <a:t>বহির ধারনা ব্যাখ্যা </a:t>
            </a:r>
            <a:r>
              <a:rPr lang="bn-BD" sz="3200" dirty="0" smtClean="0">
                <a:solidFill>
                  <a:srgbClr val="FF0000"/>
                </a:solidFill>
              </a:rPr>
              <a:t>করতে</a:t>
            </a:r>
          </a:p>
          <a:p>
            <a:r>
              <a:rPr lang="bn-BD" sz="3200" dirty="0">
                <a:solidFill>
                  <a:srgbClr val="FF0000"/>
                </a:solidFill>
              </a:rPr>
              <a:t> </a:t>
            </a:r>
            <a:r>
              <a:rPr lang="bn-BD" sz="3200" dirty="0" smtClean="0">
                <a:solidFill>
                  <a:srgbClr val="FF0000"/>
                </a:solidFill>
              </a:rPr>
              <a:t>  </a:t>
            </a:r>
            <a:r>
              <a:rPr lang="bn-BD" sz="3200" dirty="0">
                <a:solidFill>
                  <a:srgbClr val="FF0000"/>
                </a:solidFill>
              </a:rPr>
              <a:t>পারবে ।</a:t>
            </a:r>
          </a:p>
          <a:p>
            <a:r>
              <a:rPr lang="bn-BD" sz="3200" dirty="0">
                <a:solidFill>
                  <a:srgbClr val="FF0000"/>
                </a:solidFill>
              </a:rPr>
              <a:t> </a:t>
            </a:r>
            <a:r>
              <a:rPr lang="bn-BD" sz="3200" dirty="0" smtClean="0">
                <a:solidFill>
                  <a:srgbClr val="FF0000"/>
                </a:solidFill>
              </a:rPr>
              <a:t> নগদান </a:t>
            </a:r>
            <a:r>
              <a:rPr lang="bn-BD" sz="3200" dirty="0">
                <a:solidFill>
                  <a:srgbClr val="FF0000"/>
                </a:solidFill>
              </a:rPr>
              <a:t>প্রস্তুত করতে পারবে ।</a:t>
            </a:r>
          </a:p>
          <a:p>
            <a:r>
              <a:rPr lang="bn-BD" sz="3200" dirty="0" smtClean="0">
                <a:solidFill>
                  <a:srgbClr val="FF0000"/>
                </a:solidFill>
              </a:rPr>
              <a:t>  নগদান </a:t>
            </a:r>
            <a:r>
              <a:rPr lang="bn-BD" sz="3200" dirty="0">
                <a:solidFill>
                  <a:srgbClr val="FF0000"/>
                </a:solidFill>
              </a:rPr>
              <a:t>বইয়ের শ্রেণিবিভাগ ব্যাখ্যা করতে পারবে </a:t>
            </a:r>
            <a:r>
              <a:rPr lang="bn-BD" sz="3200" dirty="0" smtClean="0">
                <a:solidFill>
                  <a:srgbClr val="FF0000"/>
                </a:solidFill>
              </a:rPr>
              <a:t>।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-718457"/>
            <a:ext cx="9144000" cy="2923877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C00000"/>
                </a:solidFill>
              </a:rPr>
              <a:t>শিখন ফল</a:t>
            </a:r>
            <a:r>
              <a:rPr lang="bn-BD" sz="16600" dirty="0">
                <a:solidFill>
                  <a:srgbClr val="C00000"/>
                </a:solidFill>
              </a:rPr>
              <a:t> </a:t>
            </a:r>
          </a:p>
          <a:p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8821" y="2743200"/>
            <a:ext cx="304800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0" y="3810000"/>
            <a:ext cx="304800" cy="7213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48821" y="4563119"/>
            <a:ext cx="304800" cy="5609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3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74638"/>
            <a:ext cx="4953000" cy="1143000"/>
          </a:xfrm>
          <a:solidFill>
            <a:schemeClr val="tx1">
              <a:lumMod val="85000"/>
              <a:lumOff val="15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B050"/>
                </a:solidFill>
              </a:rPr>
              <a:t>পাঠ উপস্থাপন</a:t>
            </a:r>
            <a:endParaRPr lang="en-US" sz="6000" dirty="0">
              <a:solidFill>
                <a:srgbClr val="00B05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47800"/>
            <a:ext cx="8001000" cy="727075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নীচের লেনদেনগুলো লক্ষ্য কর-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09800"/>
            <a:ext cx="4040188" cy="3951288"/>
          </a:xfrm>
          <a:solidFill>
            <a:srgbClr val="00B0F0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dirty="0" smtClean="0"/>
              <a:t> -</a:t>
            </a:r>
            <a:r>
              <a:rPr lang="bn-BD" sz="3200" dirty="0" smtClean="0"/>
              <a:t>নগদে ক্রয় ৫০০০</a:t>
            </a:r>
          </a:p>
          <a:p>
            <a:pPr marL="0" indent="0">
              <a:buNone/>
            </a:pPr>
            <a:r>
              <a:rPr lang="bn-BD" sz="3200" dirty="0"/>
              <a:t> </a:t>
            </a:r>
            <a:r>
              <a:rPr lang="bn-BD" sz="3200" dirty="0" smtClean="0"/>
              <a:t>    টাকা ।</a:t>
            </a:r>
          </a:p>
          <a:p>
            <a:r>
              <a:rPr lang="bn-BD" sz="3200" dirty="0" smtClean="0"/>
              <a:t>দেনাদার হতে প্রাপ্তি ২০০০ টাকা ।</a:t>
            </a:r>
          </a:p>
          <a:p>
            <a:r>
              <a:rPr lang="bn-BD" sz="3200" dirty="0" smtClean="0"/>
              <a:t>১০০০টাকার একটি নোট চুরি হয়ে গেল । 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3200" dirty="0" smtClean="0"/>
              <a:t>বাকিতে ক্রয় ৮০০০ টাকা </a:t>
            </a:r>
          </a:p>
          <a:p>
            <a:r>
              <a:rPr lang="bn-BD" sz="3200" dirty="0" smtClean="0"/>
              <a:t>মালিক কর্তৃক পণ্য উত্তোলন ৩০০০ টাকা ।</a:t>
            </a:r>
          </a:p>
          <a:p>
            <a:r>
              <a:rPr lang="bn-BD" sz="3200" dirty="0" smtClean="0"/>
              <a:t>আগুনে বিনষ্ট পণ্য ৪৫০০ টাকা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188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6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727126"/>
              </p:ext>
            </p:extLst>
          </p:nvPr>
        </p:nvGraphicFramePr>
        <p:xfrm>
          <a:off x="228600" y="2819400"/>
          <a:ext cx="8610600" cy="128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060"/>
                <a:gridCol w="1424940"/>
                <a:gridCol w="533400"/>
                <a:gridCol w="533400"/>
                <a:gridCol w="952500"/>
                <a:gridCol w="861060"/>
                <a:gridCol w="1386840"/>
                <a:gridCol w="457200"/>
                <a:gridCol w="457200"/>
                <a:gridCol w="1143000"/>
              </a:tblGrid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/>
                        <a:t>নং</a:t>
                      </a:r>
                      <a:endParaRPr lang="en-US" sz="1800" dirty="0" smtClean="0"/>
                    </a:p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প্রাপ্তি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রঃ</a:t>
                      </a:r>
                    </a:p>
                    <a:p>
                      <a:r>
                        <a:rPr lang="bn-BD" sz="1800" dirty="0" smtClean="0"/>
                        <a:t>নং</a:t>
                      </a:r>
                      <a:endParaRPr lang="en-US" sz="1800" dirty="0" smtClean="0"/>
                    </a:p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খঃ</a:t>
                      </a:r>
                    </a:p>
                    <a:p>
                      <a:r>
                        <a:rPr lang="bn-BD" sz="1800" dirty="0" smtClean="0"/>
                        <a:t>পৃঃ</a:t>
                      </a:r>
                      <a:endParaRPr lang="en-US" sz="1800" dirty="0" smtClean="0"/>
                    </a:p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/>
                        <a:t>টাকা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তাং</a:t>
                      </a:r>
                      <a:endParaRPr lang="en-US" sz="18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dirty="0" smtClean="0"/>
                        <a:t>প্রদান</a:t>
                      </a:r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ভাঃ</a:t>
                      </a:r>
                    </a:p>
                    <a:p>
                      <a:r>
                        <a:rPr lang="bn-BD" sz="1800" dirty="0" smtClean="0"/>
                        <a:t>নং</a:t>
                      </a:r>
                      <a:endParaRPr lang="en-US" sz="1800" dirty="0" smtClean="0"/>
                    </a:p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n-BD" sz="1800" dirty="0" smtClean="0"/>
                        <a:t>খঃ</a:t>
                      </a:r>
                    </a:p>
                    <a:p>
                      <a:r>
                        <a:rPr lang="bn-BD" sz="1800" dirty="0" smtClean="0"/>
                        <a:t>পৃঃ</a:t>
                      </a:r>
                      <a:endParaRPr lang="en-US" sz="1800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1800" dirty="0" smtClean="0"/>
                        <a:t>টাকা</a:t>
                      </a:r>
                    </a:p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3909" y="1981200"/>
            <a:ext cx="9067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                                                </a:t>
            </a:r>
            <a:r>
              <a:rPr lang="bn-BD" sz="2400" dirty="0" smtClean="0">
                <a:solidFill>
                  <a:srgbClr val="FF0000"/>
                </a:solidFill>
              </a:rPr>
              <a:t>নমুনা ছক</a:t>
            </a:r>
          </a:p>
          <a:p>
            <a:r>
              <a:rPr lang="bn-BD" sz="2400" dirty="0" smtClean="0">
                <a:solidFill>
                  <a:srgbClr val="00B050"/>
                </a:solidFill>
              </a:rPr>
              <a:t>ডেবিট</a:t>
            </a:r>
            <a:r>
              <a:rPr lang="bn-BD" sz="2400" dirty="0" smtClean="0"/>
              <a:t> </a:t>
            </a:r>
            <a:r>
              <a:rPr lang="bn-BD" dirty="0" smtClean="0"/>
              <a:t>                                                                                   </a:t>
            </a:r>
            <a:r>
              <a:rPr lang="bn-BD" sz="2800" dirty="0" smtClean="0">
                <a:solidFill>
                  <a:srgbClr val="00B050"/>
                </a:solidFill>
              </a:rPr>
              <a:t>ক্রেডিট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499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83003"/>
            <a:ext cx="7696200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5400" dirty="0"/>
              <a:t>নগদান বহির শ্রেণিবিভাগ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-995037" y="3608455"/>
            <a:ext cx="4267201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rgbClr val="FF0000"/>
                </a:solidFill>
              </a:rPr>
              <a:t>সনাতন </a:t>
            </a:r>
            <a:r>
              <a:rPr lang="bn-BD" sz="4000" dirty="0" smtClean="0">
                <a:solidFill>
                  <a:srgbClr val="FF0000"/>
                </a:solidFill>
              </a:rPr>
              <a:t>পদ্ধতি</a:t>
            </a:r>
            <a:endParaRPr lang="en-US" sz="4000" dirty="0">
              <a:solidFill>
                <a:srgbClr val="FF0000"/>
              </a:solidFill>
            </a:endParaRPr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671355355"/>
              </p:ext>
            </p:extLst>
          </p:nvPr>
        </p:nvGraphicFramePr>
        <p:xfrm>
          <a:off x="609600" y="2384286"/>
          <a:ext cx="7696200" cy="4092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7468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14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685800"/>
            <a:ext cx="6934200" cy="138499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6600" dirty="0">
                <a:solidFill>
                  <a:srgbClr val="FF0000"/>
                </a:solidFill>
              </a:rPr>
              <a:t>আধুনিক পদ্ধতি</a:t>
            </a:r>
            <a:endParaRPr lang="en-US" sz="6600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81000" y="3810000"/>
            <a:ext cx="3810000" cy="86177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নগদ প্রাপ্তি জাবেদা ।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3837709"/>
            <a:ext cx="3810000" cy="861774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n-BD" sz="3200" dirty="0"/>
              <a:t>নগদ প্রদান জাবেদা ।</a:t>
            </a:r>
            <a:endParaRPr lang="en-US" sz="3200" dirty="0"/>
          </a:p>
          <a:p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3733800" y="2070795"/>
            <a:ext cx="1295400" cy="6724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1143000" y="2739736"/>
            <a:ext cx="6096000" cy="7966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own Arrow 11"/>
          <p:cNvSpPr/>
          <p:nvPr/>
        </p:nvSpPr>
        <p:spPr>
          <a:xfrm>
            <a:off x="1600200" y="2819400"/>
            <a:ext cx="6858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553200" y="2739736"/>
            <a:ext cx="685800" cy="10702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49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381000"/>
            <a:ext cx="6400800" cy="990600"/>
          </a:xfrm>
          <a:solidFill>
            <a:srgbClr val="7030A0"/>
          </a:solidFill>
          <a:ln w="28575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bn-BD" sz="6600" dirty="0" smtClean="0">
                <a:solidFill>
                  <a:srgbClr val="00B050"/>
                </a:solidFill>
              </a:rPr>
              <a:t>শ্রেণির কাজ</a:t>
            </a:r>
            <a:endParaRPr lang="en-US" sz="66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7772400" cy="3200400"/>
          </a:xfrm>
          <a:ln w="762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400" dirty="0" smtClean="0">
                <a:solidFill>
                  <a:srgbClr val="002060"/>
                </a:solidFill>
              </a:rPr>
              <a:t>একক কাজ-</a:t>
            </a:r>
          </a:p>
          <a:p>
            <a:pPr marL="0" indent="0">
              <a:buNone/>
            </a:pPr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একটি নগদান বহির নমু্না ছক অংকন কর ।</a:t>
            </a:r>
            <a:endParaRPr lang="bn-BD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5692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646238"/>
          </a:xfrm>
          <a:solidFill>
            <a:srgbClr val="00B0F0"/>
          </a:solidFill>
        </p:spPr>
        <p:txBody>
          <a:bodyPr>
            <a:normAutofit fontScale="90000"/>
          </a:bodyPr>
          <a:lstStyle/>
          <a:p>
            <a:r>
              <a:rPr lang="bn-BD" sz="8000" dirty="0" smtClean="0">
                <a:solidFill>
                  <a:srgbClr val="0070C0"/>
                </a:solidFill>
              </a:rPr>
              <a:t/>
            </a:r>
            <a:br>
              <a:rPr lang="bn-BD" sz="8000" dirty="0" smtClean="0">
                <a:solidFill>
                  <a:srgbClr val="0070C0"/>
                </a:solidFill>
              </a:rPr>
            </a:br>
            <a:r>
              <a:rPr lang="bn-BD" sz="8000" dirty="0" smtClean="0">
                <a:solidFill>
                  <a:srgbClr val="0070C0"/>
                </a:solidFill>
              </a:rPr>
              <a:t>দলীয় </a:t>
            </a:r>
            <a:r>
              <a:rPr lang="bn-BD" sz="8000" dirty="0">
                <a:solidFill>
                  <a:srgbClr val="0070C0"/>
                </a:solidFill>
              </a:rPr>
              <a:t>কাজ-</a:t>
            </a:r>
            <a:r>
              <a:rPr lang="bn-BD" dirty="0">
                <a:solidFill>
                  <a:srgbClr val="0070C0"/>
                </a:solidFill>
              </a:rPr>
              <a:t/>
            </a:r>
            <a:br>
              <a:rPr lang="bn-BD" dirty="0">
                <a:solidFill>
                  <a:srgbClr val="0070C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00B05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নিম্নের </a:t>
            </a:r>
            <a:r>
              <a:rPr lang="bn-BD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লেনদেন সমুহ থেকে একটি নগদান বই তৈরি কর ।</a:t>
            </a:r>
          </a:p>
          <a:p>
            <a:pPr marL="0" indent="0">
              <a:buNone/>
            </a:pPr>
            <a:r>
              <a:rPr lang="bn-BD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জনাব মিনহাজ ২০১৩সালের মার্চ লেনদেন সমুহ-</a:t>
            </a:r>
          </a:p>
          <a:p>
            <a:pPr marL="0" indent="0">
              <a:buNone/>
            </a:pPr>
            <a:r>
              <a:rPr lang="bn-BD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bn-BD" sz="3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উদ্বৃত্ত ৯০০০টাকা </a:t>
            </a:r>
            <a:r>
              <a:rPr lang="bn-BD" sz="4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bn-BD" sz="4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  ৫। ক্রয় ৫৫০০ টাকা ।</a:t>
            </a:r>
          </a:p>
          <a:p>
            <a:pPr marL="0" indent="0">
              <a:buNone/>
            </a:pPr>
            <a:r>
              <a:rPr lang="bn-BD" sz="4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৩০ ।বেতন প্রদান ৮০০০ টাকা 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38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124200"/>
            <a:ext cx="8382000" cy="181588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</a:rPr>
              <a:t>১। নগদান বহি কাকে বলে ?</a:t>
            </a:r>
          </a:p>
          <a:p>
            <a:r>
              <a:rPr lang="bn-BD" sz="2800" dirty="0" smtClean="0">
                <a:solidFill>
                  <a:srgbClr val="7030A0"/>
                </a:solidFill>
              </a:rPr>
              <a:t>২। নগদান বই কত প্রকার ?</a:t>
            </a:r>
          </a:p>
          <a:p>
            <a:r>
              <a:rPr lang="bn-BD" sz="2800" dirty="0" smtClean="0">
                <a:solidFill>
                  <a:srgbClr val="7030A0"/>
                </a:solidFill>
              </a:rPr>
              <a:t>৩। রহিমকে বেতন প্রদান ৫০০০টাকা লেনদেনটি এক</a:t>
            </a:r>
            <a:endParaRPr lang="en-US" sz="2800" dirty="0" smtClean="0">
              <a:solidFill>
                <a:srgbClr val="7030A0"/>
              </a:solidFill>
            </a:endParaRPr>
          </a:p>
          <a:p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 smtClean="0">
                <a:solidFill>
                  <a:srgbClr val="7030A0"/>
                </a:solidFill>
              </a:rPr>
              <a:t>    </a:t>
            </a:r>
            <a:r>
              <a:rPr lang="bn-BD" sz="2800" dirty="0" smtClean="0">
                <a:solidFill>
                  <a:srgbClr val="7030A0"/>
                </a:solidFill>
              </a:rPr>
              <a:t> ঘরা নগদান বইতে দাখিলা দেখাও ।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946666"/>
            <a:ext cx="7315200" cy="147732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solidFill>
                  <a:srgbClr val="00B050"/>
                </a:solidFill>
              </a:rPr>
              <a:t>মূল্যায়ণ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04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301111"/>
            <a:ext cx="7391400" cy="18158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</a:rPr>
              <a:t>এ অধ্যায় এর সৃজনশীল প্রশ্ন-১এর প্রস্নসমুহ অনুশিলন করবে ।</a:t>
            </a:r>
          </a:p>
          <a:p>
            <a:r>
              <a:rPr lang="bn-BD" sz="3200" dirty="0">
                <a:solidFill>
                  <a:srgbClr val="FF0000"/>
                </a:solidFill>
              </a:rPr>
              <a:t> </a:t>
            </a:r>
            <a:r>
              <a:rPr lang="bn-BD" sz="3200" dirty="0" smtClean="0">
                <a:solidFill>
                  <a:srgbClr val="FF0000"/>
                </a:solidFill>
              </a:rPr>
              <a:t>   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533400"/>
            <a:ext cx="6934200" cy="147732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solidFill>
                  <a:srgbClr val="00B050"/>
                </a:solidFill>
              </a:rPr>
              <a:t>বাড়ির কাজ-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77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Chrysanthemu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-609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1793795"/>
            <a:ext cx="7772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dirty="0" smtClean="0">
                <a:solidFill>
                  <a:srgbClr val="0070C0"/>
                </a:solidFill>
              </a:rPr>
              <a:t>ধন্যবাদ </a:t>
            </a:r>
            <a:endParaRPr lang="en-US" sz="13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99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249</Words>
  <Application>Microsoft Office PowerPoint</Application>
  <PresentationFormat>On-screen Show (4:3)</PresentationFormat>
  <Paragraphs>73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NikoshBAN</vt:lpstr>
      <vt:lpstr>SutonnyMJ</vt:lpstr>
      <vt:lpstr>Vrinda</vt:lpstr>
      <vt:lpstr>Office Theme</vt:lpstr>
      <vt:lpstr>PowerPoint Presentation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পাঠ উপস্থাপন</vt:lpstr>
      <vt:lpstr>PowerPoint Presentation</vt:lpstr>
      <vt:lpstr>PowerPoint Presentation</vt:lpstr>
      <vt:lpstr>PowerPoint Presentation</vt:lpstr>
      <vt:lpstr>শ্রেণির কাজ</vt:lpstr>
      <vt:lpstr> দলীয় কাজ-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DHS</dc:creator>
  <cp:lastModifiedBy>SRDL ABUL KALAM</cp:lastModifiedBy>
  <cp:revision>62</cp:revision>
  <dcterms:created xsi:type="dcterms:W3CDTF">2006-08-16T00:00:00Z</dcterms:created>
  <dcterms:modified xsi:type="dcterms:W3CDTF">2019-10-23T08:55:36Z</dcterms:modified>
</cp:coreProperties>
</file>