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83" r:id="rId2"/>
    <p:sldId id="284" r:id="rId3"/>
    <p:sldId id="257" r:id="rId4"/>
    <p:sldId id="256" r:id="rId5"/>
    <p:sldId id="258" r:id="rId6"/>
    <p:sldId id="281" r:id="rId7"/>
    <p:sldId id="282" r:id="rId8"/>
    <p:sldId id="260" r:id="rId9"/>
    <p:sldId id="261" r:id="rId10"/>
    <p:sldId id="259" r:id="rId11"/>
    <p:sldId id="262" r:id="rId12"/>
    <p:sldId id="280" r:id="rId13"/>
    <p:sldId id="263" r:id="rId14"/>
    <p:sldId id="269" r:id="rId15"/>
    <p:sldId id="271" r:id="rId16"/>
    <p:sldId id="272" r:id="rId17"/>
    <p:sldId id="273" r:id="rId18"/>
    <p:sldId id="276" r:id="rId19"/>
    <p:sldId id="274" r:id="rId20"/>
    <p:sldId id="275" r:id="rId21"/>
    <p:sldId id="277" r:id="rId22"/>
    <p:sldId id="270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F4418-891C-4422-9554-D7BACC45F8C1}" type="datetimeFigureOut">
              <a:rPr lang="en-US" smtClean="0"/>
              <a:t>29-Sep-18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29B49-0131-4E51-86AC-56127A7ED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স্লাইডটি শিক্ষক তার নিজের ইচ্ছেমত তৈরী করতে পারেন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A2050-2D25-40C8-96FF-080FB40AABC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7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lowchart: Predefined Process 12"/>
          <p:cNvSpPr/>
          <p:nvPr userDrawn="1"/>
        </p:nvSpPr>
        <p:spPr>
          <a:xfrm>
            <a:off x="197888" y="926616"/>
            <a:ext cx="210312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redefined Process 13"/>
          <p:cNvSpPr/>
          <p:nvPr userDrawn="1"/>
        </p:nvSpPr>
        <p:spPr>
          <a:xfrm>
            <a:off x="2398368" y="934576"/>
            <a:ext cx="210312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Predefined Process 14"/>
          <p:cNvSpPr/>
          <p:nvPr userDrawn="1"/>
        </p:nvSpPr>
        <p:spPr>
          <a:xfrm>
            <a:off x="4612496" y="928888"/>
            <a:ext cx="210312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Predefined Process 15"/>
          <p:cNvSpPr/>
          <p:nvPr userDrawn="1"/>
        </p:nvSpPr>
        <p:spPr>
          <a:xfrm>
            <a:off x="6840272" y="923200"/>
            <a:ext cx="210312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72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9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7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0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2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1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20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2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7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3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F3B5B-BB23-40E7-9065-83A6E315BE6A}" type="datetimeFigureOut">
              <a:rPr lang="en-US" smtClean="0"/>
              <a:pPr/>
              <a:t>29-Sep-18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A8B1B-80D6-4D47-9315-193DDE47AA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6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5.jpeg"/><Relationship Id="rId7" Type="http://schemas.openxmlformats.org/officeDocument/2006/relationships/image" Target="../media/image3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4.jpeg"/><Relationship Id="rId10" Type="http://schemas.openxmlformats.org/officeDocument/2006/relationships/image" Target="../media/image40.jpeg"/><Relationship Id="rId4" Type="http://schemas.openxmlformats.org/officeDocument/2006/relationships/image" Target="../media/image3.png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gif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7580" y="611592"/>
            <a:ext cx="7543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ক্লাসে সকলকে 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2927" y="3076076"/>
            <a:ext cx="7059252" cy="14810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579" y="4557124"/>
            <a:ext cx="4685947" cy="198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04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6191" y="3691972"/>
            <a:ext cx="6515100" cy="270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,</a:t>
            </a:r>
            <a:endParaRPr lang="bn-BD" sz="495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36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28700"/>
            <a:ext cx="2571750" cy="245075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00200" y="341147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36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8945" y="219640"/>
            <a:ext cx="8619562" cy="654419"/>
            <a:chOff x="255497" y="219640"/>
            <a:chExt cx="9197787" cy="702779"/>
          </a:xfrm>
        </p:grpSpPr>
        <p:grpSp>
          <p:nvGrpSpPr>
            <p:cNvPr id="4" name="Group 3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8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2" name="Rectangle 1"/>
          <p:cNvSpPr/>
          <p:nvPr/>
        </p:nvSpPr>
        <p:spPr>
          <a:xfrm>
            <a:off x="3482199" y="192745"/>
            <a:ext cx="20922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06750" y="5979463"/>
            <a:ext cx="8619562" cy="654419"/>
            <a:chOff x="255497" y="219640"/>
            <a:chExt cx="9197787" cy="702779"/>
          </a:xfrm>
        </p:grpSpPr>
        <p:grpSp>
          <p:nvGrpSpPr>
            <p:cNvPr id="17" name="Group 16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18" name="Group 17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1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37" name="Group 36"/>
          <p:cNvGrpSpPr/>
          <p:nvPr/>
        </p:nvGrpSpPr>
        <p:grpSpPr>
          <a:xfrm>
            <a:off x="186002" y="5767966"/>
            <a:ext cx="8745504" cy="239976"/>
            <a:chOff x="186002" y="5767966"/>
            <a:chExt cx="8745504" cy="239976"/>
          </a:xfrm>
        </p:grpSpPr>
        <p:grpSp>
          <p:nvGrpSpPr>
            <p:cNvPr id="33" name="Group 32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29" name="Flowchart: Predefined Process 28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lowchart: Predefined Process 29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Flowchart: Predefined Process 30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lowchart: Predefined Process 31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Content Placeholder 12"/>
          <p:cNvSpPr txBox="1">
            <a:spLocks/>
          </p:cNvSpPr>
          <p:nvPr/>
        </p:nvSpPr>
        <p:spPr>
          <a:xfrm>
            <a:off x="306750" y="1455813"/>
            <a:ext cx="8115495" cy="3978103"/>
          </a:xfrm>
          <a:prstGeom prst="rect">
            <a:avLst/>
          </a:prstGeom>
          <a:ln w="66675">
            <a:noFill/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শ্রেণীঃ </a:t>
            </a:r>
            <a:r>
              <a:rPr lang="bn-BD" sz="2800" b="1" noProof="0" dirty="0" smtClean="0">
                <a:ln/>
                <a:solidFill>
                  <a:srgbClr val="4F032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যষ্ঠ</a:t>
            </a:r>
            <a:endParaRPr kumimoji="0" lang="bn-BD" sz="28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2400" b="1" noProof="0" dirty="0" smtClean="0">
                <a:ln/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  <a:endParaRPr kumimoji="0" lang="bn-BD" sz="24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400" b="1" u="sng" dirty="0" smtClean="0">
              <a:ln/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83" y="3494827"/>
            <a:ext cx="2807594" cy="210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1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.bp.blogspot.com/_SsKgbNOWl5E/SxC9ZKc39YI/AAAAAAAAADE/B87Yi5XIz7I/s1600/4.+Nishit+Sadia+Sorna+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66" y="1414867"/>
            <a:ext cx="7159488" cy="42956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68945" y="233087"/>
            <a:ext cx="8619562" cy="654419"/>
            <a:chOff x="255497" y="219640"/>
            <a:chExt cx="9197787" cy="702779"/>
          </a:xfrm>
        </p:grpSpPr>
        <p:grpSp>
          <p:nvGrpSpPr>
            <p:cNvPr id="9" name="Group 8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28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15" name="Group 14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1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24" name="Group 23"/>
          <p:cNvGrpSpPr/>
          <p:nvPr/>
        </p:nvGrpSpPr>
        <p:grpSpPr>
          <a:xfrm>
            <a:off x="306750" y="5979463"/>
            <a:ext cx="8619562" cy="654419"/>
            <a:chOff x="255497" y="219640"/>
            <a:chExt cx="9197787" cy="702779"/>
          </a:xfrm>
        </p:grpSpPr>
        <p:grpSp>
          <p:nvGrpSpPr>
            <p:cNvPr id="25" name="Group 24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5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2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9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37" name="Flowchart: Predefined Process 36"/>
          <p:cNvSpPr/>
          <p:nvPr/>
        </p:nvSpPr>
        <p:spPr>
          <a:xfrm>
            <a:off x="186002" y="5771382"/>
            <a:ext cx="210312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Predefined Process 37"/>
          <p:cNvSpPr/>
          <p:nvPr/>
        </p:nvSpPr>
        <p:spPr>
          <a:xfrm>
            <a:off x="2386482" y="5779342"/>
            <a:ext cx="210312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Predefined Process 38"/>
          <p:cNvSpPr/>
          <p:nvPr/>
        </p:nvSpPr>
        <p:spPr>
          <a:xfrm>
            <a:off x="4600610" y="5773654"/>
            <a:ext cx="210312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Predefined Process 39"/>
          <p:cNvSpPr/>
          <p:nvPr/>
        </p:nvSpPr>
        <p:spPr>
          <a:xfrm>
            <a:off x="6828386" y="5767966"/>
            <a:ext cx="210312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"/>
          <p:cNvSpPr txBox="1">
            <a:spLocks noChangeArrowheads="1"/>
          </p:cNvSpPr>
          <p:nvPr/>
        </p:nvSpPr>
        <p:spPr>
          <a:xfrm>
            <a:off x="1900225" y="3683736"/>
            <a:ext cx="5432612" cy="54362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bn-BD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শিক্ষার্থীবৃন্দ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1" name="Picture 2" descr="http://bookpocket.net/wp-content/uploads/2013/09/s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7" y="94129"/>
            <a:ext cx="8920499" cy="66428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8990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tmFilter="0,0; .5, 1; 1, 1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8945" y="219640"/>
            <a:ext cx="8619562" cy="654419"/>
            <a:chOff x="255497" y="219640"/>
            <a:chExt cx="9197787" cy="702779"/>
          </a:xfrm>
        </p:grpSpPr>
        <p:grpSp>
          <p:nvGrpSpPr>
            <p:cNvPr id="3" name="Group 2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9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11" name="Group 10"/>
          <p:cNvGrpSpPr/>
          <p:nvPr/>
        </p:nvGrpSpPr>
        <p:grpSpPr>
          <a:xfrm>
            <a:off x="306750" y="5979464"/>
            <a:ext cx="8619562" cy="654417"/>
            <a:chOff x="255497" y="219641"/>
            <a:chExt cx="9197787" cy="70277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401650" y="73489"/>
              <a:ext cx="702776" cy="99508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8604356" y="73488"/>
              <a:ext cx="702776" cy="99508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4" name="Group 23"/>
          <p:cNvGrpSpPr/>
          <p:nvPr/>
        </p:nvGrpSpPr>
        <p:grpSpPr>
          <a:xfrm>
            <a:off x="186002" y="5767966"/>
            <a:ext cx="8745504" cy="239976"/>
            <a:chOff x="186002" y="5767966"/>
            <a:chExt cx="8745504" cy="239976"/>
          </a:xfrm>
        </p:grpSpPr>
        <p:grpSp>
          <p:nvGrpSpPr>
            <p:cNvPr id="25" name="Group 24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28" name="Flowchart: Predefined Process 27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lowchart: Predefined Process 28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Flowchart: Predefined Process 25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lowchart: Predefined Process 26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622738" y="237570"/>
            <a:ext cx="4497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এসো ভিডিও দেখি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8660" y="6040525"/>
            <a:ext cx="7125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শিক্ষার্থীদের সাথে ভিডিও বিষয়ক আলোচনা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" descr="http://prothom-aloblog.com/img/uploads/69e862795c1423e20802daff5d4ccf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976" y="1966312"/>
            <a:ext cx="4013315" cy="2943743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" name="Object 3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030831"/>
              </p:ext>
            </p:extLst>
          </p:nvPr>
        </p:nvGraphicFramePr>
        <p:xfrm>
          <a:off x="2108792" y="24428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Picture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792" y="2442853"/>
                        <a:ext cx="914400" cy="771525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 w="44450">
                        <a:solidFill>
                          <a:srgbClr val="C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ounded Rectangular Callout 32"/>
          <p:cNvSpPr/>
          <p:nvPr/>
        </p:nvSpPr>
        <p:spPr>
          <a:xfrm>
            <a:off x="1794693" y="3943134"/>
            <a:ext cx="2076880" cy="457200"/>
          </a:xfrm>
          <a:prstGeom prst="wedgeRoundRectCallout">
            <a:avLst>
              <a:gd name="adj1" fmla="val -17498"/>
              <a:gd name="adj2" fmla="val -171457"/>
              <a:gd name="adj3" fmla="val 16667"/>
            </a:avLst>
          </a:prstGeom>
          <a:noFill/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4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50" y="1270515"/>
            <a:ext cx="2752975" cy="1835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257" y="1211863"/>
            <a:ext cx="3165835" cy="1907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74" y="1211863"/>
            <a:ext cx="3051865" cy="1907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3" y="3219370"/>
            <a:ext cx="2984630" cy="1981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/>
          <p:cNvGrpSpPr/>
          <p:nvPr/>
        </p:nvGrpSpPr>
        <p:grpSpPr>
          <a:xfrm>
            <a:off x="203074" y="5301047"/>
            <a:ext cx="8745504" cy="239976"/>
            <a:chOff x="186002" y="5767966"/>
            <a:chExt cx="8745504" cy="239976"/>
          </a:xfrm>
        </p:grpSpPr>
        <p:grpSp>
          <p:nvGrpSpPr>
            <p:cNvPr id="12" name="Group 11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15" name="Flowchart: Predefined Process 14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lowchart: Predefined Process 15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Flowchart: Predefined Process 12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Predefined Process 13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0" y="553664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চিন্তা করে বলো চিত্রের মাধ্যমে বাংলাদেশের কী </a:t>
            </a: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তুলেধরা হয়েছে?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150" y="3247884"/>
            <a:ext cx="3078759" cy="1981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50" y="3273573"/>
            <a:ext cx="2788123" cy="1981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" name="Group 18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20" name="Group 19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23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28" name="Rectangle 27"/>
          <p:cNvSpPr/>
          <p:nvPr/>
        </p:nvSpPr>
        <p:spPr>
          <a:xfrm>
            <a:off x="2836739" y="246533"/>
            <a:ext cx="36711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পরিচয়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3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7384" y="67235"/>
            <a:ext cx="53719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আজকের পাঠের বিষয়</a:t>
            </a:r>
          </a:p>
        </p:txBody>
      </p:sp>
      <p:sp>
        <p:nvSpPr>
          <p:cNvPr id="3" name="Rectangle 2"/>
          <p:cNvSpPr/>
          <p:nvPr/>
        </p:nvSpPr>
        <p:spPr>
          <a:xfrm>
            <a:off x="1915301" y="5701553"/>
            <a:ext cx="55066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সাধারণ পরিচয়</a:t>
            </a:r>
            <a:endParaRPr lang="en-US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http://4.bp.blogspot.com/-jS76wBw7UPQ/UzAcwUXjjMI/AAAAAAAABIc/JlnsnIvG3tk/s1600/Map-Banglades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894" y="1489433"/>
            <a:ext cx="4110856" cy="43196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63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14" name="Group 13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0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5" name="Group 14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2" name="Group 1"/>
          <p:cNvGrpSpPr/>
          <p:nvPr/>
        </p:nvGrpSpPr>
        <p:grpSpPr>
          <a:xfrm>
            <a:off x="186002" y="4668843"/>
            <a:ext cx="8745504" cy="239976"/>
            <a:chOff x="186002" y="5767966"/>
            <a:chExt cx="8745504" cy="239976"/>
          </a:xfrm>
        </p:grpSpPr>
        <p:grpSp>
          <p:nvGrpSpPr>
            <p:cNvPr id="3" name="Group 2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6" name="Flowchart: Predefined Process 5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lowchart: Predefined Process 6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Flowchart: Predefined Process 3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Predefined Process 4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62010" y="2032151"/>
            <a:ext cx="8077200" cy="26084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◊ গ্রাম বাংলার প্রাকৃতিক রুপ বর্ণনা করতে পারবে।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◊ছয়টি ঋতুর সম্পর্কে বলতে 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105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◊গ্রাম বাংলার জীবন চিত্র বর্ণনা করতে পারবে।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66581" y="181046"/>
            <a:ext cx="47820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</a:t>
            </a:r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শেষে শিক্ষাথীরা-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4" descr="http://upload.wikimedia.org/wikipedia/commons/4/46/Rose-ringed_Parakeet_%28Psittacula_krameri%29_feeding_on_Indian_Coral_Tree_at_Kolkata_I_IMG_39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19" y="4908819"/>
            <a:ext cx="2471264" cy="18153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dainikdestiny.com/admin/news_images/641/image_641_10467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711" y="4959703"/>
            <a:ext cx="2475782" cy="17761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32" y="4948053"/>
            <a:ext cx="2227776" cy="17994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582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10" name="Group 9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13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8" name="Rectangle 17"/>
          <p:cNvSpPr/>
          <p:nvPr/>
        </p:nvSpPr>
        <p:spPr>
          <a:xfrm>
            <a:off x="2688822" y="246533"/>
            <a:ext cx="3823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বাংলার প্রাকৃতিক রুপ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076" name="Picture 4" descr="http://i1127.photobucket.com/albums/l631/ratulcc/Boat/boa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28" y="1873343"/>
            <a:ext cx="4488427" cy="314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27" name="Group 26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30" name="Flowchart: Predefined Process 29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lowchart: Predefined Process 30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Flowchart: Predefined Process 27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lowchart: Predefined Process 28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/>
          <p:cNvSpPr/>
          <p:nvPr/>
        </p:nvSpPr>
        <p:spPr>
          <a:xfrm>
            <a:off x="1792670" y="5935046"/>
            <a:ext cx="5980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গ্রাম বাংলার নদী ও খাল-বিল ◊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8" name="Picture 6" descr="http://bagerhatinfo.com/wp-content/uploads/2013/05/ferrymanriver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76" y="1873343"/>
            <a:ext cx="4342958" cy="314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8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5" name="Group 4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1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8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3" name="Rectangle 2"/>
          <p:cNvSpPr/>
          <p:nvPr/>
        </p:nvSpPr>
        <p:spPr>
          <a:xfrm>
            <a:off x="2688822" y="246533"/>
            <a:ext cx="3823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বাংলার প্রাকৃতিক রুপ 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travelersdiarybd.files.wordpress.com/2013/05/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80" y="1939588"/>
            <a:ext cx="4099756" cy="3074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15" name="Group 14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18" name="Flowchart: Predefined Process 17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lowchart: Predefined Process 18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Flowchart: Predefined Process 15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Predefined Process 16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4" name="Picture 6" descr="http://s3.amazonaws.com/somewherein/pictures/shimarangdhanu/07-2014/shimarangdhanu_17484495253d020b18e7cd5.80488181_x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817" y="2057400"/>
            <a:ext cx="4286250" cy="2957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900246" y="5927260"/>
            <a:ext cx="51787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গ্রাম বাংলার পাহাড় ◊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karatoa.com.bd/admin-kt/news_images/1275/image_1275_1587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409" y="1962480"/>
            <a:ext cx="4211714" cy="3014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hello.bdnews24.com/incoming/2013/09/04/1.photo-nilphamari-03.09.20.jpg1/ALTERNATES/w620/1.Photo-Nilphamari-03.09.20.jpg?14100480110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02" y="1962480"/>
            <a:ext cx="4428407" cy="2964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5" name="Group 4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8" name="Flowchart: Predefined Process 7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lowchart: Predefined Process 8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Flowchart: Predefined Process 5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Predefined Process 6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1792670" y="5935046"/>
            <a:ext cx="5980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দিগন্ত বিস্তৃত ধানক্ষেত ◊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12" name="Group 11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9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15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20" name="Rectangle 19"/>
          <p:cNvSpPr/>
          <p:nvPr/>
        </p:nvSpPr>
        <p:spPr>
          <a:xfrm>
            <a:off x="2688822" y="246533"/>
            <a:ext cx="3823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বাংলার প্রাকৃতিক রুপ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3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p Arrow 5"/>
          <p:cNvSpPr/>
          <p:nvPr/>
        </p:nvSpPr>
        <p:spPr>
          <a:xfrm rot="5400000">
            <a:off x="5725391" y="3261741"/>
            <a:ext cx="381000" cy="554182"/>
          </a:xfrm>
          <a:prstGeom prst="upArrow">
            <a:avLst>
              <a:gd name="adj1" fmla="val 27713"/>
              <a:gd name="adj2" fmla="val 685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16200000">
            <a:off x="2820855" y="3234226"/>
            <a:ext cx="381000" cy="554182"/>
          </a:xfrm>
          <a:prstGeom prst="upArrow">
            <a:avLst>
              <a:gd name="adj1" fmla="val 27713"/>
              <a:gd name="adj2" fmla="val 685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rot="18565345">
            <a:off x="3210282" y="2369978"/>
            <a:ext cx="381000" cy="554182"/>
          </a:xfrm>
          <a:prstGeom prst="upArrow">
            <a:avLst>
              <a:gd name="adj1" fmla="val 27713"/>
              <a:gd name="adj2" fmla="val 685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 rot="2504174">
            <a:off x="5271655" y="2337803"/>
            <a:ext cx="381000" cy="554182"/>
          </a:xfrm>
          <a:prstGeom prst="upArrow">
            <a:avLst>
              <a:gd name="adj1" fmla="val 27713"/>
              <a:gd name="adj2" fmla="val 685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 rot="7690691">
            <a:off x="5311782" y="4100976"/>
            <a:ext cx="381000" cy="554182"/>
          </a:xfrm>
          <a:prstGeom prst="upArrow">
            <a:avLst>
              <a:gd name="adj1" fmla="val 27713"/>
              <a:gd name="adj2" fmla="val 685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 rot="13215640">
            <a:off x="3251179" y="4150036"/>
            <a:ext cx="381000" cy="554182"/>
          </a:xfrm>
          <a:prstGeom prst="upArrow">
            <a:avLst>
              <a:gd name="adj1" fmla="val 27713"/>
              <a:gd name="adj2" fmla="val 68573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3276600" y="2544962"/>
            <a:ext cx="2362200" cy="1967345"/>
            <a:chOff x="3276600" y="2544962"/>
            <a:chExt cx="2362200" cy="1967345"/>
          </a:xfrm>
        </p:grpSpPr>
        <p:sp>
          <p:nvSpPr>
            <p:cNvPr id="14" name="Sun 13"/>
            <p:cNvSpPr/>
            <p:nvPr/>
          </p:nvSpPr>
          <p:spPr>
            <a:xfrm>
              <a:off x="3276600" y="2544962"/>
              <a:ext cx="2362200" cy="1967345"/>
            </a:xfrm>
            <a:prstGeom prst="sun">
              <a:avLst>
                <a:gd name="adj" fmla="val 12500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dirty="0"/>
            </a:p>
          </p:txBody>
        </p:sp>
        <p:pic>
          <p:nvPicPr>
            <p:cNvPr id="19" name="Picture 2" descr="http://4.bp.blogspot.com/-jS76wBw7UPQ/UzAcwUXjjMI/AAAAAAAABIc/JlnsnIvG3tk/s1600/Map-Bangladesh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635" y="2653489"/>
              <a:ext cx="1653052" cy="173703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Frame 2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576685" y="-37489"/>
            <a:ext cx="1690979" cy="2233685"/>
            <a:chOff x="1576685" y="-37489"/>
            <a:chExt cx="1690979" cy="2233685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6685" y="-37489"/>
              <a:ext cx="1690979" cy="191790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</p:spPr>
        </p:pic>
        <p:sp>
          <p:nvSpPr>
            <p:cNvPr id="27" name="Rectangle 26"/>
            <p:cNvSpPr/>
            <p:nvPr/>
          </p:nvSpPr>
          <p:spPr>
            <a:xfrm>
              <a:off x="1838437" y="1611421"/>
              <a:ext cx="121700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গ্রীষ্মকাল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98169" y="0"/>
            <a:ext cx="1758692" cy="2358062"/>
            <a:chOff x="5398169" y="0"/>
            <a:chExt cx="1758692" cy="235806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8169" y="0"/>
              <a:ext cx="1758692" cy="20281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</p:spPr>
        </p:pic>
        <p:sp>
          <p:nvSpPr>
            <p:cNvPr id="28" name="Rectangle 27"/>
            <p:cNvSpPr/>
            <p:nvPr/>
          </p:nvSpPr>
          <p:spPr>
            <a:xfrm>
              <a:off x="5620599" y="1773287"/>
              <a:ext cx="120417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বর্ষাকাল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05725" y="2311368"/>
            <a:ext cx="1620898" cy="2560373"/>
            <a:chOff x="886638" y="2281307"/>
            <a:chExt cx="1620898" cy="256037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638" y="2281307"/>
              <a:ext cx="1620898" cy="1975598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9" name="Rectangle 28"/>
            <p:cNvSpPr/>
            <p:nvPr/>
          </p:nvSpPr>
          <p:spPr>
            <a:xfrm>
              <a:off x="1035321" y="4256905"/>
              <a:ext cx="125707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শীতকাল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346567" y="4427127"/>
            <a:ext cx="1690979" cy="2284792"/>
            <a:chOff x="1346567" y="4427127"/>
            <a:chExt cx="1690979" cy="228479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567" y="4427127"/>
              <a:ext cx="1690979" cy="195491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</p:spPr>
        </p:pic>
        <p:sp>
          <p:nvSpPr>
            <p:cNvPr id="30" name="Rectangle 29"/>
            <p:cNvSpPr/>
            <p:nvPr/>
          </p:nvSpPr>
          <p:spPr>
            <a:xfrm>
              <a:off x="1485772" y="6127144"/>
              <a:ext cx="1412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হেমন্তকাল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8169" y="4510026"/>
            <a:ext cx="1777840" cy="2283910"/>
            <a:chOff x="5798169" y="4510026"/>
            <a:chExt cx="1777840" cy="228391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8169" y="4510026"/>
              <a:ext cx="1777840" cy="19915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01600" cap="sq">
              <a:solidFill>
                <a:srgbClr val="FDFDFD"/>
              </a:solidFill>
              <a:miter lim="800000"/>
            </a:ln>
            <a:effectLst>
              <a:outerShdw blurRad="57150" dist="37500" dir="7560000" sy="98000" kx="110000" ky="200000" algn="tl" rotWithShape="0">
                <a:srgbClr val="000000">
                  <a:alpha val="20000"/>
                </a:srgbClr>
              </a:outerShdw>
            </a:effectLst>
            <a:scene3d>
              <a:camera prst="perspectiveRelaxed">
                <a:rot lat="18960000" lon="0" rev="0"/>
              </a:camera>
              <a:lightRig rig="twoPt" dir="t">
                <a:rot lat="0" lon="0" rev="7200000"/>
              </a:lightRig>
            </a:scene3d>
            <a:sp3d prstMaterial="matte">
              <a:bevelT w="22860" h="12700"/>
              <a:contourClr>
                <a:srgbClr val="FFFFFF"/>
              </a:contourClr>
            </a:sp3d>
          </p:spPr>
        </p:pic>
        <p:sp>
          <p:nvSpPr>
            <p:cNvPr id="31" name="Rectangle 30"/>
            <p:cNvSpPr/>
            <p:nvPr/>
          </p:nvSpPr>
          <p:spPr>
            <a:xfrm>
              <a:off x="6115627" y="6209161"/>
              <a:ext cx="12971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শরৎকাল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63388" y="2333626"/>
            <a:ext cx="1656024" cy="2477275"/>
            <a:chOff x="6563388" y="2333626"/>
            <a:chExt cx="1656024" cy="247727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388" y="2333626"/>
              <a:ext cx="1656024" cy="1923279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32" name="Rectangle 31"/>
            <p:cNvSpPr/>
            <p:nvPr/>
          </p:nvSpPr>
          <p:spPr>
            <a:xfrm>
              <a:off x="6764202" y="4226126"/>
              <a:ext cx="130676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বসন্তকাল</a:t>
              </a:r>
              <a:endPara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27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68945" y="1268505"/>
            <a:ext cx="2138079" cy="4884319"/>
          </a:xfrm>
          <a:prstGeom prst="frame">
            <a:avLst>
              <a:gd name="adj1" fmla="val 9163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3119187" y="1250628"/>
            <a:ext cx="5380849" cy="3705351"/>
          </a:xfrm>
          <a:prstGeom prst="frame">
            <a:avLst>
              <a:gd name="adj1" fmla="val 9057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ame 3"/>
          <p:cNvSpPr/>
          <p:nvPr/>
        </p:nvSpPr>
        <p:spPr>
          <a:xfrm>
            <a:off x="2823884" y="5036661"/>
            <a:ext cx="6064624" cy="1116163"/>
          </a:xfrm>
          <a:prstGeom prst="frame">
            <a:avLst>
              <a:gd name="adj1" fmla="val 17756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68945" y="219640"/>
            <a:ext cx="8619562" cy="654419"/>
            <a:chOff x="255497" y="219640"/>
            <a:chExt cx="9197787" cy="702779"/>
          </a:xfrm>
        </p:grpSpPr>
        <p:grpSp>
          <p:nvGrpSpPr>
            <p:cNvPr id="6" name="Group 5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" name="Group 6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9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4" name="Rectangle 13"/>
          <p:cNvSpPr/>
          <p:nvPr/>
        </p:nvSpPr>
        <p:spPr>
          <a:xfrm>
            <a:off x="3022800" y="192904"/>
            <a:ext cx="34515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ছয়টি ঋতুর পরিচয়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070" y="1574086"/>
            <a:ext cx="1494144" cy="597171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গ্রীষ্ম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069" y="2290981"/>
            <a:ext cx="1476530" cy="5971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বর্ষা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8881" y="3021083"/>
            <a:ext cx="1494144" cy="59717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শরৎ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8880" y="3737978"/>
            <a:ext cx="1476530" cy="59717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হেমন্ত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434" y="4489137"/>
            <a:ext cx="1494144" cy="59717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শীত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433" y="5232926"/>
            <a:ext cx="1476530" cy="59717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বসন্ত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7" name="Picture 6" descr="http://www.dainikdestiny.com/admin/news_images/751/thumbnails/image_751_1152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787" y="1676801"/>
            <a:ext cx="4475195" cy="2853004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025595" y="5255499"/>
            <a:ext cx="55835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বৈশাখ ও জৈাষ্ঠ মাস নিয়ে গ্রীষ্ম ঋতু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147918" y="6252882"/>
            <a:ext cx="8848164" cy="26894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12388" y="5305817"/>
            <a:ext cx="5567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আষাঢ় ও শ্রাবণ মাস নিয়ে বর্ষা ঋতু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" descr="http://1.bp.blogspot.com/-5jTljYGc2Mg/TsOJ8GK6WoI/AAAAAAAAACo/VJJfbUb-uIg/s640/Rain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42" y="1697846"/>
            <a:ext cx="4380242" cy="278402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057634" y="5326981"/>
            <a:ext cx="55002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ভাদ্র ও আশ্বিন মাস নিয়ে শরৎ ঋতু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" name="Picture 29" descr="http://paimages.prothom-alo.com/contents/cache/images/800x500x1/uploads/media/2013/08/28/521dead74c777-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650" y="1676497"/>
            <a:ext cx="4385589" cy="2740121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982127" y="5354309"/>
            <a:ext cx="5860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5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কার্ত্তিক ও অগ্রহায়ন মাস নিয়ে হেমন্ত ঋতু</a:t>
            </a:r>
            <a:endParaRPr lang="en-US" sz="3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2" name="Picture 4" descr="http://4.bp.blogspot.com/-l73cwaxHUkQ/TkN2gPtyDII/AAAAAAAAAes/3ogAQpB9Ggc/s1600/Amar+bangladesh+%252817%252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787" y="1697846"/>
            <a:ext cx="4214796" cy="2733254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134727" y="5260089"/>
            <a:ext cx="5178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পৌষ ও মাঘ মাস নিয়ে শীত ঋতু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4" name="Picture 33" descr="http://archive.prothom-alo.com/resize/maxDim/340x1000/img/uploads/media/2012/12/28/2012-12-28-19-13-28-50ddef58eb265-untitled-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90" y="1758097"/>
            <a:ext cx="4141693" cy="2838279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220600" y="5293823"/>
            <a:ext cx="5384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ফাল্গুন ও চৈত্র মাস নিয়ে বসন্ত ঋতু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6" name="Picture 4" descr="http://www.bd-pratidin.com/assets/images/news_images/2014/02/13/4_4324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12" y="1822076"/>
            <a:ext cx="4204593" cy="2704810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834542" y="6331351"/>
            <a:ext cx="410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বাটনগুলো অফ অন সিষ্টেমে কাজ করবে।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87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5" grpId="0"/>
      <p:bldP spid="25" grpId="1"/>
      <p:bldP spid="29" grpId="0"/>
      <p:bldP spid="29" grpId="1"/>
      <p:bldP spid="31" grpId="0"/>
      <p:bldP spid="31" grpId="1"/>
      <p:bldP spid="33" grpId="0"/>
      <p:bldP spid="33" grpId="1"/>
      <p:bldP spid="35" grpId="0"/>
      <p:bldP spid="3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3" name="Group 2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Group 3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6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1" name="Rectangle 10"/>
          <p:cNvSpPr/>
          <p:nvPr/>
        </p:nvSpPr>
        <p:spPr>
          <a:xfrm>
            <a:off x="2108793" y="219640"/>
            <a:ext cx="5137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 বাংলার মানুষের জীবন চিত্র 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14" name="Group 13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17" name="Flowchart: Predefined Process 16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lowchart: Predefined Process 17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Flowchart: Predefined Process 14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Predefined Process 15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1792670" y="5935046"/>
            <a:ext cx="5980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অধিকাংশ মানুষ সহজ সরল ◊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6" name="Picture 4" descr="http://prothom-aloblog.com/img/uploads/7993754e81a4fad36068376aebc72ed7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7" y="2082417"/>
            <a:ext cx="4063269" cy="27286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10" y="1989982"/>
            <a:ext cx="3938272" cy="2922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416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bn.globalvoicesonline.org/wp-content/uploads/2012/08/1255595-64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02" y="2168432"/>
            <a:ext cx="4035624" cy="2687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5" name="Group 4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8" name="Flowchart: Predefined Process 7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lowchart: Predefined Process 8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Flowchart: Predefined Process 5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Predefined Process 6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126" name="Picture 6" descr="http://www.risingbd.com/nEwiMAGessakdlfjdsj/2014August/JUIT201408261128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055" y="2168432"/>
            <a:ext cx="4568451" cy="2687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12" name="Group 11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14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8" name="Rectangle 17"/>
          <p:cNvSpPr/>
          <p:nvPr/>
        </p:nvSpPr>
        <p:spPr>
          <a:xfrm>
            <a:off x="2108793" y="219640"/>
            <a:ext cx="5137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 বাংলার মানুষের জীবন চিত্র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64327" y="6022784"/>
            <a:ext cx="5980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পরিশ্রমী ◊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29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bdn24x7.com/wp-content/uploads/2013/03/Lalon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44" y="1647120"/>
            <a:ext cx="4140377" cy="3482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dailyjugerkatha.com/wp-content/uploads/2012/11/DSC064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021" y="1647120"/>
            <a:ext cx="4574690" cy="3482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6" name="Group 5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9" name="Flowchart: Predefined Process 8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lowchart: Predefined Process 9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Flowchart: Predefined Process 6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Predefined Process 7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8945" y="219641"/>
            <a:ext cx="8619562" cy="654417"/>
            <a:chOff x="255497" y="219641"/>
            <a:chExt cx="9197787" cy="702777"/>
          </a:xfrm>
        </p:grpSpPr>
        <p:grpSp>
          <p:nvGrpSpPr>
            <p:cNvPr id="12" name="Group 11"/>
            <p:cNvGrpSpPr/>
            <p:nvPr/>
          </p:nvGrpSpPr>
          <p:grpSpPr>
            <a:xfrm>
              <a:off x="255497" y="219642"/>
              <a:ext cx="1963270" cy="702776"/>
              <a:chOff x="255497" y="219642"/>
              <a:chExt cx="1963270" cy="702776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7490014" y="219641"/>
              <a:ext cx="1963270" cy="702776"/>
              <a:chOff x="1331261" y="219643"/>
              <a:chExt cx="1963270" cy="702776"/>
            </a:xfrm>
          </p:grpSpPr>
          <p:pic>
            <p:nvPicPr>
              <p:cNvPr id="14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8" name="Rectangle 17"/>
          <p:cNvSpPr/>
          <p:nvPr/>
        </p:nvSpPr>
        <p:spPr>
          <a:xfrm>
            <a:off x="2108793" y="219640"/>
            <a:ext cx="5137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 বাংলার মানুষের জীবন চিত্র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92670" y="5935046"/>
            <a:ext cx="5980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গানবাজনা ও কাব্যকথা প্রিয় ◊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61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9281" y="290317"/>
            <a:ext cx="87002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চীনের বৌদ্ধভিক্ষু হিউয়েন সাঙ এর দৃষ্টিতে বাংলার রুপবৈচিত্র্য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50" name="Picture 2" descr="http://www.kamat.com/kalranga/edu/edu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45" y="1432338"/>
            <a:ext cx="4471744" cy="41885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692937" y="5961274"/>
            <a:ext cx="1856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হিউয়েন সাঙ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59404" y="2204551"/>
            <a:ext cx="44151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◊ এখানে সর্বত্র প্রচুর শস্য আর ফলমূল জন্মায় । আবহাওয়া নাতিশীতোষ্ণ আর লোকদের স্বভাব ভদ্র। এখানকার মানুষ পরিশ্রম ও বিদ্যানুরাগী।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28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68945" y="233087"/>
            <a:ext cx="8619562" cy="654419"/>
            <a:chOff x="255497" y="219640"/>
            <a:chExt cx="9197787" cy="702779"/>
          </a:xfrm>
        </p:grpSpPr>
        <p:grpSp>
          <p:nvGrpSpPr>
            <p:cNvPr id="19" name="Group 18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9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1" name="Group 20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3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3" name="TextBox 2"/>
          <p:cNvSpPr txBox="1"/>
          <p:nvPr/>
        </p:nvSpPr>
        <p:spPr>
          <a:xfrm>
            <a:off x="3471360" y="241172"/>
            <a:ext cx="2214733" cy="646331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39700" h="139700" prst="divot"/>
          </a:sp3d>
        </p:spPr>
        <p:txBody>
          <a:bodyPr wrap="square" rtlCol="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kern="1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68945" y="4465749"/>
            <a:ext cx="8443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ক-দলঃ- গ্রাম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বাংলার প্রাকৃতিক দৃশ্যাবলী আলোচনা কর।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30522" y="5313724"/>
            <a:ext cx="8443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খ-দলঃ-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বাংলার মানুষের জীবন যাপন সম্পর্কে আলোচনা কর।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524" y="1460087"/>
            <a:ext cx="2482756" cy="1939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ounded Rectangle 15"/>
          <p:cNvSpPr/>
          <p:nvPr/>
        </p:nvSpPr>
        <p:spPr>
          <a:xfrm>
            <a:off x="268944" y="1281666"/>
            <a:ext cx="8619563" cy="2329510"/>
          </a:xfrm>
          <a:prstGeom prst="round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http://prothom-aloblog.com/img/uploads/69e862795c1423e20802daff5d4ccf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143" y="1460087"/>
            <a:ext cx="2569164" cy="1884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184403" y="3679330"/>
            <a:ext cx="398779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ছবি দেখে প্রশ্নগুলোর উত্তর দাও </a:t>
            </a:r>
            <a:r>
              <a:rPr lang="en-US" sz="32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76" y="1389796"/>
            <a:ext cx="2507135" cy="1954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64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945" y="1124664"/>
            <a:ext cx="7098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এদেশে বছরে কয়টি ঋতু রয়েছে?</a:t>
            </a:r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087" y="2934116"/>
            <a:ext cx="744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কবিরা গ্রামগুলোকে কী বলেছেন?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109" y="3489595"/>
            <a:ext cx="3062907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ক।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ছবির মতো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8109" y="4206598"/>
            <a:ext cx="3062907" cy="5418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শহরের মতো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98161" y="3489595"/>
            <a:ext cx="3069055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গ।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নগরের মতো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298161" y="4206598"/>
            <a:ext cx="3094660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দ্বীপের মতো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109" y="1734264"/>
            <a:ext cx="3062907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ক। চারটি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59109" y="1734264"/>
            <a:ext cx="3108107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পাঁচটি 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8109" y="2430244"/>
            <a:ext cx="3062907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গ।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ছয়টি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98161" y="2428156"/>
            <a:ext cx="3069055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সাতটি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7087" y="4743568"/>
            <a:ext cx="7327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বৌদ্ধ ভিক্ষু ইউয়েন সাঙ কোন দেশ থেকে এসেছিলেন?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8109" y="5299047"/>
            <a:ext cx="3062907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ক।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নেপাল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418109" y="6016050"/>
            <a:ext cx="3062907" cy="5418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চীন</a:t>
            </a:r>
            <a:endParaRPr lang="en-US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4298161" y="5299047"/>
            <a:ext cx="3069055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গ।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মিয়ানমার</a:t>
            </a:r>
            <a:endParaRPr lang="en-US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4298161" y="6016050"/>
            <a:ext cx="3094660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জাপান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0927" y="85184"/>
            <a:ext cx="2230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spc="150" dirty="0" smtClean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62" y="153058"/>
            <a:ext cx="572622" cy="815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5661" y="220307"/>
            <a:ext cx="572622" cy="815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1" name="Group 50"/>
          <p:cNvGrpSpPr/>
          <p:nvPr/>
        </p:nvGrpSpPr>
        <p:grpSpPr>
          <a:xfrm>
            <a:off x="7292421" y="224038"/>
            <a:ext cx="1521275" cy="1240540"/>
            <a:chOff x="4717473" y="948667"/>
            <a:chExt cx="3023434" cy="3004591"/>
          </a:xfrm>
        </p:grpSpPr>
        <p:sp>
          <p:nvSpPr>
            <p:cNvPr id="52" name="Oval 51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06029" y="1642408"/>
              <a:ext cx="2781897" cy="2310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276212" y="201114"/>
            <a:ext cx="1521275" cy="1240839"/>
            <a:chOff x="8225056" y="941740"/>
            <a:chExt cx="3023434" cy="3005316"/>
          </a:xfrm>
        </p:grpSpPr>
        <p:sp>
          <p:nvSpPr>
            <p:cNvPr id="55" name="Oval 54"/>
            <p:cNvSpPr/>
            <p:nvPr/>
          </p:nvSpPr>
          <p:spPr>
            <a:xfrm>
              <a:off x="8225056" y="941740"/>
              <a:ext cx="3023434" cy="2860965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390844" y="1636206"/>
              <a:ext cx="2848800" cy="2310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526" y="178460"/>
            <a:ext cx="572622" cy="815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4" name="TextBox 63"/>
          <p:cNvSpPr txBox="1"/>
          <p:nvPr/>
        </p:nvSpPr>
        <p:spPr>
          <a:xfrm>
            <a:off x="2874044" y="321463"/>
            <a:ext cx="445368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সঠিক উত্তরটি চিহ্নিত করে বোর্ডে লেখঃ  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7856083" y="2134145"/>
            <a:ext cx="954107" cy="3209095"/>
            <a:chOff x="8017447" y="2134145"/>
            <a:chExt cx="954107" cy="3209095"/>
          </a:xfrm>
        </p:grpSpPr>
        <p:sp>
          <p:nvSpPr>
            <p:cNvPr id="66" name="TextBox 65"/>
            <p:cNvSpPr txBox="1"/>
            <p:nvPr/>
          </p:nvSpPr>
          <p:spPr>
            <a:xfrm rot="5400000">
              <a:off x="6965877" y="3261640"/>
              <a:ext cx="30572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◊ ক্লিক করে </a:t>
              </a:r>
            </a:p>
            <a:p>
              <a:pPr algn="ctr"/>
              <a:r>
                <a:rPr lang="bn-BD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সঠিক উত্তর  জানতে হবে 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8087088" y="2134145"/>
              <a:ext cx="15151" cy="3209095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45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223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223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223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7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5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0927" y="85184"/>
            <a:ext cx="2230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462" y="153058"/>
            <a:ext cx="572622" cy="815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5661" y="220307"/>
            <a:ext cx="572622" cy="815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/>
          <p:cNvSpPr txBox="1"/>
          <p:nvPr/>
        </p:nvSpPr>
        <p:spPr>
          <a:xfrm>
            <a:off x="268945" y="1313348"/>
            <a:ext cx="69117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বাংলাদেশ যে ধরনের দেশ -</a:t>
            </a:r>
          </a:p>
          <a:p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গ্রামভিত্তিক  </a:t>
            </a:r>
          </a:p>
          <a:p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ii.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কৃষিভিত্তিক </a:t>
            </a:r>
          </a:p>
          <a:p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iii.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নদীমাতৃক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নিচের কোনটি সঠিক?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4089" y="3396665"/>
            <a:ext cx="1549691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1965634" y="3399758"/>
            <a:ext cx="1549691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খ।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iii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749619" y="3399758"/>
            <a:ext cx="1549691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গ।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ii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iii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5517580" y="3397669"/>
            <a:ext cx="1917722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8944" y="3916792"/>
            <a:ext cx="79068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৪। এদেশ বিভিন্ন সময় নানা দেশ থেকে জ্ঞানচর্চার জন্য অনেকে এসেছেন। এর যথার্থ কারণ হলো -</a:t>
            </a:r>
          </a:p>
          <a:p>
            <a:r>
              <a:rPr lang="en-US" sz="2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এদেশ সমৃদ্ধিশালী ছিল    </a:t>
            </a:r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ii.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এখানে শিক্ষার বিকাশ হয়েছিল</a:t>
            </a:r>
          </a:p>
          <a:p>
            <a:r>
              <a:rPr lang="en-US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iii.</a:t>
            </a:r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এখানে জ্ঞানচর্চার প্রতিষ্ঠান ছিল না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নিচের কোনটি সঠিক?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8232" y="6037357"/>
            <a:ext cx="1549691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2099777" y="6040450"/>
            <a:ext cx="1549691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খ।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iii</a:t>
            </a:r>
            <a:endParaRPr lang="en-US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3883762" y="6040450"/>
            <a:ext cx="1549691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গ।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ii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iii</a:t>
            </a:r>
            <a:endParaRPr lang="en-US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5651723" y="6038361"/>
            <a:ext cx="1892077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ii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7292421" y="224038"/>
            <a:ext cx="1521275" cy="1240540"/>
            <a:chOff x="4717473" y="948667"/>
            <a:chExt cx="3023434" cy="3004591"/>
          </a:xfrm>
        </p:grpSpPr>
        <p:sp>
          <p:nvSpPr>
            <p:cNvPr id="56" name="Oval 55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06029" y="1642408"/>
              <a:ext cx="2781897" cy="2310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276212" y="220307"/>
            <a:ext cx="1521275" cy="1240839"/>
            <a:chOff x="8225056" y="941740"/>
            <a:chExt cx="3023434" cy="3005316"/>
          </a:xfrm>
        </p:grpSpPr>
        <p:sp>
          <p:nvSpPr>
            <p:cNvPr id="59" name="Oval 58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90844" y="1636206"/>
              <a:ext cx="2848800" cy="2310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pic>
        <p:nvPicPr>
          <p:cNvPr id="70" name="Picture 6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526" y="178460"/>
            <a:ext cx="572622" cy="815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"/>
          <p:cNvGrpSpPr/>
          <p:nvPr/>
        </p:nvGrpSpPr>
        <p:grpSpPr>
          <a:xfrm>
            <a:off x="7990553" y="2134145"/>
            <a:ext cx="954107" cy="3209095"/>
            <a:chOff x="8017447" y="2134145"/>
            <a:chExt cx="954107" cy="3209095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6965877" y="3261640"/>
              <a:ext cx="30572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◊ ক্লিক করে </a:t>
              </a:r>
            </a:p>
            <a:p>
              <a:pPr algn="ctr"/>
              <a:r>
                <a:rPr lang="bn-BD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সঠিক উত্তর  জানতে হবে 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8087088" y="2134145"/>
              <a:ext cx="15151" cy="3209095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2874044" y="321463"/>
            <a:ext cx="445368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সঠিক উত্তরটি চিহ্নিত করে বোর্ডে লেখঃ  </a:t>
            </a:r>
            <a:endParaRPr 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33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223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223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q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7404" y="1579024"/>
            <a:ext cx="2943434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kern="11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8945" y="233087"/>
            <a:ext cx="8619562" cy="654419"/>
            <a:chOff x="255497" y="219640"/>
            <a:chExt cx="9197787" cy="702779"/>
          </a:xfrm>
        </p:grpSpPr>
        <p:grpSp>
          <p:nvGrpSpPr>
            <p:cNvPr id="7" name="Group 6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8" name="Group 7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1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19" name="Group 18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20" name="Group 19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23" name="Flowchart: Predefined Process 22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lowchart: Predefined Process 23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Flowchart: Predefined Process 20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lowchart: Predefined Process 21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3797" y="6033252"/>
            <a:ext cx="8619562" cy="654419"/>
            <a:chOff x="255497" y="219640"/>
            <a:chExt cx="9197787" cy="702779"/>
          </a:xfrm>
        </p:grpSpPr>
        <p:grpSp>
          <p:nvGrpSpPr>
            <p:cNvPr id="26" name="Group 25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6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7" name="Group 26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3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8" name="Group 27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0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39" name="Group 38"/>
          <p:cNvGrpSpPr/>
          <p:nvPr/>
        </p:nvGrpSpPr>
        <p:grpSpPr>
          <a:xfrm>
            <a:off x="1534976" y="1243305"/>
            <a:ext cx="2554942" cy="1874521"/>
            <a:chOff x="3352800" y="762000"/>
            <a:chExt cx="3581400" cy="3017520"/>
          </a:xfrm>
        </p:grpSpPr>
        <p:pic>
          <p:nvPicPr>
            <p:cNvPr id="40" name="Picture 39" descr="home-icon.jpg"/>
            <p:cNvPicPr>
              <a:picLocks noChangeAspect="1"/>
            </p:cNvPicPr>
            <p:nvPr/>
          </p:nvPicPr>
          <p:blipFill>
            <a:blip r:embed="rId4" cstate="print">
              <a:lum bright="40000" contrast="-4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41" name="Oval 40"/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186002" y="3867612"/>
            <a:ext cx="84439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◊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 ঋতু চক্রের প্রভাব বিশ্লেষন কর।</a:t>
            </a:r>
          </a:p>
        </p:txBody>
      </p:sp>
    </p:spTree>
    <p:extLst>
      <p:ext uri="{BB962C8B-B14F-4D97-AF65-F5344CB8AC3E}">
        <p14:creationId xmlns:p14="http://schemas.microsoft.com/office/powerpoint/2010/main" val="114287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bookpocket.net/wp-content/uploads/2013/09/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454" y="1274140"/>
            <a:ext cx="6359318" cy="45388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68945" y="233087"/>
            <a:ext cx="8619562" cy="654419"/>
            <a:chOff x="255497" y="219640"/>
            <a:chExt cx="9197787" cy="702779"/>
          </a:xfrm>
        </p:grpSpPr>
        <p:grpSp>
          <p:nvGrpSpPr>
            <p:cNvPr id="4" name="Group 3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1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6" name="Group 5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8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grpSp>
        <p:nvGrpSpPr>
          <p:cNvPr id="16" name="Group 15"/>
          <p:cNvGrpSpPr/>
          <p:nvPr/>
        </p:nvGrpSpPr>
        <p:grpSpPr>
          <a:xfrm>
            <a:off x="186002" y="5687284"/>
            <a:ext cx="8745504" cy="239976"/>
            <a:chOff x="186002" y="5767966"/>
            <a:chExt cx="8745504" cy="239976"/>
          </a:xfrm>
        </p:grpSpPr>
        <p:grpSp>
          <p:nvGrpSpPr>
            <p:cNvPr id="17" name="Group 16"/>
            <p:cNvGrpSpPr/>
            <p:nvPr/>
          </p:nvGrpSpPr>
          <p:grpSpPr>
            <a:xfrm>
              <a:off x="186002" y="5771382"/>
              <a:ext cx="4303600" cy="236560"/>
              <a:chOff x="186002" y="5771382"/>
              <a:chExt cx="4303600" cy="236560"/>
            </a:xfrm>
          </p:grpSpPr>
          <p:sp>
            <p:nvSpPr>
              <p:cNvPr id="20" name="Flowchart: Predefined Process 19"/>
              <p:cNvSpPr/>
              <p:nvPr/>
            </p:nvSpPr>
            <p:spPr>
              <a:xfrm>
                <a:off x="186002" y="5771382"/>
                <a:ext cx="2103120" cy="228600"/>
              </a:xfrm>
              <a:prstGeom prst="flowChartPredefinedProcess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lowchart: Predefined Process 20"/>
              <p:cNvSpPr/>
              <p:nvPr/>
            </p:nvSpPr>
            <p:spPr>
              <a:xfrm>
                <a:off x="2386482" y="5779342"/>
                <a:ext cx="2103120" cy="228600"/>
              </a:xfrm>
              <a:prstGeom prst="flowChartPredefinedProcess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Flowchart: Predefined Process 17"/>
            <p:cNvSpPr/>
            <p:nvPr/>
          </p:nvSpPr>
          <p:spPr>
            <a:xfrm>
              <a:off x="4600610" y="5773654"/>
              <a:ext cx="2103120" cy="228600"/>
            </a:xfrm>
            <a:prstGeom prst="flowChartPredefinedProcess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Predefined Process 18"/>
            <p:cNvSpPr/>
            <p:nvPr/>
          </p:nvSpPr>
          <p:spPr>
            <a:xfrm>
              <a:off x="6828386" y="5767966"/>
              <a:ext cx="2103120" cy="228600"/>
            </a:xfrm>
            <a:prstGeom prst="flowChartPredefinedProcess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33797" y="6033252"/>
            <a:ext cx="8619562" cy="654419"/>
            <a:chOff x="255497" y="219640"/>
            <a:chExt cx="9197787" cy="702779"/>
          </a:xfrm>
        </p:grpSpPr>
        <p:grpSp>
          <p:nvGrpSpPr>
            <p:cNvPr id="23" name="Group 22"/>
            <p:cNvGrpSpPr/>
            <p:nvPr/>
          </p:nvGrpSpPr>
          <p:grpSpPr>
            <a:xfrm>
              <a:off x="255497" y="219642"/>
              <a:ext cx="3039034" cy="702777"/>
              <a:chOff x="255497" y="219642"/>
              <a:chExt cx="3039034" cy="702777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3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4" name="Group 23"/>
            <p:cNvGrpSpPr/>
            <p:nvPr/>
          </p:nvGrpSpPr>
          <p:grpSpPr>
            <a:xfrm>
              <a:off x="3375215" y="219641"/>
              <a:ext cx="3039034" cy="702777"/>
              <a:chOff x="255497" y="219642"/>
              <a:chExt cx="3039034" cy="702777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0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grpSp>
          <p:nvGrpSpPr>
            <p:cNvPr id="25" name="Group 24"/>
            <p:cNvGrpSpPr/>
            <p:nvPr/>
          </p:nvGrpSpPr>
          <p:grpSpPr>
            <a:xfrm>
              <a:off x="6414250" y="219640"/>
              <a:ext cx="3039034" cy="702777"/>
              <a:chOff x="255497" y="219642"/>
              <a:chExt cx="3039034" cy="702777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401650" y="73489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7" name="Picture 4" descr="http://prothom-aloblog.com/img/uploads/585450e522f8540e2dc1f3b19b220f54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1261" y="299657"/>
                <a:ext cx="887506" cy="5427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16200000">
                <a:off x="2445603" y="73490"/>
                <a:ext cx="702776" cy="99508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35" name="Rectangle 4"/>
          <p:cNvSpPr txBox="1">
            <a:spLocks noChangeArrowheads="1"/>
          </p:cNvSpPr>
          <p:nvPr/>
        </p:nvSpPr>
        <p:spPr>
          <a:xfrm>
            <a:off x="1439465" y="4306198"/>
            <a:ext cx="5452123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b="1" kern="1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ধন্যবাদ</a:t>
            </a:r>
            <a:r>
              <a:rPr lang="as-IN" sz="4400" b="1" kern="1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kern="1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 </a:t>
            </a:r>
            <a:r>
              <a:rPr lang="en-US" sz="4400" b="1" kern="10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endParaRPr lang="en-US" sz="4400" b="1" kern="10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38776" y="2232509"/>
            <a:ext cx="5701651" cy="830997"/>
          </a:xfrm>
          <a:prstGeom prst="rect">
            <a:avLst/>
          </a:prstGeom>
          <a:blipFill dpi="0" rotWithShape="1">
            <a:blip r:embed="rId5"/>
            <a:srcRect/>
            <a:stretch>
              <a:fillRect r="100000"/>
            </a:stretch>
          </a:blip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‘আমাদের দেশ আমাদের স্বর্গ’  </a:t>
            </a:r>
            <a:endParaRPr lang="en-US" sz="480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7664a5fe3b38faca7e3f945d274728dbe6732a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</TotalTime>
  <Words>524</Words>
  <Application>Microsoft Office PowerPoint</Application>
  <PresentationFormat>On-screen Show (4:3)</PresentationFormat>
  <Paragraphs>119</Paragraphs>
  <Slides>22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NikoshBAN</vt:lpstr>
      <vt:lpstr>SolaimanLipi</vt:lpstr>
      <vt:lpstr>SutonnyMJ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Windows User</cp:lastModifiedBy>
  <cp:revision>153</cp:revision>
  <dcterms:created xsi:type="dcterms:W3CDTF">2014-09-17T02:36:14Z</dcterms:created>
  <dcterms:modified xsi:type="dcterms:W3CDTF">2018-09-29T18:05:37Z</dcterms:modified>
</cp:coreProperties>
</file>