
<file path=[Content_Types].xml><?xml version="1.0" encoding="utf-8"?>
<Types xmlns="http://schemas.openxmlformats.org/package/2006/content-types">
  <Default ContentType="image/gif" Extension="gif"/>
  <Default ContentType="image/jpeg" Extension="jpeg"/>
  <Default ContentType="image/jpeg" Extension="jpg"/>
  <Default ContentType="video/mp4" Extension="mp4"/>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theme+xml" PartName="/ppt/theme/theme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86" r:id="rId7"/>
    <p:sldId id="287" r:id="rId8"/>
    <p:sldId id="265" r:id="rId9"/>
    <p:sldId id="268" r:id="rId10"/>
    <p:sldId id="266" r:id="rId11"/>
    <p:sldId id="267" r:id="rId12"/>
    <p:sldId id="270" r:id="rId13"/>
    <p:sldId id="271" r:id="rId14"/>
    <p:sldId id="272" r:id="rId15"/>
    <p:sldId id="273" r:id="rId16"/>
    <p:sldId id="274" r:id="rId17"/>
    <p:sldId id="288" r:id="rId18"/>
    <p:sldId id="289" r:id="rId19"/>
    <p:sldId id="290" r:id="rId20"/>
    <p:sldId id="278"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903731-3127-4FDC-AC3E-D0CE3E58420F}" type="datetimeFigureOut">
              <a:rPr lang="en-US" smtClean="0"/>
              <a:t>10/25/2019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9C6F5-9E82-4C06-BC49-9BB9659C51B9}" type="slidenum">
              <a:rPr lang="en-US" smtClean="0"/>
              <a:t>‹#›</a:t>
            </a:fld>
            <a:endParaRPr lang="en-US"/>
          </a:p>
        </p:txBody>
      </p:sp>
    </p:spTree>
    <p:extLst>
      <p:ext uri="{BB962C8B-B14F-4D97-AF65-F5344CB8AC3E}">
        <p14:creationId xmlns:p14="http://schemas.microsoft.com/office/powerpoint/2010/main" val="4182204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1C9E34-D3B9-4A3C-A987-2AE87C489090}"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C5464-FB73-47D6-BDE1-C04E1C42FC39}" type="slidenum">
              <a:rPr lang="en-US" smtClean="0"/>
              <a:t>‹#›</a:t>
            </a:fld>
            <a:endParaRPr lang="en-US"/>
          </a:p>
        </p:txBody>
      </p:sp>
    </p:spTree>
    <p:extLst>
      <p:ext uri="{BB962C8B-B14F-4D97-AF65-F5344CB8AC3E}">
        <p14:creationId xmlns:p14="http://schemas.microsoft.com/office/powerpoint/2010/main" val="767422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C9E34-D3B9-4A3C-A987-2AE87C489090}"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C5464-FB73-47D6-BDE1-C04E1C42FC39}" type="slidenum">
              <a:rPr lang="en-US" smtClean="0"/>
              <a:t>‹#›</a:t>
            </a:fld>
            <a:endParaRPr lang="en-US"/>
          </a:p>
        </p:txBody>
      </p:sp>
    </p:spTree>
    <p:extLst>
      <p:ext uri="{BB962C8B-B14F-4D97-AF65-F5344CB8AC3E}">
        <p14:creationId xmlns:p14="http://schemas.microsoft.com/office/powerpoint/2010/main" val="214914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C9E34-D3B9-4A3C-A987-2AE87C489090}"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C5464-FB73-47D6-BDE1-C04E1C42FC39}" type="slidenum">
              <a:rPr lang="en-US" smtClean="0"/>
              <a:t>‹#›</a:t>
            </a:fld>
            <a:endParaRPr lang="en-US"/>
          </a:p>
        </p:txBody>
      </p:sp>
    </p:spTree>
    <p:extLst>
      <p:ext uri="{BB962C8B-B14F-4D97-AF65-F5344CB8AC3E}">
        <p14:creationId xmlns:p14="http://schemas.microsoft.com/office/powerpoint/2010/main" val="490181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C9E34-D3B9-4A3C-A987-2AE87C489090}"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C5464-FB73-47D6-BDE1-C04E1C42FC39}"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34807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C9E34-D3B9-4A3C-A987-2AE87C489090}"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C5464-FB73-47D6-BDE1-C04E1C42FC39}" type="slidenum">
              <a:rPr lang="en-US" smtClean="0"/>
              <a:t>‹#›</a:t>
            </a:fld>
            <a:endParaRPr lang="en-US"/>
          </a:p>
        </p:txBody>
      </p:sp>
    </p:spTree>
    <p:extLst>
      <p:ext uri="{BB962C8B-B14F-4D97-AF65-F5344CB8AC3E}">
        <p14:creationId xmlns:p14="http://schemas.microsoft.com/office/powerpoint/2010/main" val="4235283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61C9E34-D3B9-4A3C-A987-2AE87C489090}" type="datetimeFigureOut">
              <a:rPr lang="en-US" smtClean="0"/>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5C5464-FB73-47D6-BDE1-C04E1C42FC39}" type="slidenum">
              <a:rPr lang="en-US" smtClean="0"/>
              <a:t>‹#›</a:t>
            </a:fld>
            <a:endParaRPr lang="en-US"/>
          </a:p>
        </p:txBody>
      </p:sp>
    </p:spTree>
    <p:extLst>
      <p:ext uri="{BB962C8B-B14F-4D97-AF65-F5344CB8AC3E}">
        <p14:creationId xmlns:p14="http://schemas.microsoft.com/office/powerpoint/2010/main" val="4123544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61C9E34-D3B9-4A3C-A987-2AE87C489090}" type="datetimeFigureOut">
              <a:rPr lang="en-US" smtClean="0"/>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5C5464-FB73-47D6-BDE1-C04E1C42FC39}" type="slidenum">
              <a:rPr lang="en-US" smtClean="0"/>
              <a:t>‹#›</a:t>
            </a:fld>
            <a:endParaRPr lang="en-US"/>
          </a:p>
        </p:txBody>
      </p:sp>
    </p:spTree>
    <p:extLst>
      <p:ext uri="{BB962C8B-B14F-4D97-AF65-F5344CB8AC3E}">
        <p14:creationId xmlns:p14="http://schemas.microsoft.com/office/powerpoint/2010/main" val="3486659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C9E34-D3B9-4A3C-A987-2AE87C489090}"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C5464-FB73-47D6-BDE1-C04E1C42FC39}" type="slidenum">
              <a:rPr lang="en-US" smtClean="0"/>
              <a:t>‹#›</a:t>
            </a:fld>
            <a:endParaRPr lang="en-US"/>
          </a:p>
        </p:txBody>
      </p:sp>
    </p:spTree>
    <p:extLst>
      <p:ext uri="{BB962C8B-B14F-4D97-AF65-F5344CB8AC3E}">
        <p14:creationId xmlns:p14="http://schemas.microsoft.com/office/powerpoint/2010/main" val="2650341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C9E34-D3B9-4A3C-A987-2AE87C489090}"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C5464-FB73-47D6-BDE1-C04E1C42FC39}" type="slidenum">
              <a:rPr lang="en-US" smtClean="0"/>
              <a:t>‹#›</a:t>
            </a:fld>
            <a:endParaRPr lang="en-US"/>
          </a:p>
        </p:txBody>
      </p:sp>
    </p:spTree>
    <p:extLst>
      <p:ext uri="{BB962C8B-B14F-4D97-AF65-F5344CB8AC3E}">
        <p14:creationId xmlns:p14="http://schemas.microsoft.com/office/powerpoint/2010/main" val="3237789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C9E34-D3B9-4A3C-A987-2AE87C489090}"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C5464-FB73-47D6-BDE1-C04E1C42FC39}" type="slidenum">
              <a:rPr lang="en-US" smtClean="0"/>
              <a:t>‹#›</a:t>
            </a:fld>
            <a:endParaRPr lang="en-US"/>
          </a:p>
        </p:txBody>
      </p:sp>
    </p:spTree>
    <p:extLst>
      <p:ext uri="{BB962C8B-B14F-4D97-AF65-F5344CB8AC3E}">
        <p14:creationId xmlns:p14="http://schemas.microsoft.com/office/powerpoint/2010/main" val="26484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C9E34-D3B9-4A3C-A987-2AE87C489090}" type="datetimeFigureOut">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C5464-FB73-47D6-BDE1-C04E1C42FC39}" type="slidenum">
              <a:rPr lang="en-US" smtClean="0"/>
              <a:t>‹#›</a:t>
            </a:fld>
            <a:endParaRPr lang="en-US"/>
          </a:p>
        </p:txBody>
      </p:sp>
    </p:spTree>
    <p:extLst>
      <p:ext uri="{BB962C8B-B14F-4D97-AF65-F5344CB8AC3E}">
        <p14:creationId xmlns:p14="http://schemas.microsoft.com/office/powerpoint/2010/main" val="264261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C9E34-D3B9-4A3C-A987-2AE87C489090}"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C5464-FB73-47D6-BDE1-C04E1C42FC39}" type="slidenum">
              <a:rPr lang="en-US" smtClean="0"/>
              <a:t>‹#›</a:t>
            </a:fld>
            <a:endParaRPr lang="en-US"/>
          </a:p>
        </p:txBody>
      </p:sp>
    </p:spTree>
    <p:extLst>
      <p:ext uri="{BB962C8B-B14F-4D97-AF65-F5344CB8AC3E}">
        <p14:creationId xmlns:p14="http://schemas.microsoft.com/office/powerpoint/2010/main" val="364538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1C9E34-D3B9-4A3C-A987-2AE87C489090}" type="datetimeFigureOut">
              <a:rPr lang="en-US" smtClean="0"/>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5C5464-FB73-47D6-BDE1-C04E1C42FC39}" type="slidenum">
              <a:rPr lang="en-US" smtClean="0"/>
              <a:t>‹#›</a:t>
            </a:fld>
            <a:endParaRPr lang="en-US"/>
          </a:p>
        </p:txBody>
      </p:sp>
    </p:spTree>
    <p:extLst>
      <p:ext uri="{BB962C8B-B14F-4D97-AF65-F5344CB8AC3E}">
        <p14:creationId xmlns:p14="http://schemas.microsoft.com/office/powerpoint/2010/main" val="81886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1C9E34-D3B9-4A3C-A987-2AE87C489090}" type="datetimeFigureOut">
              <a:rPr lang="en-US" smtClean="0"/>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5C5464-FB73-47D6-BDE1-C04E1C42FC39}" type="slidenum">
              <a:rPr lang="en-US" smtClean="0"/>
              <a:t>‹#›</a:t>
            </a:fld>
            <a:endParaRPr lang="en-US"/>
          </a:p>
        </p:txBody>
      </p:sp>
    </p:spTree>
    <p:extLst>
      <p:ext uri="{BB962C8B-B14F-4D97-AF65-F5344CB8AC3E}">
        <p14:creationId xmlns:p14="http://schemas.microsoft.com/office/powerpoint/2010/main" val="1369659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61C9E34-D3B9-4A3C-A987-2AE87C489090}" type="datetimeFigureOut">
              <a:rPr lang="en-US" smtClean="0"/>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5C5464-FB73-47D6-BDE1-C04E1C42FC39}" type="slidenum">
              <a:rPr lang="en-US" smtClean="0"/>
              <a:t>‹#›</a:t>
            </a:fld>
            <a:endParaRPr lang="en-US"/>
          </a:p>
        </p:txBody>
      </p:sp>
    </p:spTree>
    <p:extLst>
      <p:ext uri="{BB962C8B-B14F-4D97-AF65-F5344CB8AC3E}">
        <p14:creationId xmlns:p14="http://schemas.microsoft.com/office/powerpoint/2010/main" val="1933322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C9E34-D3B9-4A3C-A987-2AE87C489090}"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C5464-FB73-47D6-BDE1-C04E1C42FC39}" type="slidenum">
              <a:rPr lang="en-US" smtClean="0"/>
              <a:t>‹#›</a:t>
            </a:fld>
            <a:endParaRPr lang="en-US"/>
          </a:p>
        </p:txBody>
      </p:sp>
    </p:spTree>
    <p:extLst>
      <p:ext uri="{BB962C8B-B14F-4D97-AF65-F5344CB8AC3E}">
        <p14:creationId xmlns:p14="http://schemas.microsoft.com/office/powerpoint/2010/main" val="1339840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C9E34-D3B9-4A3C-A987-2AE87C489090}" type="datetimeFigureOut">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C5464-FB73-47D6-BDE1-C04E1C42FC39}" type="slidenum">
              <a:rPr lang="en-US" smtClean="0"/>
              <a:t>‹#›</a:t>
            </a:fld>
            <a:endParaRPr lang="en-US"/>
          </a:p>
        </p:txBody>
      </p:sp>
    </p:spTree>
    <p:extLst>
      <p:ext uri="{BB962C8B-B14F-4D97-AF65-F5344CB8AC3E}">
        <p14:creationId xmlns:p14="http://schemas.microsoft.com/office/powerpoint/2010/main" val="343304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61C9E34-D3B9-4A3C-A987-2AE87C489090}" type="datetimeFigureOut">
              <a:rPr lang="en-US" smtClean="0"/>
              <a:t>10/25/2019</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65C5464-FB73-47D6-BDE1-C04E1C42FC39}" type="slidenum">
              <a:rPr lang="en-US" smtClean="0"/>
              <a:t>‹#›</a:t>
            </a:fld>
            <a:endParaRPr lang="en-US"/>
          </a:p>
        </p:txBody>
      </p:sp>
    </p:spTree>
    <p:extLst>
      <p:ext uri="{BB962C8B-B14F-4D97-AF65-F5344CB8AC3E}">
        <p14:creationId xmlns:p14="http://schemas.microsoft.com/office/powerpoint/2010/main" val="4065721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26.jpeg" Type="http://schemas.openxmlformats.org/officeDocument/2006/relationships/image"/><Relationship Id="rId2" Target="../media/image25.jpeg" Type="http://schemas.openxmlformats.org/officeDocument/2006/relationships/image"/><Relationship Id="rId1" Target="../slideLayouts/slideLayout2.xml" Type="http://schemas.openxmlformats.org/officeDocument/2006/relationships/slideLayout"/><Relationship Id="rId4" Target="../media/image27.jpeg" Type="http://schemas.openxmlformats.org/officeDocument/2006/relationships/image"/></Relationships>
</file>

<file path=ppt/slides/_rels/slide11.xml.rels><?xml version="1.0" encoding="UTF-8" standalone="yes" ?><Relationships xmlns="http://schemas.openxmlformats.org/package/2006/relationships"><Relationship Id="rId2" Target="../media/image28.jpeg" Type="http://schemas.openxmlformats.org/officeDocument/2006/relationships/imag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arget="../media/image35.jpeg" Type="http://schemas.openxmlformats.org/officeDocument/2006/relationships/image"/><Relationship Id="rId2" Target="../media/image34.jpeg" Type="http://schemas.openxmlformats.org/officeDocument/2006/relationships/image"/><Relationship Id="rId1" Target="../slideLayouts/slideLayout2.xml" Type="http://schemas.openxmlformats.org/officeDocument/2006/relationships/slideLayout"/><Relationship Id="rId5" Target="../media/image37.jpeg" Type="http://schemas.openxmlformats.org/officeDocument/2006/relationships/image"/><Relationship Id="rId4" Target="../media/image36.jpeg" Type="http://schemas.openxmlformats.org/officeDocument/2006/relationships/image"/></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arget="../slideLayouts/slideLayout2.xml" Type="http://schemas.openxmlformats.org/officeDocument/2006/relationships/slideLayout"/><Relationship Id="rId2" Target="../media/media1.mp4" Type="http://schemas.openxmlformats.org/officeDocument/2006/relationships/video"/><Relationship Id="rId1" Target="../media/media1.mp4" Type="http://schemas.microsoft.com/office/2007/relationships/media"/><Relationship Id="rId4" Target="../media/image8.jpeg" Type="http://schemas.openxmlformats.org/officeDocument/2006/relationships/image"/></Relationships>
</file>

<file path=ppt/slides/_rels/slide4.xml.rels><?xml version="1.0" encoding="UTF-8" standalone="yes" ?><Relationships xmlns="http://schemas.openxmlformats.org/package/2006/relationships"><Relationship Id="rId3" Target="../media/image10.jpeg" Type="http://schemas.openxmlformats.org/officeDocument/2006/relationships/image"/><Relationship Id="rId2" Target="../media/image9.jpeg" Type="http://schemas.openxmlformats.org/officeDocument/2006/relationships/imag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arget="../media/image17.jpeg" Type="http://schemas.openxmlformats.org/officeDocument/2006/relationships/image"/><Relationship Id="rId1" Target="../slideLayouts/slideLayout7.xml" Type="http://schemas.openxmlformats.org/officeDocument/2006/relationships/slideLayout"/></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arget="../media/image20.jpeg" Type="http://schemas.openxmlformats.org/officeDocument/2006/relationships/image"/><Relationship Id="rId7" Target="../media/image24.jpeg" Type="http://schemas.openxmlformats.org/officeDocument/2006/relationships/image"/><Relationship Id="rId2" Target="../media/image19.jpeg" Type="http://schemas.openxmlformats.org/officeDocument/2006/relationships/image"/><Relationship Id="rId1" Target="../slideLayouts/slideLayout2.xml" Type="http://schemas.openxmlformats.org/officeDocument/2006/relationships/slideLayout"/><Relationship Id="rId6" Target="../media/image23.jpeg" Type="http://schemas.openxmlformats.org/officeDocument/2006/relationships/image"/><Relationship Id="rId5" Target="../media/image22.jpeg" Type="http://schemas.openxmlformats.org/officeDocument/2006/relationships/image"/><Relationship Id="rId4" Target="../media/image21.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E375A1-9BF2-4C38-ADE7-81E8E41FD8F5}"/>
              </a:ext>
            </a:extLst>
          </p:cNvPr>
          <p:cNvSpPr txBox="1"/>
          <p:nvPr/>
        </p:nvSpPr>
        <p:spPr>
          <a:xfrm>
            <a:off x="777922" y="5390866"/>
            <a:ext cx="10795379" cy="1107996"/>
          </a:xfrm>
          <a:prstGeom prst="rect">
            <a:avLst/>
          </a:prstGeom>
          <a:blipFill>
            <a:blip r:embed="rId2">
              <a:extLst>
                <a:ext uri="{28A0092B-C50C-407E-A947-70E740481C1C}">
                  <a14:useLocalDpi xmlns:a14="http://schemas.microsoft.com/office/drawing/2010/main"/>
                </a:ext>
              </a:extLst>
            </a:blip>
            <a:tile tx="0" ty="0" sx="100000" sy="100000" flip="none" algn="tl"/>
          </a:blipFill>
          <a:ln w="57150"/>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6600" b="1" dirty="0" err="1">
                <a:latin typeface="NikoshBAN" panose="02000000000000000000" pitchFamily="2" charset="0"/>
                <a:cs typeface="NikoshBAN" panose="02000000000000000000" pitchFamily="2" charset="0"/>
              </a:rPr>
              <a:t>স্বাগতম</a:t>
            </a:r>
            <a:endParaRPr lang="en-US" sz="6600" b="1"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04E38C51-5E36-435A-8C6F-1957958AAC6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59308"/>
            <a:ext cx="12191999" cy="477671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contourW="12700">
            <a:contourClr>
              <a:srgbClr val="FDFDFD"/>
            </a:contourClr>
          </a:sp3d>
        </p:spPr>
      </p:pic>
      <p:sp>
        <p:nvSpPr>
          <p:cNvPr id="7" name="Frame 6">
            <a:extLst>
              <a:ext uri="{FF2B5EF4-FFF2-40B4-BE49-F238E27FC236}">
                <a16:creationId xmlns:a16="http://schemas.microsoft.com/office/drawing/2014/main" id="{EF20C05F-7FC8-42CC-8120-6CD6618DC7BC}"/>
              </a:ext>
            </a:extLst>
          </p:cNvPr>
          <p:cNvSpPr/>
          <p:nvPr/>
        </p:nvSpPr>
        <p:spPr>
          <a:xfrm>
            <a:off x="1" y="0"/>
            <a:ext cx="12192000" cy="6858000"/>
          </a:xfrm>
          <a:prstGeom prst="frame">
            <a:avLst>
              <a:gd name="adj1" fmla="val 3232"/>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4377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0B90E3B0-CD46-46BA-BBFF-BDE05567A6DC}"/>
              </a:ext>
            </a:extLst>
          </p:cNvPr>
          <p:cNvSpPr/>
          <p:nvPr/>
        </p:nvSpPr>
        <p:spPr>
          <a:xfrm>
            <a:off x="0" y="0"/>
            <a:ext cx="12192000" cy="6858000"/>
          </a:xfrm>
          <a:prstGeom prst="frame">
            <a:avLst>
              <a:gd name="adj1" fmla="val 3431"/>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7F0E6658-33A2-4027-A379-E4E732B6AF20}"/>
              </a:ext>
            </a:extLst>
          </p:cNvPr>
          <p:cNvSpPr txBox="1"/>
          <p:nvPr/>
        </p:nvSpPr>
        <p:spPr>
          <a:xfrm>
            <a:off x="5667269" y="294423"/>
            <a:ext cx="4556148" cy="646331"/>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bn-BD" sz="3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সামাজিক জীবন</a:t>
            </a:r>
            <a:endParaRPr lang="en-US" sz="3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pic>
        <p:nvPicPr>
          <p:cNvPr id="7" name="Picture 3">
            <a:extLst>
              <a:ext uri="{FF2B5EF4-FFF2-40B4-BE49-F238E27FC236}">
                <a16:creationId xmlns:a16="http://schemas.microsoft.com/office/drawing/2014/main" id="{0C2A17BD-4020-4725-B3B3-86DA82F8BE2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2137" y="410570"/>
            <a:ext cx="3864522" cy="3042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D0006A36-6FEE-4ED4-9640-A9FDA637EB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1007" y="3534175"/>
            <a:ext cx="3864522" cy="2913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a:extLst>
              <a:ext uri="{FF2B5EF4-FFF2-40B4-BE49-F238E27FC236}">
                <a16:creationId xmlns:a16="http://schemas.microsoft.com/office/drawing/2014/main" id="{5C801E53-B39A-430A-82BB-B930EA12C4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91320" y="1064526"/>
            <a:ext cx="6959152" cy="32647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AF0DAB48-BFCF-4D4C-9744-6FB7A6F9D168}"/>
              </a:ext>
            </a:extLst>
          </p:cNvPr>
          <p:cNvSpPr/>
          <p:nvPr/>
        </p:nvSpPr>
        <p:spPr>
          <a:xfrm>
            <a:off x="4491320" y="4329248"/>
            <a:ext cx="7054686" cy="1938992"/>
          </a:xfrm>
          <a:prstGeom prst="rect">
            <a:avLst/>
          </a:prstGeom>
        </p:spPr>
        <p:txBody>
          <a:bodyPr wrap="square">
            <a:spAutoFit/>
          </a:bodyPr>
          <a:lstStyle/>
          <a:p>
            <a:pPr algn="just"/>
            <a:r>
              <a:rPr lang="bn-BD" sz="2400" b="1" dirty="0">
                <a:latin typeface="NikoshBAN" pitchFamily="2" charset="0"/>
                <a:cs typeface="NikoshBAN" pitchFamily="2" charset="0"/>
              </a:rPr>
              <a:t>চাকমা সমাজের মূল অংশ পরিবার । </a:t>
            </a:r>
            <a:r>
              <a:rPr lang="en-US" sz="2400" b="1" dirty="0">
                <a:latin typeface="NikoshBAN" pitchFamily="2" charset="0"/>
                <a:cs typeface="NikoshBAN" pitchFamily="2" charset="0"/>
              </a:rPr>
              <a:t>ক</a:t>
            </a:r>
            <a:r>
              <a:rPr lang="as-IN" sz="2400" b="1" dirty="0">
                <a:latin typeface="NikoshBAN" pitchFamily="2" charset="0"/>
                <a:cs typeface="NikoshBAN" pitchFamily="2" charset="0"/>
              </a:rPr>
              <a:t>য়</a:t>
            </a:r>
            <a:r>
              <a:rPr lang="en-US" sz="2400" b="1" dirty="0" err="1">
                <a:latin typeface="NikoshBAN" pitchFamily="2" charset="0"/>
                <a:cs typeface="NikoshBAN" pitchFamily="2" charset="0"/>
              </a:rPr>
              <a:t>েকটি</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চাক</a:t>
            </a:r>
            <a:r>
              <a:rPr lang="as-IN" sz="2400" b="1" dirty="0">
                <a:latin typeface="NikoshBAN" pitchFamily="2" charset="0"/>
                <a:cs typeface="NikoshBAN" pitchFamily="2" charset="0"/>
              </a:rPr>
              <a:t>ম</a:t>
            </a:r>
            <a:r>
              <a:rPr lang="en-US" sz="2400" b="1" dirty="0">
                <a:latin typeface="NikoshBAN" pitchFamily="2" charset="0"/>
                <a:cs typeface="NikoshBAN" pitchFamily="2" charset="0"/>
              </a:rPr>
              <a:t>া </a:t>
            </a:r>
            <a:r>
              <a:rPr lang="as-IN" sz="2400" b="1" dirty="0">
                <a:latin typeface="NikoshBAN" pitchFamily="2" charset="0"/>
                <a:cs typeface="NikoshBAN" pitchFamily="2" charset="0"/>
              </a:rPr>
              <a:t>প</a:t>
            </a:r>
            <a:r>
              <a:rPr lang="en-US" sz="2400" b="1" dirty="0">
                <a:latin typeface="NikoshBAN" pitchFamily="2" charset="0"/>
                <a:cs typeface="NikoshBAN" pitchFamily="2" charset="0"/>
              </a:rPr>
              <a:t>র</a:t>
            </a:r>
            <a:r>
              <a:rPr lang="as-IN" sz="2400" b="1" dirty="0">
                <a:latin typeface="NikoshBAN" pitchFamily="2" charset="0"/>
                <a:cs typeface="NikoshBAN" pitchFamily="2" charset="0"/>
              </a:rPr>
              <a:t>ি</a:t>
            </a:r>
            <a:r>
              <a:rPr lang="en-US" sz="2400" b="1" dirty="0" err="1">
                <a:latin typeface="NikoshBAN" pitchFamily="2" charset="0"/>
                <a:cs typeface="NikoshBAN" pitchFamily="2" charset="0"/>
              </a:rPr>
              <a:t>বার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মিলে</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গঠিত</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হয়</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আদাম</a:t>
            </a:r>
            <a:r>
              <a:rPr lang="en-US" sz="2400" b="1" dirty="0">
                <a:latin typeface="NikoshBAN" pitchFamily="2" charset="0"/>
                <a:cs typeface="NikoshBAN" pitchFamily="2" charset="0"/>
              </a:rPr>
              <a:t> </a:t>
            </a:r>
            <a:r>
              <a:rPr lang="as-IN" sz="2400" b="1" dirty="0">
                <a:latin typeface="NikoshBAN" pitchFamily="2" charset="0"/>
                <a:cs typeface="NikoshBAN" pitchFamily="2" charset="0"/>
              </a:rPr>
              <a:t>ব</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পাড়া</a:t>
            </a:r>
            <a:r>
              <a:rPr lang="en-US" sz="2400" b="1" dirty="0">
                <a:latin typeface="NikoshBAN" pitchFamily="2" charset="0"/>
                <a:cs typeface="NikoshBAN" pitchFamily="2" charset="0"/>
              </a:rPr>
              <a:t>। </a:t>
            </a:r>
            <a:r>
              <a:rPr lang="as-IN" sz="2400" b="1" dirty="0">
                <a:latin typeface="NikoshBAN" pitchFamily="2" charset="0"/>
                <a:cs typeface="NikoshBAN" pitchFamily="2" charset="0"/>
              </a:rPr>
              <a:t>প</a:t>
            </a:r>
            <a:r>
              <a:rPr lang="en-US" sz="2400" b="1" dirty="0">
                <a:latin typeface="NikoshBAN" pitchFamily="2" charset="0"/>
                <a:cs typeface="NikoshBAN" pitchFamily="2" charset="0"/>
              </a:rPr>
              <a:t>া</a:t>
            </a:r>
            <a:r>
              <a:rPr lang="as-IN" sz="2400" b="1" dirty="0">
                <a:latin typeface="NikoshBAN" pitchFamily="2" charset="0"/>
                <a:cs typeface="NikoshBAN" pitchFamily="2" charset="0"/>
              </a:rPr>
              <a:t>ড়</a:t>
            </a:r>
            <a:r>
              <a:rPr lang="en-US" sz="2400" b="1" dirty="0">
                <a:latin typeface="NikoshBAN" pitchFamily="2" charset="0"/>
                <a:cs typeface="NikoshBAN" pitchFamily="2" charset="0"/>
              </a:rPr>
              <a:t>া </a:t>
            </a:r>
            <a:r>
              <a:rPr lang="as-IN" sz="2400" b="1" dirty="0">
                <a:latin typeface="NikoshBAN" pitchFamily="2" charset="0"/>
                <a:cs typeface="NikoshBAN" pitchFamily="2" charset="0"/>
              </a:rPr>
              <a:t>প</a:t>
            </a:r>
            <a:r>
              <a:rPr lang="en-US" sz="2400" b="1" dirty="0">
                <a:latin typeface="NikoshBAN" pitchFamily="2" charset="0"/>
                <a:cs typeface="NikoshBAN" pitchFamily="2" charset="0"/>
              </a:rPr>
              <a:t>্</a:t>
            </a:r>
            <a:r>
              <a:rPr lang="as-IN" sz="2400" b="1" dirty="0">
                <a:latin typeface="NikoshBAN" pitchFamily="2" charset="0"/>
                <a:cs typeface="NikoshBAN" pitchFamily="2" charset="0"/>
              </a:rPr>
              <a:t>র</a:t>
            </a:r>
            <a:r>
              <a:rPr lang="en-US" sz="2400" b="1" dirty="0" err="1">
                <a:latin typeface="NikoshBAN" pitchFamily="2" charset="0"/>
                <a:cs typeface="NikoshBAN" pitchFamily="2" charset="0"/>
              </a:rPr>
              <a:t>ধান</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হলেন</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কার</a:t>
            </a:r>
            <a:r>
              <a:rPr lang="as-IN" sz="2400" b="1" dirty="0">
                <a:latin typeface="NikoshBAN" pitchFamily="2" charset="0"/>
                <a:cs typeface="NikoshBAN" pitchFamily="2" charset="0"/>
              </a:rPr>
              <a:t>্</a:t>
            </a:r>
            <a:r>
              <a:rPr lang="en-US" sz="2400" b="1" dirty="0">
                <a:latin typeface="NikoshBAN" pitchFamily="2" charset="0"/>
                <a:cs typeface="NikoshBAN" pitchFamily="2" charset="0"/>
              </a:rPr>
              <a:t>ব</a:t>
            </a:r>
            <a:r>
              <a:rPr lang="as-IN" sz="2400" b="1" dirty="0">
                <a:latin typeface="NikoshBAN" pitchFamily="2" charset="0"/>
                <a:cs typeface="NikoshBAN" pitchFamily="2" charset="0"/>
              </a:rPr>
              <a:t>া</a:t>
            </a:r>
            <a:r>
              <a:rPr lang="en-US" sz="2400" b="1" dirty="0">
                <a:latin typeface="NikoshBAN" pitchFamily="2" charset="0"/>
                <a:cs typeface="NikoshBAN" pitchFamily="2" charset="0"/>
              </a:rPr>
              <a:t>র</a:t>
            </a:r>
            <a:r>
              <a:rPr lang="as-IN" sz="2400" b="1" dirty="0">
                <a:latin typeface="NikoshBAN" pitchFamily="2" charset="0"/>
                <a:cs typeface="NikoshBAN" pitchFamily="2" charset="0"/>
              </a:rPr>
              <a:t>ী</a:t>
            </a:r>
            <a:r>
              <a:rPr lang="en-US" sz="2400" b="1" dirty="0">
                <a:latin typeface="NikoshBAN" pitchFamily="2" charset="0"/>
                <a:cs typeface="NikoshBAN" pitchFamily="2" charset="0"/>
              </a:rPr>
              <a:t> ।  </a:t>
            </a:r>
            <a:r>
              <a:rPr lang="as-IN" sz="2400" b="1" dirty="0">
                <a:latin typeface="NikoshBAN" pitchFamily="2" charset="0"/>
                <a:cs typeface="NikoshBAN" pitchFamily="2" charset="0"/>
              </a:rPr>
              <a:t>আ</a:t>
            </a:r>
            <a:r>
              <a:rPr lang="en-US" sz="2400" b="1" dirty="0">
                <a:latin typeface="NikoshBAN" pitchFamily="2" charset="0"/>
                <a:cs typeface="NikoshBAN" pitchFamily="2" charset="0"/>
              </a:rPr>
              <a:t>ব</a:t>
            </a:r>
            <a:r>
              <a:rPr lang="as-IN" sz="2400" b="1" dirty="0">
                <a:latin typeface="NikoshBAN" pitchFamily="2" charset="0"/>
                <a:cs typeface="NikoshBAN" pitchFamily="2" charset="0"/>
              </a:rPr>
              <a:t>া</a:t>
            </a:r>
            <a:r>
              <a:rPr lang="en-US" sz="2400" b="1" dirty="0">
                <a:latin typeface="NikoshBAN" pitchFamily="2" charset="0"/>
                <a:cs typeface="NikoshBAN" pitchFamily="2" charset="0"/>
              </a:rPr>
              <a:t>র </a:t>
            </a:r>
            <a:r>
              <a:rPr lang="as-IN" sz="2400" b="1" dirty="0">
                <a:latin typeface="NikoshBAN" pitchFamily="2" charset="0"/>
                <a:cs typeface="NikoshBAN" pitchFamily="2" charset="0"/>
              </a:rPr>
              <a:t>ক</a:t>
            </a:r>
            <a:r>
              <a:rPr lang="en-US" sz="2400" b="1" dirty="0">
                <a:latin typeface="NikoshBAN" pitchFamily="2" charset="0"/>
                <a:cs typeface="NikoshBAN" pitchFamily="2" charset="0"/>
              </a:rPr>
              <a:t>য়</a:t>
            </a:r>
            <a:r>
              <a:rPr lang="as-IN" sz="2400" b="1" dirty="0">
                <a:latin typeface="NikoshBAN" pitchFamily="2" charset="0"/>
                <a:cs typeface="NikoshBAN" pitchFamily="2" charset="0"/>
              </a:rPr>
              <a:t>ে</a:t>
            </a:r>
            <a:r>
              <a:rPr lang="en-US" sz="2400" b="1" dirty="0">
                <a:latin typeface="NikoshBAN" pitchFamily="2" charset="0"/>
                <a:cs typeface="NikoshBAN" pitchFamily="2" charset="0"/>
              </a:rPr>
              <a:t>ক</a:t>
            </a:r>
            <a:r>
              <a:rPr lang="as-IN" sz="2400" b="1" dirty="0">
                <a:latin typeface="NikoshBAN" pitchFamily="2" charset="0"/>
                <a:cs typeface="NikoshBAN" pitchFamily="2" charset="0"/>
              </a:rPr>
              <a:t>ট</a:t>
            </a:r>
            <a:r>
              <a:rPr lang="en-US" sz="2400" b="1" dirty="0">
                <a:latin typeface="NikoshBAN" pitchFamily="2" charset="0"/>
                <a:cs typeface="NikoshBAN" pitchFamily="2" charset="0"/>
              </a:rPr>
              <a:t>ি </a:t>
            </a:r>
            <a:r>
              <a:rPr lang="as-IN" sz="2400" b="1" dirty="0">
                <a:latin typeface="NikoshBAN" pitchFamily="2" charset="0"/>
                <a:cs typeface="NikoshBAN" pitchFamily="2" charset="0"/>
              </a:rPr>
              <a:t>প</a:t>
            </a:r>
            <a:r>
              <a:rPr lang="en-US" sz="2400" b="1" dirty="0">
                <a:latin typeface="NikoshBAN" pitchFamily="2" charset="0"/>
                <a:cs typeface="NikoshBAN" pitchFamily="2" charset="0"/>
              </a:rPr>
              <a:t>া</a:t>
            </a:r>
            <a:r>
              <a:rPr lang="as-IN" sz="2400" b="1" dirty="0">
                <a:latin typeface="NikoshBAN" pitchFamily="2" charset="0"/>
                <a:cs typeface="NikoshBAN" pitchFamily="2" charset="0"/>
              </a:rPr>
              <a:t>ড়</a:t>
            </a:r>
            <a:r>
              <a:rPr lang="en-US" sz="2400" b="1" dirty="0">
                <a:latin typeface="NikoshBAN" pitchFamily="2" charset="0"/>
                <a:cs typeface="NikoshBAN" pitchFamily="2" charset="0"/>
              </a:rPr>
              <a:t>া </a:t>
            </a:r>
            <a:r>
              <a:rPr lang="as-IN" sz="2400" b="1" dirty="0">
                <a:latin typeface="NikoshBAN" pitchFamily="2" charset="0"/>
                <a:cs typeface="NikoshBAN" pitchFamily="2" charset="0"/>
              </a:rPr>
              <a:t>ম</a:t>
            </a:r>
            <a:r>
              <a:rPr lang="en-US" sz="2400" b="1" dirty="0">
                <a:latin typeface="NikoshBAN" pitchFamily="2" charset="0"/>
                <a:cs typeface="NikoshBAN" pitchFamily="2" charset="0"/>
              </a:rPr>
              <a:t>ি</a:t>
            </a:r>
            <a:r>
              <a:rPr lang="as-IN" sz="2400" b="1" dirty="0">
                <a:latin typeface="NikoshBAN" pitchFamily="2" charset="0"/>
                <a:cs typeface="NikoshBAN" pitchFamily="2" charset="0"/>
              </a:rPr>
              <a:t>ল</a:t>
            </a:r>
            <a:r>
              <a:rPr lang="en-US" sz="2400" b="1" dirty="0">
                <a:latin typeface="NikoshBAN" pitchFamily="2" charset="0"/>
                <a:cs typeface="NikoshBAN" pitchFamily="2" charset="0"/>
              </a:rPr>
              <a:t>ে   </a:t>
            </a:r>
            <a:r>
              <a:rPr lang="as-IN" sz="2400" b="1" dirty="0">
                <a:latin typeface="NikoshBAN" pitchFamily="2" charset="0"/>
                <a:cs typeface="NikoshBAN" pitchFamily="2" charset="0"/>
              </a:rPr>
              <a:t>ত</a:t>
            </a:r>
            <a:r>
              <a:rPr lang="en-US" sz="2400" b="1" dirty="0" err="1">
                <a:latin typeface="NikoshBAN" pitchFamily="2" charset="0"/>
                <a:cs typeface="NikoshBAN" pitchFamily="2" charset="0"/>
              </a:rPr>
              <a:t>ৈরি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হয়</a:t>
            </a:r>
            <a:r>
              <a:rPr lang="en-US" sz="2400" b="1" dirty="0">
                <a:latin typeface="NikoshBAN" pitchFamily="2" charset="0"/>
                <a:cs typeface="NikoshBAN" pitchFamily="2" charset="0"/>
              </a:rPr>
              <a:t> ম</a:t>
            </a:r>
            <a:r>
              <a:rPr lang="as-IN" sz="2400" b="1" dirty="0">
                <a:latin typeface="NikoshBAN" pitchFamily="2" charset="0"/>
                <a:cs typeface="NikoshBAN" pitchFamily="2" charset="0"/>
              </a:rPr>
              <a:t>ৌ</a:t>
            </a:r>
            <a:r>
              <a:rPr lang="en-US" sz="2400" b="1" dirty="0">
                <a:latin typeface="NikoshBAN" pitchFamily="2" charset="0"/>
                <a:cs typeface="NikoshBAN" pitchFamily="2" charset="0"/>
              </a:rPr>
              <a:t>জ</a:t>
            </a:r>
            <a:r>
              <a:rPr lang="as-IN" sz="2400" b="1" dirty="0">
                <a:latin typeface="NikoshBAN" pitchFamily="2" charset="0"/>
                <a:cs typeface="NikoshBAN" pitchFamily="2" charset="0"/>
              </a:rPr>
              <a:t>া</a:t>
            </a:r>
            <a:r>
              <a:rPr lang="en-US" sz="2400" b="1" dirty="0">
                <a:latin typeface="NikoshBAN" pitchFamily="2" charset="0"/>
                <a:cs typeface="NikoshBAN" pitchFamily="2" charset="0"/>
              </a:rPr>
              <a:t>  </a:t>
            </a:r>
            <a:r>
              <a:rPr lang="as-IN" sz="2400" b="1" dirty="0">
                <a:latin typeface="NikoshBAN" pitchFamily="2" charset="0"/>
                <a:cs typeface="NikoshBAN" pitchFamily="2" charset="0"/>
              </a:rPr>
              <a:t>এ</a:t>
            </a:r>
            <a:r>
              <a:rPr lang="en-US" sz="2400" b="1" dirty="0">
                <a:latin typeface="NikoshBAN" pitchFamily="2" charset="0"/>
                <a:cs typeface="NikoshBAN" pitchFamily="2" charset="0"/>
              </a:rPr>
              <a:t>র </a:t>
            </a:r>
            <a:r>
              <a:rPr lang="as-IN" sz="2400" b="1" dirty="0">
                <a:latin typeface="NikoshBAN" pitchFamily="2" charset="0"/>
                <a:cs typeface="NikoshBAN" pitchFamily="2" charset="0"/>
              </a:rPr>
              <a:t>প</a:t>
            </a:r>
            <a:r>
              <a:rPr lang="en-US" sz="2400" b="1" dirty="0">
                <a:latin typeface="NikoshBAN" pitchFamily="2" charset="0"/>
                <a:cs typeface="NikoshBAN" pitchFamily="2" charset="0"/>
              </a:rPr>
              <a:t>্</a:t>
            </a:r>
            <a:r>
              <a:rPr lang="as-IN" sz="2400" b="1" dirty="0">
                <a:latin typeface="NikoshBAN" pitchFamily="2" charset="0"/>
                <a:cs typeface="NikoshBAN" pitchFamily="2" charset="0"/>
              </a:rPr>
              <a:t>র</a:t>
            </a:r>
            <a:r>
              <a:rPr lang="en-US" sz="2400" b="1" dirty="0" err="1">
                <a:latin typeface="NikoshBAN" pitchFamily="2" charset="0"/>
                <a:cs typeface="NikoshBAN" pitchFamily="2" charset="0"/>
              </a:rPr>
              <a:t>ধান</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হলেন</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হেডম্যান</a:t>
            </a:r>
            <a:r>
              <a:rPr lang="en-US" sz="2400" b="1" dirty="0">
                <a:latin typeface="NikoshBAN" pitchFamily="2" charset="0"/>
                <a:cs typeface="NikoshBAN" pitchFamily="2" charset="0"/>
              </a:rPr>
              <a:t> । </a:t>
            </a:r>
            <a:r>
              <a:rPr lang="en-US" sz="2400" b="1" dirty="0" err="1">
                <a:latin typeface="NikoshBAN" pitchFamily="2" charset="0"/>
                <a:cs typeface="NikoshBAN" pitchFamily="2" charset="0"/>
              </a:rPr>
              <a:t>কয়েক</a:t>
            </a:r>
            <a:r>
              <a:rPr lang="as-IN" sz="2400" b="1" dirty="0">
                <a:latin typeface="NikoshBAN" pitchFamily="2" charset="0"/>
                <a:cs typeface="NikoshBAN" pitchFamily="2" charset="0"/>
              </a:rPr>
              <a:t>ট</a:t>
            </a:r>
            <a:r>
              <a:rPr lang="en-US" sz="2400" b="1" dirty="0">
                <a:latin typeface="NikoshBAN" pitchFamily="2" charset="0"/>
                <a:cs typeface="NikoshBAN" pitchFamily="2" charset="0"/>
              </a:rPr>
              <a:t>ি </a:t>
            </a:r>
            <a:r>
              <a:rPr lang="as-IN" sz="2400" b="1" dirty="0">
                <a:latin typeface="NikoshBAN" pitchFamily="2" charset="0"/>
                <a:cs typeface="NikoshBAN" pitchFamily="2" charset="0"/>
              </a:rPr>
              <a:t>ম</a:t>
            </a:r>
            <a:r>
              <a:rPr lang="en-US" sz="2400" b="1" dirty="0" err="1">
                <a:latin typeface="NikoshBAN" pitchFamily="2" charset="0"/>
                <a:cs typeface="NikoshBAN" pitchFamily="2" charset="0"/>
              </a:rPr>
              <a:t>ৌজা</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মিলে</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চাক</a:t>
            </a:r>
            <a:r>
              <a:rPr lang="as-IN" sz="2400" b="1" dirty="0">
                <a:latin typeface="NikoshBAN" pitchFamily="2" charset="0"/>
                <a:cs typeface="NikoshBAN" pitchFamily="2" charset="0"/>
              </a:rPr>
              <a:t>ম</a:t>
            </a:r>
            <a:r>
              <a:rPr lang="en-US" sz="2400" b="1" dirty="0">
                <a:latin typeface="NikoshBAN" pitchFamily="2" charset="0"/>
                <a:cs typeface="NikoshBAN" pitchFamily="2" charset="0"/>
              </a:rPr>
              <a:t>া </a:t>
            </a:r>
            <a:r>
              <a:rPr lang="as-IN" sz="2400" b="1" dirty="0">
                <a:latin typeface="NikoshBAN" pitchFamily="2" charset="0"/>
                <a:cs typeface="NikoshBAN" pitchFamily="2" charset="0"/>
              </a:rPr>
              <a:t>স</a:t>
            </a:r>
            <a:r>
              <a:rPr lang="en-US" sz="2400" b="1" dirty="0">
                <a:latin typeface="NikoshBAN" pitchFamily="2" charset="0"/>
                <a:cs typeface="NikoshBAN" pitchFamily="2" charset="0"/>
              </a:rPr>
              <a:t>া</a:t>
            </a:r>
            <a:r>
              <a:rPr lang="as-IN" sz="2400" b="1" dirty="0">
                <a:latin typeface="NikoshBAN" pitchFamily="2" charset="0"/>
                <a:cs typeface="NikoshBAN" pitchFamily="2" charset="0"/>
              </a:rPr>
              <a:t>র</a:t>
            </a:r>
            <a:r>
              <a:rPr lang="en-US" sz="2400" b="1" dirty="0" err="1">
                <a:latin typeface="NikoshBAN" pitchFamily="2" charset="0"/>
                <a:cs typeface="NikoshBAN" pitchFamily="2" charset="0"/>
              </a:rPr>
              <a:t>্কেল</a:t>
            </a:r>
            <a:r>
              <a:rPr lang="en-US" sz="2400" b="1" dirty="0">
                <a:latin typeface="NikoshBAN" pitchFamily="2" charset="0"/>
                <a:cs typeface="NikoshBAN" pitchFamily="2" charset="0"/>
              </a:rPr>
              <a:t>  গ</a:t>
            </a:r>
            <a:r>
              <a:rPr lang="as-IN" sz="2400" b="1" dirty="0">
                <a:latin typeface="NikoshBAN" pitchFamily="2" charset="0"/>
                <a:cs typeface="NikoshBAN" pitchFamily="2" charset="0"/>
              </a:rPr>
              <a:t>ঠ</a:t>
            </a:r>
            <a:r>
              <a:rPr lang="en-US" sz="2400" b="1" dirty="0">
                <a:latin typeface="NikoshBAN" pitchFamily="2" charset="0"/>
                <a:cs typeface="NikoshBAN" pitchFamily="2" charset="0"/>
              </a:rPr>
              <a:t>ি</a:t>
            </a:r>
            <a:r>
              <a:rPr lang="as-IN" sz="2400" b="1" dirty="0">
                <a:latin typeface="NikoshBAN" pitchFamily="2" charset="0"/>
                <a:cs typeface="NikoshBAN" pitchFamily="2" charset="0"/>
              </a:rPr>
              <a:t>ত</a:t>
            </a:r>
            <a:r>
              <a:rPr lang="en-US" sz="2400" b="1" dirty="0">
                <a:latin typeface="NikoshBAN" pitchFamily="2" charset="0"/>
                <a:cs typeface="NikoshBAN" pitchFamily="2" charset="0"/>
              </a:rPr>
              <a:t> </a:t>
            </a:r>
            <a:r>
              <a:rPr lang="as-IN" sz="2400" b="1" dirty="0">
                <a:latin typeface="NikoshBAN" pitchFamily="2" charset="0"/>
                <a:cs typeface="NikoshBAN" pitchFamily="2" charset="0"/>
              </a:rPr>
              <a:t>হ</a:t>
            </a:r>
            <a:r>
              <a:rPr lang="en-US" sz="2400" b="1" dirty="0">
                <a:latin typeface="NikoshBAN" pitchFamily="2" charset="0"/>
                <a:cs typeface="NikoshBAN" pitchFamily="2" charset="0"/>
              </a:rPr>
              <a:t>য় </a:t>
            </a:r>
            <a:r>
              <a:rPr lang="as-IN" sz="2400" b="1" dirty="0">
                <a:latin typeface="NikoshBAN" pitchFamily="2" charset="0"/>
                <a:cs typeface="NikoshBAN" pitchFamily="2" charset="0"/>
              </a:rPr>
              <a:t>য</a:t>
            </a:r>
            <a:r>
              <a:rPr lang="en-US" sz="2400" b="1" dirty="0">
                <a:latin typeface="NikoshBAN" pitchFamily="2" charset="0"/>
                <a:cs typeface="NikoshBAN" pitchFamily="2" charset="0"/>
              </a:rPr>
              <a:t>া</a:t>
            </a:r>
            <a:r>
              <a:rPr lang="as-IN" sz="2400" b="1" dirty="0">
                <a:latin typeface="NikoshBAN" pitchFamily="2" charset="0"/>
                <a:cs typeface="NikoshBAN" pitchFamily="2" charset="0"/>
              </a:rPr>
              <a:t>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প্র</a:t>
            </a:r>
            <a:r>
              <a:rPr lang="as-IN" sz="2400" b="1" dirty="0">
                <a:latin typeface="NikoshBAN" pitchFamily="2" charset="0"/>
                <a:cs typeface="NikoshBAN" pitchFamily="2" charset="0"/>
              </a:rPr>
              <a:t>ধ</a:t>
            </a:r>
            <a:r>
              <a:rPr lang="en-US" sz="2400" b="1" dirty="0">
                <a:latin typeface="NikoshBAN" pitchFamily="2" charset="0"/>
                <a:cs typeface="NikoshBAN" pitchFamily="2" charset="0"/>
              </a:rPr>
              <a:t>া</a:t>
            </a:r>
            <a:r>
              <a:rPr lang="as-IN" sz="2400" b="1" dirty="0">
                <a:latin typeface="NikoshBAN" pitchFamily="2" charset="0"/>
                <a:cs typeface="NikoshBAN" pitchFamily="2" charset="0"/>
              </a:rPr>
              <a:t>ন</a:t>
            </a:r>
            <a:r>
              <a:rPr lang="en-US" sz="2400" b="1" dirty="0">
                <a:latin typeface="NikoshBAN" pitchFamily="2" charset="0"/>
                <a:cs typeface="NikoshBAN" pitchFamily="2" charset="0"/>
              </a:rPr>
              <a:t> </a:t>
            </a:r>
            <a:r>
              <a:rPr lang="as-IN" sz="2400" b="1" dirty="0">
                <a:latin typeface="NikoshBAN" pitchFamily="2" charset="0"/>
                <a:cs typeface="NikoshBAN" pitchFamily="2" charset="0"/>
              </a:rPr>
              <a:t>চ</a:t>
            </a:r>
            <a:r>
              <a:rPr lang="en-US" sz="2400" b="1" dirty="0">
                <a:latin typeface="NikoshBAN" pitchFamily="2" charset="0"/>
                <a:cs typeface="NikoshBAN" pitchFamily="2" charset="0"/>
              </a:rPr>
              <a:t>া</a:t>
            </a:r>
            <a:r>
              <a:rPr lang="as-IN" sz="2400" b="1" dirty="0">
                <a:latin typeface="NikoshBAN" pitchFamily="2" charset="0"/>
                <a:cs typeface="NikoshBAN" pitchFamily="2" charset="0"/>
              </a:rPr>
              <a:t>ক</a:t>
            </a:r>
            <a:r>
              <a:rPr lang="en-US" sz="2400" b="1" dirty="0" err="1">
                <a:latin typeface="NikoshBAN" pitchFamily="2" charset="0"/>
                <a:cs typeface="NikoshBAN" pitchFamily="2" charset="0"/>
              </a:rPr>
              <a:t>মা</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রাজা</a:t>
            </a:r>
            <a:r>
              <a:rPr lang="en-US" sz="2400" b="1" dirty="0">
                <a:latin typeface="NikoshBAN" pitchFamily="2" charset="0"/>
                <a:cs typeface="NikoshBAN" pitchFamily="2" charset="0"/>
              </a:rPr>
              <a:t> ।</a:t>
            </a:r>
            <a:r>
              <a:rPr lang="bn-BD" sz="2400" b="1" dirty="0">
                <a:latin typeface="NikoshBAN" pitchFamily="2" charset="0"/>
                <a:cs typeface="NikoshBAN" pitchFamily="2" charset="0"/>
              </a:rPr>
              <a:t>চাকমা সমাজের  পরিবারের প্রধান পিতা ।</a:t>
            </a:r>
            <a:r>
              <a:rPr lang="en-US" sz="2400" b="1" dirty="0">
                <a:latin typeface="NikoshBAN" pitchFamily="2" charset="0"/>
                <a:cs typeface="NikoshBAN" pitchFamily="2" charset="0"/>
              </a:rPr>
              <a:t> </a:t>
            </a:r>
            <a:r>
              <a:rPr lang="as-IN" sz="2400" b="1" dirty="0">
                <a:latin typeface="NikoshBAN" pitchFamily="2" charset="0"/>
                <a:cs typeface="NikoshBAN" pitchFamily="2" charset="0"/>
              </a:rPr>
              <a:t>ত</a:t>
            </a:r>
            <a:r>
              <a:rPr lang="en-US" sz="2400" b="1" dirty="0">
                <a:latin typeface="NikoshBAN" pitchFamily="2" charset="0"/>
                <a:cs typeface="NikoshBAN" pitchFamily="2" charset="0"/>
              </a:rPr>
              <a:t>া</a:t>
            </a:r>
            <a:r>
              <a:rPr lang="as-IN" sz="2400" b="1" dirty="0">
                <a:latin typeface="NikoshBAN" pitchFamily="2" charset="0"/>
                <a:cs typeface="NikoshBAN" pitchFamily="2" charset="0"/>
              </a:rPr>
              <a:t>র</a:t>
            </a:r>
            <a:r>
              <a:rPr lang="en-US" sz="2400" b="1" dirty="0">
                <a:latin typeface="NikoshBAN" pitchFamily="2" charset="0"/>
                <a:cs typeface="NikoshBAN" pitchFamily="2" charset="0"/>
              </a:rPr>
              <a:t>প</a:t>
            </a:r>
            <a:r>
              <a:rPr lang="as-IN" sz="2400" b="1" dirty="0">
                <a:latin typeface="NikoshBAN" pitchFamily="2" charset="0"/>
                <a:cs typeface="NikoshBAN" pitchFamily="2" charset="0"/>
              </a:rPr>
              <a:t>র</a:t>
            </a:r>
            <a:r>
              <a:rPr lang="en-US" sz="2400" b="1" dirty="0">
                <a:latin typeface="NikoshBAN" pitchFamily="2" charset="0"/>
                <a:cs typeface="NikoshBAN" pitchFamily="2" charset="0"/>
              </a:rPr>
              <a:t>ে </a:t>
            </a:r>
            <a:r>
              <a:rPr lang="as-IN" sz="2400" b="1" dirty="0">
                <a:latin typeface="NikoshBAN" pitchFamily="2" charset="0"/>
                <a:cs typeface="NikoshBAN" pitchFamily="2" charset="0"/>
              </a:rPr>
              <a:t>ম</a:t>
            </a:r>
            <a:r>
              <a:rPr lang="en-US" sz="2400" b="1" dirty="0">
                <a:latin typeface="NikoshBAN" pitchFamily="2" charset="0"/>
                <a:cs typeface="NikoshBAN" pitchFamily="2" charset="0"/>
              </a:rPr>
              <a:t>া </a:t>
            </a:r>
            <a:r>
              <a:rPr lang="as-IN" sz="2400" b="1" dirty="0">
                <a:latin typeface="NikoshBAN" pitchFamily="2" charset="0"/>
                <a:cs typeface="NikoshBAN" pitchFamily="2" charset="0"/>
              </a:rPr>
              <a:t>ও</a:t>
            </a:r>
            <a:r>
              <a:rPr lang="en-US" sz="2400" b="1" dirty="0">
                <a:latin typeface="NikoshBAN" pitchFamily="2" charset="0"/>
                <a:cs typeface="NikoshBAN" pitchFamily="2" charset="0"/>
              </a:rPr>
              <a:t> </a:t>
            </a:r>
            <a:r>
              <a:rPr lang="as-IN" sz="2400" b="1" dirty="0">
                <a:latin typeface="NikoshBAN" pitchFamily="2" charset="0"/>
                <a:cs typeface="NikoshBAN" pitchFamily="2" charset="0"/>
              </a:rPr>
              <a:t>জ</a:t>
            </a:r>
            <a:r>
              <a:rPr lang="en-US" sz="2400" b="1" dirty="0" err="1">
                <a:latin typeface="NikoshBAN" pitchFamily="2" charset="0"/>
                <a:cs typeface="NikoshBAN" pitchFamily="2" charset="0"/>
              </a:rPr>
              <a:t>্যেষ্ঠপুত্রের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স্</a:t>
            </a:r>
            <a:r>
              <a:rPr lang="as-IN" sz="2400" b="1" dirty="0">
                <a:latin typeface="NikoshBAN" pitchFamily="2" charset="0"/>
                <a:cs typeface="NikoshBAN" pitchFamily="2" charset="0"/>
              </a:rPr>
              <a:t>থ</a:t>
            </a:r>
            <a:r>
              <a:rPr lang="en-US" sz="2400" b="1" dirty="0">
                <a:latin typeface="NikoshBAN" pitchFamily="2" charset="0"/>
                <a:cs typeface="NikoshBAN" pitchFamily="2" charset="0"/>
              </a:rPr>
              <a:t>া</a:t>
            </a:r>
            <a:r>
              <a:rPr lang="as-IN" sz="2400" b="1" dirty="0">
                <a:latin typeface="NikoshBAN" pitchFamily="2" charset="0"/>
                <a:cs typeface="NikoshBAN" pitchFamily="2" charset="0"/>
              </a:rPr>
              <a:t>ন</a:t>
            </a:r>
            <a:r>
              <a:rPr lang="en-US" sz="2400" b="1" dirty="0">
                <a:latin typeface="NikoshBAN" pitchFamily="2" charset="0"/>
                <a:cs typeface="NikoshBAN" pitchFamily="2" charset="0"/>
              </a:rPr>
              <a:t> । </a:t>
            </a:r>
          </a:p>
        </p:txBody>
      </p:sp>
    </p:spTree>
    <p:extLst>
      <p:ext uri="{BB962C8B-B14F-4D97-AF65-F5344CB8AC3E}">
        <p14:creationId xmlns:p14="http://schemas.microsoft.com/office/powerpoint/2010/main" val="32218273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checkerboard(across)">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C3B6A4BD-E32E-4DFB-9A05-26E6563FC737}"/>
              </a:ext>
            </a:extLst>
          </p:cNvPr>
          <p:cNvSpPr/>
          <p:nvPr/>
        </p:nvSpPr>
        <p:spPr>
          <a:xfrm>
            <a:off x="0" y="0"/>
            <a:ext cx="12192000" cy="6858000"/>
          </a:xfrm>
          <a:prstGeom prst="frame">
            <a:avLst>
              <a:gd name="adj1" fmla="val 3232"/>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adibashi2-300x222.jpg">
            <a:extLst>
              <a:ext uri="{FF2B5EF4-FFF2-40B4-BE49-F238E27FC236}">
                <a16:creationId xmlns:a16="http://schemas.microsoft.com/office/drawing/2014/main" id="{1AF035C5-E4FB-406E-8209-7B2B5836767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82871" y="1445613"/>
            <a:ext cx="2113129" cy="2225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Folded Corner 7">
            <a:extLst>
              <a:ext uri="{FF2B5EF4-FFF2-40B4-BE49-F238E27FC236}">
                <a16:creationId xmlns:a16="http://schemas.microsoft.com/office/drawing/2014/main" id="{539DD3EC-9B09-4A50-90D8-A754450EF719}"/>
              </a:ext>
            </a:extLst>
          </p:cNvPr>
          <p:cNvSpPr/>
          <p:nvPr/>
        </p:nvSpPr>
        <p:spPr>
          <a:xfrm>
            <a:off x="313899" y="353790"/>
            <a:ext cx="11559654" cy="859809"/>
          </a:xfrm>
          <a:prstGeom prst="foldedCorne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bn-BD" sz="4400" dirty="0">
                <a:solidFill>
                  <a:schemeClr val="tx1"/>
                </a:solidFill>
                <a:latin typeface="NikoshBAN" panose="02000000000000000000" pitchFamily="2" charset="0"/>
                <a:cs typeface="NikoshBAN" panose="02000000000000000000" pitchFamily="2" charset="0"/>
              </a:rPr>
              <a:t>জোড়ায় কাজ </a:t>
            </a:r>
            <a:endParaRPr lang="en-US" sz="4400" dirty="0">
              <a:solidFill>
                <a:schemeClr val="tx1"/>
              </a:solidFill>
              <a:latin typeface="NikoshBAN" panose="02000000000000000000" pitchFamily="2" charset="0"/>
              <a:cs typeface="NikoshBAN" panose="02000000000000000000" pitchFamily="2" charset="0"/>
            </a:endParaRPr>
          </a:p>
        </p:txBody>
      </p:sp>
      <p:sp>
        <p:nvSpPr>
          <p:cNvPr id="10" name="Thought Bubble: Cloud 9">
            <a:extLst>
              <a:ext uri="{FF2B5EF4-FFF2-40B4-BE49-F238E27FC236}">
                <a16:creationId xmlns:a16="http://schemas.microsoft.com/office/drawing/2014/main" id="{FD4995FF-FBE9-4926-879D-9BB4D0038047}"/>
              </a:ext>
            </a:extLst>
          </p:cNvPr>
          <p:cNvSpPr/>
          <p:nvPr/>
        </p:nvSpPr>
        <p:spPr>
          <a:xfrm>
            <a:off x="3603009" y="3780430"/>
            <a:ext cx="4599295" cy="2593074"/>
          </a:xfrm>
          <a:prstGeom prst="cloudCallout">
            <a:avLst/>
          </a:prstGeom>
          <a:ln w="57150"/>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200" dirty="0">
                <a:latin typeface="NikoshBAN" panose="02000000000000000000" pitchFamily="2" charset="0"/>
                <a:cs typeface="NikoshBAN" panose="02000000000000000000" pitchFamily="2" charset="0"/>
              </a:rPr>
              <a:t>   চাকমাদের সামাজিক জীবন সম্পর্কে ৩টি বাক্য লিখ?</a:t>
            </a:r>
            <a:endParaRPr lang="en-US" sz="3200" dirty="0">
              <a:latin typeface="NikoshBAN" panose="02000000000000000000" pitchFamily="2" charset="0"/>
              <a:cs typeface="NikoshBAN" panose="02000000000000000000" pitchFamily="2" charset="0"/>
            </a:endParaRPr>
          </a:p>
        </p:txBody>
      </p:sp>
      <p:pic>
        <p:nvPicPr>
          <p:cNvPr id="6" name="Picture 5" descr="adibashi2-300x222.jpg">
            <a:extLst>
              <a:ext uri="{FF2B5EF4-FFF2-40B4-BE49-F238E27FC236}">
                <a16:creationId xmlns:a16="http://schemas.microsoft.com/office/drawing/2014/main" id="{B213BC3A-9834-4E92-BDC4-D2DFBA08B61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21438" y="1445613"/>
            <a:ext cx="2113129" cy="22256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1" name="Group 10">
            <a:extLst>
              <a:ext uri="{FF2B5EF4-FFF2-40B4-BE49-F238E27FC236}">
                <a16:creationId xmlns:a16="http://schemas.microsoft.com/office/drawing/2014/main" id="{792B9A07-C2DE-42D9-AE7C-965352F3D7FF}"/>
              </a:ext>
            </a:extLst>
          </p:cNvPr>
          <p:cNvGrpSpPr/>
          <p:nvPr/>
        </p:nvGrpSpPr>
        <p:grpSpPr>
          <a:xfrm>
            <a:off x="6182435" y="2169994"/>
            <a:ext cx="370763" cy="491319"/>
            <a:chOff x="6182435" y="2169994"/>
            <a:chExt cx="370763" cy="491319"/>
          </a:xfrm>
        </p:grpSpPr>
        <p:cxnSp>
          <p:nvCxnSpPr>
            <p:cNvPr id="3" name="Straight Connector 2">
              <a:extLst>
                <a:ext uri="{FF2B5EF4-FFF2-40B4-BE49-F238E27FC236}">
                  <a16:creationId xmlns:a16="http://schemas.microsoft.com/office/drawing/2014/main" id="{536D99CE-8F69-4876-A948-FA64545FC69D}"/>
                </a:ext>
              </a:extLst>
            </p:cNvPr>
            <p:cNvCxnSpPr/>
            <p:nvPr/>
          </p:nvCxnSpPr>
          <p:spPr>
            <a:xfrm>
              <a:off x="6182435" y="2402006"/>
              <a:ext cx="37076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7D786A36-4AE6-4282-8E52-53F9D706E3B4}"/>
                </a:ext>
              </a:extLst>
            </p:cNvPr>
            <p:cNvCxnSpPr/>
            <p:nvPr/>
          </p:nvCxnSpPr>
          <p:spPr>
            <a:xfrm>
              <a:off x="6359856" y="2169994"/>
              <a:ext cx="0" cy="491319"/>
            </a:xfrm>
            <a:prstGeom prst="line">
              <a:avLst/>
            </a:prstGeom>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4847337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out)">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ou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p:cTn id="3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05C10E13-4BA9-4630-A2C5-E1816A6ACD17}"/>
              </a:ext>
            </a:extLst>
          </p:cNvPr>
          <p:cNvSpPr/>
          <p:nvPr/>
        </p:nvSpPr>
        <p:spPr>
          <a:xfrm>
            <a:off x="0" y="0"/>
            <a:ext cx="12192000" cy="6858000"/>
          </a:xfrm>
          <a:prstGeom prst="frame">
            <a:avLst>
              <a:gd name="adj1" fmla="val 3431"/>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4201B8BA-C784-4F7B-B51F-10C2435876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803" y="359536"/>
            <a:ext cx="3500721" cy="2695045"/>
          </a:xfrm>
          <a:prstGeom prst="rect">
            <a:avLst/>
          </a:prstGeom>
        </p:spPr>
      </p:pic>
      <p:pic>
        <p:nvPicPr>
          <p:cNvPr id="7" name="Picture 6">
            <a:extLst>
              <a:ext uri="{FF2B5EF4-FFF2-40B4-BE49-F238E27FC236}">
                <a16:creationId xmlns:a16="http://schemas.microsoft.com/office/drawing/2014/main" id="{01EEE5E1-0FEB-4D31-B44E-E1617BC8C9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22941" y="350461"/>
            <a:ext cx="4071256" cy="2704120"/>
          </a:xfrm>
          <a:prstGeom prst="rect">
            <a:avLst/>
          </a:prstGeom>
        </p:spPr>
      </p:pic>
      <p:pic>
        <p:nvPicPr>
          <p:cNvPr id="9" name="Picture 8">
            <a:extLst>
              <a:ext uri="{FF2B5EF4-FFF2-40B4-BE49-F238E27FC236}">
                <a16:creationId xmlns:a16="http://schemas.microsoft.com/office/drawing/2014/main" id="{E1265421-5EFD-46DF-8E55-1D735780D4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9709" y="3971499"/>
            <a:ext cx="4573573" cy="2449510"/>
          </a:xfrm>
          <a:prstGeom prst="rect">
            <a:avLst/>
          </a:prstGeom>
        </p:spPr>
      </p:pic>
      <p:sp>
        <p:nvSpPr>
          <p:cNvPr id="10" name="TextBox 9">
            <a:extLst>
              <a:ext uri="{FF2B5EF4-FFF2-40B4-BE49-F238E27FC236}">
                <a16:creationId xmlns:a16="http://schemas.microsoft.com/office/drawing/2014/main" id="{99C28BCB-2313-4FA3-82E2-1F9E0869A4C2}"/>
              </a:ext>
            </a:extLst>
          </p:cNvPr>
          <p:cNvSpPr txBox="1"/>
          <p:nvPr/>
        </p:nvSpPr>
        <p:spPr>
          <a:xfrm>
            <a:off x="5036024" y="3971499"/>
            <a:ext cx="6744338" cy="230832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bn-BD" sz="4800" dirty="0">
                <a:solidFill>
                  <a:schemeClr val="tx1"/>
                </a:solidFill>
                <a:latin typeface="NikoshBAN" pitchFamily="2" charset="0"/>
                <a:cs typeface="NikoshBAN" pitchFamily="2" charset="0"/>
              </a:rPr>
              <a:t>চাকমাদের জীবিকার প্রধান উপায় কৃষি আর তাদের কৃষিকাজের পদ্ধতিকে বলে জুমচাষ</a:t>
            </a:r>
            <a:endParaRPr lang="en-US" sz="4800" dirty="0">
              <a:solidFill>
                <a:schemeClr val="tx1"/>
              </a:solidFill>
              <a:latin typeface="NikoshBAN" pitchFamily="2" charset="0"/>
              <a:cs typeface="NikoshBAN" pitchFamily="2" charset="0"/>
            </a:endParaRPr>
          </a:p>
        </p:txBody>
      </p:sp>
      <p:sp>
        <p:nvSpPr>
          <p:cNvPr id="11" name="TextBox 10">
            <a:extLst>
              <a:ext uri="{FF2B5EF4-FFF2-40B4-BE49-F238E27FC236}">
                <a16:creationId xmlns:a16="http://schemas.microsoft.com/office/drawing/2014/main" id="{581CF934-52FF-4C26-8F9D-8BBB09688F7C}"/>
              </a:ext>
            </a:extLst>
          </p:cNvPr>
          <p:cNvSpPr txBox="1"/>
          <p:nvPr/>
        </p:nvSpPr>
        <p:spPr>
          <a:xfrm>
            <a:off x="3692822" y="3157088"/>
            <a:ext cx="4556148" cy="646331"/>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bn-BD" sz="36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অর্থনৈতিক জীবন</a:t>
            </a:r>
            <a:endParaRPr lang="en-US" sz="36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pic>
        <p:nvPicPr>
          <p:cNvPr id="12" name="Picture 11" descr="file (93).jpeg">
            <a:extLst>
              <a:ext uri="{FF2B5EF4-FFF2-40B4-BE49-F238E27FC236}">
                <a16:creationId xmlns:a16="http://schemas.microsoft.com/office/drawing/2014/main" id="{1B1D9E4C-81B4-40DB-9592-F0BD3711CA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98794" y="350462"/>
            <a:ext cx="3671248" cy="27041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66163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1">
                                            <p:txEl>
                                              <p:pRg st="0" end="0"/>
                                            </p:txEl>
                                          </p:spTgt>
                                        </p:tgtEl>
                                        <p:attrNameLst>
                                          <p:attrName>style.visibility</p:attrName>
                                        </p:attrNameLst>
                                      </p:cBhvr>
                                      <p:to>
                                        <p:strVal val="visible"/>
                                      </p:to>
                                    </p:set>
                                    <p:anim calcmode="lin" valueType="num">
                                      <p:cBhvr>
                                        <p:cTn id="54"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5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958D4F7A-643D-435A-B1E4-8A820F09A7E9}"/>
              </a:ext>
            </a:extLst>
          </p:cNvPr>
          <p:cNvSpPr/>
          <p:nvPr/>
        </p:nvSpPr>
        <p:spPr>
          <a:xfrm>
            <a:off x="0" y="0"/>
            <a:ext cx="12192000" cy="6858000"/>
          </a:xfrm>
          <a:prstGeom prst="frame">
            <a:avLst>
              <a:gd name="adj1" fmla="val 3431"/>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00703284-35E0-4CEA-9B54-998DAEEAB93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3081" y="413137"/>
            <a:ext cx="11395880" cy="4957349"/>
          </a:xfrm>
          <a:prstGeom prst="rect">
            <a:avLst/>
          </a:prstGeom>
        </p:spPr>
      </p:pic>
      <p:sp>
        <p:nvSpPr>
          <p:cNvPr id="6" name="TextBox 5">
            <a:extLst>
              <a:ext uri="{FF2B5EF4-FFF2-40B4-BE49-F238E27FC236}">
                <a16:creationId xmlns:a16="http://schemas.microsoft.com/office/drawing/2014/main" id="{9979B331-AB49-4FAE-8747-6C6F9645C7C8}"/>
              </a:ext>
            </a:extLst>
          </p:cNvPr>
          <p:cNvSpPr txBox="1"/>
          <p:nvPr/>
        </p:nvSpPr>
        <p:spPr>
          <a:xfrm>
            <a:off x="423081" y="5493319"/>
            <a:ext cx="11273050" cy="923330"/>
          </a:xfrm>
          <a:prstGeom prst="rect">
            <a:avLst/>
          </a:prstGeom>
          <a:ln w="76200"/>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5400" dirty="0" err="1">
                <a:ln w="28575">
                  <a:solidFill>
                    <a:schemeClr val="tx1"/>
                  </a:solidFill>
                </a:ln>
                <a:solidFill>
                  <a:schemeClr val="tx1"/>
                </a:solidFill>
                <a:latin typeface="NikoshBAN" pitchFamily="2" charset="0"/>
                <a:cs typeface="NikoshBAN" pitchFamily="2" charset="0"/>
              </a:rPr>
              <a:t>তবে</a:t>
            </a:r>
            <a:r>
              <a:rPr lang="en-US" sz="5400" dirty="0">
                <a:ln w="28575">
                  <a:solidFill>
                    <a:schemeClr val="tx1"/>
                  </a:solidFill>
                </a:ln>
                <a:solidFill>
                  <a:schemeClr val="tx1"/>
                </a:solidFill>
                <a:latin typeface="NikoshBAN" pitchFamily="2" charset="0"/>
                <a:cs typeface="NikoshBAN" pitchFamily="2" charset="0"/>
              </a:rPr>
              <a:t> </a:t>
            </a:r>
            <a:r>
              <a:rPr lang="en-US" sz="5400" dirty="0" err="1">
                <a:ln w="28575">
                  <a:solidFill>
                    <a:schemeClr val="tx1"/>
                  </a:solidFill>
                </a:ln>
                <a:solidFill>
                  <a:schemeClr val="tx1"/>
                </a:solidFill>
                <a:latin typeface="NikoshBAN" pitchFamily="2" charset="0"/>
                <a:cs typeface="NikoshBAN" pitchFamily="2" charset="0"/>
              </a:rPr>
              <a:t>বর্তমানে</a:t>
            </a:r>
            <a:r>
              <a:rPr lang="en-US" sz="5400" dirty="0">
                <a:ln w="28575">
                  <a:solidFill>
                    <a:schemeClr val="tx1"/>
                  </a:solidFill>
                </a:ln>
                <a:solidFill>
                  <a:schemeClr val="tx1"/>
                </a:solidFill>
                <a:latin typeface="NikoshBAN" pitchFamily="2" charset="0"/>
                <a:cs typeface="NikoshBAN" pitchFamily="2" charset="0"/>
              </a:rPr>
              <a:t> </a:t>
            </a:r>
            <a:r>
              <a:rPr lang="en-US" sz="5400" dirty="0" err="1">
                <a:ln w="28575">
                  <a:solidFill>
                    <a:schemeClr val="tx1"/>
                  </a:solidFill>
                </a:ln>
                <a:solidFill>
                  <a:schemeClr val="tx1"/>
                </a:solidFill>
                <a:latin typeface="NikoshBAN" pitchFamily="2" charset="0"/>
                <a:cs typeface="NikoshBAN" pitchFamily="2" charset="0"/>
              </a:rPr>
              <a:t>তারা</a:t>
            </a:r>
            <a:r>
              <a:rPr lang="en-US" sz="5400" dirty="0">
                <a:ln w="28575">
                  <a:solidFill>
                    <a:schemeClr val="tx1"/>
                  </a:solidFill>
                </a:ln>
                <a:solidFill>
                  <a:schemeClr val="tx1"/>
                </a:solidFill>
                <a:latin typeface="NikoshBAN" pitchFamily="2" charset="0"/>
                <a:cs typeface="NikoshBAN" pitchFamily="2" charset="0"/>
              </a:rPr>
              <a:t> </a:t>
            </a:r>
            <a:r>
              <a:rPr lang="en-US" sz="5400" dirty="0" err="1">
                <a:ln w="28575">
                  <a:solidFill>
                    <a:schemeClr val="tx1"/>
                  </a:solidFill>
                </a:ln>
                <a:solidFill>
                  <a:schemeClr val="tx1"/>
                </a:solidFill>
                <a:latin typeface="NikoshBAN" pitchFamily="2" charset="0"/>
                <a:cs typeface="NikoshBAN" pitchFamily="2" charset="0"/>
              </a:rPr>
              <a:t>হালচা</a:t>
            </a:r>
            <a:r>
              <a:rPr lang="bn-BD" sz="5400" dirty="0">
                <a:ln w="28575">
                  <a:solidFill>
                    <a:schemeClr val="tx1"/>
                  </a:solidFill>
                </a:ln>
                <a:solidFill>
                  <a:schemeClr val="tx1"/>
                </a:solidFill>
                <a:latin typeface="NikoshBAN" pitchFamily="2" charset="0"/>
                <a:cs typeface="NikoshBAN" pitchFamily="2" charset="0"/>
              </a:rPr>
              <a:t>ষেও অভ্যস্ত। </a:t>
            </a:r>
            <a:endParaRPr lang="en-GB" sz="5400" dirty="0">
              <a:ln w="28575">
                <a:solidFill>
                  <a:schemeClr val="tx1"/>
                </a:solidFill>
              </a:ln>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41188932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274C1382-596F-48D5-8A1E-545DD18350B0}"/>
              </a:ext>
            </a:extLst>
          </p:cNvPr>
          <p:cNvSpPr/>
          <p:nvPr/>
        </p:nvSpPr>
        <p:spPr>
          <a:xfrm>
            <a:off x="0" y="0"/>
            <a:ext cx="12192000" cy="6858000"/>
          </a:xfrm>
          <a:prstGeom prst="frame">
            <a:avLst>
              <a:gd name="adj1" fmla="val 3232"/>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1178A984-63C6-41BA-9FE2-4DDB85E4A38B}"/>
              </a:ext>
            </a:extLst>
          </p:cNvPr>
          <p:cNvSpPr txBox="1"/>
          <p:nvPr/>
        </p:nvSpPr>
        <p:spPr>
          <a:xfrm>
            <a:off x="409432" y="294108"/>
            <a:ext cx="3770685" cy="769441"/>
          </a:xfrm>
          <a:prstGeom prst="rect">
            <a:avLst/>
          </a:prstGeom>
        </p:spPr>
        <p:style>
          <a:lnRef idx="0">
            <a:scrgbClr r="0" g="0" b="0"/>
          </a:lnRef>
          <a:fillRef idx="1003">
            <a:schemeClr val="dk2"/>
          </a:fillRef>
          <a:effectRef idx="0">
            <a:scrgbClr r="0" g="0" b="0"/>
          </a:effectRef>
          <a:fontRef idx="major"/>
        </p:style>
        <p:txBody>
          <a:bodyPr wrap="square" rtlCol="0">
            <a:spAutoFit/>
          </a:bodyPr>
          <a:lstStyle/>
          <a:p>
            <a:pPr algn="ctr"/>
            <a:r>
              <a:rPr lang="bn-BD" sz="4400" b="1" dirty="0">
                <a:latin typeface="NikoshBAN" panose="02000000000000000000" pitchFamily="2" charset="0"/>
                <a:cs typeface="NikoshBAN" panose="02000000000000000000" pitchFamily="2" charset="0"/>
              </a:rPr>
              <a:t>ধর্মীয় জীবন </a:t>
            </a:r>
            <a:endParaRPr lang="en-US" sz="4400" b="1"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69BDBE02-32EA-4AE7-9479-423F211C2B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9432" y="1187355"/>
            <a:ext cx="3770685" cy="5409388"/>
          </a:xfrm>
          <a:prstGeom prst="rect">
            <a:avLst/>
          </a:prstGeom>
        </p:spPr>
      </p:pic>
      <p:pic>
        <p:nvPicPr>
          <p:cNvPr id="8" name="Picture 7">
            <a:extLst>
              <a:ext uri="{FF2B5EF4-FFF2-40B4-BE49-F238E27FC236}">
                <a16:creationId xmlns:a16="http://schemas.microsoft.com/office/drawing/2014/main" id="{6FD0DC55-8504-48B4-AA7B-0F09AB86C5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20418" y="334075"/>
            <a:ext cx="3662151" cy="3275464"/>
          </a:xfrm>
          <a:prstGeom prst="rect">
            <a:avLst/>
          </a:prstGeom>
        </p:spPr>
      </p:pic>
      <p:pic>
        <p:nvPicPr>
          <p:cNvPr id="9" name="Picture 3">
            <a:extLst>
              <a:ext uri="{FF2B5EF4-FFF2-40B4-BE49-F238E27FC236}">
                <a16:creationId xmlns:a16="http://schemas.microsoft.com/office/drawing/2014/main" id="{F2BF71CD-8205-4C41-89A3-C2E97E8DE57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57868" y="334075"/>
            <a:ext cx="3512026" cy="3275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 name="Picture 9">
            <a:extLst>
              <a:ext uri="{FF2B5EF4-FFF2-40B4-BE49-F238E27FC236}">
                <a16:creationId xmlns:a16="http://schemas.microsoft.com/office/drawing/2014/main" id="{76411281-1063-4A9D-8521-8CD597F49BA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457868" y="3687943"/>
            <a:ext cx="3512026" cy="2835982"/>
          </a:xfrm>
          <a:prstGeom prst="rect">
            <a:avLst/>
          </a:prstGeom>
        </p:spPr>
      </p:pic>
      <p:sp>
        <p:nvSpPr>
          <p:cNvPr id="11" name="Rectangle 10">
            <a:extLst>
              <a:ext uri="{FF2B5EF4-FFF2-40B4-BE49-F238E27FC236}">
                <a16:creationId xmlns:a16="http://schemas.microsoft.com/office/drawing/2014/main" id="{26C51E98-5527-4FCD-AA16-6DD35F211483}"/>
              </a:ext>
            </a:extLst>
          </p:cNvPr>
          <p:cNvSpPr/>
          <p:nvPr/>
        </p:nvSpPr>
        <p:spPr>
          <a:xfrm>
            <a:off x="8120418" y="3760762"/>
            <a:ext cx="3703095" cy="276316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400" dirty="0">
                <a:solidFill>
                  <a:schemeClr val="tx1"/>
                </a:solidFill>
                <a:latin typeface="NikoshBAN" panose="02000000000000000000" pitchFamily="2" charset="0"/>
                <a:cs typeface="NikoshBAN" panose="02000000000000000000" pitchFamily="2" charset="0"/>
              </a:rPr>
              <a:t>চাকমারা বৌদ্ধধর্মাবলম্বী।তাদের গ্রাম গুলোতে কিয়াং বা বৌদ্ধ মন্দির  আছে।তাদের গুরুত্বপুর্ণ উৎসব বৈশাখী পুর্নিমা সাড়ম্বরে পালন করে এবং মাঘীপুর্ণিমার রাতে কিয়াং বা প্যাগোডার প্রাঙ্গণে বুদ্ধের সন্মানে ফানুস উড়ায়। চাকমা সমাজে মৃতদেহ  দাহ বা পোড়ানো হয়। </a:t>
            </a:r>
            <a:endParaRPr lang="en-US" sz="2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44614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anim calcmode="lin" valueType="num">
                                      <p:cBhvr>
                                        <p:cTn id="5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0373949B-C378-44EE-98E3-405CF7F2C322}"/>
              </a:ext>
            </a:extLst>
          </p:cNvPr>
          <p:cNvSpPr/>
          <p:nvPr/>
        </p:nvSpPr>
        <p:spPr>
          <a:xfrm>
            <a:off x="0" y="0"/>
            <a:ext cx="12192000" cy="6858000"/>
          </a:xfrm>
          <a:prstGeom prst="frame">
            <a:avLst>
              <a:gd name="adj1" fmla="val 3232"/>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lowchart: Multidocument 5">
            <a:extLst>
              <a:ext uri="{FF2B5EF4-FFF2-40B4-BE49-F238E27FC236}">
                <a16:creationId xmlns:a16="http://schemas.microsoft.com/office/drawing/2014/main" id="{D018CB00-F4A3-424A-AEBA-6BD3D2764032}"/>
              </a:ext>
            </a:extLst>
          </p:cNvPr>
          <p:cNvSpPr/>
          <p:nvPr/>
        </p:nvSpPr>
        <p:spPr>
          <a:xfrm>
            <a:off x="5061696" y="2779851"/>
            <a:ext cx="2906972" cy="1125064"/>
          </a:xfrm>
          <a:prstGeom prst="flowChartMultidocument">
            <a:avLst/>
          </a:prstGeom>
          <a:solidFill>
            <a:schemeClr val="accent4">
              <a:lumMod val="40000"/>
              <a:lumOff val="60000"/>
            </a:schemeClr>
          </a:solidFill>
          <a:ln w="57150">
            <a:solidFill>
              <a:srgbClr val="0070C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সাংস্ক</a:t>
            </a:r>
            <a:r>
              <a:rPr lang="as-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ত</a:t>
            </a:r>
            <a:r>
              <a:rPr lang="as-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ক </a:t>
            </a:r>
            <a:r>
              <a:rPr lang="as-IN" sz="3200" dirty="0">
                <a:solidFill>
                  <a:schemeClr val="tx1"/>
                </a:solidFill>
                <a:latin typeface="NikoshBAN" panose="02000000000000000000" pitchFamily="2" charset="0"/>
                <a:cs typeface="NikoshBAN" panose="02000000000000000000" pitchFamily="2" charset="0"/>
              </a:rPr>
              <a:t>জ</a:t>
            </a:r>
            <a:r>
              <a:rPr lang="en-US" sz="3200" dirty="0">
                <a:solidFill>
                  <a:schemeClr val="tx1"/>
                </a:solidFill>
                <a:latin typeface="NikoshBAN" panose="02000000000000000000" pitchFamily="2" charset="0"/>
                <a:cs typeface="NikoshBAN" panose="02000000000000000000" pitchFamily="2" charset="0"/>
              </a:rPr>
              <a:t>ী</a:t>
            </a:r>
            <a:r>
              <a:rPr lang="as-IN" sz="3200" dirty="0">
                <a:solidFill>
                  <a:schemeClr val="tx1"/>
                </a:solidFill>
                <a:latin typeface="NikoshBAN" panose="02000000000000000000" pitchFamily="2" charset="0"/>
                <a:cs typeface="NikoshBAN" panose="02000000000000000000" pitchFamily="2" charset="0"/>
              </a:rPr>
              <a:t>ব</a:t>
            </a:r>
            <a:r>
              <a:rPr lang="en-US" sz="3200" dirty="0">
                <a:solidFill>
                  <a:schemeClr val="tx1"/>
                </a:solidFill>
                <a:latin typeface="NikoshBAN" panose="02000000000000000000" pitchFamily="2" charset="0"/>
                <a:cs typeface="NikoshBAN" panose="02000000000000000000" pitchFamily="2" charset="0"/>
              </a:rPr>
              <a:t>ন</a:t>
            </a:r>
          </a:p>
        </p:txBody>
      </p:sp>
      <p:pic>
        <p:nvPicPr>
          <p:cNvPr id="7" name="Picture 6">
            <a:extLst>
              <a:ext uri="{FF2B5EF4-FFF2-40B4-BE49-F238E27FC236}">
                <a16:creationId xmlns:a16="http://schemas.microsoft.com/office/drawing/2014/main" id="{FCC474AA-E13A-4020-A691-8B2FB6A087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4925" y="416255"/>
            <a:ext cx="3989377" cy="5943602"/>
          </a:xfrm>
          <a:prstGeom prst="rect">
            <a:avLst/>
          </a:prstGeom>
        </p:spPr>
      </p:pic>
      <p:pic>
        <p:nvPicPr>
          <p:cNvPr id="10" name="Picture 9">
            <a:extLst>
              <a:ext uri="{FF2B5EF4-FFF2-40B4-BE49-F238E27FC236}">
                <a16:creationId xmlns:a16="http://schemas.microsoft.com/office/drawing/2014/main" id="{51CC44FB-B5C5-450B-BB82-E7A8BAEC52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41215" y="404361"/>
            <a:ext cx="3595859" cy="6066432"/>
          </a:xfrm>
          <a:prstGeom prst="rect">
            <a:avLst/>
          </a:prstGeom>
        </p:spPr>
      </p:pic>
      <p:sp>
        <p:nvSpPr>
          <p:cNvPr id="16" name="Arrow: Right 15">
            <a:extLst>
              <a:ext uri="{FF2B5EF4-FFF2-40B4-BE49-F238E27FC236}">
                <a16:creationId xmlns:a16="http://schemas.microsoft.com/office/drawing/2014/main" id="{4C6369DA-2848-45E0-86C8-7A566BF4FD37}"/>
              </a:ext>
            </a:extLst>
          </p:cNvPr>
          <p:cNvSpPr/>
          <p:nvPr/>
        </p:nvSpPr>
        <p:spPr>
          <a:xfrm>
            <a:off x="4616849" y="3918563"/>
            <a:ext cx="3407390" cy="2222929"/>
          </a:xfrm>
          <a:prstGeom prst="rightArrow">
            <a:avLst/>
          </a:prstGeom>
          <a:ln w="76200">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bn-BD" sz="2400" dirty="0">
                <a:solidFill>
                  <a:schemeClr val="tx1"/>
                </a:solidFill>
                <a:latin typeface="NikoshBAN" panose="02000000000000000000" pitchFamily="2" charset="0"/>
                <a:cs typeface="NikoshBAN" panose="02000000000000000000" pitchFamily="2" charset="0"/>
              </a:rPr>
              <a:t>চাকমার মেয়েদের কাপড়ের নাম পিনোন ও  হাদি,</a:t>
            </a:r>
            <a:endParaRPr lang="en-US" sz="2400" dirty="0">
              <a:solidFill>
                <a:schemeClr val="tx1"/>
              </a:solidFill>
              <a:latin typeface="NikoshBAN" panose="02000000000000000000" pitchFamily="2" charset="0"/>
              <a:cs typeface="NikoshBAN" panose="02000000000000000000" pitchFamily="2" charset="0"/>
            </a:endParaRPr>
          </a:p>
        </p:txBody>
      </p:sp>
      <p:sp>
        <p:nvSpPr>
          <p:cNvPr id="17" name="Arrow: Left 16">
            <a:extLst>
              <a:ext uri="{FF2B5EF4-FFF2-40B4-BE49-F238E27FC236}">
                <a16:creationId xmlns:a16="http://schemas.microsoft.com/office/drawing/2014/main" id="{CB50E4D5-3BD5-47EC-B8E0-7E965EC00A02}"/>
              </a:ext>
            </a:extLst>
          </p:cNvPr>
          <p:cNvSpPr/>
          <p:nvPr/>
        </p:nvSpPr>
        <p:spPr>
          <a:xfrm>
            <a:off x="4606776" y="416255"/>
            <a:ext cx="3407390" cy="2222930"/>
          </a:xfrm>
          <a:prstGeom prst="leftArrow">
            <a:avLst/>
          </a:prstGeom>
          <a:ln w="76200"/>
        </p:spPr>
        <p:style>
          <a:lnRef idx="1">
            <a:schemeClr val="dk1"/>
          </a:lnRef>
          <a:fillRef idx="2">
            <a:schemeClr val="dk1"/>
          </a:fillRef>
          <a:effectRef idx="1">
            <a:schemeClr val="dk1"/>
          </a:effectRef>
          <a:fontRef idx="minor">
            <a:schemeClr val="dk1"/>
          </a:fontRef>
        </p:style>
        <p:txBody>
          <a:bodyPr rtlCol="0" anchor="ctr"/>
          <a:lstStyle/>
          <a:p>
            <a:pPr algn="ctr"/>
            <a:r>
              <a:rPr lang="bn-BD" sz="2400" dirty="0">
                <a:solidFill>
                  <a:schemeClr val="tx1"/>
                </a:solidFill>
                <a:latin typeface="NikoshBAN" panose="02000000000000000000" pitchFamily="2" charset="0"/>
                <a:cs typeface="NikoshBAN" panose="02000000000000000000" pitchFamily="2" charset="0"/>
              </a:rPr>
              <a:t>চাকমারা তাঁত দিয়ে নিজেরা নিজেদের পোশাক তৈরি করে </a:t>
            </a:r>
            <a:endParaRPr lang="en-US" sz="2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350205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anim calcmode="lin" valueType="num">
                                      <p:cBhvr>
                                        <p:cTn id="17" dur="500" fill="hold"/>
                                        <p:tgtEl>
                                          <p:spTgt spid="17"/>
                                        </p:tgtEl>
                                        <p:attrNameLst>
                                          <p:attrName>ppt_x</p:attrName>
                                        </p:attrNameLst>
                                      </p:cBhvr>
                                      <p:tavLst>
                                        <p:tav tm="0">
                                          <p:val>
                                            <p:fltVal val="0.5"/>
                                          </p:val>
                                        </p:tav>
                                        <p:tav tm="100000">
                                          <p:val>
                                            <p:strVal val="#ppt_x"/>
                                          </p:val>
                                        </p:tav>
                                      </p:tavLst>
                                    </p:anim>
                                    <p:anim calcmode="lin" valueType="num">
                                      <p:cBhvr>
                                        <p:cTn id="18"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checkerboard(across)">
                                      <p:cBhvr>
                                        <p:cTn id="23" dur="500"/>
                                        <p:tgtEl>
                                          <p:spTgt spid="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checkerboard(across)">
                                      <p:cBhvr>
                                        <p:cTn id="39" dur="500"/>
                                        <p:tgtEl>
                                          <p:spTgt spid="1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nodeType="clickEffect">
                                  <p:stCondLst>
                                    <p:cond delay="0"/>
                                  </p:stCondLst>
                                  <p:iterate type="lt">
                                    <p:tmPct val="10000"/>
                                  </p:iterate>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p:cTn id="49"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51"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52D8E04A-353A-42FC-9E55-FE5963F297DB}"/>
              </a:ext>
            </a:extLst>
          </p:cNvPr>
          <p:cNvSpPr/>
          <p:nvPr/>
        </p:nvSpPr>
        <p:spPr>
          <a:xfrm>
            <a:off x="-1" y="0"/>
            <a:ext cx="12296633" cy="6858000"/>
          </a:xfrm>
          <a:prstGeom prst="frame">
            <a:avLst>
              <a:gd name="adj1" fmla="val 3431"/>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00B82612-AA18-4AFF-9FD6-41AA835D3A7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7673" y="1326228"/>
            <a:ext cx="5253569" cy="3714449"/>
          </a:xfrm>
          <a:prstGeom prst="rect">
            <a:avLst/>
          </a:prstGeom>
        </p:spPr>
      </p:pic>
      <p:pic>
        <p:nvPicPr>
          <p:cNvPr id="8" name="Picture 7">
            <a:extLst>
              <a:ext uri="{FF2B5EF4-FFF2-40B4-BE49-F238E27FC236}">
                <a16:creationId xmlns:a16="http://schemas.microsoft.com/office/drawing/2014/main" id="{5DD0E473-8841-465E-B672-AAC3CE6173E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0" y="1280304"/>
            <a:ext cx="5399144" cy="3751608"/>
          </a:xfrm>
          <a:prstGeom prst="rect">
            <a:avLst/>
          </a:prstGeom>
        </p:spPr>
      </p:pic>
      <p:sp>
        <p:nvSpPr>
          <p:cNvPr id="9" name="TextBox 8">
            <a:extLst>
              <a:ext uri="{FF2B5EF4-FFF2-40B4-BE49-F238E27FC236}">
                <a16:creationId xmlns:a16="http://schemas.microsoft.com/office/drawing/2014/main" id="{DAF6F09B-E3EF-49C3-926B-A4B5A4F4E8A0}"/>
              </a:ext>
            </a:extLst>
          </p:cNvPr>
          <p:cNvSpPr txBox="1"/>
          <p:nvPr/>
        </p:nvSpPr>
        <p:spPr>
          <a:xfrm>
            <a:off x="437548" y="5133153"/>
            <a:ext cx="11490595"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4000" dirty="0">
                <a:solidFill>
                  <a:schemeClr val="tx1"/>
                </a:solidFill>
                <a:latin typeface="NikoshBAN" pitchFamily="2" charset="0"/>
                <a:cs typeface="NikoshBAN" pitchFamily="2" charset="0"/>
              </a:rPr>
              <a:t>চাকমারা বাঁশ ও বেত দিয়ে ঝুড়ি, পাখা, চিরুনি, বাঁশি এবং বাদ্যযন্ত্র তৈরী করে।</a:t>
            </a:r>
            <a:endParaRPr lang="en-GB" sz="4000" dirty="0">
              <a:solidFill>
                <a:schemeClr val="tx1"/>
              </a:solidFill>
              <a:latin typeface="NikoshBAN" pitchFamily="2" charset="0"/>
              <a:cs typeface="NikoshBAN" pitchFamily="2" charset="0"/>
            </a:endParaRPr>
          </a:p>
        </p:txBody>
      </p:sp>
      <p:sp>
        <p:nvSpPr>
          <p:cNvPr id="11" name="Flowchart: Multidocument 10">
            <a:extLst>
              <a:ext uri="{FF2B5EF4-FFF2-40B4-BE49-F238E27FC236}">
                <a16:creationId xmlns:a16="http://schemas.microsoft.com/office/drawing/2014/main" id="{C3B7E3F3-9B4F-4BEB-8EF7-E3A437012F5C}"/>
              </a:ext>
            </a:extLst>
          </p:cNvPr>
          <p:cNvSpPr/>
          <p:nvPr/>
        </p:nvSpPr>
        <p:spPr>
          <a:xfrm>
            <a:off x="4217978" y="401408"/>
            <a:ext cx="2688609" cy="799093"/>
          </a:xfrm>
          <a:prstGeom prst="flowChartMultidocument">
            <a:avLst/>
          </a:prstGeom>
          <a:solidFill>
            <a:schemeClr val="accent4">
              <a:lumMod val="40000"/>
              <a:lumOff val="60000"/>
            </a:schemeClr>
          </a:solidFill>
          <a:ln w="57150">
            <a:solidFill>
              <a:srgbClr val="0070C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সাংস্ক</a:t>
            </a:r>
            <a:r>
              <a:rPr lang="as-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ত</a:t>
            </a:r>
            <a:r>
              <a:rPr lang="as-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ক </a:t>
            </a:r>
            <a:r>
              <a:rPr lang="as-IN" sz="3200" dirty="0">
                <a:solidFill>
                  <a:schemeClr val="tx1"/>
                </a:solidFill>
                <a:latin typeface="NikoshBAN" panose="02000000000000000000" pitchFamily="2" charset="0"/>
                <a:cs typeface="NikoshBAN" panose="02000000000000000000" pitchFamily="2" charset="0"/>
              </a:rPr>
              <a:t>জ</a:t>
            </a:r>
            <a:r>
              <a:rPr lang="en-US" sz="3200" dirty="0">
                <a:solidFill>
                  <a:schemeClr val="tx1"/>
                </a:solidFill>
                <a:latin typeface="NikoshBAN" panose="02000000000000000000" pitchFamily="2" charset="0"/>
                <a:cs typeface="NikoshBAN" panose="02000000000000000000" pitchFamily="2" charset="0"/>
              </a:rPr>
              <a:t>ী</a:t>
            </a:r>
            <a:r>
              <a:rPr lang="as-IN" sz="3200" dirty="0">
                <a:solidFill>
                  <a:schemeClr val="tx1"/>
                </a:solidFill>
                <a:latin typeface="NikoshBAN" panose="02000000000000000000" pitchFamily="2" charset="0"/>
                <a:cs typeface="NikoshBAN" panose="02000000000000000000" pitchFamily="2" charset="0"/>
              </a:rPr>
              <a:t>ব</a:t>
            </a:r>
            <a:r>
              <a:rPr lang="en-US" sz="3200" dirty="0">
                <a:solidFill>
                  <a:schemeClr val="tx1"/>
                </a:solidFill>
                <a:latin typeface="NikoshBAN" panose="02000000000000000000" pitchFamily="2" charset="0"/>
                <a:cs typeface="NikoshBAN" panose="02000000000000000000" pitchFamily="2" charset="0"/>
              </a:rPr>
              <a:t>ন</a:t>
            </a:r>
          </a:p>
        </p:txBody>
      </p:sp>
    </p:spTree>
    <p:extLst>
      <p:ext uri="{BB962C8B-B14F-4D97-AF65-F5344CB8AC3E}">
        <p14:creationId xmlns:p14="http://schemas.microsoft.com/office/powerpoint/2010/main" val="19708715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p:cTn id="22"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checkerboard(across)">
                                      <p:cBhvr>
                                        <p:cTn id="3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9219" y="313784"/>
            <a:ext cx="5479306" cy="293221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57264" y="195939"/>
            <a:ext cx="5395757" cy="305006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219" y="4161548"/>
            <a:ext cx="3559815" cy="2368495"/>
          </a:xfrm>
          <a:prstGeom prst="rect">
            <a:avLst/>
          </a:prstGeom>
        </p:spPr>
      </p:pic>
      <p:sp>
        <p:nvSpPr>
          <p:cNvPr id="9" name="TextBox 8"/>
          <p:cNvSpPr txBox="1"/>
          <p:nvPr/>
        </p:nvSpPr>
        <p:spPr>
          <a:xfrm>
            <a:off x="6486111" y="2706057"/>
            <a:ext cx="5486400" cy="646331"/>
          </a:xfrm>
          <a:prstGeom prst="rect">
            <a:avLst/>
          </a:prstGeom>
          <a:noFill/>
        </p:spPr>
        <p:txBody>
          <a:bodyPr wrap="square" rtlCol="0">
            <a:spAutoFit/>
          </a:bodyPr>
          <a:lstStyle/>
          <a:p>
            <a:pPr algn="ctr"/>
            <a:r>
              <a:rPr lang="en-US" sz="3600" dirty="0" err="1">
                <a:latin typeface="NikoshBAN" pitchFamily="2" charset="0"/>
                <a:cs typeface="NikoshBAN" pitchFamily="2" charset="0"/>
              </a:rPr>
              <a:t>এটা</a:t>
            </a:r>
            <a:r>
              <a:rPr lang="en-US" sz="3600" dirty="0">
                <a:latin typeface="NikoshBAN" pitchFamily="2" charset="0"/>
                <a:cs typeface="NikoshBAN" pitchFamily="2" charset="0"/>
              </a:rPr>
              <a:t> </a:t>
            </a:r>
            <a:r>
              <a:rPr lang="en-US" sz="3600" dirty="0" err="1">
                <a:latin typeface="NikoshBAN" pitchFamily="2" charset="0"/>
                <a:cs typeface="NikoshBAN" pitchFamily="2" charset="0"/>
              </a:rPr>
              <a:t>বিভিন্নভাবে</a:t>
            </a:r>
            <a:r>
              <a:rPr lang="en-US" sz="3600" dirty="0">
                <a:latin typeface="NikoshBAN" pitchFamily="2" charset="0"/>
                <a:cs typeface="NikoshBAN" pitchFamily="2" charset="0"/>
              </a:rPr>
              <a:t> </a:t>
            </a:r>
            <a:r>
              <a:rPr lang="en-US" sz="3600" dirty="0" err="1">
                <a:latin typeface="NikoshBAN" pitchFamily="2" charset="0"/>
                <a:cs typeface="NikoshBAN" pitchFamily="2" charset="0"/>
              </a:rPr>
              <a:t>রান্না</a:t>
            </a:r>
            <a:r>
              <a:rPr lang="en-US" sz="3600" dirty="0">
                <a:latin typeface="NikoshBAN" pitchFamily="2" charset="0"/>
                <a:cs typeface="NikoshBAN" pitchFamily="2" charset="0"/>
              </a:rPr>
              <a:t> ও </a:t>
            </a:r>
            <a:r>
              <a:rPr lang="en-US" sz="3600" dirty="0" err="1">
                <a:latin typeface="NikoshBAN" pitchFamily="2" charset="0"/>
                <a:cs typeface="NikoshBAN" pitchFamily="2" charset="0"/>
              </a:rPr>
              <a:t>ভাজি</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করে</a:t>
            </a:r>
            <a:r>
              <a:rPr lang="en-US" sz="3600" dirty="0">
                <a:latin typeface="NikoshBAN" pitchFamily="2" charset="0"/>
                <a:cs typeface="NikoshBAN" pitchFamily="2" charset="0"/>
              </a:rPr>
              <a:t>।</a:t>
            </a:r>
            <a:endParaRPr lang="en-GB" sz="3600" dirty="0">
              <a:latin typeface="NikoshBAN" pitchFamily="2" charset="0"/>
              <a:cs typeface="NikoshBAN" pitchFamily="2" charset="0"/>
            </a:endParaRPr>
          </a:p>
        </p:txBody>
      </p:sp>
      <p:sp>
        <p:nvSpPr>
          <p:cNvPr id="10" name="Frame 9">
            <a:extLst>
              <a:ext uri="{FF2B5EF4-FFF2-40B4-BE49-F238E27FC236}">
                <a16:creationId xmlns:a16="http://schemas.microsoft.com/office/drawing/2014/main" id="{33B17E1C-953B-414D-9246-D527DF965C0F}"/>
              </a:ext>
            </a:extLst>
          </p:cNvPr>
          <p:cNvSpPr/>
          <p:nvPr/>
        </p:nvSpPr>
        <p:spPr>
          <a:xfrm>
            <a:off x="0" y="0"/>
            <a:ext cx="12192000" cy="6858000"/>
          </a:xfrm>
          <a:prstGeom prst="frame">
            <a:avLst>
              <a:gd name="adj1" fmla="val 3232"/>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96767D61-86DF-4B9A-A829-A0F3EACB149A}"/>
              </a:ext>
            </a:extLst>
          </p:cNvPr>
          <p:cNvSpPr/>
          <p:nvPr/>
        </p:nvSpPr>
        <p:spPr>
          <a:xfrm>
            <a:off x="438979" y="3284040"/>
            <a:ext cx="11420925" cy="646331"/>
          </a:xfrm>
          <a:prstGeom prst="rect">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bn-BD" sz="3200" dirty="0">
                <a:solidFill>
                  <a:schemeClr val="tx1"/>
                </a:solidFill>
                <a:latin typeface="NikoshBAN" panose="02000000000000000000" pitchFamily="2" charset="0"/>
                <a:cs typeface="NikoshBAN" panose="02000000000000000000" pitchFamily="2" charset="0"/>
              </a:rPr>
              <a:t>এদের প্রধান খাদ্য ভাত। তারা ভাতের সাথে মাছ, মাংশ ও শাকসবজি খেতে ভালোবাসে।</a:t>
            </a:r>
            <a:endParaRPr lang="en-US" sz="3200" dirty="0">
              <a:solidFill>
                <a:schemeClr val="tx1"/>
              </a:solidFill>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id="{E56439D2-668B-4C64-95D4-51BB9AEACD94}"/>
              </a:ext>
            </a:extLst>
          </p:cNvPr>
          <p:cNvSpPr/>
          <p:nvPr/>
        </p:nvSpPr>
        <p:spPr>
          <a:xfrm>
            <a:off x="4151171" y="4143142"/>
            <a:ext cx="7708734" cy="2368495"/>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n-BD" sz="4000" dirty="0">
                <a:solidFill>
                  <a:schemeClr val="tx1"/>
                </a:solidFill>
                <a:latin typeface="NikoshBAN" panose="02000000000000000000" pitchFamily="2" charset="0"/>
                <a:cs typeface="NikoshBAN" panose="02000000000000000000" pitchFamily="2" charset="0"/>
              </a:rPr>
              <a:t>বাঁশকোড়ল তাদের প্রিয় খাদ্য । এটা  তারা বিভিন্ন ভাবে রান্না ও ভাজি করে। </a:t>
            </a:r>
            <a:endParaRPr lang="en-US" sz="4000" dirty="0">
              <a:solidFill>
                <a:schemeClr val="tx1"/>
              </a:solidFill>
              <a:latin typeface="NikoshBAN" panose="02000000000000000000" pitchFamily="2" charset="0"/>
              <a:cs typeface="NikoshBAN" panose="02000000000000000000" pitchFamily="2" charset="0"/>
            </a:endParaRPr>
          </a:p>
        </p:txBody>
      </p:sp>
      <p:sp>
        <p:nvSpPr>
          <p:cNvPr id="13" name="Flowchart: Multidocument 12">
            <a:extLst>
              <a:ext uri="{FF2B5EF4-FFF2-40B4-BE49-F238E27FC236}">
                <a16:creationId xmlns:a16="http://schemas.microsoft.com/office/drawing/2014/main" id="{16F02914-E3BA-4729-B660-801B080B0133}"/>
              </a:ext>
            </a:extLst>
          </p:cNvPr>
          <p:cNvSpPr/>
          <p:nvPr/>
        </p:nvSpPr>
        <p:spPr>
          <a:xfrm>
            <a:off x="4805136" y="264944"/>
            <a:ext cx="2688609" cy="799093"/>
          </a:xfrm>
          <a:prstGeom prst="flowChartMultidocument">
            <a:avLst/>
          </a:prstGeom>
          <a:solidFill>
            <a:schemeClr val="accent4">
              <a:lumMod val="40000"/>
              <a:lumOff val="60000"/>
            </a:schemeClr>
          </a:solidFill>
          <a:ln w="57150">
            <a:solidFill>
              <a:srgbClr val="0070C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সাংস্ক</a:t>
            </a:r>
            <a:r>
              <a:rPr lang="as-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ত</a:t>
            </a:r>
            <a:r>
              <a:rPr lang="as-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ক </a:t>
            </a:r>
            <a:r>
              <a:rPr lang="as-IN" sz="3200" dirty="0">
                <a:solidFill>
                  <a:schemeClr val="tx1"/>
                </a:solidFill>
                <a:latin typeface="NikoshBAN" panose="02000000000000000000" pitchFamily="2" charset="0"/>
                <a:cs typeface="NikoshBAN" panose="02000000000000000000" pitchFamily="2" charset="0"/>
              </a:rPr>
              <a:t>জ</a:t>
            </a:r>
            <a:r>
              <a:rPr lang="en-US" sz="3200" dirty="0">
                <a:solidFill>
                  <a:schemeClr val="tx1"/>
                </a:solidFill>
                <a:latin typeface="NikoshBAN" panose="02000000000000000000" pitchFamily="2" charset="0"/>
                <a:cs typeface="NikoshBAN" panose="02000000000000000000" pitchFamily="2" charset="0"/>
              </a:rPr>
              <a:t>ী</a:t>
            </a:r>
            <a:r>
              <a:rPr lang="as-IN" sz="3200" dirty="0">
                <a:solidFill>
                  <a:schemeClr val="tx1"/>
                </a:solidFill>
                <a:latin typeface="NikoshBAN" panose="02000000000000000000" pitchFamily="2" charset="0"/>
                <a:cs typeface="NikoshBAN" panose="02000000000000000000" pitchFamily="2" charset="0"/>
              </a:rPr>
              <a:t>ব</a:t>
            </a:r>
            <a:r>
              <a:rPr lang="en-US" sz="3200" dirty="0">
                <a:solidFill>
                  <a:schemeClr val="tx1"/>
                </a:solidFill>
                <a:latin typeface="NikoshBAN" panose="02000000000000000000" pitchFamily="2" charset="0"/>
                <a:cs typeface="NikoshBAN" panose="02000000000000000000" pitchFamily="2" charset="0"/>
              </a:rPr>
              <a:t>ন</a:t>
            </a:r>
          </a:p>
        </p:txBody>
      </p:sp>
    </p:spTree>
    <p:extLst>
      <p:ext uri="{BB962C8B-B14F-4D97-AF65-F5344CB8AC3E}">
        <p14:creationId xmlns:p14="http://schemas.microsoft.com/office/powerpoint/2010/main" val="555316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11">
                                            <p:txEl>
                                              <p:pRg st="0" end="0"/>
                                            </p:txEl>
                                          </p:spTgt>
                                        </p:tgtEl>
                                        <p:attrNameLst>
                                          <p:attrName>style.visibility</p:attrName>
                                        </p:attrNameLst>
                                      </p:cBhvr>
                                      <p:to>
                                        <p:strVal val="visible"/>
                                      </p:to>
                                    </p:set>
                                    <p:anim calcmode="lin" valueType="num">
                                      <p:cBhvr>
                                        <p:cTn id="32"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barn(inVertical)">
                                      <p:cBhvr>
                                        <p:cTn id="55" dur="500"/>
                                        <p:tgtEl>
                                          <p:spTgt spid="1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checkerboard(across)">
                                      <p:cBhvr>
                                        <p:cTn id="6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88703" y="319834"/>
            <a:ext cx="3397921" cy="233616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5441" y="319834"/>
            <a:ext cx="4348383" cy="2346049"/>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8219" y="318361"/>
            <a:ext cx="3333712" cy="2337641"/>
          </a:xfrm>
          <a:prstGeom prst="rect">
            <a:avLst/>
          </a:prstGeom>
        </p:spPr>
      </p:pic>
      <p:sp>
        <p:nvSpPr>
          <p:cNvPr id="9" name="Frame 8">
            <a:extLst>
              <a:ext uri="{FF2B5EF4-FFF2-40B4-BE49-F238E27FC236}">
                <a16:creationId xmlns:a16="http://schemas.microsoft.com/office/drawing/2014/main" id="{460DF0CF-B9D4-4DFD-962C-43DAFC25DAF1}"/>
              </a:ext>
            </a:extLst>
          </p:cNvPr>
          <p:cNvSpPr/>
          <p:nvPr/>
        </p:nvSpPr>
        <p:spPr>
          <a:xfrm>
            <a:off x="0" y="0"/>
            <a:ext cx="12192000" cy="6858000"/>
          </a:xfrm>
          <a:prstGeom prst="frame">
            <a:avLst>
              <a:gd name="adj1" fmla="val 3232"/>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3">
            <a:extLst>
              <a:ext uri="{FF2B5EF4-FFF2-40B4-BE49-F238E27FC236}">
                <a16:creationId xmlns:a16="http://schemas.microsoft.com/office/drawing/2014/main" id="{FAEA14A0-D6F6-40E8-A68A-BB5302F3280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8219" y="3957448"/>
            <a:ext cx="3359682" cy="24940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1" name="Picture 10">
            <a:extLst>
              <a:ext uri="{FF2B5EF4-FFF2-40B4-BE49-F238E27FC236}">
                <a16:creationId xmlns:a16="http://schemas.microsoft.com/office/drawing/2014/main" id="{6D753FEF-317F-4D61-8B8C-01A84861EA6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05441" y="3957448"/>
            <a:ext cx="4348383" cy="25378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2" name="Picture 11" descr="chakma dance1.jpg">
            <a:extLst>
              <a:ext uri="{FF2B5EF4-FFF2-40B4-BE49-F238E27FC236}">
                <a16:creationId xmlns:a16="http://schemas.microsoft.com/office/drawing/2014/main" id="{B57C2CB7-D3AA-40F8-BB97-3481B8AE794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88703" y="3957448"/>
            <a:ext cx="3359682" cy="2494066"/>
          </a:xfrm>
          <a:prstGeom prst="rect">
            <a:avLst/>
          </a:prstGeom>
          <a:ln>
            <a:noFill/>
          </a:ln>
          <a:effectLst>
            <a:outerShdw blurRad="292100" dist="139700" dir="2700000" algn="tl" rotWithShape="0">
              <a:srgbClr val="333333">
                <a:alpha val="65000"/>
              </a:srgbClr>
            </a:outerShdw>
          </a:effectLst>
        </p:spPr>
      </p:pic>
      <p:sp>
        <p:nvSpPr>
          <p:cNvPr id="3" name="Rectangle: Rounded Corners 2">
            <a:extLst>
              <a:ext uri="{FF2B5EF4-FFF2-40B4-BE49-F238E27FC236}">
                <a16:creationId xmlns:a16="http://schemas.microsoft.com/office/drawing/2014/main" id="{4F97582B-DE55-458E-93E1-94E4022294FA}"/>
              </a:ext>
            </a:extLst>
          </p:cNvPr>
          <p:cNvSpPr/>
          <p:nvPr/>
        </p:nvSpPr>
        <p:spPr>
          <a:xfrm>
            <a:off x="388219" y="2829292"/>
            <a:ext cx="11305456" cy="964747"/>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bn-BD" sz="3200" b="1" dirty="0">
                <a:solidFill>
                  <a:schemeClr val="tx1"/>
                </a:solidFill>
                <a:latin typeface="NikoshBAN" panose="02000000000000000000" pitchFamily="2" charset="0"/>
                <a:cs typeface="NikoshBAN" panose="02000000000000000000" pitchFamily="2" charset="0"/>
              </a:rPr>
              <a:t>বিজু চাকমাদের শ্রেষ্ঠ উৎসব । বাংলা বর্ষের ষেষদিন ও নববর্ষের  প্রথমদিন তারা এ উৎসব পালন করে। অন্য ক্ষুদ্র নৃ-গোষ্ঠীর তুলনায় চাকমারা বেশি শিক্ষিত।</a:t>
            </a:r>
            <a:endParaRPr lang="en-US" sz="3200" b="1" dirty="0">
              <a:solidFill>
                <a:schemeClr val="tx1"/>
              </a:solidFill>
              <a:latin typeface="NikoshBAN" panose="02000000000000000000" pitchFamily="2" charset="0"/>
              <a:cs typeface="NikoshBAN" panose="02000000000000000000" pitchFamily="2" charset="0"/>
            </a:endParaRPr>
          </a:p>
        </p:txBody>
      </p:sp>
      <p:sp>
        <p:nvSpPr>
          <p:cNvPr id="13" name="Flowchart: Multidocument 12">
            <a:extLst>
              <a:ext uri="{FF2B5EF4-FFF2-40B4-BE49-F238E27FC236}">
                <a16:creationId xmlns:a16="http://schemas.microsoft.com/office/drawing/2014/main" id="{AB12CD8E-4341-4DC1-93C5-89C085971084}"/>
              </a:ext>
            </a:extLst>
          </p:cNvPr>
          <p:cNvSpPr/>
          <p:nvPr/>
        </p:nvSpPr>
        <p:spPr>
          <a:xfrm>
            <a:off x="4224239" y="318361"/>
            <a:ext cx="2688609" cy="799093"/>
          </a:xfrm>
          <a:prstGeom prst="flowChartMultidocument">
            <a:avLst/>
          </a:prstGeom>
          <a:solidFill>
            <a:schemeClr val="accent4">
              <a:lumMod val="40000"/>
              <a:lumOff val="60000"/>
            </a:schemeClr>
          </a:solidFill>
          <a:ln w="57150">
            <a:solidFill>
              <a:srgbClr val="0070C0"/>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dirty="0" err="1">
                <a:solidFill>
                  <a:schemeClr val="tx1"/>
                </a:solidFill>
                <a:latin typeface="NikoshBAN" panose="02000000000000000000" pitchFamily="2" charset="0"/>
                <a:cs typeface="NikoshBAN" panose="02000000000000000000" pitchFamily="2" charset="0"/>
              </a:rPr>
              <a:t>সাংস্ক</a:t>
            </a:r>
            <a:r>
              <a:rPr lang="as-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ত</a:t>
            </a:r>
            <a:r>
              <a:rPr lang="as-IN" sz="3200" dirty="0">
                <a:solidFill>
                  <a:schemeClr val="tx1"/>
                </a:solidFill>
                <a:latin typeface="NikoshBAN" panose="02000000000000000000" pitchFamily="2" charset="0"/>
                <a:cs typeface="NikoshBAN" panose="02000000000000000000" pitchFamily="2" charset="0"/>
              </a:rPr>
              <a:t>ি</a:t>
            </a:r>
            <a:r>
              <a:rPr lang="en-US" sz="3200" dirty="0">
                <a:solidFill>
                  <a:schemeClr val="tx1"/>
                </a:solidFill>
                <a:latin typeface="NikoshBAN" panose="02000000000000000000" pitchFamily="2" charset="0"/>
                <a:cs typeface="NikoshBAN" panose="02000000000000000000" pitchFamily="2" charset="0"/>
              </a:rPr>
              <a:t>ক </a:t>
            </a:r>
            <a:r>
              <a:rPr lang="as-IN" sz="3200" dirty="0">
                <a:solidFill>
                  <a:schemeClr val="tx1"/>
                </a:solidFill>
                <a:latin typeface="NikoshBAN" panose="02000000000000000000" pitchFamily="2" charset="0"/>
                <a:cs typeface="NikoshBAN" panose="02000000000000000000" pitchFamily="2" charset="0"/>
              </a:rPr>
              <a:t>জ</a:t>
            </a:r>
            <a:r>
              <a:rPr lang="en-US" sz="3200" dirty="0">
                <a:solidFill>
                  <a:schemeClr val="tx1"/>
                </a:solidFill>
                <a:latin typeface="NikoshBAN" panose="02000000000000000000" pitchFamily="2" charset="0"/>
                <a:cs typeface="NikoshBAN" panose="02000000000000000000" pitchFamily="2" charset="0"/>
              </a:rPr>
              <a:t>ী</a:t>
            </a:r>
            <a:r>
              <a:rPr lang="as-IN" sz="3200" dirty="0">
                <a:solidFill>
                  <a:schemeClr val="tx1"/>
                </a:solidFill>
                <a:latin typeface="NikoshBAN" panose="02000000000000000000" pitchFamily="2" charset="0"/>
                <a:cs typeface="NikoshBAN" panose="02000000000000000000" pitchFamily="2" charset="0"/>
              </a:rPr>
              <a:t>ব</a:t>
            </a:r>
            <a:r>
              <a:rPr lang="en-US" sz="3200" dirty="0">
                <a:solidFill>
                  <a:schemeClr val="tx1"/>
                </a:solidFill>
                <a:latin typeface="NikoshBAN" panose="02000000000000000000" pitchFamily="2" charset="0"/>
                <a:cs typeface="NikoshBAN" panose="02000000000000000000" pitchFamily="2" charset="0"/>
              </a:rPr>
              <a:t>ন</a:t>
            </a:r>
          </a:p>
        </p:txBody>
      </p:sp>
    </p:spTree>
    <p:extLst>
      <p:ext uri="{BB962C8B-B14F-4D97-AF65-F5344CB8AC3E}">
        <p14:creationId xmlns:p14="http://schemas.microsoft.com/office/powerpoint/2010/main" val="25483831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iterate type="lt">
                                    <p:tmPct val="0"/>
                                  </p:iterate>
                                  <p:childTnLst>
                                    <p:set>
                                      <p:cBhvr>
                                        <p:cTn id="55" dur="1" fill="hold">
                                          <p:stCondLst>
                                            <p:cond delay="0"/>
                                          </p:stCondLst>
                                        </p:cTn>
                                        <p:tgtEl>
                                          <p:spTgt spid="3">
                                            <p:txEl>
                                              <p:pRg st="0" end="0"/>
                                            </p:txEl>
                                          </p:spTgt>
                                        </p:tgtEl>
                                        <p:attrNameLst>
                                          <p:attrName>style.visibility</p:attrName>
                                        </p:attrNameLst>
                                      </p:cBhvr>
                                      <p:to>
                                        <p:strVal val="visible"/>
                                      </p:to>
                                    </p:set>
                                    <p:animEffect transition="in" filter="fade">
                                      <p:cBhvr>
                                        <p:cTn id="56" dur="1000"/>
                                        <p:tgtEl>
                                          <p:spTgt spid="3">
                                            <p:txEl>
                                              <p:pRg st="0" end="0"/>
                                            </p:txEl>
                                          </p:spTgt>
                                        </p:tgtEl>
                                      </p:cBhvr>
                                    </p:animEffect>
                                    <p:anim calcmode="lin" valueType="num">
                                      <p:cBhvr>
                                        <p:cTn id="5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1" presetClass="entr" presetSubtype="0" fill="hold" grpId="1" nodeType="clickEffect">
                                  <p:stCondLst>
                                    <p:cond delay="0"/>
                                  </p:stCondLst>
                                  <p:iterate type="lt">
                                    <p:tmPct val="10000"/>
                                  </p:iterate>
                                  <p:childTnLst>
                                    <p:set>
                                      <p:cBhvr>
                                        <p:cTn id="62" dur="1" fill="hold">
                                          <p:stCondLst>
                                            <p:cond delay="0"/>
                                          </p:stCondLst>
                                        </p:cTn>
                                        <p:tgtEl>
                                          <p:spTgt spid="3">
                                            <p:bg/>
                                          </p:spTgt>
                                        </p:tgtEl>
                                        <p:attrNameLst>
                                          <p:attrName>style.visibility</p:attrName>
                                        </p:attrNameLst>
                                      </p:cBhvr>
                                      <p:to>
                                        <p:strVal val="visible"/>
                                      </p:to>
                                    </p:set>
                                    <p:anim calcmode="lin" valueType="num">
                                      <p:cBhvr>
                                        <p:cTn id="63" dur="5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3">
                                            <p:bg/>
                                          </p:spTgt>
                                        </p:tgtEl>
                                        <p:attrNameLst>
                                          <p:attrName>ppt_y</p:attrName>
                                        </p:attrNameLst>
                                      </p:cBhvr>
                                      <p:tavLst>
                                        <p:tav tm="0">
                                          <p:val>
                                            <p:strVal val="#ppt_y"/>
                                          </p:val>
                                        </p:tav>
                                        <p:tav tm="100000">
                                          <p:val>
                                            <p:strVal val="#ppt_y"/>
                                          </p:val>
                                        </p:tav>
                                      </p:tavLst>
                                    </p:anim>
                                    <p:anim calcmode="lin" valueType="num">
                                      <p:cBhvr>
                                        <p:cTn id="65" dur="5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3">
                                            <p:bg/>
                                          </p:spTgt>
                                        </p:tgtEl>
                                      </p:cBhvr>
                                    </p:animEffect>
                                  </p:childTnLst>
                                </p:cTn>
                              </p:par>
                              <p:par>
                                <p:cTn id="68" presetID="41" presetClass="entr" presetSubtype="0" fill="hold" grpId="1" nodeType="withEffect">
                                  <p:stCondLst>
                                    <p:cond delay="0"/>
                                  </p:stCondLst>
                                  <p:iterate type="lt">
                                    <p:tmPct val="10000"/>
                                  </p:iterate>
                                  <p:childTnLst>
                                    <p:set>
                                      <p:cBhvr>
                                        <p:cTn id="69" dur="1" fill="hold">
                                          <p:stCondLst>
                                            <p:cond delay="0"/>
                                          </p:stCondLst>
                                        </p:cTn>
                                        <p:tgtEl>
                                          <p:spTgt spid="3">
                                            <p:txEl>
                                              <p:pRg st="0" end="0"/>
                                            </p:txEl>
                                          </p:spTgt>
                                        </p:tgtEl>
                                        <p:attrNameLst>
                                          <p:attrName>style.visibility</p:attrName>
                                        </p:attrNameLst>
                                      </p:cBhvr>
                                      <p:to>
                                        <p:strVal val="visible"/>
                                      </p:to>
                                    </p:set>
                                    <p:anim calcmode="lin" valueType="num">
                                      <p:cBhvr>
                                        <p:cTn id="70"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72"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3">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1000"/>
                                        <p:tgtEl>
                                          <p:spTgt spid="13"/>
                                        </p:tgtEl>
                                      </p:cBhvr>
                                    </p:animEffect>
                                    <p:anim calcmode="lin" valueType="num">
                                      <p:cBhvr>
                                        <p:cTn id="80" dur="1000" fill="hold"/>
                                        <p:tgtEl>
                                          <p:spTgt spid="13"/>
                                        </p:tgtEl>
                                        <p:attrNameLst>
                                          <p:attrName>ppt_x</p:attrName>
                                        </p:attrNameLst>
                                      </p:cBhvr>
                                      <p:tavLst>
                                        <p:tav tm="0">
                                          <p:val>
                                            <p:strVal val="#ppt_x"/>
                                          </p:val>
                                        </p:tav>
                                        <p:tav tm="100000">
                                          <p:val>
                                            <p:strVal val="#ppt_x"/>
                                          </p:val>
                                        </p:tav>
                                      </p:tavLst>
                                    </p:anim>
                                    <p:anim calcmode="lin" valueType="num">
                                      <p:cBhvr>
                                        <p:cTn id="8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 presetClass="entr" presetSubtype="10" fill="hold" nodeType="clickEffect">
                                  <p:stCondLst>
                                    <p:cond delay="0"/>
                                  </p:stCondLst>
                                  <p:childTnLst>
                                    <p:set>
                                      <p:cBhvr>
                                        <p:cTn id="85" dur="1" fill="hold">
                                          <p:stCondLst>
                                            <p:cond delay="0"/>
                                          </p:stCondLst>
                                        </p:cTn>
                                        <p:tgtEl>
                                          <p:spTgt spid="13">
                                            <p:txEl>
                                              <p:pRg st="0" end="0"/>
                                            </p:txEl>
                                          </p:spTgt>
                                        </p:tgtEl>
                                        <p:attrNameLst>
                                          <p:attrName>style.visibility</p:attrName>
                                        </p:attrNameLst>
                                      </p:cBhvr>
                                      <p:to>
                                        <p:strVal val="visible"/>
                                      </p:to>
                                    </p:set>
                                    <p:animEffect transition="in" filter="checkerboard(across)">
                                      <p:cBhvr>
                                        <p:cTn id="8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build="allAtOnce"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5815" y="432875"/>
            <a:ext cx="2492991" cy="83099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bn-IN" sz="4800" dirty="0">
                <a:solidFill>
                  <a:schemeClr val="tx1"/>
                </a:solidFill>
                <a:latin typeface="NikoshBAN" pitchFamily="2" charset="0"/>
                <a:cs typeface="NikoshBAN" pitchFamily="2" charset="0"/>
              </a:rPr>
              <a:t>মূল্যায়ন</a:t>
            </a:r>
            <a:endParaRPr lang="en-US" sz="4800" dirty="0">
              <a:solidFill>
                <a:schemeClr val="tx1"/>
              </a:solidFill>
              <a:latin typeface="NikoshBAN" pitchFamily="2" charset="0"/>
              <a:cs typeface="NikoshBAN" pitchFamily="2" charset="0"/>
            </a:endParaRPr>
          </a:p>
        </p:txBody>
      </p:sp>
      <p:sp>
        <p:nvSpPr>
          <p:cNvPr id="3" name="TextBox 2"/>
          <p:cNvSpPr txBox="1"/>
          <p:nvPr/>
        </p:nvSpPr>
        <p:spPr>
          <a:xfrm>
            <a:off x="843855" y="909929"/>
            <a:ext cx="3098105" cy="707886"/>
          </a:xfrm>
          <a:prstGeom prst="rect">
            <a:avLst/>
          </a:prstGeom>
          <a:noFill/>
        </p:spPr>
        <p:txBody>
          <a:bodyPr wrap="square" rtlCol="0">
            <a:spAutoFit/>
          </a:bodyPr>
          <a:lstStyle/>
          <a:p>
            <a:r>
              <a:rPr lang="bn-IN" sz="4000" dirty="0">
                <a:latin typeface="NikoshBAN" pitchFamily="2" charset="0"/>
                <a:cs typeface="NikoshBAN" pitchFamily="2" charset="0"/>
              </a:rPr>
              <a:t>ছবিটি দেখঃ</a:t>
            </a:r>
            <a:endParaRPr lang="en-US" sz="4000" dirty="0">
              <a:latin typeface="NikoshBAN" pitchFamily="2" charset="0"/>
              <a:cs typeface="NikoshBAN" pitchFamily="2"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7797" y="1992343"/>
            <a:ext cx="2852382" cy="2873314"/>
          </a:xfrm>
          <a:prstGeom prst="rect">
            <a:avLst/>
          </a:prstGeom>
        </p:spPr>
      </p:pic>
      <p:sp>
        <p:nvSpPr>
          <p:cNvPr id="5" name="TextBox 4"/>
          <p:cNvSpPr txBox="1"/>
          <p:nvPr/>
        </p:nvSpPr>
        <p:spPr>
          <a:xfrm>
            <a:off x="4110264" y="2221843"/>
            <a:ext cx="7503981" cy="255454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571500" indent="-571500">
              <a:buFont typeface="Wingdings" pitchFamily="2" charset="2"/>
              <a:buChar char="Ø"/>
            </a:pPr>
            <a:r>
              <a:rPr lang="en-US" sz="4000" dirty="0" err="1">
                <a:latin typeface="NikoshBAN" pitchFamily="2" charset="0"/>
                <a:cs typeface="NikoshBAN" pitchFamily="2" charset="0"/>
              </a:rPr>
              <a:t>এদের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পরিহিত</a:t>
            </a:r>
            <a:r>
              <a:rPr lang="en-US" sz="4000" dirty="0">
                <a:latin typeface="NikoshBAN" pitchFamily="2" charset="0"/>
                <a:cs typeface="NikoshBAN" pitchFamily="2" charset="0"/>
              </a:rPr>
              <a:t> </a:t>
            </a:r>
            <a:r>
              <a:rPr lang="en-US" sz="4000" dirty="0" err="1">
                <a:latin typeface="NikoshBAN" pitchFamily="2" charset="0"/>
                <a:cs typeface="NikoshBAN" pitchFamily="2" charset="0"/>
              </a:rPr>
              <a:t>পোশাকের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নাম</a:t>
            </a:r>
            <a:r>
              <a:rPr lang="en-US" sz="4000" dirty="0">
                <a:latin typeface="NikoshBAN" pitchFamily="2" charset="0"/>
                <a:cs typeface="NikoshBAN" pitchFamily="2" charset="0"/>
              </a:rPr>
              <a:t> </a:t>
            </a:r>
            <a:r>
              <a:rPr lang="en-US" sz="4000" dirty="0" err="1">
                <a:latin typeface="NikoshBAN" pitchFamily="2" charset="0"/>
                <a:cs typeface="NikoshBAN" pitchFamily="2" charset="0"/>
              </a:rPr>
              <a:t>কি</a:t>
            </a:r>
            <a:r>
              <a:rPr lang="en-US" sz="4000" dirty="0">
                <a:latin typeface="NikoshBAN" pitchFamily="2" charset="0"/>
                <a:cs typeface="NikoshBAN" pitchFamily="2" charset="0"/>
              </a:rPr>
              <a:t>?</a:t>
            </a:r>
          </a:p>
          <a:p>
            <a:pPr marL="571500" indent="-571500">
              <a:buFont typeface="Wingdings" pitchFamily="2" charset="2"/>
              <a:buChar char="Ø"/>
            </a:pPr>
            <a:r>
              <a:rPr lang="en-US" sz="4000" dirty="0" err="1">
                <a:latin typeface="NikoshBAN" pitchFamily="2" charset="0"/>
                <a:cs typeface="NikoshBAN" pitchFamily="2" charset="0"/>
              </a:rPr>
              <a:t>এরা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বাংলাদেশের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কোন</a:t>
            </a:r>
            <a:r>
              <a:rPr lang="en-US" sz="4000" dirty="0">
                <a:latin typeface="NikoshBAN" pitchFamily="2" charset="0"/>
                <a:cs typeface="NikoshBAN" pitchFamily="2" charset="0"/>
              </a:rPr>
              <a:t> </a:t>
            </a:r>
            <a:r>
              <a:rPr lang="en-US" sz="4000" dirty="0" err="1">
                <a:latin typeface="NikoshBAN" pitchFamily="2" charset="0"/>
                <a:cs typeface="NikoshBAN" pitchFamily="2" charset="0"/>
              </a:rPr>
              <a:t>নৃ-গোষ্ঠির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অন্তর্ভূক্ত</a:t>
            </a:r>
            <a:r>
              <a:rPr lang="en-US" sz="4000" dirty="0">
                <a:latin typeface="NikoshBAN" pitchFamily="2" charset="0"/>
                <a:cs typeface="NikoshBAN" pitchFamily="2" charset="0"/>
              </a:rPr>
              <a:t>?</a:t>
            </a:r>
          </a:p>
          <a:p>
            <a:pPr marL="571500" indent="-571500">
              <a:buFont typeface="Wingdings" pitchFamily="2" charset="2"/>
              <a:buChar char="Ø"/>
            </a:pPr>
            <a:r>
              <a:rPr lang="en-US" sz="4000" dirty="0" err="1">
                <a:latin typeface="NikoshBAN" pitchFamily="2" charset="0"/>
                <a:cs typeface="NikoshBAN" pitchFamily="2" charset="0"/>
              </a:rPr>
              <a:t>এদের</a:t>
            </a:r>
            <a:r>
              <a:rPr lang="en-US" sz="4000" dirty="0">
                <a:latin typeface="NikoshBAN" pitchFamily="2" charset="0"/>
                <a:cs typeface="NikoshBAN" pitchFamily="2" charset="0"/>
              </a:rPr>
              <a:t> </a:t>
            </a:r>
            <a:r>
              <a:rPr lang="en-US" sz="4000" dirty="0" err="1">
                <a:latin typeface="NikoshBAN" pitchFamily="2" charset="0"/>
                <a:cs typeface="NikoshBAN" pitchFamily="2" charset="0"/>
              </a:rPr>
              <a:t>প্রিয়</a:t>
            </a:r>
            <a:r>
              <a:rPr lang="en-US" sz="4000" dirty="0">
                <a:latin typeface="NikoshBAN" pitchFamily="2" charset="0"/>
                <a:cs typeface="NikoshBAN" pitchFamily="2" charset="0"/>
              </a:rPr>
              <a:t> </a:t>
            </a:r>
            <a:r>
              <a:rPr lang="en-US" sz="4000" dirty="0" err="1">
                <a:latin typeface="NikoshBAN" pitchFamily="2" charset="0"/>
                <a:cs typeface="NikoshBAN" pitchFamily="2" charset="0"/>
              </a:rPr>
              <a:t>খাদ্য</a:t>
            </a:r>
            <a:r>
              <a:rPr lang="en-US" sz="4000" dirty="0">
                <a:latin typeface="NikoshBAN" pitchFamily="2" charset="0"/>
                <a:cs typeface="NikoshBAN" pitchFamily="2" charset="0"/>
              </a:rPr>
              <a:t> </a:t>
            </a:r>
            <a:r>
              <a:rPr lang="en-US" sz="4000" dirty="0" err="1">
                <a:latin typeface="NikoshBAN" pitchFamily="2" charset="0"/>
                <a:cs typeface="NikoshBAN" pitchFamily="2" charset="0"/>
              </a:rPr>
              <a:t>কি</a:t>
            </a:r>
            <a:r>
              <a:rPr lang="en-US" sz="4000" dirty="0">
                <a:latin typeface="NikoshBAN" pitchFamily="2" charset="0"/>
                <a:cs typeface="NikoshBAN" pitchFamily="2" charset="0"/>
              </a:rPr>
              <a:t>?</a:t>
            </a:r>
            <a:endParaRPr lang="bn-BD" sz="4000" dirty="0">
              <a:latin typeface="NikoshBAN" pitchFamily="2" charset="0"/>
              <a:cs typeface="NikoshBAN" pitchFamily="2" charset="0"/>
            </a:endParaRPr>
          </a:p>
          <a:p>
            <a:pPr marL="571500" indent="-571500">
              <a:buFont typeface="Wingdings" pitchFamily="2" charset="2"/>
              <a:buChar char="Ø"/>
            </a:pPr>
            <a:endParaRPr lang="bn-IN" sz="4000" dirty="0">
              <a:latin typeface="NikoshBAN" pitchFamily="2" charset="0"/>
              <a:cs typeface="NikoshBAN" pitchFamily="2" charset="0"/>
            </a:endParaRPr>
          </a:p>
        </p:txBody>
      </p:sp>
      <p:sp>
        <p:nvSpPr>
          <p:cNvPr id="6" name="Frame 5">
            <a:extLst>
              <a:ext uri="{FF2B5EF4-FFF2-40B4-BE49-F238E27FC236}">
                <a16:creationId xmlns:a16="http://schemas.microsoft.com/office/drawing/2014/main" id="{565B1DE2-A3CE-4B4A-AED0-486A314089B6}"/>
              </a:ext>
            </a:extLst>
          </p:cNvPr>
          <p:cNvSpPr/>
          <p:nvPr/>
        </p:nvSpPr>
        <p:spPr>
          <a:xfrm>
            <a:off x="0" y="0"/>
            <a:ext cx="12192000" cy="6858000"/>
          </a:xfrm>
          <a:prstGeom prst="frame">
            <a:avLst>
              <a:gd name="adj1" fmla="val 3232"/>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537614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50" fill="hold"/>
                                        <p:tgtEl>
                                          <p:spTgt spid="5"/>
                                        </p:tgtEl>
                                        <p:attrNameLst>
                                          <p:attrName>ppt_w</p:attrName>
                                        </p:attrNameLst>
                                      </p:cBhvr>
                                      <p:tavLst>
                                        <p:tav tm="0">
                                          <p:val>
                                            <p:fltVal val="0"/>
                                          </p:val>
                                        </p:tav>
                                        <p:tav tm="100000">
                                          <p:val>
                                            <p:strVal val="#ppt_w"/>
                                          </p:val>
                                        </p:tav>
                                      </p:tavLst>
                                    </p:anim>
                                    <p:anim calcmode="lin" valueType="num">
                                      <p:cBhvr>
                                        <p:cTn id="24" dur="250" fill="hold"/>
                                        <p:tgtEl>
                                          <p:spTgt spid="5"/>
                                        </p:tgtEl>
                                        <p:attrNameLst>
                                          <p:attrName>ppt_h</p:attrName>
                                        </p:attrNameLst>
                                      </p:cBhvr>
                                      <p:tavLst>
                                        <p:tav tm="0">
                                          <p:val>
                                            <p:fltVal val="0"/>
                                          </p:val>
                                        </p:tav>
                                        <p:tav tm="100000">
                                          <p:val>
                                            <p:strVal val="#ppt_h"/>
                                          </p:val>
                                        </p:tav>
                                      </p:tavLst>
                                    </p:anim>
                                    <p:animEffect transition="in" filter="fade">
                                      <p:cBhvr>
                                        <p:cTn id="25" dur="25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2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1" dur="25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 calcmode="lin" valueType="num">
                                      <p:cBhvr additive="base">
                                        <p:cTn id="36" dur="25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37" dur="25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 calcmode="lin" valueType="num">
                                      <p:cBhvr additive="base">
                                        <p:cTn id="42" dur="25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43" dur="25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7473FE6-48E9-4396-B609-F0AEA24CCA72}"/>
              </a:ext>
            </a:extLst>
          </p:cNvPr>
          <p:cNvCxnSpPr>
            <a:cxnSpLocks/>
          </p:cNvCxnSpPr>
          <p:nvPr/>
        </p:nvCxnSpPr>
        <p:spPr>
          <a:xfrm flipV="1">
            <a:off x="227462" y="1141245"/>
            <a:ext cx="11964538" cy="12283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52DFE3-6FE4-4AF9-960C-1430BC116F2D}"/>
              </a:ext>
            </a:extLst>
          </p:cNvPr>
          <p:cNvSpPr txBox="1"/>
          <p:nvPr/>
        </p:nvSpPr>
        <p:spPr>
          <a:xfrm>
            <a:off x="3657601" y="232012"/>
            <a:ext cx="409432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800" b="1" dirty="0">
                <a:latin typeface="NikoshBAN" panose="02000000000000000000" pitchFamily="2" charset="0"/>
                <a:cs typeface="NikoshBAN" panose="02000000000000000000" pitchFamily="2" charset="0"/>
              </a:rPr>
              <a:t>পরিচিতি</a:t>
            </a:r>
            <a:endParaRPr lang="en-US" sz="4800" b="1" dirty="0">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id="{2044AC4A-7563-4CB7-A1D0-00910B1D6D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788" y="1141244"/>
            <a:ext cx="3370994" cy="2816607"/>
          </a:xfrm>
          <a:prstGeom prst="ellipse">
            <a:avLst/>
          </a:prstGeom>
          <a:ln>
            <a:noFill/>
          </a:ln>
          <a:effectLst>
            <a:softEdge rad="112500"/>
          </a:effectLst>
        </p:spPr>
      </p:pic>
      <p:pic>
        <p:nvPicPr>
          <p:cNvPr id="12" name="Picture 11">
            <a:extLst>
              <a:ext uri="{FF2B5EF4-FFF2-40B4-BE49-F238E27FC236}">
                <a16:creationId xmlns:a16="http://schemas.microsoft.com/office/drawing/2014/main" id="{10EF7831-B823-4043-AABC-B0883BCF13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6899" y="1284547"/>
            <a:ext cx="2320126" cy="2598240"/>
          </a:xfrm>
          <a:prstGeom prst="rect">
            <a:avLst/>
          </a:prstGeom>
          <a:ln>
            <a:noFill/>
          </a:ln>
          <a:effectLst>
            <a:outerShdw blurRad="190500" algn="tl" rotWithShape="0">
              <a:srgbClr val="000000">
                <a:alpha val="70000"/>
              </a:srgbClr>
            </a:outerShdw>
          </a:effectLst>
        </p:spPr>
      </p:pic>
      <p:sp>
        <p:nvSpPr>
          <p:cNvPr id="13" name="TextBox 12">
            <a:extLst>
              <a:ext uri="{FF2B5EF4-FFF2-40B4-BE49-F238E27FC236}">
                <a16:creationId xmlns:a16="http://schemas.microsoft.com/office/drawing/2014/main" id="{DDD1749E-0833-4245-BB1B-551EC801408D}"/>
              </a:ext>
            </a:extLst>
          </p:cNvPr>
          <p:cNvSpPr txBox="1"/>
          <p:nvPr/>
        </p:nvSpPr>
        <p:spPr>
          <a:xfrm>
            <a:off x="395787" y="3998794"/>
            <a:ext cx="3603009" cy="2369880"/>
          </a:xfrm>
          <a:prstGeom prst="rect">
            <a:avLst/>
          </a:prstGeom>
          <a:solidFill>
            <a:schemeClr val="accent2">
              <a:lumMod val="60000"/>
              <a:lumOff val="40000"/>
            </a:schemeClr>
          </a:solidFill>
          <a:ln w="57150">
            <a:solidFill>
              <a:srgbClr val="00B050"/>
            </a:solidFill>
          </a:ln>
        </p:spPr>
        <p:txBody>
          <a:bodyPr wrap="square" rtlCol="0">
            <a:spAutoFit/>
          </a:bodyPr>
          <a:lstStyle/>
          <a:p>
            <a:pPr algn="ctr"/>
            <a:r>
              <a:rPr lang="bn-BD" sz="3200" b="1" dirty="0">
                <a:latin typeface="NikoshBAN" panose="02000000000000000000" pitchFamily="2" charset="0"/>
                <a:cs typeface="NikoshBAN" panose="02000000000000000000" pitchFamily="2" charset="0"/>
              </a:rPr>
              <a:t>মোঃ ওমর ফারুক </a:t>
            </a:r>
          </a:p>
          <a:p>
            <a:pPr algn="ctr"/>
            <a:r>
              <a:rPr lang="bn-BD" sz="2800" b="1" dirty="0">
                <a:latin typeface="NikoshBAN" panose="02000000000000000000" pitchFamily="2" charset="0"/>
                <a:cs typeface="NikoshBAN" panose="02000000000000000000" pitchFamily="2" charset="0"/>
              </a:rPr>
              <a:t>সহকারী শিক্ষক </a:t>
            </a:r>
          </a:p>
          <a:p>
            <a:pPr algn="ctr"/>
            <a:r>
              <a:rPr lang="bn-BD" sz="2800" b="1" dirty="0">
                <a:latin typeface="NikoshBAN" panose="02000000000000000000" pitchFamily="2" charset="0"/>
                <a:cs typeface="NikoshBAN" panose="02000000000000000000" pitchFamily="2" charset="0"/>
              </a:rPr>
              <a:t>দারুল ফালাহ আলিম মাদ্রাসা </a:t>
            </a:r>
          </a:p>
          <a:p>
            <a:pPr algn="ctr"/>
            <a:r>
              <a:rPr lang="bn-BD" sz="2800" b="1" dirty="0">
                <a:latin typeface="NikoshBAN" panose="02000000000000000000" pitchFamily="2" charset="0"/>
                <a:cs typeface="NikoshBAN" panose="02000000000000000000" pitchFamily="2" charset="0"/>
              </a:rPr>
              <a:t>চিরির বন্দর, দিনাজপুর,</a:t>
            </a:r>
          </a:p>
          <a:p>
            <a:pPr algn="ctr"/>
            <a:r>
              <a:rPr lang="bn-BD" sz="2800" b="1" dirty="0">
                <a:latin typeface="NikoshBAN" panose="02000000000000000000" pitchFamily="2" charset="0"/>
                <a:cs typeface="NikoshBAN" panose="02000000000000000000" pitchFamily="2" charset="0"/>
              </a:rPr>
              <a:t>০১৭১৮৯১০৯৪৪</a:t>
            </a:r>
            <a:endParaRPr lang="en-US" b="1" dirty="0">
              <a:latin typeface="NikoshBAN" panose="02000000000000000000" pitchFamily="2" charset="0"/>
              <a:cs typeface="NikoshBAN" panose="02000000000000000000" pitchFamily="2" charset="0"/>
            </a:endParaRPr>
          </a:p>
        </p:txBody>
      </p:sp>
      <p:sp>
        <p:nvSpPr>
          <p:cNvPr id="14" name="Rectangle 13">
            <a:extLst>
              <a:ext uri="{FF2B5EF4-FFF2-40B4-BE49-F238E27FC236}">
                <a16:creationId xmlns:a16="http://schemas.microsoft.com/office/drawing/2014/main" id="{CEC5ED55-9C01-4EF6-8B12-62C327091C20}"/>
              </a:ext>
            </a:extLst>
          </p:cNvPr>
          <p:cNvSpPr/>
          <p:nvPr/>
        </p:nvSpPr>
        <p:spPr>
          <a:xfrm>
            <a:off x="7042252" y="3998794"/>
            <a:ext cx="4749420" cy="2246769"/>
          </a:xfrm>
          <a:prstGeom prst="rect">
            <a:avLst/>
          </a:prstGeom>
          <a:solidFill>
            <a:schemeClr val="accent1">
              <a:lumMod val="40000"/>
              <a:lumOff val="60000"/>
            </a:schemeClr>
          </a:solidFill>
          <a:ln w="57150">
            <a:solidFill>
              <a:srgbClr val="00B050"/>
            </a:solidFill>
          </a:ln>
        </p:spPr>
        <p:txBody>
          <a:bodyPr wrap="square">
            <a:spAutoFit/>
          </a:bodyPr>
          <a:lstStyle/>
          <a:p>
            <a:pPr algn="just"/>
            <a:r>
              <a:rPr lang="bn-BD" sz="2800" b="1" dirty="0">
                <a:latin typeface="NikoshBAN" panose="02000000000000000000" pitchFamily="2" charset="0"/>
                <a:cs typeface="NikoshBAN" panose="02000000000000000000" pitchFamily="2" charset="0"/>
              </a:rPr>
              <a:t>শ্রেনি -৮ম</a:t>
            </a:r>
          </a:p>
          <a:p>
            <a:pPr algn="just"/>
            <a:r>
              <a:rPr lang="bn-BD" sz="2800" b="1" dirty="0">
                <a:latin typeface="NikoshBAN" panose="02000000000000000000" pitchFamily="2" charset="0"/>
                <a:cs typeface="NikoshBAN" panose="02000000000000000000" pitchFamily="2" charset="0"/>
              </a:rPr>
              <a:t>বিষয়- বাংলাদেশ ও বিশ্ব পরিচয় </a:t>
            </a:r>
          </a:p>
          <a:p>
            <a:pPr algn="just"/>
            <a:r>
              <a:rPr lang="bn-BD" sz="2800" b="1" dirty="0">
                <a:latin typeface="NikoshBAN" panose="02000000000000000000" pitchFamily="2" charset="0"/>
                <a:cs typeface="NikoshBAN" panose="02000000000000000000" pitchFamily="2" charset="0"/>
              </a:rPr>
              <a:t>অধ্যায় -১১ বাংলাদেশের  বিভিন্ন নৃ গোষ্ঠী</a:t>
            </a:r>
          </a:p>
          <a:p>
            <a:pPr algn="just"/>
            <a:r>
              <a:rPr lang="bn-BD" sz="2800" b="1" dirty="0">
                <a:latin typeface="NikoshBAN" panose="02000000000000000000" pitchFamily="2" charset="0"/>
                <a:cs typeface="NikoshBAN" panose="02000000000000000000" pitchFamily="2" charset="0"/>
              </a:rPr>
              <a:t>তারিখ -০৭</a:t>
            </a:r>
            <a:r>
              <a:rPr lang="en-US" sz="2800" b="1" dirty="0">
                <a:latin typeface="NikoshBAN" panose="02000000000000000000" pitchFamily="2" charset="0"/>
                <a:cs typeface="NikoshBAN" panose="02000000000000000000" pitchFamily="2" charset="0"/>
              </a:rPr>
              <a:t>-10</a:t>
            </a:r>
            <a:r>
              <a:rPr lang="bn-BD" sz="2800" b="1" dirty="0">
                <a:latin typeface="NikoshBAN" panose="02000000000000000000" pitchFamily="2" charset="0"/>
                <a:cs typeface="NikoshBAN" panose="02000000000000000000" pitchFamily="2" charset="0"/>
              </a:rPr>
              <a:t>-১৯</a:t>
            </a:r>
          </a:p>
          <a:p>
            <a:pPr algn="just"/>
            <a:endParaRPr lang="bn-BD" sz="2800" dirty="0">
              <a:latin typeface="NikoshBAN" panose="02000000000000000000" pitchFamily="2" charset="0"/>
              <a:cs typeface="NikoshBAN" panose="02000000000000000000" pitchFamily="2" charset="0"/>
            </a:endParaRPr>
          </a:p>
        </p:txBody>
      </p:sp>
      <p:sp>
        <p:nvSpPr>
          <p:cNvPr id="15" name="Frame 14">
            <a:extLst>
              <a:ext uri="{FF2B5EF4-FFF2-40B4-BE49-F238E27FC236}">
                <a16:creationId xmlns:a16="http://schemas.microsoft.com/office/drawing/2014/main" id="{4D6C9C0E-2308-4583-91FE-4F4C4993B7B1}"/>
              </a:ext>
            </a:extLst>
          </p:cNvPr>
          <p:cNvSpPr/>
          <p:nvPr/>
        </p:nvSpPr>
        <p:spPr>
          <a:xfrm>
            <a:off x="0" y="0"/>
            <a:ext cx="12192000" cy="6858000"/>
          </a:xfrm>
          <a:prstGeom prst="frame">
            <a:avLst>
              <a:gd name="adj1" fmla="val 3232"/>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8062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306CE3A3-E920-4DFA-95E6-23DB581912F9}"/>
              </a:ext>
            </a:extLst>
          </p:cNvPr>
          <p:cNvSpPr/>
          <p:nvPr/>
        </p:nvSpPr>
        <p:spPr>
          <a:xfrm>
            <a:off x="0" y="0"/>
            <a:ext cx="12192000" cy="6858000"/>
          </a:xfrm>
          <a:prstGeom prst="frame">
            <a:avLst>
              <a:gd name="adj1" fmla="val 3232"/>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home-icon.jpg">
            <a:extLst>
              <a:ext uri="{FF2B5EF4-FFF2-40B4-BE49-F238E27FC236}">
                <a16:creationId xmlns:a16="http://schemas.microsoft.com/office/drawing/2014/main" id="{E625F033-8E38-463D-966E-30BD1A55F381}"/>
              </a:ext>
            </a:extLst>
          </p:cNvPr>
          <p:cNvPicPr>
            <a:picLocks noChangeAspect="1"/>
          </p:cNvPicPr>
          <p:nvPr/>
        </p:nvPicPr>
        <p:blipFill>
          <a:blip r:embed="rId2" cstate="email">
            <a:lum bright="40000" contrast="-4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1884800" y="341195"/>
            <a:ext cx="3151224" cy="3985141"/>
          </a:xfrm>
          <a:prstGeom prst="ellipse">
            <a:avLst/>
          </a:prstGeom>
          <a:ln w="34925">
            <a:solidFill>
              <a:schemeClr val="tx1"/>
            </a:solidFill>
          </a:ln>
          <a:effectLst>
            <a:softEdge rad="112500"/>
          </a:effectLst>
        </p:spPr>
      </p:pic>
      <p:sp>
        <p:nvSpPr>
          <p:cNvPr id="6" name="TextBox 5">
            <a:extLst>
              <a:ext uri="{FF2B5EF4-FFF2-40B4-BE49-F238E27FC236}">
                <a16:creationId xmlns:a16="http://schemas.microsoft.com/office/drawing/2014/main" id="{30629E4D-7399-435F-B595-CE563890EE46}"/>
              </a:ext>
            </a:extLst>
          </p:cNvPr>
          <p:cNvSpPr txBox="1"/>
          <p:nvPr/>
        </p:nvSpPr>
        <p:spPr>
          <a:xfrm>
            <a:off x="5399967" y="1164605"/>
            <a:ext cx="4112522" cy="830997"/>
          </a:xfrm>
          <a:prstGeom prst="rect">
            <a:avLst/>
          </a:prstGeom>
          <a:solidFill>
            <a:srgbClr val="00B050"/>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kern="11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olaimanLipi" pitchFamily="65" charset="0"/>
                <a:ea typeface="NikoshBAN" pitchFamily="2" charset="0"/>
                <a:cs typeface="SolaimanLipi" pitchFamily="65" charset="0"/>
                <a:sym typeface="Wingdings"/>
              </a:rPr>
              <a:t></a:t>
            </a:r>
            <a:r>
              <a:rPr lang="bn-BD" sz="4800" b="1" dirty="0">
                <a:ln w="1905"/>
                <a:effectLst>
                  <a:innerShdw blurRad="69850" dist="43180" dir="5400000">
                    <a:srgbClr val="000000">
                      <a:alpha val="65000"/>
                    </a:srgbClr>
                  </a:innerShdw>
                </a:effectLst>
                <a:latin typeface="NikoshBAN" pitchFamily="2" charset="0"/>
                <a:cs typeface="NikoshBAN" pitchFamily="2" charset="0"/>
              </a:rPr>
              <a:t>বাড়ির কাজ</a:t>
            </a:r>
            <a:endParaRPr lang="en-US" sz="4800" b="1" dirty="0">
              <a:ln w="1905"/>
              <a:effectLst>
                <a:innerShdw blurRad="69850" dist="43180" dir="5400000">
                  <a:srgbClr val="000000">
                    <a:alpha val="65000"/>
                  </a:srgbClr>
                </a:innerShdw>
              </a:effectLst>
              <a:latin typeface="NikoshBAN" pitchFamily="2" charset="0"/>
              <a:cs typeface="NikoshBAN" pitchFamily="2" charset="0"/>
            </a:endParaRPr>
          </a:p>
        </p:txBody>
      </p:sp>
      <p:cxnSp>
        <p:nvCxnSpPr>
          <p:cNvPr id="7" name="Straight Connector 6">
            <a:extLst>
              <a:ext uri="{FF2B5EF4-FFF2-40B4-BE49-F238E27FC236}">
                <a16:creationId xmlns:a16="http://schemas.microsoft.com/office/drawing/2014/main" id="{57CA94DB-2AF0-413F-8D88-2DE1F5BD5E88}"/>
              </a:ext>
            </a:extLst>
          </p:cNvPr>
          <p:cNvCxnSpPr>
            <a:cxnSpLocks/>
          </p:cNvCxnSpPr>
          <p:nvPr/>
        </p:nvCxnSpPr>
        <p:spPr>
          <a:xfrm>
            <a:off x="313899" y="2819012"/>
            <a:ext cx="1154600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06D0000-4ED6-464E-9A04-4A70ECFF2E48}"/>
              </a:ext>
            </a:extLst>
          </p:cNvPr>
          <p:cNvSpPr/>
          <p:nvPr/>
        </p:nvSpPr>
        <p:spPr>
          <a:xfrm>
            <a:off x="423081" y="4813620"/>
            <a:ext cx="11436823" cy="1323439"/>
          </a:xfrm>
          <a:prstGeom prst="rect">
            <a:avLst/>
          </a:prstGeom>
          <a:blipFill>
            <a:blip r:embed="rId4">
              <a:extLst>
                <a:ext uri="{28A0092B-C50C-407E-A947-70E740481C1C}">
                  <a14:useLocalDpi xmlns:a14="http://schemas.microsoft.com/office/drawing/2010/main"/>
                </a:ext>
              </a:extLst>
            </a:blip>
            <a:tile tx="0" ty="0" sx="100000" sy="100000" flip="none" algn="tl"/>
          </a:blipFill>
        </p:spPr>
        <p:txBody>
          <a:bodyPr wrap="square">
            <a:spAutoFit/>
          </a:bodyPr>
          <a:lstStyle/>
          <a:p>
            <a:pPr algn="just"/>
            <a:r>
              <a:rPr lang="en-US" sz="4000" b="1" spc="50" dirty="0">
                <a:ln w="11430"/>
                <a:effectLst>
                  <a:outerShdw blurRad="76200" dist="50800" dir="5400000" algn="tl" rotWithShape="0">
                    <a:srgbClr val="000000">
                      <a:alpha val="65000"/>
                    </a:srgbClr>
                  </a:outerShdw>
                </a:effectLst>
                <a:latin typeface="NikoshBAN" pitchFamily="2" charset="0"/>
                <a:cs typeface="NikoshBAN" pitchFamily="2" charset="0"/>
              </a:rPr>
              <a:t>◊</a:t>
            </a:r>
            <a:r>
              <a:rPr lang="bn-BD" sz="4000" b="1" spc="50" dirty="0">
                <a:ln w="11430"/>
                <a:effectLst>
                  <a:outerShdw blurRad="76200" dist="50800" dir="5400000" algn="tl" rotWithShape="0">
                    <a:srgbClr val="000000">
                      <a:alpha val="65000"/>
                    </a:srgbClr>
                  </a:outerShdw>
                </a:effectLst>
                <a:latin typeface="NikoshBAN" pitchFamily="2" charset="0"/>
                <a:cs typeface="NikoshBAN" pitchFamily="2" charset="0"/>
              </a:rPr>
              <a:t>চাকমাদের সামাজিক জীবনের সাথে আমাদের সামাজিক জীবনের </a:t>
            </a:r>
          </a:p>
          <a:p>
            <a:pPr algn="just"/>
            <a:r>
              <a:rPr lang="bn-BD" sz="4000" b="1" spc="50" dirty="0">
                <a:ln w="11430"/>
                <a:effectLst>
                  <a:outerShdw blurRad="76200" dist="50800" dir="5400000" algn="tl" rotWithShape="0">
                    <a:srgbClr val="000000">
                      <a:alpha val="65000"/>
                    </a:srgbClr>
                  </a:outerShdw>
                </a:effectLst>
                <a:latin typeface="NikoshBAN" pitchFamily="2" charset="0"/>
                <a:cs typeface="NikoshBAN" pitchFamily="2" charset="0"/>
              </a:rPr>
              <a:t>   পার্থক্য </a:t>
            </a:r>
            <a:r>
              <a:rPr lang="en-US" sz="4000" b="1" spc="50" dirty="0" err="1">
                <a:ln w="11430"/>
                <a:effectLst>
                  <a:outerShdw blurRad="76200" dist="50800" dir="5400000" algn="tl" rotWithShape="0">
                    <a:srgbClr val="000000">
                      <a:alpha val="65000"/>
                    </a:srgbClr>
                  </a:outerShdw>
                </a:effectLst>
                <a:latin typeface="NikoshBAN" pitchFamily="2" charset="0"/>
                <a:cs typeface="NikoshBAN" pitchFamily="2" charset="0"/>
              </a:rPr>
              <a:t>লিখে</a:t>
            </a:r>
            <a:r>
              <a:rPr lang="en-US" sz="4000" b="1" spc="50" dirty="0">
                <a:ln w="11430"/>
                <a:effectLst>
                  <a:outerShdw blurRad="76200" dist="50800" dir="5400000" algn="tl" rotWithShape="0">
                    <a:srgbClr val="000000">
                      <a:alpha val="65000"/>
                    </a:srgbClr>
                  </a:outerShdw>
                </a:effectLst>
                <a:latin typeface="NikoshBAN" pitchFamily="2" charset="0"/>
                <a:cs typeface="NikoshBAN" pitchFamily="2" charset="0"/>
              </a:rPr>
              <a:t> </a:t>
            </a:r>
            <a:r>
              <a:rPr lang="en-US" sz="4000" b="1" spc="50" dirty="0" err="1">
                <a:ln w="11430"/>
                <a:effectLst>
                  <a:outerShdw blurRad="76200" dist="50800" dir="5400000" algn="tl" rotWithShape="0">
                    <a:srgbClr val="000000">
                      <a:alpha val="65000"/>
                    </a:srgbClr>
                  </a:outerShdw>
                </a:effectLst>
                <a:latin typeface="NikoshBAN" pitchFamily="2" charset="0"/>
                <a:cs typeface="NikoshBAN" pitchFamily="2" charset="0"/>
              </a:rPr>
              <a:t>আনবে</a:t>
            </a:r>
            <a:r>
              <a:rPr lang="en-US" sz="4000" b="1" spc="50" dirty="0">
                <a:ln w="11430"/>
                <a:effectLst>
                  <a:outerShdw blurRad="76200" dist="50800" dir="5400000" algn="tl" rotWithShape="0">
                    <a:srgbClr val="000000">
                      <a:alpha val="65000"/>
                    </a:srgbClr>
                  </a:outerShdw>
                </a:effectLst>
                <a:latin typeface="NikoshBAN" pitchFamily="2" charset="0"/>
                <a:cs typeface="NikoshBAN" pitchFamily="2" charset="0"/>
              </a:rPr>
              <a:t> ।</a:t>
            </a:r>
            <a:endParaRPr lang="en-US" sz="4000" dirty="0"/>
          </a:p>
        </p:txBody>
      </p:sp>
    </p:spTree>
    <p:extLst>
      <p:ext uri="{BB962C8B-B14F-4D97-AF65-F5344CB8AC3E}">
        <p14:creationId xmlns:p14="http://schemas.microsoft.com/office/powerpoint/2010/main" val="4016710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6BB9FAC2-BEA0-4880-9101-9020CA357AC8}"/>
              </a:ext>
            </a:extLst>
          </p:cNvPr>
          <p:cNvSpPr/>
          <p:nvPr/>
        </p:nvSpPr>
        <p:spPr>
          <a:xfrm>
            <a:off x="0" y="0"/>
            <a:ext cx="12192000" cy="6858000"/>
          </a:xfrm>
          <a:prstGeom prst="frame">
            <a:avLst>
              <a:gd name="adj1" fmla="val 4028"/>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E87CA53A-251D-4C31-A777-D0044E1E218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20121" y="236084"/>
            <a:ext cx="6796583" cy="4504459"/>
          </a:xfrm>
          <a:prstGeom prst="ellipse">
            <a:avLst/>
          </a:prstGeom>
          <a:ln w="38100" cap="rnd">
            <a:solidFill>
              <a:srgbClr val="0070C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4">
            <a:extLst>
              <a:ext uri="{FF2B5EF4-FFF2-40B4-BE49-F238E27FC236}">
                <a16:creationId xmlns:a16="http://schemas.microsoft.com/office/drawing/2014/main" id="{9C02F366-F1DD-4E23-80C0-9B5B4827E04B}"/>
              </a:ext>
            </a:extLst>
          </p:cNvPr>
          <p:cNvSpPr txBox="1">
            <a:spLocks noChangeArrowheads="1"/>
          </p:cNvSpPr>
          <p:nvPr/>
        </p:nvSpPr>
        <p:spPr>
          <a:xfrm>
            <a:off x="2852382" y="4872474"/>
            <a:ext cx="5732060" cy="1617734"/>
          </a:xfrm>
          <a:prstGeom prst="rect">
            <a:avLst/>
          </a:prstGeom>
        </p:spPr>
        <p:style>
          <a:lnRef idx="0">
            <a:schemeClr val="accent4"/>
          </a:lnRef>
          <a:fillRef idx="3">
            <a:schemeClr val="accent4"/>
          </a:fillRef>
          <a:effectRef idx="3">
            <a:schemeClr val="accent4"/>
          </a:effectRef>
          <a:fontRef idx="minor">
            <a:schemeClr val="lt1"/>
          </a:fontRef>
        </p:style>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bn-BD" sz="8000" b="1" kern="10" dirty="0">
                <a:ln w="12700">
                  <a:solidFill>
                    <a:srgbClr val="EAEAEA"/>
                  </a:solidFill>
                  <a:round/>
                  <a:headEnd/>
                  <a:tailEnd/>
                </a:ln>
                <a:effectLst>
                  <a:outerShdw dist="35921" dir="2700000" sy="50000" kx="2115830" algn="bl" rotWithShape="0">
                    <a:srgbClr val="C0C0C0">
                      <a:alpha val="80000"/>
                    </a:srgbClr>
                  </a:outerShdw>
                </a:effectLst>
                <a:latin typeface="NikoshBAN" panose="02000000000000000000" pitchFamily="2" charset="0"/>
                <a:cs typeface="NikoshBAN" panose="02000000000000000000" pitchFamily="2" charset="0"/>
              </a:rPr>
              <a:t> ধন্যবাদ</a:t>
            </a:r>
            <a:endParaRPr lang="en-US" sz="8000" b="1" kern="10" dirty="0">
              <a:ln w="12700">
                <a:solidFill>
                  <a:srgbClr val="EAEAEA"/>
                </a:solidFill>
                <a:round/>
                <a:headEnd/>
                <a:tailEnd/>
              </a:ln>
              <a:effectLst>
                <a:outerShdw dist="35921" dir="2700000" sy="50000" kx="2115830" algn="bl" rotWithShape="0">
                  <a:srgbClr val="C0C0C0">
                    <a:alpha val="8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211687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18153E-4971-4A12-ABE7-BF9514ACD34D}"/>
              </a:ext>
            </a:extLst>
          </p:cNvPr>
          <p:cNvSpPr/>
          <p:nvPr/>
        </p:nvSpPr>
        <p:spPr>
          <a:xfrm>
            <a:off x="2813055" y="783572"/>
            <a:ext cx="6142535" cy="707886"/>
          </a:xfrm>
          <a:prstGeom prst="rect">
            <a:avLst/>
          </a:prstGeom>
        </p:spPr>
        <p:txBody>
          <a:bodyPr wrap="square">
            <a:spAutoFit/>
          </a:bodyPr>
          <a:lstStyle/>
          <a:p>
            <a:pPr algn="ct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এসো</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একটি</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ভিডিও</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চিত্র</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দেখি</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843A9B82-7E9B-4E32-8E4E-919BBCAC4971}"/>
              </a:ext>
            </a:extLst>
          </p:cNvPr>
          <p:cNvSpPr/>
          <p:nvPr/>
        </p:nvSpPr>
        <p:spPr>
          <a:xfrm>
            <a:off x="2133599" y="1491458"/>
            <a:ext cx="7924801" cy="707886"/>
          </a:xfrm>
          <a:prstGeom prst="rect">
            <a:avLst/>
          </a:prstGeom>
        </p:spPr>
        <p:txBody>
          <a:bodyPr wrap="square">
            <a:spAutoFit/>
          </a:bodyPr>
          <a:lstStyle/>
          <a:p>
            <a:pPr algn="ct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ভিডিওতে</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কোন</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জনগোষ্ঠী</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দেখতে</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পেলাম</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bn-BD"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A59DC16A-B5C7-4972-832F-5FF5601EB30B}"/>
              </a:ext>
            </a:extLst>
          </p:cNvPr>
          <p:cNvSpPr/>
          <p:nvPr/>
        </p:nvSpPr>
        <p:spPr>
          <a:xfrm>
            <a:off x="3305991" y="5243431"/>
            <a:ext cx="4911004" cy="830997"/>
          </a:xfrm>
          <a:prstGeom prst="rect">
            <a:avLst/>
          </a:prstGeom>
          <a:ln w="57150">
            <a:solidFill>
              <a:srgbClr val="00B050"/>
            </a:solidFill>
          </a:ln>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lvl="0" indent="-342900" algn="ctr">
              <a:spcBef>
                <a:spcPct val="20000"/>
              </a:spcBef>
              <a:defRPr/>
            </a:pPr>
            <a:r>
              <a:rPr lang="bn-BD" sz="4800" b="1" dirty="0">
                <a:ln w="11430"/>
                <a:solidFill>
                  <a:schemeClr val="tx1"/>
                </a:solidFill>
                <a:effectLst>
                  <a:outerShdw blurRad="50800" dist="39000" dir="5460000" algn="tl">
                    <a:srgbClr val="000000">
                      <a:alpha val="38000"/>
                    </a:srgbClr>
                  </a:outerShdw>
                </a:effectLst>
                <a:latin typeface="SolaimanLipi" pitchFamily="65" charset="0"/>
                <a:cs typeface="SolaimanLipi" pitchFamily="65" charset="0"/>
              </a:rPr>
              <a:t>চাকমা জনগোষ্ঠী</a:t>
            </a:r>
            <a:endParaRPr lang="en-US" sz="4800" b="1" dirty="0">
              <a:ln w="11430"/>
              <a:solidFill>
                <a:schemeClr val="tx1"/>
              </a:solidFill>
              <a:effectLst>
                <a:outerShdw blurRad="50800" dist="39000" dir="5460000" algn="tl">
                  <a:srgbClr val="000000">
                    <a:alpha val="38000"/>
                  </a:srgbClr>
                </a:outerShdw>
              </a:effectLst>
              <a:latin typeface="SolaimanLipi" pitchFamily="65" charset="0"/>
              <a:cs typeface="SolaimanLipi" pitchFamily="65" charset="0"/>
            </a:endParaRPr>
          </a:p>
        </p:txBody>
      </p:sp>
      <p:sp>
        <p:nvSpPr>
          <p:cNvPr id="8" name="Frame 7">
            <a:extLst>
              <a:ext uri="{FF2B5EF4-FFF2-40B4-BE49-F238E27FC236}">
                <a16:creationId xmlns:a16="http://schemas.microsoft.com/office/drawing/2014/main" id="{294255B8-2435-4900-9436-DE8DF68635CB}"/>
              </a:ext>
            </a:extLst>
          </p:cNvPr>
          <p:cNvSpPr/>
          <p:nvPr/>
        </p:nvSpPr>
        <p:spPr>
          <a:xfrm>
            <a:off x="0" y="0"/>
            <a:ext cx="12192000" cy="6858000"/>
          </a:xfrm>
          <a:prstGeom prst="frame">
            <a:avLst>
              <a:gd name="adj1" fmla="val 3431"/>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vlc-record-2019-10-22-15h13m02s-videoplayback.mp4-">
            <a:hlinkClick r:id="" action="ppaction://media"/>
            <a:extLst>
              <a:ext uri="{FF2B5EF4-FFF2-40B4-BE49-F238E27FC236}">
                <a16:creationId xmlns:a16="http://schemas.microsoft.com/office/drawing/2014/main" id="{F403AE79-3197-4842-B0F5-F59ECBFA82F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23761" y="2570670"/>
            <a:ext cx="3275463" cy="1716659"/>
          </a:xfrm>
          <a:prstGeom prst="rect">
            <a:avLst/>
          </a:prstGeom>
        </p:spPr>
      </p:pic>
    </p:spTree>
    <p:extLst>
      <p:ext uri="{BB962C8B-B14F-4D97-AF65-F5344CB8AC3E}">
        <p14:creationId xmlns:p14="http://schemas.microsoft.com/office/powerpoint/2010/main" val="8800668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35159" fill="hold"/>
                                        <p:tgtEl>
                                          <p:spTgt spid="2"/>
                                        </p:tgtEl>
                                      </p:cBhvr>
                                    </p:cmd>
                                  </p:childTnLst>
                                </p:cTn>
                              </p:par>
                            </p:childTnLst>
                          </p:cTn>
                        </p:par>
                      </p:childTnLst>
                    </p:cTn>
                  </p:par>
                  <p:par>
                    <p:cTn id="14" fill="hold">
                      <p:stCondLst>
                        <p:cond delay="indefinite"/>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par>
                    <p:cTn id="18" fill="hold">
                      <p:stCondLst>
                        <p:cond delay="indefinite"/>
                      </p:stCondLst>
                      <p:childTnLst>
                        <p:par>
                          <p:cTn id="19" fill="hold">
                            <p:stCondLst>
                              <p:cond delay="0"/>
                            </p:stCondLst>
                            <p:childTnLst>
                              <p:par>
                                <p:cTn id="20" presetID="23" presetClass="exit" presetSubtype="32" fill="hold" grpId="1" nodeType="clickEffect">
                                  <p:stCondLst>
                                    <p:cond delay="0"/>
                                  </p:stCondLst>
                                  <p:childTnLst>
                                    <p:anim calcmode="lin" valueType="num">
                                      <p:cBhvr>
                                        <p:cTn id="21" dur="500"/>
                                        <p:tgtEl>
                                          <p:spTgt spid="5"/>
                                        </p:tgtEl>
                                        <p:attrNameLst>
                                          <p:attrName>ppt_w</p:attrName>
                                        </p:attrNameLst>
                                      </p:cBhvr>
                                      <p:tavLst>
                                        <p:tav tm="0">
                                          <p:val>
                                            <p:strVal val="ppt_w"/>
                                          </p:val>
                                        </p:tav>
                                        <p:tav tm="100000">
                                          <p:val>
                                            <p:fltVal val="0"/>
                                          </p:val>
                                        </p:tav>
                                      </p:tavLst>
                                    </p:anim>
                                    <p:anim calcmode="lin" valueType="num">
                                      <p:cBhvr>
                                        <p:cTn id="22" dur="500"/>
                                        <p:tgtEl>
                                          <p:spTgt spid="5"/>
                                        </p:tgtEl>
                                        <p:attrNameLst>
                                          <p:attrName>ppt_h</p:attrName>
                                        </p:attrNameLst>
                                      </p:cBhvr>
                                      <p:tavLst>
                                        <p:tav tm="0">
                                          <p:val>
                                            <p:strVal val="ppt_h"/>
                                          </p:val>
                                        </p:tav>
                                        <p:tav tm="100000">
                                          <p:val>
                                            <p:fltVal val="0"/>
                                          </p:val>
                                        </p:tav>
                                      </p:tavLst>
                                    </p:anim>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7" fill="hold" display="0">
                  <p:stCondLst>
                    <p:cond delay="indefinite"/>
                  </p:stCondLst>
                </p:cTn>
                <p:tgtEl>
                  <p:spTgt spid="2"/>
                </p:tgtEl>
              </p:cMediaNode>
            </p:video>
          </p:childTnLst>
        </p:cTn>
      </p:par>
    </p:tnLst>
    <p:bldLst>
      <p:bldP spid="5" grpId="0"/>
      <p:bldP spid="5" grpId="1"/>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33E156-0B0E-4832-BE57-91CC293838B1}"/>
              </a:ext>
            </a:extLst>
          </p:cNvPr>
          <p:cNvSpPr/>
          <p:nvPr/>
        </p:nvSpPr>
        <p:spPr>
          <a:xfrm>
            <a:off x="2511188" y="9815"/>
            <a:ext cx="8015336" cy="1200329"/>
          </a:xfrm>
          <a:prstGeom prst="rect">
            <a:avLst/>
          </a:prstGeom>
        </p:spPr>
        <p:txBody>
          <a:bodyPr wrap="none">
            <a:spAutoFit/>
          </a:bodyPr>
          <a:lstStyle/>
          <a:p>
            <a:pPr algn="ctr"/>
            <a:r>
              <a:rPr lang="bn-BD" sz="7200" b="1" i="1" u="sng"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latin typeface="NikoshBAN" pitchFamily="2" charset="0"/>
                <a:cs typeface="NikoshBAN" pitchFamily="2" charset="0"/>
              </a:rPr>
              <a:t>আজকের পাঠের বিষয়.......</a:t>
            </a:r>
            <a:endParaRPr lang="en-US" sz="7200" b="1" i="1" u="sng"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endParaRPr>
          </a:p>
        </p:txBody>
      </p:sp>
      <p:sp>
        <p:nvSpPr>
          <p:cNvPr id="5" name="Rectangle 4">
            <a:extLst>
              <a:ext uri="{FF2B5EF4-FFF2-40B4-BE49-F238E27FC236}">
                <a16:creationId xmlns:a16="http://schemas.microsoft.com/office/drawing/2014/main" id="{13605FA8-9FFD-48C2-9B42-782415F0720E}"/>
              </a:ext>
            </a:extLst>
          </p:cNvPr>
          <p:cNvSpPr/>
          <p:nvPr/>
        </p:nvSpPr>
        <p:spPr>
          <a:xfrm>
            <a:off x="2511188" y="5188883"/>
            <a:ext cx="7902054" cy="1015663"/>
          </a:xfrm>
          <a:prstGeom prst="rect">
            <a:avLst/>
          </a:prstGeom>
          <a:ln w="57150">
            <a:solidFill>
              <a:srgbClr val="92D050"/>
            </a:solidFill>
          </a:ln>
        </p:spPr>
        <p:style>
          <a:lnRef idx="1">
            <a:schemeClr val="accent4"/>
          </a:lnRef>
          <a:fillRef idx="2">
            <a:schemeClr val="accent4"/>
          </a:fillRef>
          <a:effectRef idx="1">
            <a:schemeClr val="accent4"/>
          </a:effectRef>
          <a:fontRef idx="minor">
            <a:schemeClr val="dk1"/>
          </a:fontRef>
        </p:style>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bn-BD" sz="6000" b="1" dirty="0">
                <a:ln>
                  <a:prstDash val="solid"/>
                </a:ln>
                <a:solidFill>
                  <a:srgbClr val="6600FF"/>
                </a:solidFill>
                <a:effectLst>
                  <a:outerShdw blurRad="88000" dist="50800" dir="5040000" algn="tl">
                    <a:schemeClr val="accent4">
                      <a:tint val="80000"/>
                      <a:satMod val="250000"/>
                      <a:alpha val="45000"/>
                    </a:schemeClr>
                  </a:outerShdw>
                </a:effectLst>
                <a:latin typeface="NikoshBAN" pitchFamily="2" charset="0"/>
                <a:cs typeface="NikoshBAN" pitchFamily="2" charset="0"/>
              </a:rPr>
              <a:t>চাকমা জনগোষ্ঠী </a:t>
            </a:r>
            <a:endParaRPr lang="en-US" sz="4800" b="1" dirty="0">
              <a:ln>
                <a:prstDash val="solid"/>
              </a:ln>
              <a:solidFill>
                <a:srgbClr val="6600FF"/>
              </a:solidFill>
              <a:effectLst>
                <a:outerShdw blurRad="88000" dist="50800" dir="5040000" algn="tl">
                  <a:schemeClr val="accent4">
                    <a:tint val="80000"/>
                    <a:satMod val="250000"/>
                    <a:alpha val="45000"/>
                  </a:schemeClr>
                </a:outerShdw>
              </a:effectLst>
            </a:endParaRPr>
          </a:p>
        </p:txBody>
      </p:sp>
      <p:pic>
        <p:nvPicPr>
          <p:cNvPr id="7" name="Picture 6">
            <a:extLst>
              <a:ext uri="{FF2B5EF4-FFF2-40B4-BE49-F238E27FC236}">
                <a16:creationId xmlns:a16="http://schemas.microsoft.com/office/drawing/2014/main" id="{43EE30D7-5943-4038-AC7B-B6BBAB632A8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27797" y="1357541"/>
            <a:ext cx="5076967" cy="3598914"/>
          </a:xfrm>
          <a:prstGeom prst="rect">
            <a:avLst/>
          </a:prstGeom>
          <a:ln>
            <a:noFill/>
          </a:ln>
          <a:effectLst>
            <a:outerShdw blurRad="292100" dist="139700" dir="2700000" algn="tl" rotWithShape="0">
              <a:srgbClr val="333333">
                <a:alpha val="65000"/>
              </a:srgbClr>
            </a:outerShdw>
          </a:effectLst>
        </p:spPr>
      </p:pic>
      <p:sp>
        <p:nvSpPr>
          <p:cNvPr id="8" name="Frame 7">
            <a:extLst>
              <a:ext uri="{FF2B5EF4-FFF2-40B4-BE49-F238E27FC236}">
                <a16:creationId xmlns:a16="http://schemas.microsoft.com/office/drawing/2014/main" id="{5A88CA98-BA60-49E8-96C3-D7D8965CD817}"/>
              </a:ext>
            </a:extLst>
          </p:cNvPr>
          <p:cNvSpPr/>
          <p:nvPr/>
        </p:nvSpPr>
        <p:spPr>
          <a:xfrm>
            <a:off x="0" y="0"/>
            <a:ext cx="12192000" cy="6858000"/>
          </a:xfrm>
          <a:prstGeom prst="frame">
            <a:avLst>
              <a:gd name="adj1" fmla="val 3431"/>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9B1B0E70-8939-4E88-B28A-2798FB29529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18913" y="1357541"/>
            <a:ext cx="5245290" cy="35989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367826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p:cTn id="3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1">
            <a:extLst>
              <a:ext uri="{FF2B5EF4-FFF2-40B4-BE49-F238E27FC236}">
                <a16:creationId xmlns:a16="http://schemas.microsoft.com/office/drawing/2014/main" id="{A75BC302-AFE2-4C13-9CDB-FF02C1CE464C}"/>
              </a:ext>
            </a:extLst>
          </p:cNvPr>
          <p:cNvSpPr/>
          <p:nvPr/>
        </p:nvSpPr>
        <p:spPr>
          <a:xfrm>
            <a:off x="3579125" y="315036"/>
            <a:ext cx="6079958" cy="2299644"/>
          </a:xfrm>
          <a:prstGeom prst="downArrowCallou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dirty="0" err="1">
                <a:ln>
                  <a:solidFill>
                    <a:srgbClr val="336600"/>
                  </a:solidFill>
                </a:ln>
                <a:solidFill>
                  <a:schemeClr val="tx1"/>
                </a:solidFill>
                <a:latin typeface="NikoshBAN" pitchFamily="2" charset="0"/>
                <a:cs typeface="NikoshBAN" pitchFamily="2" charset="0"/>
              </a:rPr>
              <a:t>এই</a:t>
            </a:r>
            <a:r>
              <a:rPr lang="en-US" sz="4400" dirty="0">
                <a:ln>
                  <a:solidFill>
                    <a:srgbClr val="336600"/>
                  </a:solidFill>
                </a:ln>
                <a:solidFill>
                  <a:schemeClr val="tx1"/>
                </a:solidFill>
                <a:latin typeface="NikoshBAN" pitchFamily="2" charset="0"/>
                <a:cs typeface="NikoshBAN" pitchFamily="2" charset="0"/>
              </a:rPr>
              <a:t> </a:t>
            </a:r>
            <a:r>
              <a:rPr lang="en-US" sz="4400" dirty="0" err="1">
                <a:ln>
                  <a:solidFill>
                    <a:srgbClr val="336600"/>
                  </a:solidFill>
                </a:ln>
                <a:solidFill>
                  <a:schemeClr val="tx1"/>
                </a:solidFill>
                <a:latin typeface="NikoshBAN" pitchFamily="2" charset="0"/>
                <a:cs typeface="NikoshBAN" pitchFamily="2" charset="0"/>
              </a:rPr>
              <a:t>পাঠ</a:t>
            </a:r>
            <a:r>
              <a:rPr lang="en-US" sz="4400" dirty="0">
                <a:ln>
                  <a:solidFill>
                    <a:srgbClr val="336600"/>
                  </a:solidFill>
                </a:ln>
                <a:solidFill>
                  <a:schemeClr val="tx1"/>
                </a:solidFill>
                <a:latin typeface="NikoshBAN" pitchFamily="2" charset="0"/>
                <a:cs typeface="NikoshBAN" pitchFamily="2" charset="0"/>
              </a:rPr>
              <a:t> </a:t>
            </a:r>
            <a:r>
              <a:rPr lang="en-US" sz="4400" dirty="0" err="1">
                <a:ln>
                  <a:solidFill>
                    <a:srgbClr val="336600"/>
                  </a:solidFill>
                </a:ln>
                <a:solidFill>
                  <a:schemeClr val="tx1"/>
                </a:solidFill>
                <a:latin typeface="NikoshBAN" pitchFamily="2" charset="0"/>
                <a:cs typeface="NikoshBAN" pitchFamily="2" charset="0"/>
              </a:rPr>
              <a:t>শেষে</a:t>
            </a:r>
            <a:r>
              <a:rPr lang="en-US" sz="4400" dirty="0">
                <a:ln>
                  <a:solidFill>
                    <a:srgbClr val="336600"/>
                  </a:solidFill>
                </a:ln>
                <a:solidFill>
                  <a:schemeClr val="tx1"/>
                </a:solidFill>
                <a:latin typeface="NikoshBAN" pitchFamily="2" charset="0"/>
                <a:cs typeface="NikoshBAN" pitchFamily="2" charset="0"/>
              </a:rPr>
              <a:t> </a:t>
            </a:r>
            <a:r>
              <a:rPr lang="en-US" sz="4400" dirty="0" err="1">
                <a:ln>
                  <a:solidFill>
                    <a:srgbClr val="336600"/>
                  </a:solidFill>
                </a:ln>
                <a:solidFill>
                  <a:schemeClr val="tx1"/>
                </a:solidFill>
                <a:latin typeface="NikoshBAN" pitchFamily="2" charset="0"/>
                <a:cs typeface="NikoshBAN" pitchFamily="2" charset="0"/>
              </a:rPr>
              <a:t>শিক্ষার্থীরা</a:t>
            </a:r>
            <a:r>
              <a:rPr lang="en-US" sz="4400" dirty="0">
                <a:ln>
                  <a:solidFill>
                    <a:srgbClr val="336600"/>
                  </a:solidFill>
                </a:ln>
                <a:solidFill>
                  <a:schemeClr val="tx1"/>
                </a:solidFill>
                <a:latin typeface="NikoshBAN" pitchFamily="2" charset="0"/>
                <a:cs typeface="NikoshBAN" pitchFamily="2" charset="0"/>
              </a:rPr>
              <a:t> –  </a:t>
            </a:r>
            <a:endParaRPr lang="en-US" sz="4400" dirty="0">
              <a:ln>
                <a:solidFill>
                  <a:srgbClr val="336600"/>
                </a:solidFill>
              </a:ln>
              <a:solidFill>
                <a:schemeClr val="tx1"/>
              </a:solidFill>
            </a:endParaRPr>
          </a:p>
        </p:txBody>
      </p:sp>
      <p:sp>
        <p:nvSpPr>
          <p:cNvPr id="5" name="Frame 4">
            <a:extLst>
              <a:ext uri="{FF2B5EF4-FFF2-40B4-BE49-F238E27FC236}">
                <a16:creationId xmlns:a16="http://schemas.microsoft.com/office/drawing/2014/main" id="{108D36A2-EB41-463E-A05A-DBFA30CAFE0D}"/>
              </a:ext>
            </a:extLst>
          </p:cNvPr>
          <p:cNvSpPr/>
          <p:nvPr/>
        </p:nvSpPr>
        <p:spPr>
          <a:xfrm>
            <a:off x="0" y="0"/>
            <a:ext cx="12192000" cy="6858000"/>
          </a:xfrm>
          <a:prstGeom prst="frame">
            <a:avLst>
              <a:gd name="adj1" fmla="val 3033"/>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lowchart: Magnetic Disk 6">
            <a:extLst>
              <a:ext uri="{FF2B5EF4-FFF2-40B4-BE49-F238E27FC236}">
                <a16:creationId xmlns:a16="http://schemas.microsoft.com/office/drawing/2014/main" id="{04DD9797-9E5C-42CC-A4DA-BF9462F5FE46}"/>
              </a:ext>
            </a:extLst>
          </p:cNvPr>
          <p:cNvSpPr/>
          <p:nvPr/>
        </p:nvSpPr>
        <p:spPr>
          <a:xfrm>
            <a:off x="466298" y="2614680"/>
            <a:ext cx="1212377" cy="1066800"/>
          </a:xfrm>
          <a:prstGeom prst="flowChartMagneticDisk">
            <a:avLst/>
          </a:prstGeom>
          <a:solidFill>
            <a:schemeClr val="accent3">
              <a:lumMod val="50000"/>
            </a:schemeClr>
          </a:solidFill>
          <a:ln>
            <a:solidFill>
              <a:srgbClr val="99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n>
                  <a:solidFill>
                    <a:srgbClr val="FFFF00"/>
                  </a:solidFill>
                </a:ln>
                <a:solidFill>
                  <a:srgbClr val="92D050"/>
                </a:solidFill>
                <a:latin typeface="NikoshBAN" pitchFamily="2" charset="0"/>
                <a:cs typeface="NikoshBAN" pitchFamily="2" charset="0"/>
              </a:rPr>
              <a:t>১.</a:t>
            </a:r>
          </a:p>
        </p:txBody>
      </p:sp>
      <p:sp>
        <p:nvSpPr>
          <p:cNvPr id="8" name="Flowchart: Magnetic Disk 7">
            <a:extLst>
              <a:ext uri="{FF2B5EF4-FFF2-40B4-BE49-F238E27FC236}">
                <a16:creationId xmlns:a16="http://schemas.microsoft.com/office/drawing/2014/main" id="{08796623-C1E8-4E87-B803-81DD22B8080B}"/>
              </a:ext>
            </a:extLst>
          </p:cNvPr>
          <p:cNvSpPr/>
          <p:nvPr/>
        </p:nvSpPr>
        <p:spPr>
          <a:xfrm>
            <a:off x="466299" y="3810569"/>
            <a:ext cx="1212376" cy="1066800"/>
          </a:xfrm>
          <a:prstGeom prst="flowChartMagneticDisk">
            <a:avLst/>
          </a:prstGeom>
          <a:solidFill>
            <a:schemeClr val="accent3">
              <a:lumMod val="50000"/>
            </a:schemeClr>
          </a:solidFill>
          <a:ln>
            <a:solidFill>
              <a:srgbClr val="99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a:ln>
                  <a:solidFill>
                    <a:srgbClr val="FFFF00"/>
                  </a:solidFill>
                </a:ln>
                <a:solidFill>
                  <a:srgbClr val="92D050"/>
                </a:solidFill>
                <a:latin typeface="NikoshBAN" pitchFamily="2" charset="0"/>
                <a:cs typeface="NikoshBAN" pitchFamily="2" charset="0"/>
              </a:rPr>
              <a:t>২</a:t>
            </a:r>
            <a:r>
              <a:rPr lang="en-US" sz="6000" dirty="0">
                <a:ln>
                  <a:solidFill>
                    <a:srgbClr val="FFFF00"/>
                  </a:solidFill>
                </a:ln>
                <a:solidFill>
                  <a:srgbClr val="92D050"/>
                </a:solidFill>
                <a:latin typeface="NikoshBAN" pitchFamily="2" charset="0"/>
                <a:cs typeface="NikoshBAN" pitchFamily="2" charset="0"/>
              </a:rPr>
              <a:t>.</a:t>
            </a:r>
          </a:p>
        </p:txBody>
      </p:sp>
      <p:sp>
        <p:nvSpPr>
          <p:cNvPr id="9" name="Flowchart: Magnetic Disk 8">
            <a:extLst>
              <a:ext uri="{FF2B5EF4-FFF2-40B4-BE49-F238E27FC236}">
                <a16:creationId xmlns:a16="http://schemas.microsoft.com/office/drawing/2014/main" id="{D27B48FE-1EF4-4894-9552-D65D07DABB09}"/>
              </a:ext>
            </a:extLst>
          </p:cNvPr>
          <p:cNvSpPr/>
          <p:nvPr/>
        </p:nvSpPr>
        <p:spPr>
          <a:xfrm>
            <a:off x="466298" y="5006458"/>
            <a:ext cx="1212375" cy="1185077"/>
          </a:xfrm>
          <a:prstGeom prst="flowChartMagneticDisk">
            <a:avLst/>
          </a:prstGeom>
          <a:solidFill>
            <a:schemeClr val="accent3">
              <a:lumMod val="50000"/>
            </a:schemeClr>
          </a:solidFill>
          <a:ln>
            <a:solidFill>
              <a:srgbClr val="99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a:ln>
                  <a:solidFill>
                    <a:srgbClr val="FFFF00"/>
                  </a:solidFill>
                </a:ln>
                <a:solidFill>
                  <a:srgbClr val="92D050"/>
                </a:solidFill>
                <a:latin typeface="NikoshBAN" pitchFamily="2" charset="0"/>
                <a:cs typeface="NikoshBAN" pitchFamily="2" charset="0"/>
              </a:rPr>
              <a:t>৩</a:t>
            </a:r>
            <a:r>
              <a:rPr lang="en-US" sz="6000" dirty="0">
                <a:ln>
                  <a:solidFill>
                    <a:srgbClr val="FFFF00"/>
                  </a:solidFill>
                </a:ln>
                <a:solidFill>
                  <a:srgbClr val="92D050"/>
                </a:solidFill>
                <a:latin typeface="NikoshBAN" pitchFamily="2" charset="0"/>
                <a:cs typeface="NikoshBAN" pitchFamily="2" charset="0"/>
              </a:rPr>
              <a:t>.</a:t>
            </a:r>
          </a:p>
        </p:txBody>
      </p:sp>
      <p:sp>
        <p:nvSpPr>
          <p:cNvPr id="10" name="Flowchart: Process 9">
            <a:extLst>
              <a:ext uri="{FF2B5EF4-FFF2-40B4-BE49-F238E27FC236}">
                <a16:creationId xmlns:a16="http://schemas.microsoft.com/office/drawing/2014/main" id="{7E53C864-58A2-43E0-B2BB-EE6BB107FAD8}"/>
              </a:ext>
            </a:extLst>
          </p:cNvPr>
          <p:cNvSpPr/>
          <p:nvPr/>
        </p:nvSpPr>
        <p:spPr>
          <a:xfrm>
            <a:off x="1719618" y="2741704"/>
            <a:ext cx="10060675" cy="939776"/>
          </a:xfrm>
          <a:prstGeom prst="flowChartProcess">
            <a:avLst/>
          </a:prstGeom>
          <a:solidFill>
            <a:schemeClr val="accent3">
              <a:lumMod val="50000"/>
            </a:schemeClr>
          </a:solidFill>
          <a:ln w="57150">
            <a:solidFill>
              <a:srgbClr val="99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n>
                  <a:solidFill>
                    <a:srgbClr val="FFFF00"/>
                  </a:solidFill>
                </a:ln>
                <a:solidFill>
                  <a:srgbClr val="92D050"/>
                </a:solidFill>
                <a:latin typeface="NikoshBAN" pitchFamily="2" charset="0"/>
                <a:cs typeface="NikoshBAN" pitchFamily="2" charset="0"/>
              </a:rPr>
              <a:t>বাংলাদেশের</a:t>
            </a:r>
            <a:r>
              <a:rPr lang="en-US" sz="4000" dirty="0">
                <a:ln>
                  <a:solidFill>
                    <a:srgbClr val="FFFF00"/>
                  </a:solidFill>
                </a:ln>
                <a:solidFill>
                  <a:srgbClr val="92D050"/>
                </a:solidFill>
                <a:latin typeface="NikoshBAN" pitchFamily="2" charset="0"/>
                <a:cs typeface="NikoshBAN" pitchFamily="2" charset="0"/>
              </a:rPr>
              <a:t> </a:t>
            </a:r>
            <a:r>
              <a:rPr lang="en-US" sz="4000" dirty="0" err="1">
                <a:ln>
                  <a:solidFill>
                    <a:srgbClr val="FFFF00"/>
                  </a:solidFill>
                </a:ln>
                <a:solidFill>
                  <a:srgbClr val="92D050"/>
                </a:solidFill>
                <a:latin typeface="NikoshBAN" pitchFamily="2" charset="0"/>
                <a:cs typeface="NikoshBAN" pitchFamily="2" charset="0"/>
              </a:rPr>
              <a:t>মানচিত্রে</a:t>
            </a:r>
            <a:r>
              <a:rPr lang="en-US" sz="4000" dirty="0">
                <a:ln>
                  <a:solidFill>
                    <a:srgbClr val="FFFF00"/>
                  </a:solidFill>
                </a:ln>
                <a:solidFill>
                  <a:srgbClr val="92D050"/>
                </a:solidFill>
                <a:latin typeface="NikoshBAN" pitchFamily="2" charset="0"/>
                <a:cs typeface="NikoshBAN" pitchFamily="2" charset="0"/>
              </a:rPr>
              <a:t> </a:t>
            </a:r>
            <a:r>
              <a:rPr lang="bn-BD" sz="4000" dirty="0">
                <a:ln>
                  <a:solidFill>
                    <a:srgbClr val="FFFF00"/>
                  </a:solidFill>
                </a:ln>
                <a:solidFill>
                  <a:srgbClr val="92D050"/>
                </a:solidFill>
                <a:latin typeface="NikoshBAN" pitchFamily="2" charset="0"/>
                <a:cs typeface="NikoshBAN" pitchFamily="2" charset="0"/>
              </a:rPr>
              <a:t>চাকমা</a:t>
            </a:r>
            <a:r>
              <a:rPr lang="en-US" sz="4000" dirty="0" err="1">
                <a:ln>
                  <a:solidFill>
                    <a:srgbClr val="FFFF00"/>
                  </a:solidFill>
                </a:ln>
                <a:solidFill>
                  <a:srgbClr val="92D050"/>
                </a:solidFill>
                <a:latin typeface="NikoshBAN" pitchFamily="2" charset="0"/>
                <a:cs typeface="NikoshBAN" pitchFamily="2" charset="0"/>
              </a:rPr>
              <a:t>দের</a:t>
            </a:r>
            <a:r>
              <a:rPr lang="en-US" sz="4000" dirty="0">
                <a:ln>
                  <a:solidFill>
                    <a:srgbClr val="FFFF00"/>
                  </a:solidFill>
                </a:ln>
                <a:solidFill>
                  <a:srgbClr val="92D050"/>
                </a:solidFill>
                <a:latin typeface="NikoshBAN" pitchFamily="2" charset="0"/>
                <a:cs typeface="NikoshBAN" pitchFamily="2" charset="0"/>
              </a:rPr>
              <a:t> </a:t>
            </a:r>
            <a:r>
              <a:rPr lang="en-US" sz="4000" dirty="0" err="1">
                <a:ln>
                  <a:solidFill>
                    <a:srgbClr val="FFFF00"/>
                  </a:solidFill>
                </a:ln>
                <a:solidFill>
                  <a:srgbClr val="92D050"/>
                </a:solidFill>
                <a:latin typeface="NikoshBAN" pitchFamily="2" charset="0"/>
                <a:cs typeface="NikoshBAN" pitchFamily="2" charset="0"/>
              </a:rPr>
              <a:t>অবস্থান</a:t>
            </a:r>
            <a:r>
              <a:rPr lang="en-US" sz="4000" dirty="0">
                <a:ln>
                  <a:solidFill>
                    <a:srgbClr val="FFFF00"/>
                  </a:solidFill>
                </a:ln>
                <a:solidFill>
                  <a:srgbClr val="92D050"/>
                </a:solidFill>
                <a:latin typeface="NikoshBAN" pitchFamily="2" charset="0"/>
                <a:cs typeface="NikoshBAN" pitchFamily="2" charset="0"/>
              </a:rPr>
              <a:t> </a:t>
            </a:r>
            <a:r>
              <a:rPr lang="en-US" sz="4000" dirty="0" err="1">
                <a:ln>
                  <a:solidFill>
                    <a:srgbClr val="FFFF00"/>
                  </a:solidFill>
                </a:ln>
                <a:solidFill>
                  <a:srgbClr val="92D050"/>
                </a:solidFill>
                <a:latin typeface="NikoshBAN" pitchFamily="2" charset="0"/>
                <a:cs typeface="NikoshBAN" pitchFamily="2" charset="0"/>
              </a:rPr>
              <a:t>চিহ্নিত</a:t>
            </a:r>
            <a:r>
              <a:rPr lang="en-US" sz="4000" dirty="0">
                <a:ln>
                  <a:solidFill>
                    <a:srgbClr val="FFFF00"/>
                  </a:solidFill>
                </a:ln>
                <a:solidFill>
                  <a:srgbClr val="92D050"/>
                </a:solidFill>
                <a:latin typeface="NikoshBAN" pitchFamily="2" charset="0"/>
                <a:cs typeface="NikoshBAN" pitchFamily="2" charset="0"/>
              </a:rPr>
              <a:t> </a:t>
            </a:r>
            <a:r>
              <a:rPr lang="en-US" sz="4000" dirty="0" err="1">
                <a:ln>
                  <a:solidFill>
                    <a:srgbClr val="FFFF00"/>
                  </a:solidFill>
                </a:ln>
                <a:solidFill>
                  <a:srgbClr val="92D050"/>
                </a:solidFill>
                <a:latin typeface="NikoshBAN" pitchFamily="2" charset="0"/>
                <a:cs typeface="NikoshBAN" pitchFamily="2" charset="0"/>
              </a:rPr>
              <a:t>করতে</a:t>
            </a:r>
            <a:r>
              <a:rPr lang="en-US" sz="4000" dirty="0">
                <a:ln>
                  <a:solidFill>
                    <a:srgbClr val="FFFF00"/>
                  </a:solidFill>
                </a:ln>
                <a:solidFill>
                  <a:srgbClr val="92D050"/>
                </a:solidFill>
                <a:latin typeface="NikoshBAN" pitchFamily="2" charset="0"/>
                <a:cs typeface="NikoshBAN" pitchFamily="2" charset="0"/>
              </a:rPr>
              <a:t> </a:t>
            </a:r>
            <a:r>
              <a:rPr lang="en-US" sz="4000" dirty="0" err="1">
                <a:ln>
                  <a:solidFill>
                    <a:srgbClr val="FFFF00"/>
                  </a:solidFill>
                </a:ln>
                <a:solidFill>
                  <a:srgbClr val="92D050"/>
                </a:solidFill>
                <a:latin typeface="NikoshBAN" pitchFamily="2" charset="0"/>
                <a:cs typeface="NikoshBAN" pitchFamily="2" charset="0"/>
              </a:rPr>
              <a:t>পারবে</a:t>
            </a:r>
            <a:r>
              <a:rPr lang="en-US" sz="4000" dirty="0">
                <a:ln>
                  <a:solidFill>
                    <a:srgbClr val="FFFF00"/>
                  </a:solidFill>
                </a:ln>
                <a:solidFill>
                  <a:srgbClr val="92D050"/>
                </a:solidFill>
                <a:latin typeface="NikoshBAN" pitchFamily="2" charset="0"/>
                <a:cs typeface="NikoshBAN" pitchFamily="2" charset="0"/>
              </a:rPr>
              <a:t>।</a:t>
            </a:r>
          </a:p>
        </p:txBody>
      </p:sp>
      <p:sp>
        <p:nvSpPr>
          <p:cNvPr id="11" name="Flowchart: Process 10">
            <a:extLst>
              <a:ext uri="{FF2B5EF4-FFF2-40B4-BE49-F238E27FC236}">
                <a16:creationId xmlns:a16="http://schemas.microsoft.com/office/drawing/2014/main" id="{F349958D-1A15-49AF-AC05-D28EC50526C9}"/>
              </a:ext>
            </a:extLst>
          </p:cNvPr>
          <p:cNvSpPr/>
          <p:nvPr/>
        </p:nvSpPr>
        <p:spPr>
          <a:xfrm>
            <a:off x="1719618" y="3889998"/>
            <a:ext cx="10060675" cy="909854"/>
          </a:xfrm>
          <a:prstGeom prst="flowChartProcess">
            <a:avLst/>
          </a:prstGeom>
          <a:solidFill>
            <a:srgbClr val="92D050"/>
          </a:solidFill>
          <a:ln w="57150">
            <a:solidFill>
              <a:srgbClr val="0000F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n>
                  <a:solidFill>
                    <a:srgbClr val="990000"/>
                  </a:solidFill>
                </a:ln>
                <a:solidFill>
                  <a:schemeClr val="tx1"/>
                </a:solidFill>
                <a:latin typeface="NikoshBAN" pitchFamily="2" charset="0"/>
                <a:cs typeface="NikoshBAN" pitchFamily="2" charset="0"/>
              </a:rPr>
              <a:t>চাকমা</a:t>
            </a:r>
            <a:r>
              <a:rPr lang="en-US" sz="3200" dirty="0" err="1">
                <a:ln>
                  <a:solidFill>
                    <a:srgbClr val="990000"/>
                  </a:solidFill>
                </a:ln>
                <a:solidFill>
                  <a:schemeClr val="tx1"/>
                </a:solidFill>
                <a:latin typeface="NikoshBAN" pitchFamily="2" charset="0"/>
                <a:cs typeface="NikoshBAN" pitchFamily="2" charset="0"/>
              </a:rPr>
              <a:t>দের</a:t>
            </a:r>
            <a:r>
              <a:rPr lang="en-US" sz="3200" dirty="0">
                <a:ln>
                  <a:solidFill>
                    <a:srgbClr val="990000"/>
                  </a:solidFill>
                </a:ln>
                <a:solidFill>
                  <a:schemeClr val="tx1"/>
                </a:solidFill>
                <a:latin typeface="NikoshBAN" pitchFamily="2" charset="0"/>
                <a:cs typeface="NikoshBAN" pitchFamily="2" charset="0"/>
              </a:rPr>
              <a:t> </a:t>
            </a:r>
            <a:r>
              <a:rPr lang="en-US" sz="3200" dirty="0" err="1">
                <a:ln>
                  <a:solidFill>
                    <a:srgbClr val="990000"/>
                  </a:solidFill>
                </a:ln>
                <a:solidFill>
                  <a:schemeClr val="tx1"/>
                </a:solidFill>
                <a:latin typeface="NikoshBAN" pitchFamily="2" charset="0"/>
                <a:cs typeface="NikoshBAN" pitchFamily="2" charset="0"/>
              </a:rPr>
              <a:t>সামাজিক</a:t>
            </a:r>
            <a:r>
              <a:rPr lang="en-US" sz="3200" dirty="0">
                <a:ln>
                  <a:solidFill>
                    <a:srgbClr val="990000"/>
                  </a:solidFill>
                </a:ln>
                <a:solidFill>
                  <a:schemeClr val="tx1"/>
                </a:solidFill>
                <a:latin typeface="NikoshBAN" pitchFamily="2" charset="0"/>
                <a:cs typeface="NikoshBAN" pitchFamily="2" charset="0"/>
              </a:rPr>
              <a:t> ও </a:t>
            </a:r>
            <a:r>
              <a:rPr lang="en-US" sz="3200" dirty="0" err="1">
                <a:ln>
                  <a:solidFill>
                    <a:srgbClr val="990000"/>
                  </a:solidFill>
                </a:ln>
                <a:solidFill>
                  <a:schemeClr val="tx1"/>
                </a:solidFill>
                <a:latin typeface="NikoshBAN" pitchFamily="2" charset="0"/>
                <a:cs typeface="NikoshBAN" pitchFamily="2" charset="0"/>
              </a:rPr>
              <a:t>অর্থনৈতিক</a:t>
            </a:r>
            <a:r>
              <a:rPr lang="en-US" sz="3200" dirty="0">
                <a:ln>
                  <a:solidFill>
                    <a:srgbClr val="990000"/>
                  </a:solidFill>
                </a:ln>
                <a:solidFill>
                  <a:schemeClr val="tx1"/>
                </a:solidFill>
                <a:latin typeface="NikoshBAN" pitchFamily="2" charset="0"/>
                <a:cs typeface="NikoshBAN" pitchFamily="2" charset="0"/>
              </a:rPr>
              <a:t> </a:t>
            </a:r>
            <a:r>
              <a:rPr lang="en-US" sz="3200" dirty="0" err="1">
                <a:ln>
                  <a:solidFill>
                    <a:srgbClr val="990000"/>
                  </a:solidFill>
                </a:ln>
                <a:solidFill>
                  <a:schemeClr val="tx1"/>
                </a:solidFill>
                <a:latin typeface="NikoshBAN" pitchFamily="2" charset="0"/>
                <a:cs typeface="NikoshBAN" pitchFamily="2" charset="0"/>
              </a:rPr>
              <a:t>জীবনের</a:t>
            </a:r>
            <a:r>
              <a:rPr lang="en-US" sz="3200" dirty="0">
                <a:ln>
                  <a:solidFill>
                    <a:srgbClr val="990000"/>
                  </a:solidFill>
                </a:ln>
                <a:solidFill>
                  <a:schemeClr val="tx1"/>
                </a:solidFill>
                <a:latin typeface="NikoshBAN" pitchFamily="2" charset="0"/>
                <a:cs typeface="NikoshBAN" pitchFamily="2" charset="0"/>
              </a:rPr>
              <a:t> </a:t>
            </a:r>
            <a:r>
              <a:rPr lang="en-US" sz="3200" dirty="0" err="1">
                <a:ln>
                  <a:solidFill>
                    <a:srgbClr val="990000"/>
                  </a:solidFill>
                </a:ln>
                <a:solidFill>
                  <a:schemeClr val="tx1"/>
                </a:solidFill>
                <a:latin typeface="NikoshBAN" pitchFamily="2" charset="0"/>
                <a:cs typeface="NikoshBAN" pitchFamily="2" charset="0"/>
              </a:rPr>
              <a:t>বৈশিষ্ট্য</a:t>
            </a:r>
            <a:r>
              <a:rPr lang="en-US" sz="3200" dirty="0">
                <a:ln>
                  <a:solidFill>
                    <a:srgbClr val="990000"/>
                  </a:solidFill>
                </a:ln>
                <a:solidFill>
                  <a:schemeClr val="tx1"/>
                </a:solidFill>
                <a:latin typeface="NikoshBAN" pitchFamily="2" charset="0"/>
                <a:cs typeface="NikoshBAN" pitchFamily="2" charset="0"/>
              </a:rPr>
              <a:t> </a:t>
            </a:r>
            <a:r>
              <a:rPr lang="en-US" sz="3200" dirty="0" err="1">
                <a:ln>
                  <a:solidFill>
                    <a:srgbClr val="990000"/>
                  </a:solidFill>
                </a:ln>
                <a:solidFill>
                  <a:schemeClr val="tx1"/>
                </a:solidFill>
                <a:latin typeface="NikoshBAN" pitchFamily="2" charset="0"/>
                <a:cs typeface="NikoshBAN" pitchFamily="2" charset="0"/>
              </a:rPr>
              <a:t>উল্লেখ</a:t>
            </a:r>
            <a:r>
              <a:rPr lang="en-US" sz="3200" dirty="0">
                <a:ln>
                  <a:solidFill>
                    <a:srgbClr val="990000"/>
                  </a:solidFill>
                </a:ln>
                <a:solidFill>
                  <a:schemeClr val="tx1"/>
                </a:solidFill>
                <a:latin typeface="NikoshBAN" pitchFamily="2" charset="0"/>
                <a:cs typeface="NikoshBAN" pitchFamily="2" charset="0"/>
              </a:rPr>
              <a:t> </a:t>
            </a:r>
            <a:r>
              <a:rPr lang="en-US" sz="3200" dirty="0" err="1">
                <a:ln>
                  <a:solidFill>
                    <a:srgbClr val="990000"/>
                  </a:solidFill>
                </a:ln>
                <a:solidFill>
                  <a:schemeClr val="tx1"/>
                </a:solidFill>
                <a:latin typeface="NikoshBAN" pitchFamily="2" charset="0"/>
                <a:cs typeface="NikoshBAN" pitchFamily="2" charset="0"/>
              </a:rPr>
              <a:t>করতে</a:t>
            </a:r>
            <a:r>
              <a:rPr lang="en-US" sz="3200" dirty="0">
                <a:ln>
                  <a:solidFill>
                    <a:srgbClr val="990000"/>
                  </a:solidFill>
                </a:ln>
                <a:solidFill>
                  <a:schemeClr val="tx1"/>
                </a:solidFill>
                <a:latin typeface="NikoshBAN" pitchFamily="2" charset="0"/>
                <a:cs typeface="NikoshBAN" pitchFamily="2" charset="0"/>
              </a:rPr>
              <a:t> </a:t>
            </a:r>
            <a:r>
              <a:rPr lang="en-US" sz="3200" dirty="0" err="1">
                <a:ln>
                  <a:solidFill>
                    <a:srgbClr val="990000"/>
                  </a:solidFill>
                </a:ln>
                <a:solidFill>
                  <a:schemeClr val="tx1"/>
                </a:solidFill>
                <a:latin typeface="NikoshBAN" pitchFamily="2" charset="0"/>
                <a:cs typeface="NikoshBAN" pitchFamily="2" charset="0"/>
              </a:rPr>
              <a:t>পারবে</a:t>
            </a:r>
            <a:r>
              <a:rPr lang="en-US" sz="3200" dirty="0">
                <a:ln>
                  <a:solidFill>
                    <a:srgbClr val="990000"/>
                  </a:solidFill>
                </a:ln>
                <a:solidFill>
                  <a:schemeClr val="tx1"/>
                </a:solidFill>
                <a:latin typeface="NikoshBAN" pitchFamily="2" charset="0"/>
                <a:cs typeface="NikoshBAN" pitchFamily="2" charset="0"/>
              </a:rPr>
              <a:t>।</a:t>
            </a:r>
          </a:p>
        </p:txBody>
      </p:sp>
      <p:sp>
        <p:nvSpPr>
          <p:cNvPr id="12" name="Flowchart: Process 11">
            <a:extLst>
              <a:ext uri="{FF2B5EF4-FFF2-40B4-BE49-F238E27FC236}">
                <a16:creationId xmlns:a16="http://schemas.microsoft.com/office/drawing/2014/main" id="{7821426A-4F33-4CE0-A19F-6171A260A404}"/>
              </a:ext>
            </a:extLst>
          </p:cNvPr>
          <p:cNvSpPr/>
          <p:nvPr/>
        </p:nvSpPr>
        <p:spPr>
          <a:xfrm>
            <a:off x="1719618" y="5104263"/>
            <a:ext cx="10060675" cy="1054709"/>
          </a:xfrm>
          <a:prstGeom prst="flowChartProcess">
            <a:avLst/>
          </a:prstGeom>
          <a:solidFill>
            <a:srgbClr val="339933"/>
          </a:solidFill>
          <a:ln w="57150">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ln>
                  <a:solidFill>
                    <a:srgbClr val="6600FF"/>
                  </a:solidFill>
                </a:ln>
                <a:solidFill>
                  <a:schemeClr val="tx1"/>
                </a:solidFill>
                <a:latin typeface="NikoshBAN" pitchFamily="2" charset="0"/>
                <a:cs typeface="NikoshBAN" pitchFamily="2" charset="0"/>
              </a:rPr>
              <a:t>চাকমা</a:t>
            </a:r>
            <a:r>
              <a:rPr lang="en-US" sz="3600" dirty="0" err="1">
                <a:ln>
                  <a:solidFill>
                    <a:srgbClr val="6600FF"/>
                  </a:solidFill>
                </a:ln>
                <a:solidFill>
                  <a:schemeClr val="tx1"/>
                </a:solidFill>
                <a:latin typeface="NikoshBAN" pitchFamily="2" charset="0"/>
                <a:cs typeface="NikoshBAN" pitchFamily="2" charset="0"/>
              </a:rPr>
              <a:t>দের</a:t>
            </a:r>
            <a:r>
              <a:rPr lang="en-US" sz="3600" dirty="0">
                <a:ln>
                  <a:solidFill>
                    <a:srgbClr val="6600FF"/>
                  </a:solidFill>
                </a:ln>
                <a:solidFill>
                  <a:schemeClr val="tx1"/>
                </a:solidFill>
                <a:latin typeface="NikoshBAN" pitchFamily="2" charset="0"/>
                <a:cs typeface="NikoshBAN" pitchFamily="2" charset="0"/>
              </a:rPr>
              <a:t> </a:t>
            </a:r>
            <a:r>
              <a:rPr lang="en-US" sz="3600" dirty="0" err="1">
                <a:ln>
                  <a:solidFill>
                    <a:srgbClr val="6600FF"/>
                  </a:solidFill>
                </a:ln>
                <a:solidFill>
                  <a:schemeClr val="tx1"/>
                </a:solidFill>
                <a:latin typeface="NikoshBAN" pitchFamily="2" charset="0"/>
                <a:cs typeface="NikoshBAN" pitchFamily="2" charset="0"/>
              </a:rPr>
              <a:t>ধর্মীয়</a:t>
            </a:r>
            <a:r>
              <a:rPr lang="en-US" sz="3600" dirty="0">
                <a:ln>
                  <a:solidFill>
                    <a:srgbClr val="6600FF"/>
                  </a:solidFill>
                </a:ln>
                <a:solidFill>
                  <a:schemeClr val="tx1"/>
                </a:solidFill>
                <a:latin typeface="NikoshBAN" pitchFamily="2" charset="0"/>
                <a:cs typeface="NikoshBAN" pitchFamily="2" charset="0"/>
              </a:rPr>
              <a:t> ও </a:t>
            </a:r>
            <a:r>
              <a:rPr lang="en-US" sz="3600" dirty="0" err="1">
                <a:ln>
                  <a:solidFill>
                    <a:srgbClr val="6600FF"/>
                  </a:solidFill>
                </a:ln>
                <a:solidFill>
                  <a:schemeClr val="tx1"/>
                </a:solidFill>
                <a:latin typeface="NikoshBAN" pitchFamily="2" charset="0"/>
                <a:cs typeface="NikoshBAN" pitchFamily="2" charset="0"/>
              </a:rPr>
              <a:t>সাংস্কৃতিক</a:t>
            </a:r>
            <a:r>
              <a:rPr lang="en-US" sz="3600" dirty="0">
                <a:ln>
                  <a:solidFill>
                    <a:srgbClr val="6600FF"/>
                  </a:solidFill>
                </a:ln>
                <a:solidFill>
                  <a:schemeClr val="tx1"/>
                </a:solidFill>
                <a:latin typeface="NikoshBAN" pitchFamily="2" charset="0"/>
                <a:cs typeface="NikoshBAN" pitchFamily="2" charset="0"/>
              </a:rPr>
              <a:t> </a:t>
            </a:r>
            <a:r>
              <a:rPr lang="en-US" sz="3600" dirty="0" err="1">
                <a:ln>
                  <a:solidFill>
                    <a:srgbClr val="6600FF"/>
                  </a:solidFill>
                </a:ln>
                <a:solidFill>
                  <a:schemeClr val="tx1"/>
                </a:solidFill>
                <a:latin typeface="NikoshBAN" pitchFamily="2" charset="0"/>
                <a:cs typeface="NikoshBAN" pitchFamily="2" charset="0"/>
              </a:rPr>
              <a:t>জীবনের</a:t>
            </a:r>
            <a:r>
              <a:rPr lang="en-US" sz="3600" dirty="0">
                <a:ln>
                  <a:solidFill>
                    <a:srgbClr val="6600FF"/>
                  </a:solidFill>
                </a:ln>
                <a:solidFill>
                  <a:schemeClr val="tx1"/>
                </a:solidFill>
                <a:latin typeface="NikoshBAN" pitchFamily="2" charset="0"/>
                <a:cs typeface="NikoshBAN" pitchFamily="2" charset="0"/>
              </a:rPr>
              <a:t> </a:t>
            </a:r>
            <a:r>
              <a:rPr lang="en-US" sz="3600" dirty="0" err="1">
                <a:ln>
                  <a:solidFill>
                    <a:srgbClr val="6600FF"/>
                  </a:solidFill>
                </a:ln>
                <a:solidFill>
                  <a:schemeClr val="tx1"/>
                </a:solidFill>
                <a:latin typeface="NikoshBAN" pitchFamily="2" charset="0"/>
                <a:cs typeface="NikoshBAN" pitchFamily="2" charset="0"/>
              </a:rPr>
              <a:t>বৈশিষ্ট্য</a:t>
            </a:r>
            <a:r>
              <a:rPr lang="en-US" sz="3600" dirty="0">
                <a:ln>
                  <a:solidFill>
                    <a:srgbClr val="6600FF"/>
                  </a:solidFill>
                </a:ln>
                <a:solidFill>
                  <a:schemeClr val="tx1"/>
                </a:solidFill>
                <a:latin typeface="NikoshBAN" pitchFamily="2" charset="0"/>
                <a:cs typeface="NikoshBAN" pitchFamily="2" charset="0"/>
              </a:rPr>
              <a:t> </a:t>
            </a:r>
            <a:r>
              <a:rPr lang="en-US" sz="3600" dirty="0" err="1">
                <a:ln>
                  <a:solidFill>
                    <a:srgbClr val="6600FF"/>
                  </a:solidFill>
                </a:ln>
                <a:solidFill>
                  <a:schemeClr val="tx1"/>
                </a:solidFill>
                <a:latin typeface="NikoshBAN" pitchFamily="2" charset="0"/>
                <a:cs typeface="NikoshBAN" pitchFamily="2" charset="0"/>
              </a:rPr>
              <a:t>উল্লেখ</a:t>
            </a:r>
            <a:r>
              <a:rPr lang="en-US" sz="3600" dirty="0">
                <a:ln>
                  <a:solidFill>
                    <a:srgbClr val="6600FF"/>
                  </a:solidFill>
                </a:ln>
                <a:solidFill>
                  <a:schemeClr val="tx1"/>
                </a:solidFill>
                <a:latin typeface="NikoshBAN" pitchFamily="2" charset="0"/>
                <a:cs typeface="NikoshBAN" pitchFamily="2" charset="0"/>
              </a:rPr>
              <a:t> </a:t>
            </a:r>
            <a:r>
              <a:rPr lang="en-US" sz="3600" dirty="0" err="1">
                <a:ln>
                  <a:solidFill>
                    <a:srgbClr val="6600FF"/>
                  </a:solidFill>
                </a:ln>
                <a:solidFill>
                  <a:schemeClr val="tx1"/>
                </a:solidFill>
                <a:latin typeface="NikoshBAN" pitchFamily="2" charset="0"/>
                <a:cs typeface="NikoshBAN" pitchFamily="2" charset="0"/>
              </a:rPr>
              <a:t>করতে</a:t>
            </a:r>
            <a:r>
              <a:rPr lang="en-US" sz="3600" dirty="0">
                <a:ln>
                  <a:solidFill>
                    <a:srgbClr val="6600FF"/>
                  </a:solidFill>
                </a:ln>
                <a:solidFill>
                  <a:schemeClr val="tx1"/>
                </a:solidFill>
                <a:latin typeface="NikoshBAN" pitchFamily="2" charset="0"/>
                <a:cs typeface="NikoshBAN" pitchFamily="2" charset="0"/>
              </a:rPr>
              <a:t> </a:t>
            </a:r>
            <a:r>
              <a:rPr lang="en-US" sz="3600" dirty="0" err="1">
                <a:ln>
                  <a:solidFill>
                    <a:srgbClr val="6600FF"/>
                  </a:solidFill>
                </a:ln>
                <a:solidFill>
                  <a:schemeClr val="tx1"/>
                </a:solidFill>
                <a:latin typeface="NikoshBAN" pitchFamily="2" charset="0"/>
                <a:cs typeface="NikoshBAN" pitchFamily="2" charset="0"/>
              </a:rPr>
              <a:t>পারবে</a:t>
            </a:r>
            <a:r>
              <a:rPr lang="en-US" sz="3600" dirty="0">
                <a:ln>
                  <a:solidFill>
                    <a:srgbClr val="6600FF"/>
                  </a:solidFill>
                </a:ln>
                <a:solidFill>
                  <a:schemeClr val="tx1"/>
                </a:solidFill>
                <a:latin typeface="NikoshBAN" pitchFamily="2" charset="0"/>
                <a:cs typeface="NikoshBAN" pitchFamily="2" charset="0"/>
              </a:rPr>
              <a:t>।</a:t>
            </a:r>
          </a:p>
        </p:txBody>
      </p:sp>
    </p:spTree>
    <p:extLst>
      <p:ext uri="{BB962C8B-B14F-4D97-AF65-F5344CB8AC3E}">
        <p14:creationId xmlns:p14="http://schemas.microsoft.com/office/powerpoint/2010/main" val="3782572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lide(fromLeft)">
                                      <p:cBhvr>
                                        <p:cTn id="31" dur="1000"/>
                                        <p:tgtEl>
                                          <p:spTgt spid="10"/>
                                        </p:tgtEl>
                                      </p:cBhvr>
                                    </p:animEffect>
                                  </p:childTnLst>
                                </p:cTn>
                              </p:par>
                            </p:childTnLst>
                          </p:cTn>
                        </p:par>
                        <p:par>
                          <p:cTn id="32" fill="hold">
                            <p:stCondLst>
                              <p:cond delay="5000"/>
                            </p:stCondLst>
                            <p:childTnLst>
                              <p:par>
                                <p:cTn id="33" presetID="1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slide(fromLeft)">
                                      <p:cBhvr>
                                        <p:cTn id="35" dur="1000"/>
                                        <p:tgtEl>
                                          <p:spTgt spid="11"/>
                                        </p:tgtEl>
                                      </p:cBhvr>
                                    </p:animEffect>
                                  </p:childTnLst>
                                </p:cTn>
                              </p:par>
                            </p:childTnLst>
                          </p:cTn>
                        </p:par>
                        <p:par>
                          <p:cTn id="36" fill="hold">
                            <p:stCondLst>
                              <p:cond delay="6000"/>
                            </p:stCondLst>
                            <p:childTnLst>
                              <p:par>
                                <p:cTn id="37" presetID="1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lide(fromLeft)">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Bangladesh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971800" y="152400"/>
            <a:ext cx="4944428" cy="5867400"/>
          </a:xfrm>
          <a:prstGeom prst="rect">
            <a:avLst/>
          </a:prstGeom>
          <a:ln>
            <a:noFill/>
          </a:ln>
          <a:effectLst>
            <a:outerShdw blurRad="292100" dist="139700" dir="2700000" algn="tl" rotWithShape="0">
              <a:srgbClr val="333333">
                <a:alpha val="65000"/>
              </a:srgbClr>
            </a:outerShdw>
          </a:effectLst>
        </p:spPr>
      </p:pic>
      <p:sp>
        <p:nvSpPr>
          <p:cNvPr id="19" name="Frame 18"/>
          <p:cNvSpPr/>
          <p:nvPr/>
        </p:nvSpPr>
        <p:spPr>
          <a:xfrm>
            <a:off x="0" y="0"/>
            <a:ext cx="12192000" cy="6858000"/>
          </a:xfrm>
          <a:prstGeom prst="frame">
            <a:avLst>
              <a:gd name="adj1" fmla="val 3232"/>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wn Arrow Callout 13"/>
          <p:cNvSpPr/>
          <p:nvPr/>
        </p:nvSpPr>
        <p:spPr>
          <a:xfrm>
            <a:off x="6427698" y="261931"/>
            <a:ext cx="2845382" cy="952517"/>
          </a:xfrm>
          <a:prstGeom prst="downArrowCallout">
            <a:avLst>
              <a:gd name="adj1" fmla="val 68610"/>
              <a:gd name="adj2" fmla="val 91315"/>
              <a:gd name="adj3" fmla="val 22955"/>
              <a:gd name="adj4" fmla="val 64977"/>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dirty="0">
                <a:ln>
                  <a:solidFill>
                    <a:srgbClr val="990000"/>
                  </a:solidFill>
                </a:ln>
                <a:solidFill>
                  <a:srgbClr val="002060"/>
                </a:solidFill>
                <a:latin typeface="NikoshBAN" pitchFamily="2" charset="0"/>
                <a:cs typeface="NikoshBAN" pitchFamily="2" charset="0"/>
              </a:rPr>
              <a:t>চাকমাদের </a:t>
            </a:r>
            <a:r>
              <a:rPr lang="en-US" sz="3600" dirty="0" err="1">
                <a:ln>
                  <a:solidFill>
                    <a:srgbClr val="990000"/>
                  </a:solidFill>
                </a:ln>
                <a:solidFill>
                  <a:srgbClr val="002060"/>
                </a:solidFill>
                <a:latin typeface="NikoshBAN" pitchFamily="2" charset="0"/>
                <a:cs typeface="NikoshBAN" pitchFamily="2" charset="0"/>
              </a:rPr>
              <a:t>অবস্থান</a:t>
            </a:r>
            <a:r>
              <a:rPr lang="en-US" sz="3600" dirty="0">
                <a:ln>
                  <a:solidFill>
                    <a:srgbClr val="990000"/>
                  </a:solidFill>
                </a:ln>
                <a:solidFill>
                  <a:srgbClr val="002060"/>
                </a:solidFill>
                <a:latin typeface="NikoshBAN" pitchFamily="2" charset="0"/>
                <a:cs typeface="NikoshBAN" pitchFamily="2" charset="0"/>
              </a:rPr>
              <a:t> </a:t>
            </a:r>
          </a:p>
        </p:txBody>
      </p:sp>
      <p:sp>
        <p:nvSpPr>
          <p:cNvPr id="20" name="Left Arrow 19"/>
          <p:cNvSpPr/>
          <p:nvPr/>
        </p:nvSpPr>
        <p:spPr>
          <a:xfrm>
            <a:off x="7831225" y="4026814"/>
            <a:ext cx="2514600" cy="914400"/>
          </a:xfrm>
          <a:prstGeom prst="lef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76200" cmpd="tri">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n w="6350" cmpd="sng">
                  <a:solidFill>
                    <a:srgbClr val="C00000"/>
                  </a:solidFill>
                  <a:prstDash val="solid"/>
                  <a:miter lim="800000"/>
                </a:ln>
                <a:solidFill>
                  <a:schemeClr val="accent5"/>
                </a:solidFill>
                <a:effectLst>
                  <a:outerShdw blurRad="55000" dist="50800" dir="5400000" algn="tl">
                    <a:srgbClr val="000000">
                      <a:alpha val="33000"/>
                    </a:srgbClr>
                  </a:outerShdw>
                </a:effectLst>
                <a:latin typeface="NikoshBAN" pitchFamily="2" charset="0"/>
                <a:cs typeface="NikoshBAN" pitchFamily="2" charset="0"/>
              </a:rPr>
              <a:t>পার্বত্য</a:t>
            </a:r>
            <a:r>
              <a:rPr lang="en-US" sz="2800" b="1" dirty="0">
                <a:ln w="6350" cmpd="sng">
                  <a:solidFill>
                    <a:srgbClr val="C00000"/>
                  </a:solidFill>
                  <a:prstDash val="solid"/>
                  <a:miter lim="800000"/>
                </a:ln>
                <a:solidFill>
                  <a:schemeClr val="accent5"/>
                </a:solidFill>
                <a:effectLst>
                  <a:outerShdw blurRad="55000" dist="50800" dir="5400000" algn="tl">
                    <a:srgbClr val="000000">
                      <a:alpha val="33000"/>
                    </a:srgbClr>
                  </a:outerShdw>
                </a:effectLst>
                <a:latin typeface="NikoshBAN" pitchFamily="2" charset="0"/>
                <a:cs typeface="NikoshBAN" pitchFamily="2" charset="0"/>
              </a:rPr>
              <a:t> </a:t>
            </a:r>
            <a:r>
              <a:rPr lang="en-US" sz="2800" b="1" dirty="0" err="1">
                <a:ln w="6350" cmpd="sng">
                  <a:solidFill>
                    <a:srgbClr val="C00000"/>
                  </a:solidFill>
                  <a:prstDash val="solid"/>
                  <a:miter lim="800000"/>
                </a:ln>
                <a:solidFill>
                  <a:schemeClr val="accent5"/>
                </a:solidFill>
                <a:effectLst>
                  <a:outerShdw blurRad="55000" dist="50800" dir="5400000" algn="tl">
                    <a:srgbClr val="000000">
                      <a:alpha val="33000"/>
                    </a:srgbClr>
                  </a:outerShdw>
                </a:effectLst>
                <a:latin typeface="NikoshBAN" pitchFamily="2" charset="0"/>
                <a:cs typeface="NikoshBAN" pitchFamily="2" charset="0"/>
              </a:rPr>
              <a:t>অঞ্চল</a:t>
            </a:r>
            <a:endParaRPr lang="en-US" sz="2800" b="1" dirty="0">
              <a:ln w="6350" cmpd="sng">
                <a:solidFill>
                  <a:srgbClr val="C00000"/>
                </a:solidFill>
                <a:prstDash val="solid"/>
                <a:miter lim="800000"/>
              </a:ln>
              <a:solidFill>
                <a:schemeClr val="accent5"/>
              </a:solidFill>
              <a:effectLst>
                <a:outerShdw blurRad="55000" dist="50800" dir="5400000" algn="tl">
                  <a:srgbClr val="000000">
                    <a:alpha val="33000"/>
                  </a:srgbClr>
                </a:outerShdw>
              </a:effectLst>
              <a:latin typeface="NikoshBAN" pitchFamily="2" charset="0"/>
              <a:cs typeface="NikoshBAN" pitchFamily="2" charset="0"/>
            </a:endParaRPr>
          </a:p>
        </p:txBody>
      </p:sp>
      <p:grpSp>
        <p:nvGrpSpPr>
          <p:cNvPr id="34" name="Group 33"/>
          <p:cNvGrpSpPr/>
          <p:nvPr/>
        </p:nvGrpSpPr>
        <p:grpSpPr>
          <a:xfrm>
            <a:off x="4495800" y="838201"/>
            <a:ext cx="2895600" cy="5143701"/>
            <a:chOff x="2971800" y="838200"/>
            <a:chExt cx="2895600" cy="5143701"/>
          </a:xfrm>
        </p:grpSpPr>
        <p:pic>
          <p:nvPicPr>
            <p:cNvPr id="30" name="Picture 29" descr="Bangladesh2.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971800" y="838200"/>
              <a:ext cx="2895600" cy="5143701"/>
            </a:xfrm>
            <a:prstGeom prst="rect">
              <a:avLst/>
            </a:prstGeom>
            <a:ln>
              <a:noFill/>
            </a:ln>
            <a:effectLst>
              <a:outerShdw blurRad="292100" dist="139700" dir="2700000" algn="tl" rotWithShape="0">
                <a:srgbClr val="333333">
                  <a:alpha val="65000"/>
                </a:srgbClr>
              </a:outerShdw>
            </a:effectLst>
          </p:spPr>
        </p:pic>
        <p:sp>
          <p:nvSpPr>
            <p:cNvPr id="31" name="Rectangle 30"/>
            <p:cNvSpPr/>
            <p:nvPr/>
          </p:nvSpPr>
          <p:spPr>
            <a:xfrm>
              <a:off x="4038600" y="2652932"/>
              <a:ext cx="1295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n w="6350" cmpd="sng">
                    <a:solidFill>
                      <a:srgbClr val="C00000"/>
                    </a:solidFill>
                    <a:prstDash val="solid"/>
                    <a:miter lim="800000"/>
                  </a:ln>
                  <a:solidFill>
                    <a:schemeClr val="tx1"/>
                  </a:solidFill>
                  <a:effectLst>
                    <a:outerShdw blurRad="55000" dist="50800" dir="5400000" algn="tl">
                      <a:srgbClr val="000000">
                        <a:alpha val="33000"/>
                      </a:srgbClr>
                    </a:outerShdw>
                  </a:effectLst>
                  <a:latin typeface="NikoshBAN" pitchFamily="2" charset="0"/>
                  <a:cs typeface="NikoshBAN" pitchFamily="2" charset="0"/>
                </a:rPr>
                <a:t>রাঙ্গামাটি</a:t>
              </a:r>
              <a:endParaRPr lang="en-US" sz="2800" dirty="0">
                <a:ln w="6350" cmpd="sng">
                  <a:solidFill>
                    <a:srgbClr val="C00000"/>
                  </a:solidFill>
                  <a:prstDash val="solid"/>
                  <a:miter lim="800000"/>
                </a:ln>
              </a:endParaRPr>
            </a:p>
          </p:txBody>
        </p:sp>
        <p:sp>
          <p:nvSpPr>
            <p:cNvPr id="32" name="Rectangle 31"/>
            <p:cNvSpPr/>
            <p:nvPr/>
          </p:nvSpPr>
          <p:spPr>
            <a:xfrm>
              <a:off x="4219136" y="3609536"/>
              <a:ext cx="1287809"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100" dirty="0" err="1">
                  <a:ln w="6350">
                    <a:solidFill>
                      <a:srgbClr val="CC3300"/>
                    </a:solidFill>
                    <a:prstDash val="solid"/>
                  </a:ln>
                  <a:solidFill>
                    <a:srgbClr val="008000"/>
                  </a:solidFill>
                  <a:effectLst>
                    <a:outerShdw blurRad="25000" dist="20000" dir="16020000" algn="tl">
                      <a:schemeClr val="accent1">
                        <a:satMod val="200000"/>
                        <a:shade val="1000"/>
                        <a:alpha val="60000"/>
                      </a:schemeClr>
                    </a:outerShdw>
                  </a:effectLst>
                  <a:latin typeface="NikoshBAN" pitchFamily="2" charset="0"/>
                  <a:cs typeface="NikoshBAN" pitchFamily="2" charset="0"/>
                </a:rPr>
                <a:t>বান্দরবান</a:t>
              </a:r>
              <a:endParaRPr lang="en-US" sz="2800" dirty="0">
                <a:ln w="6350">
                  <a:solidFill>
                    <a:srgbClr val="CC3300"/>
                  </a:solidFill>
                  <a:prstDash val="solid"/>
                </a:ln>
              </a:endParaRPr>
            </a:p>
          </p:txBody>
        </p:sp>
        <p:sp>
          <p:nvSpPr>
            <p:cNvPr id="33" name="Rectangle 32"/>
            <p:cNvSpPr/>
            <p:nvPr/>
          </p:nvSpPr>
          <p:spPr>
            <a:xfrm>
              <a:off x="3351081" y="1871004"/>
              <a:ext cx="1144719"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n w="6350">
                    <a:solidFill>
                      <a:srgbClr val="6600FF"/>
                    </a:solidFill>
                    <a:prstDash val="solid"/>
                    <a:miter lim="800000"/>
                  </a:ln>
                  <a:solidFill>
                    <a:schemeClr val="tx1"/>
                  </a:solidFill>
                  <a:effectLst>
                    <a:outerShdw blurRad="25500" dist="23000" dir="7020000" algn="tl">
                      <a:srgbClr val="000000">
                        <a:alpha val="50000"/>
                      </a:srgbClr>
                    </a:outerShdw>
                  </a:effectLst>
                  <a:latin typeface="NikoshBAN" pitchFamily="2" charset="0"/>
                  <a:cs typeface="NikoshBAN" pitchFamily="2" charset="0"/>
                </a:rPr>
                <a:t>খাগড়াছড়ি</a:t>
              </a:r>
              <a:endParaRPr lang="en-US" sz="2400" b="1" dirty="0">
                <a:ln w="6350">
                  <a:solidFill>
                    <a:srgbClr val="6600FF"/>
                  </a:solidFill>
                  <a:prstDash val="solid"/>
                  <a:miter lim="800000"/>
                </a:ln>
                <a:solidFill>
                  <a:schemeClr val="tx1"/>
                </a:solidFill>
                <a:effectLst>
                  <a:outerShdw blurRad="25500" dist="23000" dir="7020000" algn="tl">
                    <a:srgbClr val="000000">
                      <a:alpha val="50000"/>
                    </a:srgbClr>
                  </a:outerShdw>
                </a:effectLst>
              </a:endParaRPr>
            </a:p>
          </p:txBody>
        </p:sp>
      </p:grpSp>
      <p:pic>
        <p:nvPicPr>
          <p:cNvPr id="35" name="Picture 34"/>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207456" y="3719734"/>
            <a:ext cx="523086" cy="642609"/>
          </a:xfrm>
          <a:prstGeom prst="rect">
            <a:avLst/>
          </a:prstGeom>
        </p:spPr>
      </p:pic>
      <p:pic>
        <p:nvPicPr>
          <p:cNvPr id="36" name="Picture 35"/>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867400" y="2192172"/>
            <a:ext cx="560298" cy="700524"/>
          </a:xfrm>
          <a:prstGeom prst="rect">
            <a:avLst/>
          </a:prstGeom>
        </p:spPr>
      </p:pic>
      <p:pic>
        <p:nvPicPr>
          <p:cNvPr id="38" name="Picture 37"/>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291625" y="957986"/>
            <a:ext cx="657663" cy="800496"/>
          </a:xfrm>
          <a:prstGeom prst="rect">
            <a:avLst/>
          </a:prstGeom>
        </p:spPr>
      </p:pic>
      <p:sp>
        <p:nvSpPr>
          <p:cNvPr id="40" name="Rounded Rectangle 39"/>
          <p:cNvSpPr/>
          <p:nvPr/>
        </p:nvSpPr>
        <p:spPr>
          <a:xfrm>
            <a:off x="1659025" y="5777132"/>
            <a:ext cx="8686800" cy="637736"/>
          </a:xfrm>
          <a:prstGeom prst="roundRect">
            <a:avLst/>
          </a:prstGeom>
          <a:solidFill>
            <a:schemeClr val="accent4">
              <a:lumMod val="40000"/>
              <a:lumOff val="60000"/>
            </a:schemeClr>
          </a:solidFill>
          <a:ln>
            <a:solidFill>
              <a:srgbClr val="00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ln>
                  <a:solidFill>
                    <a:srgbClr val="990000"/>
                  </a:solidFill>
                </a:ln>
                <a:solidFill>
                  <a:schemeClr val="tx1"/>
                </a:solidFill>
                <a:latin typeface="NikoshBAN" pitchFamily="2" charset="0"/>
                <a:cs typeface="NikoshBAN" pitchFamily="2" charset="0"/>
              </a:rPr>
              <a:t>চাকমারা বাংলাদেশের </a:t>
            </a:r>
            <a:r>
              <a:rPr lang="en-US" sz="2800" dirty="0">
                <a:ln>
                  <a:solidFill>
                    <a:srgbClr val="990000"/>
                  </a:solidFill>
                </a:ln>
                <a:solidFill>
                  <a:schemeClr val="tx1"/>
                </a:solidFill>
                <a:latin typeface="NikoshBAN" pitchFamily="2" charset="0"/>
                <a:cs typeface="NikoshBAN" pitchFamily="2" charset="0"/>
              </a:rPr>
              <a:t> </a:t>
            </a:r>
            <a:r>
              <a:rPr lang="en-US" sz="2800" dirty="0" err="1">
                <a:ln>
                  <a:solidFill>
                    <a:srgbClr val="990000"/>
                  </a:solidFill>
                </a:ln>
                <a:solidFill>
                  <a:schemeClr val="tx1"/>
                </a:solidFill>
                <a:latin typeface="NikoshBAN" pitchFamily="2" charset="0"/>
                <a:cs typeface="NikoshBAN" pitchFamily="2" charset="0"/>
              </a:rPr>
              <a:t>রাঙ্গামাটি</a:t>
            </a:r>
            <a:r>
              <a:rPr lang="en-US" sz="2800" dirty="0">
                <a:ln>
                  <a:solidFill>
                    <a:srgbClr val="990000"/>
                  </a:solidFill>
                </a:ln>
                <a:solidFill>
                  <a:schemeClr val="tx1"/>
                </a:solidFill>
                <a:latin typeface="NikoshBAN" pitchFamily="2" charset="0"/>
                <a:cs typeface="NikoshBAN" pitchFamily="2" charset="0"/>
              </a:rPr>
              <a:t>, </a:t>
            </a:r>
            <a:r>
              <a:rPr lang="en-US" sz="2800" dirty="0" err="1">
                <a:ln>
                  <a:solidFill>
                    <a:srgbClr val="990000"/>
                  </a:solidFill>
                </a:ln>
                <a:solidFill>
                  <a:schemeClr val="tx1"/>
                </a:solidFill>
                <a:latin typeface="NikoshBAN" pitchFamily="2" charset="0"/>
                <a:cs typeface="NikoshBAN" pitchFamily="2" charset="0"/>
              </a:rPr>
              <a:t>বান্দরবন</a:t>
            </a:r>
            <a:r>
              <a:rPr lang="en-US" sz="2800" dirty="0">
                <a:ln>
                  <a:solidFill>
                    <a:srgbClr val="990000"/>
                  </a:solidFill>
                </a:ln>
                <a:solidFill>
                  <a:schemeClr val="tx1"/>
                </a:solidFill>
                <a:latin typeface="NikoshBAN" pitchFamily="2" charset="0"/>
                <a:cs typeface="NikoshBAN" pitchFamily="2" charset="0"/>
              </a:rPr>
              <a:t> ও </a:t>
            </a:r>
            <a:r>
              <a:rPr lang="en-US" sz="2800" dirty="0" err="1">
                <a:ln>
                  <a:solidFill>
                    <a:srgbClr val="990000"/>
                  </a:solidFill>
                </a:ln>
                <a:solidFill>
                  <a:schemeClr val="tx1"/>
                </a:solidFill>
                <a:latin typeface="NikoshBAN" pitchFamily="2" charset="0"/>
                <a:cs typeface="NikoshBAN" pitchFamily="2" charset="0"/>
              </a:rPr>
              <a:t>খাগড়াছড়ি</a:t>
            </a:r>
            <a:r>
              <a:rPr lang="en-US" sz="2800" dirty="0">
                <a:ln>
                  <a:solidFill>
                    <a:srgbClr val="990000"/>
                  </a:solidFill>
                </a:ln>
                <a:solidFill>
                  <a:schemeClr val="tx1"/>
                </a:solidFill>
                <a:latin typeface="NikoshBAN" pitchFamily="2" charset="0"/>
                <a:cs typeface="NikoshBAN" pitchFamily="2" charset="0"/>
              </a:rPr>
              <a:t> </a:t>
            </a:r>
            <a:r>
              <a:rPr lang="bn-BD" sz="2800" dirty="0">
                <a:ln>
                  <a:solidFill>
                    <a:srgbClr val="990000"/>
                  </a:solidFill>
                </a:ln>
                <a:solidFill>
                  <a:schemeClr val="tx1"/>
                </a:solidFill>
                <a:latin typeface="NikoshBAN" pitchFamily="2" charset="0"/>
                <a:cs typeface="NikoshBAN" pitchFamily="2" charset="0"/>
              </a:rPr>
              <a:t>জেলায় </a:t>
            </a:r>
            <a:r>
              <a:rPr lang="en-US" sz="2800" dirty="0">
                <a:ln>
                  <a:solidFill>
                    <a:srgbClr val="990000"/>
                  </a:solidFill>
                </a:ln>
                <a:solidFill>
                  <a:schemeClr val="tx1"/>
                </a:solidFill>
                <a:latin typeface="NikoshBAN" pitchFamily="2" charset="0"/>
                <a:cs typeface="NikoshBAN" pitchFamily="2" charset="0"/>
              </a:rPr>
              <a:t> </a:t>
            </a:r>
            <a:r>
              <a:rPr lang="en-US" sz="2800" dirty="0" err="1">
                <a:ln>
                  <a:solidFill>
                    <a:srgbClr val="990000"/>
                  </a:solidFill>
                </a:ln>
                <a:solidFill>
                  <a:schemeClr val="tx1"/>
                </a:solidFill>
                <a:latin typeface="NikoshBAN" pitchFamily="2" charset="0"/>
                <a:cs typeface="NikoshBAN" pitchFamily="2" charset="0"/>
              </a:rPr>
              <a:t>বাস</a:t>
            </a:r>
            <a:r>
              <a:rPr lang="en-US" sz="2800" dirty="0">
                <a:ln>
                  <a:solidFill>
                    <a:srgbClr val="990000"/>
                  </a:solidFill>
                </a:ln>
                <a:solidFill>
                  <a:schemeClr val="tx1"/>
                </a:solidFill>
                <a:latin typeface="NikoshBAN" pitchFamily="2" charset="0"/>
                <a:cs typeface="NikoshBAN" pitchFamily="2" charset="0"/>
              </a:rPr>
              <a:t> </a:t>
            </a:r>
            <a:r>
              <a:rPr lang="en-US" sz="2800" dirty="0" err="1">
                <a:ln>
                  <a:solidFill>
                    <a:srgbClr val="990000"/>
                  </a:solidFill>
                </a:ln>
                <a:solidFill>
                  <a:schemeClr val="tx1"/>
                </a:solidFill>
                <a:latin typeface="NikoshBAN" pitchFamily="2" charset="0"/>
                <a:cs typeface="NikoshBAN" pitchFamily="2" charset="0"/>
              </a:rPr>
              <a:t>করে</a:t>
            </a:r>
            <a:r>
              <a:rPr lang="en-US" sz="2800" dirty="0">
                <a:ln>
                  <a:solidFill>
                    <a:srgbClr val="990000"/>
                  </a:solidFill>
                </a:ln>
                <a:solidFill>
                  <a:schemeClr val="tx1"/>
                </a:solidFill>
                <a:latin typeface="NikoshBAN" pitchFamily="2" charset="0"/>
                <a:cs typeface="NikoshBAN" pitchFamily="2" charset="0"/>
              </a:rPr>
              <a:t>।</a:t>
            </a:r>
          </a:p>
        </p:txBody>
      </p:sp>
      <p:sp>
        <p:nvSpPr>
          <p:cNvPr id="39" name="Rounded Rectangle 38"/>
          <p:cNvSpPr/>
          <p:nvPr/>
        </p:nvSpPr>
        <p:spPr>
          <a:xfrm>
            <a:off x="1759634" y="5803322"/>
            <a:ext cx="9076688" cy="637736"/>
          </a:xfrm>
          <a:prstGeom prst="roundRect">
            <a:avLst/>
          </a:prstGeom>
          <a:solidFill>
            <a:schemeClr val="accent4">
              <a:lumMod val="40000"/>
              <a:lumOff val="60000"/>
            </a:schemeClr>
          </a:solidFill>
          <a:ln>
            <a:solidFill>
              <a:srgbClr val="0000CC"/>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n>
                  <a:solidFill>
                    <a:srgbClr val="990000"/>
                  </a:solidFill>
                </a:ln>
                <a:solidFill>
                  <a:schemeClr val="tx1"/>
                </a:solidFill>
                <a:latin typeface="NikoshBAN" pitchFamily="2" charset="0"/>
                <a:cs typeface="NikoshBAN" pitchFamily="2" charset="0"/>
              </a:rPr>
              <a:t>এ ছাড়াও চাকমারা ভারতের ত্রিপুরা, মীজোরাম, ও অরুনাচলে বাস করে</a:t>
            </a:r>
            <a:endParaRPr lang="en-US" sz="3200" dirty="0">
              <a:ln>
                <a:solidFill>
                  <a:srgbClr val="990000"/>
                </a:solidFill>
              </a:ln>
              <a:solidFill>
                <a:schemeClr val="tx1"/>
              </a:solidFill>
              <a:latin typeface="NikoshBAN" pitchFamily="2" charset="0"/>
              <a:cs typeface="NikoshBAN" pitchFamily="2" charset="0"/>
            </a:endParaRPr>
          </a:p>
        </p:txBody>
      </p:sp>
      <p:pic>
        <p:nvPicPr>
          <p:cNvPr id="43" name="Picture 42"/>
          <p:cNvPicPr>
            <a:picLocks noChangeAspect="1"/>
          </p:cNvPicPr>
          <p:nvPr/>
        </p:nvPicPr>
        <p:blipFill>
          <a:blip r:embed="rId7">
            <a:extLst>
              <a:ext uri="{28A0092B-C50C-407E-A947-70E740481C1C}">
                <a14:useLocalDpi xmlns:a14="http://schemas.microsoft.com/office/drawing/2010/main"/>
              </a:ext>
            </a:extLst>
          </a:blip>
          <a:srcRect/>
          <a:stretch/>
        </p:blipFill>
        <p:spPr>
          <a:xfrm>
            <a:off x="3148012" y="908092"/>
            <a:ext cx="4829175" cy="4708258"/>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2000" fill="hold"/>
                                        <p:tgtEl>
                                          <p:spTgt spid="16"/>
                                        </p:tgtEl>
                                        <p:attrNameLst>
                                          <p:attrName>ppt_w</p:attrName>
                                        </p:attrNameLst>
                                      </p:cBhvr>
                                      <p:tavLst>
                                        <p:tav tm="0">
                                          <p:val>
                                            <p:fltVal val="0"/>
                                          </p:val>
                                        </p:tav>
                                        <p:tav tm="100000">
                                          <p:val>
                                            <p:strVal val="#ppt_w"/>
                                          </p:val>
                                        </p:tav>
                                      </p:tavLst>
                                    </p:anim>
                                    <p:anim calcmode="lin" valueType="num">
                                      <p:cBhvr>
                                        <p:cTn id="14" dur="20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iterate type="lt">
                                    <p:tmPct val="0"/>
                                  </p:iterate>
                                  <p:childTnLst>
                                    <p:set>
                                      <p:cBhvr>
                                        <p:cTn id="18" dur="1" fill="hold">
                                          <p:stCondLst>
                                            <p:cond delay="0"/>
                                          </p:stCondLst>
                                        </p:cTn>
                                        <p:tgtEl>
                                          <p:spTgt spid="20"/>
                                        </p:tgtEl>
                                        <p:attrNameLst>
                                          <p:attrName>style.visibility</p:attrName>
                                        </p:attrNameLst>
                                      </p:cBhvr>
                                      <p:to>
                                        <p:strVal val="visible"/>
                                      </p:to>
                                    </p:set>
                                    <p:animEffect transition="in" filter="slide(fromRight)">
                                      <p:cBhvr>
                                        <p:cTn id="19" dur="1000"/>
                                        <p:tgtEl>
                                          <p:spTgt spid="20"/>
                                        </p:tgtEl>
                                      </p:cBhvr>
                                    </p:animEffect>
                                  </p:childTnLst>
                                </p:cTn>
                              </p:par>
                            </p:childTnLst>
                          </p:cTn>
                        </p:par>
                        <p:par>
                          <p:cTn id="20" fill="hold">
                            <p:stCondLst>
                              <p:cond delay="1000"/>
                            </p:stCondLst>
                            <p:childTnLst>
                              <p:par>
                                <p:cTn id="21" presetID="27" presetClass="emph" presetSubtype="0" repeatCount="indefinite" fill="hold" grpId="1" nodeType="afterEffect">
                                  <p:stCondLst>
                                    <p:cond delay="0"/>
                                  </p:stCondLst>
                                  <p:endCondLst>
                                    <p:cond evt="onNext" delay="0">
                                      <p:tgtEl>
                                        <p:sldTgt/>
                                      </p:tgtEl>
                                    </p:cond>
                                  </p:endCondLst>
                                  <p:iterate type="lt">
                                    <p:tmPct val="0"/>
                                  </p:iterate>
                                  <p:childTnLst>
                                    <p:animClr clrSpc="rgb" dir="cw">
                                      <p:cBhvr override="childStyle">
                                        <p:cTn id="22" dur="500" autoRev="1" fill="hold"/>
                                        <p:tgtEl>
                                          <p:spTgt spid="20"/>
                                        </p:tgtEl>
                                        <p:attrNameLst>
                                          <p:attrName>style.color</p:attrName>
                                        </p:attrNameLst>
                                      </p:cBhvr>
                                      <p:to>
                                        <a:schemeClr val="bg1"/>
                                      </p:to>
                                    </p:animClr>
                                    <p:animClr clrSpc="rgb" dir="cw">
                                      <p:cBhvr>
                                        <p:cTn id="23" dur="500" autoRev="1" fill="hold"/>
                                        <p:tgtEl>
                                          <p:spTgt spid="20"/>
                                        </p:tgtEl>
                                        <p:attrNameLst>
                                          <p:attrName>fillcolor</p:attrName>
                                        </p:attrNameLst>
                                      </p:cBhvr>
                                      <p:to>
                                        <a:schemeClr val="bg1"/>
                                      </p:to>
                                    </p:animClr>
                                    <p:set>
                                      <p:cBhvr>
                                        <p:cTn id="24" dur="500" autoRev="1" fill="hold"/>
                                        <p:tgtEl>
                                          <p:spTgt spid="20"/>
                                        </p:tgtEl>
                                        <p:attrNameLst>
                                          <p:attrName>fill.type</p:attrName>
                                        </p:attrNameLst>
                                      </p:cBhvr>
                                      <p:to>
                                        <p:strVal val="solid"/>
                                      </p:to>
                                    </p:set>
                                    <p:set>
                                      <p:cBhvr>
                                        <p:cTn id="25" dur="500" autoRev="1" fill="hold"/>
                                        <p:tgtEl>
                                          <p:spTgt spid="20"/>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23" presetClass="exit" presetSubtype="32" fill="hold" nodeType="clickEffect">
                                  <p:stCondLst>
                                    <p:cond delay="0"/>
                                  </p:stCondLst>
                                  <p:childTnLst>
                                    <p:anim calcmode="lin" valueType="num">
                                      <p:cBhvr>
                                        <p:cTn id="29" dur="500"/>
                                        <p:tgtEl>
                                          <p:spTgt spid="16"/>
                                        </p:tgtEl>
                                        <p:attrNameLst>
                                          <p:attrName>ppt_w</p:attrName>
                                        </p:attrNameLst>
                                      </p:cBhvr>
                                      <p:tavLst>
                                        <p:tav tm="0">
                                          <p:val>
                                            <p:strVal val="ppt_w"/>
                                          </p:val>
                                        </p:tav>
                                        <p:tav tm="100000">
                                          <p:val>
                                            <p:fltVal val="0"/>
                                          </p:val>
                                        </p:tav>
                                      </p:tavLst>
                                    </p:anim>
                                    <p:anim calcmode="lin" valueType="num">
                                      <p:cBhvr>
                                        <p:cTn id="30" dur="500"/>
                                        <p:tgtEl>
                                          <p:spTgt spid="16"/>
                                        </p:tgtEl>
                                        <p:attrNameLst>
                                          <p:attrName>ppt_h</p:attrName>
                                        </p:attrNameLst>
                                      </p:cBhvr>
                                      <p:tavLst>
                                        <p:tav tm="0">
                                          <p:val>
                                            <p:strVal val="ppt_h"/>
                                          </p:val>
                                        </p:tav>
                                        <p:tav tm="100000">
                                          <p:val>
                                            <p:fltVal val="0"/>
                                          </p:val>
                                        </p:tav>
                                      </p:tavLst>
                                    </p:anim>
                                    <p:set>
                                      <p:cBhvr>
                                        <p:cTn id="31" dur="1" fill="hold">
                                          <p:stCondLst>
                                            <p:cond delay="499"/>
                                          </p:stCondLst>
                                        </p:cTn>
                                        <p:tgtEl>
                                          <p:spTgt spid="16"/>
                                        </p:tgtEl>
                                        <p:attrNameLst>
                                          <p:attrName>style.visibility</p:attrName>
                                        </p:attrNameLst>
                                      </p:cBhvr>
                                      <p:to>
                                        <p:strVal val="hidden"/>
                                      </p:to>
                                    </p:set>
                                  </p:childTnLst>
                                </p:cTn>
                              </p:par>
                              <p:par>
                                <p:cTn id="32" presetID="23" presetClass="exit" presetSubtype="32" fill="hold" grpId="2" nodeType="withEffect">
                                  <p:stCondLst>
                                    <p:cond delay="0"/>
                                  </p:stCondLst>
                                  <p:iterate type="lt">
                                    <p:tmPct val="0"/>
                                  </p:iterate>
                                  <p:childTnLst>
                                    <p:anim calcmode="lin" valueType="num">
                                      <p:cBhvr>
                                        <p:cTn id="33" dur="500"/>
                                        <p:tgtEl>
                                          <p:spTgt spid="20"/>
                                        </p:tgtEl>
                                        <p:attrNameLst>
                                          <p:attrName>ppt_w</p:attrName>
                                        </p:attrNameLst>
                                      </p:cBhvr>
                                      <p:tavLst>
                                        <p:tav tm="0">
                                          <p:val>
                                            <p:strVal val="ppt_w"/>
                                          </p:val>
                                        </p:tav>
                                        <p:tav tm="100000">
                                          <p:val>
                                            <p:fltVal val="0"/>
                                          </p:val>
                                        </p:tav>
                                      </p:tavLst>
                                    </p:anim>
                                    <p:anim calcmode="lin" valueType="num">
                                      <p:cBhvr>
                                        <p:cTn id="34" dur="500"/>
                                        <p:tgtEl>
                                          <p:spTgt spid="20"/>
                                        </p:tgtEl>
                                        <p:attrNameLst>
                                          <p:attrName>ppt_h</p:attrName>
                                        </p:attrNameLst>
                                      </p:cBhvr>
                                      <p:tavLst>
                                        <p:tav tm="0">
                                          <p:val>
                                            <p:strVal val="ppt_h"/>
                                          </p:val>
                                        </p:tav>
                                        <p:tav tm="100000">
                                          <p:val>
                                            <p:fltVal val="0"/>
                                          </p:val>
                                        </p:tav>
                                      </p:tavLst>
                                    </p:anim>
                                    <p:set>
                                      <p:cBhvr>
                                        <p:cTn id="35" dur="1" fill="hold">
                                          <p:stCondLst>
                                            <p:cond delay="499"/>
                                          </p:stCondLst>
                                        </p:cTn>
                                        <p:tgtEl>
                                          <p:spTgt spid="20"/>
                                        </p:tgtEl>
                                        <p:attrNameLst>
                                          <p:attrName>style.visibility</p:attrName>
                                        </p:attrNameLst>
                                      </p:cBhvr>
                                      <p:to>
                                        <p:strVal val="hidden"/>
                                      </p:to>
                                    </p:set>
                                  </p:childTnLst>
                                </p:cTn>
                              </p:par>
                              <p:par>
                                <p:cTn id="36" presetID="53"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2000" fill="hold"/>
                                        <p:tgtEl>
                                          <p:spTgt spid="34"/>
                                        </p:tgtEl>
                                        <p:attrNameLst>
                                          <p:attrName>ppt_w</p:attrName>
                                        </p:attrNameLst>
                                      </p:cBhvr>
                                      <p:tavLst>
                                        <p:tav tm="0">
                                          <p:val>
                                            <p:fltVal val="0"/>
                                          </p:val>
                                        </p:tav>
                                        <p:tav tm="100000">
                                          <p:val>
                                            <p:strVal val="#ppt_w"/>
                                          </p:val>
                                        </p:tav>
                                      </p:tavLst>
                                    </p:anim>
                                    <p:anim calcmode="lin" valueType="num">
                                      <p:cBhvr>
                                        <p:cTn id="39" dur="2000" fill="hold"/>
                                        <p:tgtEl>
                                          <p:spTgt spid="34"/>
                                        </p:tgtEl>
                                        <p:attrNameLst>
                                          <p:attrName>ppt_h</p:attrName>
                                        </p:attrNameLst>
                                      </p:cBhvr>
                                      <p:tavLst>
                                        <p:tav tm="0">
                                          <p:val>
                                            <p:fltVal val="0"/>
                                          </p:val>
                                        </p:tav>
                                        <p:tav tm="100000">
                                          <p:val>
                                            <p:strVal val="#ppt_h"/>
                                          </p:val>
                                        </p:tav>
                                      </p:tavLst>
                                    </p:anim>
                                    <p:animEffect transition="in" filter="fade">
                                      <p:cBhvr>
                                        <p:cTn id="40" dur="2000"/>
                                        <p:tgtEl>
                                          <p:spTgt spid="34"/>
                                        </p:tgtEl>
                                      </p:cBhvr>
                                    </p:animEffect>
                                  </p:childTnLst>
                                </p:cTn>
                              </p:par>
                            </p:childTnLst>
                          </p:cTn>
                        </p:par>
                        <p:par>
                          <p:cTn id="41" fill="hold">
                            <p:stCondLst>
                              <p:cond delay="2000"/>
                            </p:stCondLst>
                            <p:childTnLst>
                              <p:par>
                                <p:cTn id="42" presetID="23" presetClass="entr" presetSubtype="16" repeatCount="indefinite"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2000" fill="hold"/>
                                        <p:tgtEl>
                                          <p:spTgt spid="38"/>
                                        </p:tgtEl>
                                        <p:attrNameLst>
                                          <p:attrName>ppt_w</p:attrName>
                                        </p:attrNameLst>
                                      </p:cBhvr>
                                      <p:tavLst>
                                        <p:tav tm="0">
                                          <p:val>
                                            <p:fltVal val="0"/>
                                          </p:val>
                                        </p:tav>
                                        <p:tav tm="100000">
                                          <p:val>
                                            <p:strVal val="#ppt_w"/>
                                          </p:val>
                                        </p:tav>
                                      </p:tavLst>
                                    </p:anim>
                                    <p:anim calcmode="lin" valueType="num">
                                      <p:cBhvr>
                                        <p:cTn id="45" dur="2000" fill="hold"/>
                                        <p:tgtEl>
                                          <p:spTgt spid="38"/>
                                        </p:tgtEl>
                                        <p:attrNameLst>
                                          <p:attrName>ppt_h</p:attrName>
                                        </p:attrNameLst>
                                      </p:cBhvr>
                                      <p:tavLst>
                                        <p:tav tm="0">
                                          <p:val>
                                            <p:fltVal val="0"/>
                                          </p:val>
                                        </p:tav>
                                        <p:tav tm="100000">
                                          <p:val>
                                            <p:strVal val="#ppt_h"/>
                                          </p:val>
                                        </p:tav>
                                      </p:tavLst>
                                    </p:anim>
                                  </p:childTnLst>
                                </p:cTn>
                              </p:par>
                              <p:par>
                                <p:cTn id="46" presetID="23" presetClass="entr" presetSubtype="16" repeatCount="indefinite"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p:cTn id="48" dur="2000" fill="hold"/>
                                        <p:tgtEl>
                                          <p:spTgt spid="36"/>
                                        </p:tgtEl>
                                        <p:attrNameLst>
                                          <p:attrName>ppt_w</p:attrName>
                                        </p:attrNameLst>
                                      </p:cBhvr>
                                      <p:tavLst>
                                        <p:tav tm="0">
                                          <p:val>
                                            <p:fltVal val="0"/>
                                          </p:val>
                                        </p:tav>
                                        <p:tav tm="100000">
                                          <p:val>
                                            <p:strVal val="#ppt_w"/>
                                          </p:val>
                                        </p:tav>
                                      </p:tavLst>
                                    </p:anim>
                                    <p:anim calcmode="lin" valueType="num">
                                      <p:cBhvr>
                                        <p:cTn id="49" dur="2000" fill="hold"/>
                                        <p:tgtEl>
                                          <p:spTgt spid="36"/>
                                        </p:tgtEl>
                                        <p:attrNameLst>
                                          <p:attrName>ppt_h</p:attrName>
                                        </p:attrNameLst>
                                      </p:cBhvr>
                                      <p:tavLst>
                                        <p:tav tm="0">
                                          <p:val>
                                            <p:fltVal val="0"/>
                                          </p:val>
                                        </p:tav>
                                        <p:tav tm="100000">
                                          <p:val>
                                            <p:strVal val="#ppt_h"/>
                                          </p:val>
                                        </p:tav>
                                      </p:tavLst>
                                    </p:anim>
                                  </p:childTnLst>
                                </p:cTn>
                              </p:par>
                              <p:par>
                                <p:cTn id="50" presetID="23" presetClass="entr" presetSubtype="16" repeatCount="indefinite"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2000" fill="hold"/>
                                        <p:tgtEl>
                                          <p:spTgt spid="35"/>
                                        </p:tgtEl>
                                        <p:attrNameLst>
                                          <p:attrName>ppt_w</p:attrName>
                                        </p:attrNameLst>
                                      </p:cBhvr>
                                      <p:tavLst>
                                        <p:tav tm="0">
                                          <p:val>
                                            <p:fltVal val="0"/>
                                          </p:val>
                                        </p:tav>
                                        <p:tav tm="100000">
                                          <p:val>
                                            <p:strVal val="#ppt_w"/>
                                          </p:val>
                                        </p:tav>
                                      </p:tavLst>
                                    </p:anim>
                                    <p:anim calcmode="lin" valueType="num">
                                      <p:cBhvr>
                                        <p:cTn id="53" dur="20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1000" fill="hold"/>
                                        <p:tgtEl>
                                          <p:spTgt spid="40"/>
                                        </p:tgtEl>
                                        <p:attrNameLst>
                                          <p:attrName>ppt_w</p:attrName>
                                        </p:attrNameLst>
                                      </p:cBhvr>
                                      <p:tavLst>
                                        <p:tav tm="0">
                                          <p:val>
                                            <p:fltVal val="0"/>
                                          </p:val>
                                        </p:tav>
                                        <p:tav tm="100000">
                                          <p:val>
                                            <p:strVal val="#ppt_w"/>
                                          </p:val>
                                        </p:tav>
                                      </p:tavLst>
                                    </p:anim>
                                    <p:anim calcmode="lin" valueType="num">
                                      <p:cBhvr>
                                        <p:cTn id="59" dur="1000" fill="hold"/>
                                        <p:tgtEl>
                                          <p:spTgt spid="40"/>
                                        </p:tgtEl>
                                        <p:attrNameLst>
                                          <p:attrName>ppt_h</p:attrName>
                                        </p:attrNameLst>
                                      </p:cBhvr>
                                      <p:tavLst>
                                        <p:tav tm="0">
                                          <p:val>
                                            <p:fltVal val="0"/>
                                          </p:val>
                                        </p:tav>
                                        <p:tav tm="100000">
                                          <p:val>
                                            <p:strVal val="#ppt_h"/>
                                          </p:val>
                                        </p:tav>
                                      </p:tavLst>
                                    </p:anim>
                                    <p:animEffect transition="in" filter="fade">
                                      <p:cBhvr>
                                        <p:cTn id="60" dur="10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xit" presetSubtype="32" fill="hold" nodeType="clickEffect">
                                  <p:stCondLst>
                                    <p:cond delay="0"/>
                                  </p:stCondLst>
                                  <p:childTnLst>
                                    <p:anim calcmode="lin" valueType="num">
                                      <p:cBhvr>
                                        <p:cTn id="64" dur="500"/>
                                        <p:tgtEl>
                                          <p:spTgt spid="34"/>
                                        </p:tgtEl>
                                        <p:attrNameLst>
                                          <p:attrName>ppt_w</p:attrName>
                                        </p:attrNameLst>
                                      </p:cBhvr>
                                      <p:tavLst>
                                        <p:tav tm="0">
                                          <p:val>
                                            <p:strVal val="ppt_w"/>
                                          </p:val>
                                        </p:tav>
                                        <p:tav tm="100000">
                                          <p:val>
                                            <p:fltVal val="0"/>
                                          </p:val>
                                        </p:tav>
                                      </p:tavLst>
                                    </p:anim>
                                    <p:anim calcmode="lin" valueType="num">
                                      <p:cBhvr>
                                        <p:cTn id="65" dur="500"/>
                                        <p:tgtEl>
                                          <p:spTgt spid="34"/>
                                        </p:tgtEl>
                                        <p:attrNameLst>
                                          <p:attrName>ppt_h</p:attrName>
                                        </p:attrNameLst>
                                      </p:cBhvr>
                                      <p:tavLst>
                                        <p:tav tm="0">
                                          <p:val>
                                            <p:strVal val="ppt_h"/>
                                          </p:val>
                                        </p:tav>
                                        <p:tav tm="100000">
                                          <p:val>
                                            <p:fltVal val="0"/>
                                          </p:val>
                                        </p:tav>
                                      </p:tavLst>
                                    </p:anim>
                                    <p:set>
                                      <p:cBhvr>
                                        <p:cTn id="66" dur="1" fill="hold">
                                          <p:stCondLst>
                                            <p:cond delay="499"/>
                                          </p:stCondLst>
                                        </p:cTn>
                                        <p:tgtEl>
                                          <p:spTgt spid="34"/>
                                        </p:tgtEl>
                                        <p:attrNameLst>
                                          <p:attrName>style.visibility</p:attrName>
                                        </p:attrNameLst>
                                      </p:cBhvr>
                                      <p:to>
                                        <p:strVal val="hidden"/>
                                      </p:to>
                                    </p:set>
                                  </p:childTnLst>
                                </p:cTn>
                              </p:par>
                              <p:par>
                                <p:cTn id="67" presetID="23" presetClass="exit" presetSubtype="32" fill="hold" nodeType="withEffect">
                                  <p:stCondLst>
                                    <p:cond delay="0"/>
                                  </p:stCondLst>
                                  <p:childTnLst>
                                    <p:anim calcmode="lin" valueType="num">
                                      <p:cBhvr>
                                        <p:cTn id="68" dur="500"/>
                                        <p:tgtEl>
                                          <p:spTgt spid="38"/>
                                        </p:tgtEl>
                                        <p:attrNameLst>
                                          <p:attrName>ppt_w</p:attrName>
                                        </p:attrNameLst>
                                      </p:cBhvr>
                                      <p:tavLst>
                                        <p:tav tm="0">
                                          <p:val>
                                            <p:strVal val="ppt_w"/>
                                          </p:val>
                                        </p:tav>
                                        <p:tav tm="100000">
                                          <p:val>
                                            <p:fltVal val="0"/>
                                          </p:val>
                                        </p:tav>
                                      </p:tavLst>
                                    </p:anim>
                                    <p:anim calcmode="lin" valueType="num">
                                      <p:cBhvr>
                                        <p:cTn id="69" dur="500"/>
                                        <p:tgtEl>
                                          <p:spTgt spid="38"/>
                                        </p:tgtEl>
                                        <p:attrNameLst>
                                          <p:attrName>ppt_h</p:attrName>
                                        </p:attrNameLst>
                                      </p:cBhvr>
                                      <p:tavLst>
                                        <p:tav tm="0">
                                          <p:val>
                                            <p:strVal val="ppt_h"/>
                                          </p:val>
                                        </p:tav>
                                        <p:tav tm="100000">
                                          <p:val>
                                            <p:fltVal val="0"/>
                                          </p:val>
                                        </p:tav>
                                      </p:tavLst>
                                    </p:anim>
                                    <p:set>
                                      <p:cBhvr>
                                        <p:cTn id="70" dur="1" fill="hold">
                                          <p:stCondLst>
                                            <p:cond delay="499"/>
                                          </p:stCondLst>
                                        </p:cTn>
                                        <p:tgtEl>
                                          <p:spTgt spid="38"/>
                                        </p:tgtEl>
                                        <p:attrNameLst>
                                          <p:attrName>style.visibility</p:attrName>
                                        </p:attrNameLst>
                                      </p:cBhvr>
                                      <p:to>
                                        <p:strVal val="hidden"/>
                                      </p:to>
                                    </p:set>
                                  </p:childTnLst>
                                </p:cTn>
                              </p:par>
                              <p:par>
                                <p:cTn id="71" presetID="23" presetClass="exit" presetSubtype="32" fill="hold" nodeType="withEffect">
                                  <p:stCondLst>
                                    <p:cond delay="0"/>
                                  </p:stCondLst>
                                  <p:childTnLst>
                                    <p:anim calcmode="lin" valueType="num">
                                      <p:cBhvr>
                                        <p:cTn id="72" dur="500"/>
                                        <p:tgtEl>
                                          <p:spTgt spid="36"/>
                                        </p:tgtEl>
                                        <p:attrNameLst>
                                          <p:attrName>ppt_w</p:attrName>
                                        </p:attrNameLst>
                                      </p:cBhvr>
                                      <p:tavLst>
                                        <p:tav tm="0">
                                          <p:val>
                                            <p:strVal val="ppt_w"/>
                                          </p:val>
                                        </p:tav>
                                        <p:tav tm="100000">
                                          <p:val>
                                            <p:fltVal val="0"/>
                                          </p:val>
                                        </p:tav>
                                      </p:tavLst>
                                    </p:anim>
                                    <p:anim calcmode="lin" valueType="num">
                                      <p:cBhvr>
                                        <p:cTn id="73" dur="500"/>
                                        <p:tgtEl>
                                          <p:spTgt spid="36"/>
                                        </p:tgtEl>
                                        <p:attrNameLst>
                                          <p:attrName>ppt_h</p:attrName>
                                        </p:attrNameLst>
                                      </p:cBhvr>
                                      <p:tavLst>
                                        <p:tav tm="0">
                                          <p:val>
                                            <p:strVal val="ppt_h"/>
                                          </p:val>
                                        </p:tav>
                                        <p:tav tm="100000">
                                          <p:val>
                                            <p:fltVal val="0"/>
                                          </p:val>
                                        </p:tav>
                                      </p:tavLst>
                                    </p:anim>
                                    <p:set>
                                      <p:cBhvr>
                                        <p:cTn id="74" dur="1" fill="hold">
                                          <p:stCondLst>
                                            <p:cond delay="499"/>
                                          </p:stCondLst>
                                        </p:cTn>
                                        <p:tgtEl>
                                          <p:spTgt spid="36"/>
                                        </p:tgtEl>
                                        <p:attrNameLst>
                                          <p:attrName>style.visibility</p:attrName>
                                        </p:attrNameLst>
                                      </p:cBhvr>
                                      <p:to>
                                        <p:strVal val="hidden"/>
                                      </p:to>
                                    </p:set>
                                  </p:childTnLst>
                                </p:cTn>
                              </p:par>
                              <p:par>
                                <p:cTn id="75" presetID="23" presetClass="exit" presetSubtype="32" fill="hold" nodeType="withEffect">
                                  <p:stCondLst>
                                    <p:cond delay="0"/>
                                  </p:stCondLst>
                                  <p:childTnLst>
                                    <p:anim calcmode="lin" valueType="num">
                                      <p:cBhvr>
                                        <p:cTn id="76" dur="500"/>
                                        <p:tgtEl>
                                          <p:spTgt spid="35"/>
                                        </p:tgtEl>
                                        <p:attrNameLst>
                                          <p:attrName>ppt_w</p:attrName>
                                        </p:attrNameLst>
                                      </p:cBhvr>
                                      <p:tavLst>
                                        <p:tav tm="0">
                                          <p:val>
                                            <p:strVal val="ppt_w"/>
                                          </p:val>
                                        </p:tav>
                                        <p:tav tm="100000">
                                          <p:val>
                                            <p:fltVal val="0"/>
                                          </p:val>
                                        </p:tav>
                                      </p:tavLst>
                                    </p:anim>
                                    <p:anim calcmode="lin" valueType="num">
                                      <p:cBhvr>
                                        <p:cTn id="77" dur="500"/>
                                        <p:tgtEl>
                                          <p:spTgt spid="35"/>
                                        </p:tgtEl>
                                        <p:attrNameLst>
                                          <p:attrName>ppt_h</p:attrName>
                                        </p:attrNameLst>
                                      </p:cBhvr>
                                      <p:tavLst>
                                        <p:tav tm="0">
                                          <p:val>
                                            <p:strVal val="ppt_h"/>
                                          </p:val>
                                        </p:tav>
                                        <p:tav tm="100000">
                                          <p:val>
                                            <p:fltVal val="0"/>
                                          </p:val>
                                        </p:tav>
                                      </p:tavLst>
                                    </p:anim>
                                    <p:set>
                                      <p:cBhvr>
                                        <p:cTn id="78" dur="1" fill="hold">
                                          <p:stCondLst>
                                            <p:cond delay="499"/>
                                          </p:stCondLst>
                                        </p:cTn>
                                        <p:tgtEl>
                                          <p:spTgt spid="35"/>
                                        </p:tgtEl>
                                        <p:attrNameLst>
                                          <p:attrName>style.visibility</p:attrName>
                                        </p:attrNameLst>
                                      </p:cBhvr>
                                      <p:to>
                                        <p:strVal val="hidden"/>
                                      </p:to>
                                    </p:set>
                                  </p:childTnLst>
                                </p:cTn>
                              </p:par>
                              <p:par>
                                <p:cTn id="79" presetID="23" presetClass="exit" presetSubtype="32" fill="hold" grpId="1" nodeType="withEffect">
                                  <p:stCondLst>
                                    <p:cond delay="0"/>
                                  </p:stCondLst>
                                  <p:childTnLst>
                                    <p:anim calcmode="lin" valueType="num">
                                      <p:cBhvr>
                                        <p:cTn id="80" dur="500"/>
                                        <p:tgtEl>
                                          <p:spTgt spid="40"/>
                                        </p:tgtEl>
                                        <p:attrNameLst>
                                          <p:attrName>ppt_w</p:attrName>
                                        </p:attrNameLst>
                                      </p:cBhvr>
                                      <p:tavLst>
                                        <p:tav tm="0">
                                          <p:val>
                                            <p:strVal val="ppt_w"/>
                                          </p:val>
                                        </p:tav>
                                        <p:tav tm="100000">
                                          <p:val>
                                            <p:fltVal val="0"/>
                                          </p:val>
                                        </p:tav>
                                      </p:tavLst>
                                    </p:anim>
                                    <p:anim calcmode="lin" valueType="num">
                                      <p:cBhvr>
                                        <p:cTn id="81" dur="500"/>
                                        <p:tgtEl>
                                          <p:spTgt spid="40"/>
                                        </p:tgtEl>
                                        <p:attrNameLst>
                                          <p:attrName>ppt_h</p:attrName>
                                        </p:attrNameLst>
                                      </p:cBhvr>
                                      <p:tavLst>
                                        <p:tav tm="0">
                                          <p:val>
                                            <p:strVal val="ppt_h"/>
                                          </p:val>
                                        </p:tav>
                                        <p:tav tm="100000">
                                          <p:val>
                                            <p:fltVal val="0"/>
                                          </p:val>
                                        </p:tav>
                                      </p:tavLst>
                                    </p:anim>
                                    <p:set>
                                      <p:cBhvr>
                                        <p:cTn id="82" dur="1" fill="hold">
                                          <p:stCondLst>
                                            <p:cond delay="499"/>
                                          </p:stCondLst>
                                        </p:cTn>
                                        <p:tgtEl>
                                          <p:spTgt spid="40"/>
                                        </p:tgtEl>
                                        <p:attrNameLst>
                                          <p:attrName>style.visibility</p:attrName>
                                        </p:attrNameLst>
                                      </p:cBhvr>
                                      <p:to>
                                        <p:strVal val="hidden"/>
                                      </p:to>
                                    </p:set>
                                  </p:childTnLst>
                                </p:cTn>
                              </p:par>
                              <p:par>
                                <p:cTn id="83" presetID="53" presetClass="entr" presetSubtype="0" fill="hold" nodeType="with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p:cTn id="85" dur="2000" fill="hold"/>
                                        <p:tgtEl>
                                          <p:spTgt spid="43"/>
                                        </p:tgtEl>
                                        <p:attrNameLst>
                                          <p:attrName>ppt_w</p:attrName>
                                        </p:attrNameLst>
                                      </p:cBhvr>
                                      <p:tavLst>
                                        <p:tav tm="0">
                                          <p:val>
                                            <p:fltVal val="0"/>
                                          </p:val>
                                        </p:tav>
                                        <p:tav tm="100000">
                                          <p:val>
                                            <p:strVal val="#ppt_w"/>
                                          </p:val>
                                        </p:tav>
                                      </p:tavLst>
                                    </p:anim>
                                    <p:anim calcmode="lin" valueType="num">
                                      <p:cBhvr>
                                        <p:cTn id="86" dur="2000" fill="hold"/>
                                        <p:tgtEl>
                                          <p:spTgt spid="43"/>
                                        </p:tgtEl>
                                        <p:attrNameLst>
                                          <p:attrName>ppt_h</p:attrName>
                                        </p:attrNameLst>
                                      </p:cBhvr>
                                      <p:tavLst>
                                        <p:tav tm="0">
                                          <p:val>
                                            <p:fltVal val="0"/>
                                          </p:val>
                                        </p:tav>
                                        <p:tav tm="100000">
                                          <p:val>
                                            <p:strVal val="#ppt_h"/>
                                          </p:val>
                                        </p:tav>
                                      </p:tavLst>
                                    </p:anim>
                                    <p:animEffect transition="in" filter="fade">
                                      <p:cBhvr>
                                        <p:cTn id="87" dur="200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 calcmode="lin" valueType="num">
                                      <p:cBhvr>
                                        <p:cTn id="92" dur="1000" fill="hold"/>
                                        <p:tgtEl>
                                          <p:spTgt spid="39"/>
                                        </p:tgtEl>
                                        <p:attrNameLst>
                                          <p:attrName>ppt_w</p:attrName>
                                        </p:attrNameLst>
                                      </p:cBhvr>
                                      <p:tavLst>
                                        <p:tav tm="0">
                                          <p:val>
                                            <p:fltVal val="0"/>
                                          </p:val>
                                        </p:tav>
                                        <p:tav tm="100000">
                                          <p:val>
                                            <p:strVal val="#ppt_w"/>
                                          </p:val>
                                        </p:tav>
                                      </p:tavLst>
                                    </p:anim>
                                    <p:anim calcmode="lin" valueType="num">
                                      <p:cBhvr>
                                        <p:cTn id="93" dur="1000" fill="hold"/>
                                        <p:tgtEl>
                                          <p:spTgt spid="39"/>
                                        </p:tgtEl>
                                        <p:attrNameLst>
                                          <p:attrName>ppt_h</p:attrName>
                                        </p:attrNameLst>
                                      </p:cBhvr>
                                      <p:tavLst>
                                        <p:tav tm="0">
                                          <p:val>
                                            <p:fltVal val="0"/>
                                          </p:val>
                                        </p:tav>
                                        <p:tav tm="100000">
                                          <p:val>
                                            <p:strVal val="#ppt_h"/>
                                          </p:val>
                                        </p:tav>
                                      </p:tavLst>
                                    </p:anim>
                                    <p:animEffect transition="in" filter="fade">
                                      <p:cBhvr>
                                        <p:cTn id="94"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0" grpId="1" animBg="1"/>
      <p:bldP spid="20" grpId="2" animBg="1"/>
      <p:bldP spid="40" grpId="0" animBg="1"/>
      <p:bldP spid="40" grpId="1"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b="-640"/>
          <a:stretch/>
        </p:blipFill>
        <p:spPr>
          <a:xfrm>
            <a:off x="300251" y="313899"/>
            <a:ext cx="6071497" cy="6237026"/>
          </a:xfrm>
          <a:prstGeom prst="rect">
            <a:avLst/>
          </a:prstGeom>
        </p:spPr>
      </p:pic>
      <p:sp>
        <p:nvSpPr>
          <p:cNvPr id="4" name="Isosceles Triangle 3"/>
          <p:cNvSpPr/>
          <p:nvPr/>
        </p:nvSpPr>
        <p:spPr>
          <a:xfrm flipV="1">
            <a:off x="5238178" y="3705225"/>
            <a:ext cx="161925" cy="1905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p:cNvSpPr/>
          <p:nvPr/>
        </p:nvSpPr>
        <p:spPr>
          <a:xfrm flipV="1">
            <a:off x="5513124" y="4055092"/>
            <a:ext cx="161925" cy="190500"/>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p:nvSpPr>
        <p:spPr>
          <a:xfrm flipV="1">
            <a:off x="5656637" y="4924139"/>
            <a:ext cx="161925" cy="190500"/>
          </a:xfrm>
          <a:prstGeom prst="triangl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NikoshBAN" pitchFamily="2" charset="0"/>
              <a:cs typeface="NikoshBAN" pitchFamily="2" charset="0"/>
            </a:endParaRPr>
          </a:p>
        </p:txBody>
      </p:sp>
      <p:sp>
        <p:nvSpPr>
          <p:cNvPr id="7" name="TextBox 6"/>
          <p:cNvSpPr txBox="1"/>
          <p:nvPr/>
        </p:nvSpPr>
        <p:spPr>
          <a:xfrm>
            <a:off x="4470069" y="801951"/>
            <a:ext cx="1009650" cy="369332"/>
          </a:xfrm>
          <a:prstGeom prst="rect">
            <a:avLst/>
          </a:prstGeom>
          <a:noFill/>
        </p:spPr>
        <p:txBody>
          <a:bodyPr wrap="square" rtlCol="0">
            <a:spAutoFit/>
          </a:bodyPr>
          <a:lstStyle/>
          <a:p>
            <a:r>
              <a:rPr lang="en-US" dirty="0" err="1">
                <a:latin typeface="NikoshBAN" pitchFamily="2" charset="0"/>
                <a:cs typeface="NikoshBAN" pitchFamily="2" charset="0"/>
              </a:rPr>
              <a:t>খাগড়াছড়ি</a:t>
            </a:r>
            <a:endParaRPr lang="en-US" dirty="0">
              <a:latin typeface="NikoshBAN" pitchFamily="2" charset="0"/>
              <a:cs typeface="NikoshBAN" pitchFamily="2" charset="0"/>
            </a:endParaRPr>
          </a:p>
        </p:txBody>
      </p:sp>
      <p:sp>
        <p:nvSpPr>
          <p:cNvPr id="8" name="Isosceles Triangle 7"/>
          <p:cNvSpPr/>
          <p:nvPr/>
        </p:nvSpPr>
        <p:spPr>
          <a:xfrm flipV="1">
            <a:off x="4248150" y="883553"/>
            <a:ext cx="161925" cy="1905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flipV="1">
            <a:off x="4252911" y="1211868"/>
            <a:ext cx="161925" cy="190500"/>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p:cNvSpPr/>
          <p:nvPr/>
        </p:nvSpPr>
        <p:spPr>
          <a:xfrm flipV="1">
            <a:off x="4248150" y="1570918"/>
            <a:ext cx="161925" cy="190500"/>
          </a:xfrm>
          <a:prstGeom prst="triangl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NikoshBAN" pitchFamily="2" charset="0"/>
              <a:cs typeface="NikoshBAN" pitchFamily="2" charset="0"/>
            </a:endParaRPr>
          </a:p>
        </p:txBody>
      </p:sp>
      <p:sp>
        <p:nvSpPr>
          <p:cNvPr id="11" name="TextBox 10"/>
          <p:cNvSpPr txBox="1"/>
          <p:nvPr/>
        </p:nvSpPr>
        <p:spPr>
          <a:xfrm>
            <a:off x="4496723" y="1481070"/>
            <a:ext cx="1009650" cy="369332"/>
          </a:xfrm>
          <a:prstGeom prst="rect">
            <a:avLst/>
          </a:prstGeom>
          <a:noFill/>
        </p:spPr>
        <p:txBody>
          <a:bodyPr wrap="square" rtlCol="0">
            <a:spAutoFit/>
          </a:bodyPr>
          <a:lstStyle/>
          <a:p>
            <a:r>
              <a:rPr lang="en-US" dirty="0" err="1">
                <a:latin typeface="NikoshBAN" pitchFamily="2" charset="0"/>
                <a:cs typeface="NikoshBAN" pitchFamily="2" charset="0"/>
              </a:rPr>
              <a:t>বান্দরবান</a:t>
            </a:r>
            <a:endParaRPr lang="en-GB" dirty="0">
              <a:latin typeface="NikoshBAN" pitchFamily="2" charset="0"/>
              <a:cs typeface="NikoshBAN" pitchFamily="2" charset="0"/>
            </a:endParaRPr>
          </a:p>
        </p:txBody>
      </p:sp>
      <p:sp>
        <p:nvSpPr>
          <p:cNvPr id="12" name="TextBox 11"/>
          <p:cNvSpPr txBox="1"/>
          <p:nvPr/>
        </p:nvSpPr>
        <p:spPr>
          <a:xfrm>
            <a:off x="4497365" y="1120994"/>
            <a:ext cx="1009650" cy="369332"/>
          </a:xfrm>
          <a:prstGeom prst="rect">
            <a:avLst/>
          </a:prstGeom>
          <a:noFill/>
        </p:spPr>
        <p:txBody>
          <a:bodyPr wrap="square" rtlCol="0">
            <a:spAutoFit/>
          </a:bodyPr>
          <a:lstStyle/>
          <a:p>
            <a:r>
              <a:rPr lang="en-US" dirty="0" err="1">
                <a:latin typeface="NikoshBAN" pitchFamily="2" charset="0"/>
                <a:cs typeface="NikoshBAN" pitchFamily="2" charset="0"/>
              </a:rPr>
              <a:t>রাঙামাটি</a:t>
            </a:r>
            <a:endParaRPr lang="en-US" dirty="0">
              <a:latin typeface="NikoshBAN" pitchFamily="2" charset="0"/>
              <a:cs typeface="NikoshBAN" pitchFamily="2" charset="0"/>
            </a:endParaRPr>
          </a:p>
        </p:txBody>
      </p:sp>
      <p:sp>
        <p:nvSpPr>
          <p:cNvPr id="17" name="TextBox 16"/>
          <p:cNvSpPr txBox="1"/>
          <p:nvPr/>
        </p:nvSpPr>
        <p:spPr>
          <a:xfrm>
            <a:off x="6671999" y="2513287"/>
            <a:ext cx="4907341"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err="1">
                <a:solidFill>
                  <a:schemeClr val="tx1"/>
                </a:solidFill>
                <a:latin typeface="NikoshBAN" pitchFamily="2" charset="0"/>
                <a:cs typeface="NikoshBAN" pitchFamily="2" charset="0"/>
              </a:rPr>
              <a:t>এরা</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মঙ্গোলিয়া</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জনগোষ্ঠির</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লোক</a:t>
            </a:r>
            <a:r>
              <a:rPr lang="en-US" sz="3600" dirty="0">
                <a:solidFill>
                  <a:schemeClr val="tx1"/>
                </a:solidFill>
                <a:latin typeface="NikoshBAN" pitchFamily="2" charset="0"/>
                <a:cs typeface="NikoshBAN" pitchFamily="2" charset="0"/>
              </a:rPr>
              <a:t>।</a:t>
            </a:r>
          </a:p>
        </p:txBody>
      </p:sp>
      <p:sp>
        <p:nvSpPr>
          <p:cNvPr id="18" name="Frame 17">
            <a:extLst>
              <a:ext uri="{FF2B5EF4-FFF2-40B4-BE49-F238E27FC236}">
                <a16:creationId xmlns:a16="http://schemas.microsoft.com/office/drawing/2014/main" id="{B5F37B4D-F187-43AA-B7C7-0462684EB185}"/>
              </a:ext>
            </a:extLst>
          </p:cNvPr>
          <p:cNvSpPr/>
          <p:nvPr/>
        </p:nvSpPr>
        <p:spPr>
          <a:xfrm>
            <a:off x="0" y="0"/>
            <a:ext cx="12192000" cy="6858000"/>
          </a:xfrm>
          <a:prstGeom prst="frame">
            <a:avLst>
              <a:gd name="adj1" fmla="val 3232"/>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985848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1" nodeType="clickEffect">
                                  <p:stCondLst>
                                    <p:cond delay="0"/>
                                  </p:stCondLst>
                                  <p:childTnLst>
                                    <p:animScale>
                                      <p:cBhvr>
                                        <p:cTn id="22" dur="2000" fill="hold"/>
                                        <p:tgtEl>
                                          <p:spTgt spid="4"/>
                                        </p:tgtEl>
                                      </p:cBhvr>
                                      <p:by x="100000" y="150000"/>
                                    </p:animScale>
                                  </p:childTnLst>
                                </p:cTn>
                              </p:par>
                              <p:par>
                                <p:cTn id="23" presetID="6" presetClass="emph" presetSubtype="0" fill="hold" grpId="1" nodeType="withEffect">
                                  <p:stCondLst>
                                    <p:cond delay="0"/>
                                  </p:stCondLst>
                                  <p:childTnLst>
                                    <p:animScale>
                                      <p:cBhvr>
                                        <p:cTn id="24" dur="2000" fill="hold"/>
                                        <p:tgtEl>
                                          <p:spTgt spid="5"/>
                                        </p:tgtEl>
                                      </p:cBhvr>
                                      <p:by x="100000" y="150000"/>
                                    </p:animScale>
                                  </p:childTnLst>
                                </p:cTn>
                              </p:par>
                              <p:par>
                                <p:cTn id="25" presetID="6" presetClass="emph" presetSubtype="0" fill="hold" grpId="1" nodeType="withEffect">
                                  <p:stCondLst>
                                    <p:cond delay="0"/>
                                  </p:stCondLst>
                                  <p:childTnLst>
                                    <p:animScale>
                                      <p:cBhvr>
                                        <p:cTn id="26" dur="2000" fill="hold"/>
                                        <p:tgtEl>
                                          <p:spTgt spid="6"/>
                                        </p:tgtEl>
                                      </p:cBhvr>
                                      <p:by x="100000" y="15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circle(in)">
                                      <p:cBhvr>
                                        <p:cTn id="49" dur="20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8" fill="hold" nodeType="clickEffect">
                                  <p:stCondLst>
                                    <p:cond delay="0"/>
                                  </p:stCondLst>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wheel(8)">
                                      <p:cBhvr>
                                        <p:cTn id="54"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p:bldP spid="8" grpId="0" animBg="1"/>
      <p:bldP spid="9" grpId="0" animBg="1"/>
      <p:bldP spid="10" grpId="0" animBg="1"/>
      <p:bldP spid="11" grpId="0"/>
      <p:bldP spid="12"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98AEF539-55C1-49AF-AB68-3F2FB89DFB7E}"/>
              </a:ext>
            </a:extLst>
          </p:cNvPr>
          <p:cNvSpPr/>
          <p:nvPr/>
        </p:nvSpPr>
        <p:spPr>
          <a:xfrm>
            <a:off x="0" y="0"/>
            <a:ext cx="12192000" cy="6858000"/>
          </a:xfrm>
          <a:prstGeom prst="frame">
            <a:avLst>
              <a:gd name="adj1" fmla="val 3431"/>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own Arrow Callout 1">
            <a:extLst>
              <a:ext uri="{FF2B5EF4-FFF2-40B4-BE49-F238E27FC236}">
                <a16:creationId xmlns:a16="http://schemas.microsoft.com/office/drawing/2014/main" id="{7BD05C75-9F60-4D31-88CE-9733EA136158}"/>
              </a:ext>
            </a:extLst>
          </p:cNvPr>
          <p:cNvSpPr/>
          <p:nvPr/>
        </p:nvSpPr>
        <p:spPr>
          <a:xfrm>
            <a:off x="3619500" y="457200"/>
            <a:ext cx="4953000" cy="1447800"/>
          </a:xfrm>
          <a:prstGeom prst="downArrowCallout">
            <a:avLst/>
          </a:prstGeom>
          <a:ln w="76200"/>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000" b="1" dirty="0" err="1">
                <a:ln w="9525">
                  <a:solidFill>
                    <a:schemeClr val="bg1"/>
                  </a:solidFill>
                  <a:prstDash val="solid"/>
                  <a:miter lim="800000"/>
                </a:ln>
                <a:solidFill>
                  <a:srgbClr val="003300"/>
                </a:solidFill>
                <a:effectLst>
                  <a:outerShdw blurRad="25500" dist="23000" dir="7020000" algn="tl">
                    <a:srgbClr val="000000">
                      <a:alpha val="50000"/>
                    </a:srgbClr>
                  </a:outerShdw>
                </a:effectLst>
                <a:latin typeface="NikoshBAN" pitchFamily="2" charset="0"/>
                <a:cs typeface="NikoshBAN" pitchFamily="2" charset="0"/>
              </a:rPr>
              <a:t>একক</a:t>
            </a:r>
            <a:r>
              <a:rPr lang="en-US" sz="6000" b="1" dirty="0">
                <a:ln w="9525">
                  <a:solidFill>
                    <a:schemeClr val="bg1"/>
                  </a:solidFill>
                  <a:prstDash val="solid"/>
                  <a:miter lim="800000"/>
                </a:ln>
                <a:solidFill>
                  <a:srgbClr val="003300"/>
                </a:solidFill>
                <a:effectLst>
                  <a:outerShdw blurRad="25500" dist="23000" dir="7020000" algn="tl">
                    <a:srgbClr val="000000">
                      <a:alpha val="50000"/>
                    </a:srgbClr>
                  </a:outerShdw>
                </a:effectLst>
                <a:latin typeface="NikoshBAN" pitchFamily="2" charset="0"/>
                <a:cs typeface="NikoshBAN" pitchFamily="2" charset="0"/>
              </a:rPr>
              <a:t> </a:t>
            </a:r>
            <a:r>
              <a:rPr lang="en-US" sz="6000" b="1" dirty="0" err="1">
                <a:ln w="9525">
                  <a:solidFill>
                    <a:schemeClr val="bg1"/>
                  </a:solidFill>
                  <a:prstDash val="solid"/>
                  <a:miter lim="800000"/>
                </a:ln>
                <a:solidFill>
                  <a:srgbClr val="003300"/>
                </a:solidFill>
                <a:effectLst>
                  <a:outerShdw blurRad="25500" dist="23000" dir="7020000" algn="tl">
                    <a:srgbClr val="000000">
                      <a:alpha val="50000"/>
                    </a:srgbClr>
                  </a:outerShdw>
                </a:effectLst>
                <a:latin typeface="NikoshBAN" pitchFamily="2" charset="0"/>
                <a:cs typeface="NikoshBAN" pitchFamily="2" charset="0"/>
              </a:rPr>
              <a:t>কাজঃ</a:t>
            </a:r>
            <a:endParaRPr lang="en-US" sz="6000" b="1" dirty="0">
              <a:ln w="9525">
                <a:solidFill>
                  <a:schemeClr val="bg1"/>
                </a:solidFill>
                <a:prstDash val="solid"/>
                <a:miter lim="800000"/>
              </a:ln>
              <a:solidFill>
                <a:srgbClr val="003300"/>
              </a:solidFill>
              <a:effectLst>
                <a:outerShdw blurRad="25500" dist="23000" dir="7020000" algn="tl">
                  <a:srgbClr val="000000">
                    <a:alpha val="50000"/>
                  </a:srgbClr>
                </a:outerShdw>
              </a:effectLst>
              <a:latin typeface="NikoshBAN" pitchFamily="2" charset="0"/>
              <a:cs typeface="NikoshBAN" pitchFamily="2" charset="0"/>
            </a:endParaRPr>
          </a:p>
        </p:txBody>
      </p:sp>
      <p:pic>
        <p:nvPicPr>
          <p:cNvPr id="6" name="Picture 5" descr="6972711466_801fd0493c_z.jpg">
            <a:extLst>
              <a:ext uri="{FF2B5EF4-FFF2-40B4-BE49-F238E27FC236}">
                <a16:creationId xmlns:a16="http://schemas.microsoft.com/office/drawing/2014/main" id="{1AA7C1DC-5B37-4F3B-B473-ADC1AD97BBA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572000" y="2063832"/>
            <a:ext cx="3048000" cy="205740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Rounded Rectangle 2">
            <a:extLst>
              <a:ext uri="{FF2B5EF4-FFF2-40B4-BE49-F238E27FC236}">
                <a16:creationId xmlns:a16="http://schemas.microsoft.com/office/drawing/2014/main" id="{6DF2E2A6-1A41-4BE9-B1D8-45FCD27D3247}"/>
              </a:ext>
            </a:extLst>
          </p:cNvPr>
          <p:cNvSpPr/>
          <p:nvPr/>
        </p:nvSpPr>
        <p:spPr>
          <a:xfrm>
            <a:off x="2115526" y="4380931"/>
            <a:ext cx="8305800" cy="1856096"/>
          </a:xfrm>
          <a:prstGeom prst="roundRect">
            <a:avLst/>
          </a:prstGeom>
          <a:solidFill>
            <a:schemeClr val="accent3">
              <a:lumMod val="75000"/>
            </a:schemeClr>
          </a:solidFill>
          <a:ln w="38100">
            <a:solidFill>
              <a:srgbClr val="6600FF"/>
            </a:solidFill>
          </a:ln>
          <a:effectLst/>
          <a:scene3d>
            <a:camera prst="perspectiveAbove"/>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err="1">
                <a:ln w="12700">
                  <a:solidFill>
                    <a:srgbClr val="6666FF"/>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বাংলাদেশের</a:t>
            </a:r>
            <a:r>
              <a:rPr lang="en-US" sz="3600" b="1" dirty="0">
                <a:ln w="12700">
                  <a:solidFill>
                    <a:srgbClr val="6666FF"/>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600" b="1" dirty="0" err="1">
                <a:ln w="12700">
                  <a:solidFill>
                    <a:srgbClr val="6666FF"/>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কোন</a:t>
            </a:r>
            <a:r>
              <a:rPr lang="en-US" sz="3600" b="1" dirty="0">
                <a:ln w="12700">
                  <a:solidFill>
                    <a:srgbClr val="6666FF"/>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600" b="1" dirty="0" err="1">
                <a:ln w="12700">
                  <a:solidFill>
                    <a:srgbClr val="6666FF"/>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কোন</a:t>
            </a:r>
            <a:r>
              <a:rPr lang="en-US" sz="3600" b="1" dirty="0">
                <a:ln w="12700">
                  <a:solidFill>
                    <a:srgbClr val="6666FF"/>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600" b="1" dirty="0" err="1">
                <a:ln w="12700">
                  <a:solidFill>
                    <a:srgbClr val="6666FF"/>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জেলায়</a:t>
            </a:r>
            <a:r>
              <a:rPr lang="bn-BD" sz="3600" b="1" dirty="0">
                <a:ln w="12700">
                  <a:solidFill>
                    <a:srgbClr val="6666FF"/>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চাকমা </a:t>
            </a:r>
            <a:r>
              <a:rPr lang="en-US" sz="3600" b="1" dirty="0" err="1">
                <a:ln w="12700">
                  <a:solidFill>
                    <a:srgbClr val="6666FF"/>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সম্প্রদায়ের</a:t>
            </a:r>
            <a:r>
              <a:rPr lang="en-US" sz="3600" b="1" dirty="0">
                <a:ln w="12700">
                  <a:solidFill>
                    <a:srgbClr val="6666FF"/>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600" b="1" dirty="0" err="1">
                <a:ln w="12700">
                  <a:solidFill>
                    <a:srgbClr val="6666FF"/>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লোক</a:t>
            </a:r>
            <a:r>
              <a:rPr lang="en-US" sz="3600" b="1" dirty="0">
                <a:ln w="12700">
                  <a:solidFill>
                    <a:srgbClr val="6666FF"/>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en-US" sz="3600" b="1" dirty="0" err="1">
                <a:ln w="12700">
                  <a:solidFill>
                    <a:srgbClr val="6666FF"/>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বাসকরে</a:t>
            </a:r>
            <a:r>
              <a:rPr lang="en-US" sz="3600" b="1" dirty="0">
                <a:ln w="12700">
                  <a:solidFill>
                    <a:srgbClr val="6666FF"/>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 </a:t>
            </a:r>
            <a:r>
              <a:rPr lang="bn-BD" sz="3600" b="1" dirty="0">
                <a:ln w="12700">
                  <a:solidFill>
                    <a:srgbClr val="6666FF"/>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তা খাতায় লিখে আন </a:t>
            </a:r>
            <a:r>
              <a:rPr lang="en-US" sz="3600" b="1" dirty="0">
                <a:ln w="12700">
                  <a:solidFill>
                    <a:srgbClr val="6666FF"/>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rPr>
              <a:t>?</a:t>
            </a:r>
          </a:p>
        </p:txBody>
      </p:sp>
    </p:spTree>
    <p:extLst>
      <p:ext uri="{BB962C8B-B14F-4D97-AF65-F5344CB8AC3E}">
        <p14:creationId xmlns:p14="http://schemas.microsoft.com/office/powerpoint/2010/main" val="22635130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trips(down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strips(downLeft)">
                                      <p:cBhvr>
                                        <p:cTn id="2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BB5103D9-2F4A-4195-8913-58726B86DC26}"/>
              </a:ext>
            </a:extLst>
          </p:cNvPr>
          <p:cNvSpPr/>
          <p:nvPr/>
        </p:nvSpPr>
        <p:spPr>
          <a:xfrm>
            <a:off x="0" y="0"/>
            <a:ext cx="12192000" cy="6858000"/>
          </a:xfrm>
          <a:prstGeom prst="frame">
            <a:avLst>
              <a:gd name="adj1" fmla="val 3033"/>
            </a:avLst>
          </a:prstGeom>
          <a:solidFill>
            <a:srgbClr val="00B050"/>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2AAD6931-4C71-444E-8FB3-E352064DB98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48124" y="4116140"/>
            <a:ext cx="3695751" cy="2428326"/>
          </a:xfrm>
          <a:prstGeom prst="rect">
            <a:avLst/>
          </a:prstGeom>
        </p:spPr>
      </p:pic>
      <p:sp>
        <p:nvSpPr>
          <p:cNvPr id="8" name="TextBox 7">
            <a:extLst>
              <a:ext uri="{FF2B5EF4-FFF2-40B4-BE49-F238E27FC236}">
                <a16:creationId xmlns:a16="http://schemas.microsoft.com/office/drawing/2014/main" id="{E7187505-7A14-4375-BA97-5FF8F0179961}"/>
              </a:ext>
            </a:extLst>
          </p:cNvPr>
          <p:cNvSpPr txBox="1"/>
          <p:nvPr/>
        </p:nvSpPr>
        <p:spPr>
          <a:xfrm>
            <a:off x="327109" y="3480182"/>
            <a:ext cx="11558618" cy="584775"/>
          </a:xfrm>
          <a:prstGeom prst="rect">
            <a:avLst/>
          </a:prstGeom>
          <a:solidFill>
            <a:schemeClr val="accent4"/>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200" dirty="0" err="1">
                <a:latin typeface="NikoshBAN" panose="02000000000000000000" pitchFamily="2" charset="0"/>
                <a:cs typeface="NikoshBAN" panose="02000000000000000000" pitchFamily="2" charset="0"/>
              </a:rPr>
              <a:t>ছবি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চাক</a:t>
            </a:r>
            <a:r>
              <a:rPr lang="as-IN" sz="3200" dirty="0">
                <a:latin typeface="NikoshBAN" panose="02000000000000000000" pitchFamily="2" charset="0"/>
                <a:cs typeface="NikoshBAN" panose="02000000000000000000" pitchFamily="2" charset="0"/>
              </a:rPr>
              <a:t>ম</a:t>
            </a:r>
            <a:r>
              <a:rPr lang="en-US" sz="3200" dirty="0" err="1">
                <a:latin typeface="NikoshBAN" panose="02000000000000000000" pitchFamily="2" charset="0"/>
                <a:cs typeface="NikoshBAN" panose="02000000000000000000" pitchFamily="2" charset="0"/>
              </a:rPr>
              <a:t>াদের</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ম</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জ</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a:t>
            </a:r>
            <a:r>
              <a:rPr lang="as-IN" sz="3200" dirty="0">
                <a:latin typeface="NikoshBAN" panose="02000000000000000000" pitchFamily="2" charset="0"/>
                <a:cs typeface="NikoshBAN" panose="02000000000000000000" pitchFamily="2" charset="0"/>
              </a:rPr>
              <a:t>ভ</a:t>
            </a:r>
            <a:r>
              <a:rPr lang="en-US" sz="3200" dirty="0" err="1">
                <a:latin typeface="NikoshBAN" panose="02000000000000000000" pitchFamily="2" charset="0"/>
                <a:cs typeface="NikoshBAN" panose="02000000000000000000" pitchFamily="2" charset="0"/>
              </a:rPr>
              <a:t>িন্ন</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জ</a:t>
            </a:r>
            <a:r>
              <a:rPr lang="en-US" sz="3200" dirty="0" err="1">
                <a:latin typeface="NikoshBAN" panose="02000000000000000000" pitchFamily="2" charset="0"/>
                <a:cs typeface="NikoshBAN" panose="02000000000000000000" pitchFamily="2" charset="0"/>
              </a:rPr>
              <a:t>ীবনের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সাথে</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সম্পর</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ক</a:t>
            </a:r>
            <a:r>
              <a:rPr lang="as-IN" sz="3200" dirty="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ত </a:t>
            </a:r>
          </a:p>
        </p:txBody>
      </p:sp>
      <p:pic>
        <p:nvPicPr>
          <p:cNvPr id="9" name="Picture 8">
            <a:extLst>
              <a:ext uri="{FF2B5EF4-FFF2-40B4-BE49-F238E27FC236}">
                <a16:creationId xmlns:a16="http://schemas.microsoft.com/office/drawing/2014/main" id="{FD4D3E8D-6735-4F5C-9FDD-40092CE175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7108" y="287944"/>
            <a:ext cx="3685334" cy="3064284"/>
          </a:xfrm>
          <a:prstGeom prst="rect">
            <a:avLst/>
          </a:prstGeom>
        </p:spPr>
      </p:pic>
      <p:pic>
        <p:nvPicPr>
          <p:cNvPr id="10" name="Picture 9">
            <a:extLst>
              <a:ext uri="{FF2B5EF4-FFF2-40B4-BE49-F238E27FC236}">
                <a16:creationId xmlns:a16="http://schemas.microsoft.com/office/drawing/2014/main" id="{7182410B-FE9B-4C20-93CF-1C960B5EE95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16817" y="313535"/>
            <a:ext cx="4062743" cy="3064284"/>
          </a:xfrm>
          <a:prstGeom prst="rect">
            <a:avLst/>
          </a:prstGeom>
        </p:spPr>
      </p:pic>
      <p:pic>
        <p:nvPicPr>
          <p:cNvPr id="11" name="Picture 10">
            <a:extLst>
              <a:ext uri="{FF2B5EF4-FFF2-40B4-BE49-F238E27FC236}">
                <a16:creationId xmlns:a16="http://schemas.microsoft.com/office/drawing/2014/main" id="{F9AD114D-F9E2-448E-BDBE-9C4D4825F5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83934" y="325720"/>
            <a:ext cx="3580957" cy="3052098"/>
          </a:xfrm>
          <a:prstGeom prst="rect">
            <a:avLst/>
          </a:prstGeom>
        </p:spPr>
      </p:pic>
      <p:pic>
        <p:nvPicPr>
          <p:cNvPr id="12" name="Picture 11">
            <a:extLst>
              <a:ext uri="{FF2B5EF4-FFF2-40B4-BE49-F238E27FC236}">
                <a16:creationId xmlns:a16="http://schemas.microsoft.com/office/drawing/2014/main" id="{3F1D3215-CB9B-43E1-B4C4-FED97699AFA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7108" y="4116140"/>
            <a:ext cx="3685334" cy="2453918"/>
          </a:xfrm>
          <a:prstGeom prst="rect">
            <a:avLst/>
          </a:prstGeom>
        </p:spPr>
      </p:pic>
      <p:pic>
        <p:nvPicPr>
          <p:cNvPr id="13" name="Picture 12">
            <a:extLst>
              <a:ext uri="{FF2B5EF4-FFF2-40B4-BE49-F238E27FC236}">
                <a16:creationId xmlns:a16="http://schemas.microsoft.com/office/drawing/2014/main" id="{C50FF02D-9CB7-4E35-9825-DFC923F3E41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283934" y="4116140"/>
            <a:ext cx="3580957" cy="2453918"/>
          </a:xfrm>
          <a:prstGeom prst="ellipse">
            <a:avLst/>
          </a:prstGeom>
        </p:spPr>
      </p:pic>
    </p:spTree>
    <p:extLst>
      <p:ext uri="{BB962C8B-B14F-4D97-AF65-F5344CB8AC3E}">
        <p14:creationId xmlns:p14="http://schemas.microsoft.com/office/powerpoint/2010/main" val="38060660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amond(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grpId="0" nodeType="clickEffect">
                                  <p:stCondLst>
                                    <p:cond delay="0"/>
                                  </p:stCondLst>
                                  <p:childTnLst>
                                    <p:set>
                                      <p:cBhvr>
                                        <p:cTn id="46" dur="1" fill="hold">
                                          <p:stCondLst>
                                            <p:cond delay="0"/>
                                          </p:stCondLst>
                                        </p:cTn>
                                        <p:tgtEl>
                                          <p:spTgt spid="8">
                                            <p:bg/>
                                          </p:spTgt>
                                        </p:tgtEl>
                                        <p:attrNameLst>
                                          <p:attrName>style.visibility</p:attrName>
                                        </p:attrNameLst>
                                      </p:cBhvr>
                                      <p:to>
                                        <p:strVal val="visible"/>
                                      </p:to>
                                    </p:set>
                                    <p:anim calcmode="lin" valueType="num">
                                      <p:cBhvr>
                                        <p:cTn id="47" dur="500" fill="hold"/>
                                        <p:tgtEl>
                                          <p:spTgt spid="8">
                                            <p:bg/>
                                          </p:spTgt>
                                        </p:tgtEl>
                                        <p:attrNameLst>
                                          <p:attrName>ppt_w</p:attrName>
                                        </p:attrNameLst>
                                      </p:cBhvr>
                                      <p:tavLst>
                                        <p:tav tm="0">
                                          <p:val>
                                            <p:fltVal val="0"/>
                                          </p:val>
                                        </p:tav>
                                        <p:tav tm="100000">
                                          <p:val>
                                            <p:strVal val="#ppt_w"/>
                                          </p:val>
                                        </p:tav>
                                      </p:tavLst>
                                    </p:anim>
                                    <p:anim calcmode="lin" valueType="num">
                                      <p:cBhvr>
                                        <p:cTn id="48" dur="500" fill="hold"/>
                                        <p:tgtEl>
                                          <p:spTgt spid="8">
                                            <p:bg/>
                                          </p:spTgt>
                                        </p:tgtEl>
                                        <p:attrNameLst>
                                          <p:attrName>ppt_h</p:attrName>
                                        </p:attrNameLst>
                                      </p:cBhvr>
                                      <p:tavLst>
                                        <p:tav tm="0">
                                          <p:val>
                                            <p:fltVal val="0"/>
                                          </p:val>
                                        </p:tav>
                                        <p:tav tm="100000">
                                          <p:val>
                                            <p:strVal val="#ppt_h"/>
                                          </p:val>
                                        </p:tav>
                                      </p:tavLst>
                                    </p:anim>
                                    <p:animEffect transition="in" filter="fade">
                                      <p:cBhvr>
                                        <p:cTn id="49" dur="500"/>
                                        <p:tgtEl>
                                          <p:spTgt spid="8">
                                            <p:bg/>
                                          </p:spTgt>
                                        </p:tgtEl>
                                      </p:cBhvr>
                                    </p:animEffect>
                                    <p:anim calcmode="lin" valueType="num">
                                      <p:cBhvr>
                                        <p:cTn id="50" dur="500" fill="hold"/>
                                        <p:tgtEl>
                                          <p:spTgt spid="8">
                                            <p:bg/>
                                          </p:spTgt>
                                        </p:tgtEl>
                                        <p:attrNameLst>
                                          <p:attrName>ppt_x</p:attrName>
                                        </p:attrNameLst>
                                      </p:cBhvr>
                                      <p:tavLst>
                                        <p:tav tm="0">
                                          <p:val>
                                            <p:fltVal val="0.5"/>
                                          </p:val>
                                        </p:tav>
                                        <p:tav tm="100000">
                                          <p:val>
                                            <p:strVal val="#ppt_x"/>
                                          </p:val>
                                        </p:tav>
                                      </p:tavLst>
                                    </p:anim>
                                    <p:anim calcmode="lin" valueType="num">
                                      <p:cBhvr>
                                        <p:cTn id="51" dur="500" fill="hold"/>
                                        <p:tgtEl>
                                          <p:spTgt spid="8">
                                            <p:bg/>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8">
                                            <p:txEl>
                                              <p:pRg st="0" end="0"/>
                                            </p:txEl>
                                          </p:spTgt>
                                        </p:tgtEl>
                                        <p:attrNameLst>
                                          <p:attrName>style.visibility</p:attrName>
                                        </p:attrNameLst>
                                      </p:cBhvr>
                                      <p:to>
                                        <p:strVal val="visible"/>
                                      </p:to>
                                    </p:set>
                                    <p:anim calcmode="lin" valueType="num">
                                      <p:cBhvr>
                                        <p:cTn id="56"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8">
                                            <p:txEl>
                                              <p:pRg st="0" end="0"/>
                                            </p:txEl>
                                          </p:spTgt>
                                        </p:tgtEl>
                                      </p:cBhvr>
                                    </p:animEffect>
                                    <p:anim calcmode="lin" valueType="num">
                                      <p:cBhvr>
                                        <p:cTn id="59" dur="500" fill="hold"/>
                                        <p:tgtEl>
                                          <p:spTgt spid="8">
                                            <p:txEl>
                                              <p:pRg st="0" end="0"/>
                                            </p:txEl>
                                          </p:spTgt>
                                        </p:tgtEl>
                                        <p:attrNameLst>
                                          <p:attrName>ppt_x</p:attrName>
                                        </p:attrNameLst>
                                      </p:cBhvr>
                                      <p:tavLst>
                                        <p:tav tm="0">
                                          <p:val>
                                            <p:fltVal val="0.5"/>
                                          </p:val>
                                        </p:tav>
                                        <p:tav tm="100000">
                                          <p:val>
                                            <p:strVal val="#ppt_x"/>
                                          </p:val>
                                        </p:tav>
                                      </p:tavLst>
                                    </p:anim>
                                    <p:anim calcmode="lin" valueType="num">
                                      <p:cBhvr>
                                        <p:cTn id="60" dur="500" fill="hold"/>
                                        <p:tgtEl>
                                          <p:spTgt spid="8">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435</TotalTime>
  <Words>552</Words>
  <Application>Microsoft Office PowerPoint</Application>
  <PresentationFormat>Widescreen</PresentationFormat>
  <Paragraphs>66</Paragraphs>
  <Slides>21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NikoshBAN</vt:lpstr>
      <vt:lpstr>SolaimanLipi</vt:lpstr>
      <vt:lpstr>Tw Cen MT</vt:lpstr>
      <vt:lpstr>Wingdings</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cp:revision>
  <dcterms:created xsi:type="dcterms:W3CDTF">2019-10-16T01:12:25Z</dcterms:created>
  <dcterms:modified xsi:type="dcterms:W3CDTF">2019-10-25T04:48:29Z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4492566</vt:lpwstr>
  </property>
  <property fmtid="{D5CDD505-2E9C-101B-9397-08002B2CF9AE}" name="NXPowerLiteSettings" pid="3">
    <vt:lpwstr>C7000400038000</vt:lpwstr>
  </property>
  <property fmtid="{D5CDD505-2E9C-101B-9397-08002B2CF9AE}" name="NXPowerLiteVersion" pid="4">
    <vt:lpwstr>S8.2.3</vt:lpwstr>
  </property>
</Properties>
</file>