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9.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2.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3.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5" r:id="rId4"/>
    <p:sldMasterId id="2147483712" r:id="rId5"/>
    <p:sldMasterId id="2147483741" r:id="rId6"/>
    <p:sldMasterId id="2147483759" r:id="rId7"/>
    <p:sldMasterId id="2147483789" r:id="rId8"/>
    <p:sldMasterId id="2147483819" r:id="rId9"/>
    <p:sldMasterId id="2147483855" r:id="rId10"/>
    <p:sldMasterId id="2147483867" r:id="rId11"/>
    <p:sldMasterId id="2147483879" r:id="rId12"/>
    <p:sldMasterId id="2147483896" r:id="rId13"/>
    <p:sldMasterId id="2147483914" r:id="rId14"/>
  </p:sldMasterIdLst>
  <p:notesMasterIdLst>
    <p:notesMasterId r:id="rId37"/>
  </p:notesMasterIdLst>
  <p:sldIdLst>
    <p:sldId id="256" r:id="rId15"/>
    <p:sldId id="258" r:id="rId16"/>
    <p:sldId id="257" r:id="rId17"/>
    <p:sldId id="266" r:id="rId18"/>
    <p:sldId id="262" r:id="rId19"/>
    <p:sldId id="289" r:id="rId20"/>
    <p:sldId id="268" r:id="rId21"/>
    <p:sldId id="278" r:id="rId22"/>
    <p:sldId id="287" r:id="rId23"/>
    <p:sldId id="279" r:id="rId24"/>
    <p:sldId id="280" r:id="rId25"/>
    <p:sldId id="281" r:id="rId26"/>
    <p:sldId id="282" r:id="rId27"/>
    <p:sldId id="283" r:id="rId28"/>
    <p:sldId id="284" r:id="rId29"/>
    <p:sldId id="285" r:id="rId30"/>
    <p:sldId id="286" r:id="rId31"/>
    <p:sldId id="288" r:id="rId32"/>
    <p:sldId id="269" r:id="rId33"/>
    <p:sldId id="271" r:id="rId34"/>
    <p:sldId id="273"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p:cViewPr varScale="1">
        <p:scale>
          <a:sx n="69" d="100"/>
          <a:sy n="69" d="100"/>
        </p:scale>
        <p:origin x="135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4D55A-EA0B-4A81-8DC8-67482BF902D8}" type="datetimeFigureOut">
              <a:rPr lang="en-US" smtClean="0"/>
              <a:pPr/>
              <a:t>10/25/2019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4D29D-CA31-4FC6-898C-88980202704D}" type="slidenum">
              <a:rPr lang="en-US" smtClean="0"/>
              <a:pPr/>
              <a:t>‹#›</a:t>
            </a:fld>
            <a:endParaRPr lang="en-US"/>
          </a:p>
        </p:txBody>
      </p:sp>
    </p:spTree>
    <p:extLst>
      <p:ext uri="{BB962C8B-B14F-4D97-AF65-F5344CB8AC3E}">
        <p14:creationId xmlns:p14="http://schemas.microsoft.com/office/powerpoint/2010/main" val="411355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69682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14749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3621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628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9227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3954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094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8943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6510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02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187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0109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0477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80346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83504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0549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031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8691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50122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8213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5846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46610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728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878834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9832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408166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75608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11109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11309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5636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0734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63935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5248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11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18888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85068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7918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64846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77068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49367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4465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D8BD707-D9CF-40AE-B4C6-C98DA3205C09}" type="datetimeFigureOut">
              <a:rPr lang="en-US" smtClean="0"/>
              <a:pPr/>
              <a:t>10/25/2019</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1701270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4222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82967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6795386"/>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42098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82263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2735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42359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85736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8571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54978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452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62421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1221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45409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3726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11474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3413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83071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9670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418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774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839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8472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48567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080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86197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29972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34892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39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8055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09162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0995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21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53760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07675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91255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47416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86073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79227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19832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13458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82256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1D8BD707-D9CF-40AE-B4C6-C98DA3205C09}" type="datetimeFigureOut">
              <a:rPr lang="en-US" smtClean="0"/>
              <a:pPr/>
              <a:t>10/25/2019</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64173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63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5830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76473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40768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57912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59504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3776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93201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47968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3360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4448985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63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49986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77755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31185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12210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097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13931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52963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76923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13731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33652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8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31288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3781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11663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6739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42055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46781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77446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34698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3354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01844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87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9879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540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0849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202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4763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9818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129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4845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404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414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053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8243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4319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26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7537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0438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3863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67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921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8288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6080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4059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0591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3865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96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4261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422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4925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50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244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409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6866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7564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016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8785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048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8364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57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21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7246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5756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08947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959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14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7459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910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1291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5284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139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266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2812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7248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7652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700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4626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09487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6F15528-21DE-4FAA-801E-634DDDAF4B2B}"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53185920"/>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006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387117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749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3350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309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56940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73507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86984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67282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3460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757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723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1416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939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0096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74280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084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104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346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3928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0689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70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2.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theme" Target="../theme/theme13.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19" Type="http://schemas.openxmlformats.org/officeDocument/2006/relationships/image" Target="../media/image1.png"/><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theme" Target="../theme/theme14.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image" Target="../media/image6.jp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7.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image" Target="../media/image10.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9.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245252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0905932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761876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94553766"/>
      </p:ext>
    </p:extLst>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0637001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22786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612557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5129854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302098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408992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83870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23518381"/>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165286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3.jpg"/><Relationship Id="rId7" Type="http://schemas.openxmlformats.org/officeDocument/2006/relationships/image" Target="../media/image29.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5.jpg"/><Relationship Id="rId4" Type="http://schemas.openxmlformats.org/officeDocument/2006/relationships/image" Target="../media/image24.jpg"/><Relationship Id="rId9"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2743200" y="6468730"/>
            <a:ext cx="3505200" cy="923330"/>
          </a:xfrm>
          <a:prstGeom prst="rect">
            <a:avLst/>
          </a:prstGeom>
          <a:noFill/>
        </p:spPr>
        <p:txBody>
          <a:bodyPr wrap="square">
            <a:spAutoFit/>
          </a:bodyPr>
          <a:lstStyle/>
          <a:p>
            <a:endParaRPr lang="en-US" dirty="0" smtClean="0">
              <a:latin typeface="NikoshBAN" pitchFamily="2" charset="0"/>
              <a:cs typeface="NikoshBAN" pitchFamily="2" charset="0"/>
            </a:endParaRPr>
          </a:p>
          <a:p>
            <a:endParaRPr lang="en-US" dirty="0" smtClean="0">
              <a:latin typeface="NikoshBAN" pitchFamily="2" charset="0"/>
              <a:cs typeface="NikoshBAN" pitchFamily="2" charset="0"/>
            </a:endParaRPr>
          </a:p>
          <a:p>
            <a:endParaRPr lang="en-US" dirty="0"/>
          </a:p>
        </p:txBody>
      </p:sp>
      <p:sp>
        <p:nvSpPr>
          <p:cNvPr id="7" name="TextBox 6"/>
          <p:cNvSpPr txBox="1"/>
          <p:nvPr/>
        </p:nvSpPr>
        <p:spPr>
          <a:xfrm>
            <a:off x="1905000" y="6858000"/>
            <a:ext cx="184731" cy="369332"/>
          </a:xfrm>
          <a:prstGeom prst="rect">
            <a:avLst/>
          </a:prstGeom>
          <a:noFill/>
        </p:spPr>
        <p:txBody>
          <a:bodyPr wrap="none" rtlCol="0">
            <a:spAutoFit/>
          </a:bodyPr>
          <a:lstStyle/>
          <a:p>
            <a:endParaRPr lang="en-US" dirty="0"/>
          </a:p>
        </p:txBody>
      </p:sp>
      <p:sp>
        <p:nvSpPr>
          <p:cNvPr id="8" name="TextBox 7"/>
          <p:cNvSpPr txBox="1"/>
          <p:nvPr/>
        </p:nvSpPr>
        <p:spPr>
          <a:xfrm>
            <a:off x="2514600" y="5181600"/>
            <a:ext cx="184731" cy="646331"/>
          </a:xfrm>
          <a:prstGeom prst="rect">
            <a:avLst/>
          </a:prstGeom>
          <a:noFill/>
        </p:spPr>
        <p:txBody>
          <a:bodyPr wrap="none" rtlCol="0">
            <a:spAutoFit/>
          </a:bodyPr>
          <a:lstStyle/>
          <a:p>
            <a:endParaRPr lang="en-US" sz="3600" strike="sngStrike"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399" cy="6877050"/>
          </a:xfrm>
          <a:prstGeom prst="rect">
            <a:avLst/>
          </a:prstGeom>
        </p:spPr>
      </p:pic>
      <p:sp>
        <p:nvSpPr>
          <p:cNvPr id="6" name="TextBox 5"/>
          <p:cNvSpPr txBox="1"/>
          <p:nvPr/>
        </p:nvSpPr>
        <p:spPr>
          <a:xfrm>
            <a:off x="3276600" y="4835604"/>
            <a:ext cx="2209800" cy="1107996"/>
          </a:xfrm>
          <a:prstGeom prst="rect">
            <a:avLst/>
          </a:prstGeom>
          <a:noFill/>
        </p:spPr>
        <p:txBody>
          <a:bodyPr wrap="square" rtlCol="0">
            <a:spAutoFit/>
          </a:bodyPr>
          <a:lstStyle/>
          <a:p>
            <a:r>
              <a:rPr lang="en-US" sz="6600" b="1" dirty="0" smtClean="0">
                <a:solidFill>
                  <a:srgbClr val="FF0000"/>
                </a:solidFill>
                <a:latin typeface="NikoshBAN" panose="02000000000000000000" pitchFamily="2" charset="0"/>
                <a:cs typeface="NikoshBAN" panose="02000000000000000000" pitchFamily="2" charset="0"/>
              </a:rPr>
              <a:t>স্বাগতম</a:t>
            </a:r>
            <a:endParaRPr lang="en-US" sz="6600" b="1" dirty="0">
              <a:solidFill>
                <a:srgbClr val="FF000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16418" y="1321217"/>
            <a:ext cx="6400802" cy="4215563"/>
          </a:xfrm>
          <a:prstGeom prst="rect">
            <a:avLst/>
          </a:prstGeom>
        </p:spPr>
      </p:pic>
      <p:sp>
        <p:nvSpPr>
          <p:cNvPr id="3" name="TextBox 2"/>
          <p:cNvSpPr txBox="1"/>
          <p:nvPr/>
        </p:nvSpPr>
        <p:spPr>
          <a:xfrm>
            <a:off x="5943600" y="457200"/>
            <a:ext cx="838200"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বুধ</a:t>
            </a:r>
            <a:endParaRPr lang="en-US" sz="4400" b="1" dirty="0">
              <a:latin typeface="NikoshBAN" panose="02000000000000000000" pitchFamily="2" charset="0"/>
              <a:cs typeface="NikoshBAN" panose="02000000000000000000" pitchFamily="2" charset="0"/>
            </a:endParaRPr>
          </a:p>
        </p:txBody>
      </p:sp>
      <p:sp>
        <p:nvSpPr>
          <p:cNvPr id="4" name="TextBox 3"/>
          <p:cNvSpPr txBox="1"/>
          <p:nvPr/>
        </p:nvSpPr>
        <p:spPr>
          <a:xfrm>
            <a:off x="4495800" y="1447800"/>
            <a:ext cx="4419600" cy="5693866"/>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বুধ সৌরজগতের ক্ষুদ্রতম এবং সূর্যের নিকটতম গ্রহ। সূর্য থেকে এর গড় দূরত্ব ৫.৮ কোটি কিলোমিটার; এর ব্যাস ৪,৮৫০ কিলোমিটার। সূর্যকে একবার প্রদাক্ষন করে আসতে বুধের সময় লাগে ৮৮দিন। এখানে নেই মেঘ, বৃষ্টি, বাতাস ও পানি। সুতারাং প্রাণীর অস্তীত্ব নেই। বুধের উপরিতল একদম চাঁদের মতো। ভূত্বক অসংখ্য গর্তে ভরা, এবড়ো-  থেবড়ো। এখানে আছে অসংখ্য পাহাড় ও সমতলভূমি। বুধের কোন উপগ্রহ নেই।</a:t>
            </a:r>
          </a:p>
          <a:p>
            <a:pPr algn="just"/>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46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500"/>
                                        <p:tgtEl>
                                          <p:spTgt spid="3"/>
                                        </p:tgtEl>
                                      </p:cBhvr>
                                    </p:animEffect>
                                    <p:anim calcmode="lin" valueType="num">
                                      <p:cBhvr>
                                        <p:cTn id="13" dur="1500" fill="hold"/>
                                        <p:tgtEl>
                                          <p:spTgt spid="3"/>
                                        </p:tgtEl>
                                        <p:attrNameLst>
                                          <p:attrName>ppt_w</p:attrName>
                                        </p:attrNameLst>
                                      </p:cBhvr>
                                      <p:tavLst>
                                        <p:tav tm="0" fmla="#ppt_w*sin(2.5*pi*$)">
                                          <p:val>
                                            <p:fltVal val="0"/>
                                          </p:val>
                                        </p:tav>
                                        <p:tav tm="100000">
                                          <p:val>
                                            <p:fltVal val="1"/>
                                          </p:val>
                                        </p:tav>
                                      </p:tavLst>
                                    </p:anim>
                                    <p:anim calcmode="lin" valueType="num">
                                      <p:cBhvr>
                                        <p:cTn id="14" dur="1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500"/>
                                        <p:tgtEl>
                                          <p:spTgt spid="4"/>
                                        </p:tgtEl>
                                      </p:cBhvr>
                                    </p:animEffect>
                                    <p:anim calcmode="lin" valueType="num">
                                      <p:cBhvr>
                                        <p:cTn id="20" dur="1500" fill="hold"/>
                                        <p:tgtEl>
                                          <p:spTgt spid="4"/>
                                        </p:tgtEl>
                                        <p:attrNameLst>
                                          <p:attrName>ppt_x</p:attrName>
                                        </p:attrNameLst>
                                      </p:cBhvr>
                                      <p:tavLst>
                                        <p:tav tm="0">
                                          <p:val>
                                            <p:strVal val="#ppt_x"/>
                                          </p:val>
                                        </p:tav>
                                        <p:tav tm="100000">
                                          <p:val>
                                            <p:strVal val="#ppt_x"/>
                                          </p:val>
                                        </p:tav>
                                      </p:tavLst>
                                    </p:anim>
                                    <p:anim calcmode="lin" valueType="num">
                                      <p:cBhvr>
                                        <p:cTn id="21"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9800" y="533400"/>
            <a:ext cx="1143000"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শুক্র</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199"/>
            <a:ext cx="4114800" cy="4146701"/>
          </a:xfrm>
          <a:prstGeom prst="rect">
            <a:avLst/>
          </a:prstGeom>
        </p:spPr>
      </p:pic>
      <p:sp>
        <p:nvSpPr>
          <p:cNvPr id="6" name="TextBox 5"/>
          <p:cNvSpPr txBox="1"/>
          <p:nvPr/>
        </p:nvSpPr>
        <p:spPr>
          <a:xfrm>
            <a:off x="4572000" y="1302841"/>
            <a:ext cx="4572000" cy="5262979"/>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বুধের মতো শুক্রকেও  ভোরের আকাশে</a:t>
            </a:r>
          </a:p>
          <a:p>
            <a:pPr algn="just"/>
            <a:r>
              <a:rPr lang="en-US" sz="2800" dirty="0" smtClean="0">
                <a:latin typeface="NikoshBAN" panose="02000000000000000000" pitchFamily="2" charset="0"/>
                <a:cs typeface="NikoshBAN" panose="02000000000000000000" pitchFamily="2" charset="0"/>
              </a:rPr>
              <a:t>শুকতারা এবং সন্ধ্যার আকাশে সন্ধ্যাতারা হিসেবে দেখা যায়। এটি সৌরজগতের সবচেয়ে উজ্জ্বল ও সবচেয়ে উত্তপ্ত গ্রহ।সূর্য থেকে শুক্র গ্রহের দুরত্ব ১০.৮ কোটি কিলোমিটার। এখানে বৃষ্টি হয় তবে এসিড বৃষ্টি। এর ব্যাস ১২,১০৪ কিলোমিটার। সূর্যকে ঘুরে আসতে সময় লাগে ২২৫ দিন। সকল গ্রহই নিজ অক্ষের উপর পশ্চিম থেকে পূর্বে পাক খেলেও একমাত্র শুক্রই পূর্ব থেকে পশ্চিমে পাক খায়। শুক্রের কোন উপগ্রহ নেই।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883319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3724274" cy="3724274"/>
          </a:xfrm>
          <a:prstGeom prst="rect">
            <a:avLst/>
          </a:prstGeom>
        </p:spPr>
      </p:pic>
      <p:sp>
        <p:nvSpPr>
          <p:cNvPr id="3" name="TextBox 2"/>
          <p:cNvSpPr txBox="1"/>
          <p:nvPr/>
        </p:nvSpPr>
        <p:spPr>
          <a:xfrm>
            <a:off x="5638800" y="457200"/>
            <a:ext cx="1524000" cy="584775"/>
          </a:xfrm>
          <a:prstGeom prst="rect">
            <a:avLst/>
          </a:prstGeom>
          <a:noFill/>
        </p:spPr>
        <p:txBody>
          <a:bodyPr wrap="square" rtlCol="0">
            <a:spAutoFit/>
          </a:bodyPr>
          <a:lstStyle/>
          <a:p>
            <a:r>
              <a:rPr lang="en-US" sz="3200" b="1" dirty="0" smtClean="0">
                <a:latin typeface="NikoshBAN" panose="02000000000000000000" pitchFamily="2" charset="0"/>
                <a:cs typeface="NikoshBAN" panose="02000000000000000000" pitchFamily="2" charset="0"/>
              </a:rPr>
              <a:t>পৃথিবী</a:t>
            </a:r>
            <a:endParaRPr lang="en-US" sz="3200" b="1" dirty="0">
              <a:latin typeface="NikoshBAN" panose="02000000000000000000" pitchFamily="2" charset="0"/>
              <a:cs typeface="NikoshBAN" panose="02000000000000000000" pitchFamily="2" charset="0"/>
            </a:endParaRPr>
          </a:p>
        </p:txBody>
      </p:sp>
      <p:sp>
        <p:nvSpPr>
          <p:cNvPr id="4" name="TextBox 3"/>
          <p:cNvSpPr txBox="1"/>
          <p:nvPr/>
        </p:nvSpPr>
        <p:spPr>
          <a:xfrm>
            <a:off x="4229100" y="1490334"/>
            <a:ext cx="4343400" cy="4401205"/>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এটি সূর্যের তৃতীয় নিকটতম গ্রহ। সূর্য থেকে এর গড় দুরত্ব ১৫ কোটি কিলোমিটার। এর ব্যাস প্রায় ১২,৬৬৭ কিলোমিটার। পৃথিবীই একমাত্র গ্রহ যার বায়ুমন্ডলে প্রয়োজনীয় অক্সিজেন, নাইট্রোজেন ও তাপমাত্রা রয়েছে যা উদ্ভিদ ও জীবজন্তু বসবাসের উপযোগী। সৌরজগতের গ্রহগুলোর মধ্যে একমাত্র পৃথিবীতেই প্রাণের অস্তিত্ব আছে। চাঁদ পৃথিবীর একমাত্র উপগ্রহ।</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46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200" y="304800"/>
            <a:ext cx="1143000" cy="646331"/>
          </a:xfrm>
          <a:prstGeom prst="rect">
            <a:avLst/>
          </a:prstGeom>
          <a:noFill/>
        </p:spPr>
        <p:txBody>
          <a:bodyPr wrap="square" rtlCol="0">
            <a:spAutoFit/>
          </a:bodyPr>
          <a:lstStyle/>
          <a:p>
            <a:r>
              <a:rPr lang="en-US" sz="3600" b="1" dirty="0" smtClean="0">
                <a:latin typeface="NikoshBAN" panose="02000000000000000000" pitchFamily="2" charset="0"/>
                <a:cs typeface="NikoshBAN" panose="02000000000000000000" pitchFamily="2" charset="0"/>
              </a:rPr>
              <a:t>মঙ্গল</a:t>
            </a:r>
            <a:endParaRPr lang="en-US" sz="3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39520"/>
            <a:ext cx="4131129" cy="3886200"/>
          </a:xfrm>
          <a:prstGeom prst="rect">
            <a:avLst/>
          </a:prstGeom>
        </p:spPr>
      </p:pic>
      <p:sp>
        <p:nvSpPr>
          <p:cNvPr id="5" name="TextBox 4"/>
          <p:cNvSpPr txBox="1"/>
          <p:nvPr/>
        </p:nvSpPr>
        <p:spPr>
          <a:xfrm>
            <a:off x="4800600" y="951131"/>
            <a:ext cx="4114800" cy="5262979"/>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মঙ্গল পৃথিবীর নিকটতম প্রতিবেশি। খালি চোখে মঙ্গল গ্রহকে লালচে দেখায়। সূর্য থেকে এর গড় দুরত্ব ২২.৮ কোটি কিলোমিটার। এর ব্যাস ৬,৭৮৭ কিলোমিটার। মঙ্গল গ্রহের উপরিভাগে রয়েছে গিরিখাত ও আগ্নেয়গিরি। এ গ্রহে অক্সিজেন ও পানির পরিমান খুবই কম এবং কার্বন ডাইঅক্সাইডের পরিমান এত বেশি যে প্রাণীর অস্তিত্ব থাকা সম্ভব নয়। মঙ্গলে ফোবস ও ডিমোস নামে দুটি উপগ্রহ রয়েছে।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84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3980779" cy="4267200"/>
          </a:xfrm>
          <a:prstGeom prst="rect">
            <a:avLst/>
          </a:prstGeom>
        </p:spPr>
      </p:pic>
      <p:sp>
        <p:nvSpPr>
          <p:cNvPr id="4" name="TextBox 3"/>
          <p:cNvSpPr txBox="1"/>
          <p:nvPr/>
        </p:nvSpPr>
        <p:spPr>
          <a:xfrm>
            <a:off x="5943600" y="381000"/>
            <a:ext cx="1905000"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বৃহস্পতি</a:t>
            </a:r>
            <a:endParaRPr lang="en-US" sz="4400" b="1" dirty="0">
              <a:latin typeface="NikoshBAN" panose="02000000000000000000" pitchFamily="2" charset="0"/>
              <a:cs typeface="NikoshBAN" panose="02000000000000000000" pitchFamily="2" charset="0"/>
            </a:endParaRPr>
          </a:p>
        </p:txBody>
      </p:sp>
      <p:sp>
        <p:nvSpPr>
          <p:cNvPr id="5" name="TextBox 4"/>
          <p:cNvSpPr txBox="1"/>
          <p:nvPr/>
        </p:nvSpPr>
        <p:spPr>
          <a:xfrm>
            <a:off x="4724400" y="1600200"/>
            <a:ext cx="4191000" cy="4832092"/>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বৃহস্পতি সৌরজগতের সবচেয়ে বড় গ্রহ। একে গ্রহরাজ বলে। এর ব্যাস ১.৪২,৮০০ কিলোমিটার। আয়তনে পৃথিবীর চেয়ে ১,৩০০ গুন বড়। বৃহস্পতির বায়ু মন্ডল হাইড্রোজেন ও হিলিয়াম গ্যাস দিয়ে তৈরি। সূর্যকে প্রদক্ষিন করতে এর সময় লাগে ৪,৩৩১ দিন। বৃহস্পতির উপগ্রহের সংখ্যা ৬৭ টি। এ গ্রহে জীবের অস্তিত্ব নেই।</a:t>
            </a:r>
          </a:p>
          <a:p>
            <a:pPr algn="just"/>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51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out)">
                                      <p:cBhvr>
                                        <p:cTn id="1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5" y="277091"/>
            <a:ext cx="3856376" cy="29233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5" y="3352800"/>
            <a:ext cx="3929487" cy="3124200"/>
          </a:xfrm>
          <a:prstGeom prst="rect">
            <a:avLst/>
          </a:prstGeom>
        </p:spPr>
      </p:pic>
      <p:sp>
        <p:nvSpPr>
          <p:cNvPr id="4" name="TextBox 3"/>
          <p:cNvSpPr txBox="1"/>
          <p:nvPr/>
        </p:nvSpPr>
        <p:spPr>
          <a:xfrm>
            <a:off x="6172200" y="457200"/>
            <a:ext cx="1219200"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শনি</a:t>
            </a:r>
            <a:endParaRPr lang="en-US" sz="4400" b="1" dirty="0">
              <a:latin typeface="NikoshBAN" panose="02000000000000000000" pitchFamily="2" charset="0"/>
              <a:cs typeface="NikoshBAN" panose="02000000000000000000" pitchFamily="2" charset="0"/>
            </a:endParaRPr>
          </a:p>
        </p:txBody>
      </p:sp>
      <p:sp>
        <p:nvSpPr>
          <p:cNvPr id="5" name="TextBox 4"/>
          <p:cNvSpPr txBox="1"/>
          <p:nvPr/>
        </p:nvSpPr>
        <p:spPr>
          <a:xfrm>
            <a:off x="4648200" y="1219200"/>
            <a:ext cx="4114800" cy="5262979"/>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শনি সৌরজগতের দ্বিতীয় বৃহত্তম গ্রহ।</a:t>
            </a:r>
          </a:p>
          <a:p>
            <a:pPr algn="just"/>
            <a:r>
              <a:rPr lang="en-US" sz="2800" dirty="0" smtClean="0">
                <a:latin typeface="NikoshBAN" panose="02000000000000000000" pitchFamily="2" charset="0"/>
                <a:cs typeface="NikoshBAN" panose="02000000000000000000" pitchFamily="2" charset="0"/>
              </a:rPr>
              <a:t>সূর্য থেকে এর দুরত্ব ১৪৩ কোটি কিলোমিটার। এটি গ্যাসের তৈরি বিশাল এক গোলক। এর ব্যাস ১,২০,০০০কিলোমিটার। শনির ভূত্বক বরফে ঢাকা। এর বায়ু মন্ডলে আছে হাইড্রোজেন ও হিলিয়ামের মিশ্রণ, মিথেন ও অ্যামোনিয়া গ্যাস। শনি উজ্জ্বল বলয় দ্বারা বেষ্টিত এবং এর ৬২ টি উপগ্রহ আছে।</a:t>
            </a:r>
          </a:p>
          <a:p>
            <a:pPr algn="just"/>
            <a:endParaRPr lang="en-US" sz="2800" dirty="0">
              <a:latin typeface="NikoshBAN" panose="02000000000000000000" pitchFamily="2" charset="0"/>
              <a:cs typeface="NikoshBAN" panose="02000000000000000000" pitchFamily="2" charset="0"/>
            </a:endParaRPr>
          </a:p>
          <a:p>
            <a:pPr algn="just"/>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8426905"/>
      </p:ext>
    </p:extLst>
  </p:cSld>
  <p:clrMapOvr>
    <a:masterClrMapping/>
  </p:clrMapOvr>
  <mc:AlternateContent xmlns:mc="http://schemas.openxmlformats.org/markup-compatibility/2006" xmlns:p14="http://schemas.microsoft.com/office/powerpoint/2010/main">
    <mc:Choice Requires="p14">
      <p:transition spd="slow" p14:dur="2000">
        <p:push dir="r"/>
      </p:transition>
    </mc:Choice>
    <mc:Fallback xmlns="">
      <p:transition spd="slow">
        <p:push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7400" y="435114"/>
            <a:ext cx="1828800"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ইউরেনাস</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3906982" cy="3886201"/>
          </a:xfrm>
          <a:prstGeom prst="rect">
            <a:avLst/>
          </a:prstGeom>
        </p:spPr>
      </p:pic>
      <p:sp>
        <p:nvSpPr>
          <p:cNvPr id="5" name="TextBox 4"/>
          <p:cNvSpPr txBox="1"/>
          <p:nvPr/>
        </p:nvSpPr>
        <p:spPr>
          <a:xfrm>
            <a:off x="4869873" y="1214021"/>
            <a:ext cx="3790950" cy="5262979"/>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ইউরেনাস সৌরজগতের তৃতীয় বৃহত্তম গ্রহ। এ গ্রহটি সূর্য থেকে ২৮৭ কোটি কিলোমিটার দুরে অবস্থিত। এর গড় ব্যাস ৪৯,০০০ কিলোমিটার। এ গ্রহটি হালকা পদার্থ দিয়ে গঠিত, আবহমন্ডলে মিথেন গ্যাসের পরিমান অধিক।শনির মতো ইউরেনাসেও কয়েকাট বলয় আবিস্কৃত হয়েছে, তবে শনির বলয়ের মত উজ্জ্বল নয়। এর উপগ্রহ সংখ্যা ২৭ টি।</a:t>
            </a:r>
          </a:p>
          <a:p>
            <a:pPr algn="just"/>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8116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943600" y="685800"/>
            <a:ext cx="1919287"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নেপচুন</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27909"/>
            <a:ext cx="4114800" cy="3733799"/>
          </a:xfrm>
          <a:prstGeom prst="rect">
            <a:avLst/>
          </a:prstGeom>
        </p:spPr>
      </p:pic>
      <p:sp>
        <p:nvSpPr>
          <p:cNvPr id="5" name="TextBox 4"/>
          <p:cNvSpPr txBox="1"/>
          <p:nvPr/>
        </p:nvSpPr>
        <p:spPr>
          <a:xfrm>
            <a:off x="5181600" y="1600200"/>
            <a:ext cx="3657600" cy="4832092"/>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সূর্য থেকে এর গড় দুরত্ব প্রায় ৪৫০ কোটি কিলোমিটার। এখানে সূর্যের আলো ও তাপ খুব কম। এর ব্যাস ৪৮,০০০ কিলোমিটার। এ গ্রহ আয়তনে প্রায় ৭২টি পৃথিবীর সমান এবং ভর ১৭টি পৃথিবীর ভরের সমান । এর বায়ুমন্ডলে বেশিরভাগই মিথেন ও অ্যামোনিয়া গ্যাস। এর  উপগ্রহের সংখ্যা ১৪টি।</a:t>
            </a:r>
          </a:p>
          <a:p>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1747033"/>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533400"/>
            <a:ext cx="2667000"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জোড়ায় কাজ</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990600" y="1752600"/>
            <a:ext cx="5715000"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১। কোন গ্রহে এসিড বৃষ্টি হয়?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914400" y="2667000"/>
            <a:ext cx="7848600"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২। বৃহস্পতির বায়ু মন্ডল কোন কোন গ্যাস দিয়ে তৈরি?</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838200" y="3657600"/>
            <a:ext cx="6019800"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৩। পৃথিবীর একমাত্র উপগ্রহের নাম 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766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 name="TextBox 15"/>
          <p:cNvSpPr txBox="1"/>
          <p:nvPr/>
        </p:nvSpPr>
        <p:spPr>
          <a:xfrm>
            <a:off x="4114800" y="4139625"/>
            <a:ext cx="1221576"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সূর্য</a:t>
            </a:r>
            <a:endParaRPr lang="en-US" sz="3200" b="1" dirty="0">
              <a:latin typeface="NikoshBAN" pitchFamily="2" charset="0"/>
              <a:cs typeface="NikoshBAN" pitchFamily="2" charset="0"/>
            </a:endParaRPr>
          </a:p>
        </p:txBody>
      </p:sp>
      <p:sp>
        <p:nvSpPr>
          <p:cNvPr id="17" name="TextBox 16"/>
          <p:cNvSpPr txBox="1"/>
          <p:nvPr/>
        </p:nvSpPr>
        <p:spPr>
          <a:xfrm>
            <a:off x="1295400" y="1905000"/>
            <a:ext cx="533400" cy="523220"/>
          </a:xfrm>
          <a:prstGeom prst="rect">
            <a:avLst/>
          </a:prstGeom>
          <a:noFill/>
        </p:spPr>
        <p:txBody>
          <a:bodyPr wrap="square" rtlCol="0">
            <a:spAutoFit/>
          </a:bodyPr>
          <a:lstStyle/>
          <a:p>
            <a:r>
              <a:rPr lang="en-US" sz="2800" b="1" dirty="0" err="1" smtClean="0">
                <a:latin typeface="NikoshBAN" pitchFamily="2" charset="0"/>
                <a:cs typeface="NikoshBAN" pitchFamily="2" charset="0"/>
              </a:rPr>
              <a:t>বুধ</a:t>
            </a:r>
            <a:endParaRPr lang="en-US" sz="2800" b="1" dirty="0">
              <a:latin typeface="NikoshBAN" pitchFamily="2" charset="0"/>
              <a:cs typeface="NikoshBAN" pitchFamily="2" charset="0"/>
            </a:endParaRPr>
          </a:p>
        </p:txBody>
      </p:sp>
      <p:sp>
        <p:nvSpPr>
          <p:cNvPr id="18" name="TextBox 17"/>
          <p:cNvSpPr txBox="1"/>
          <p:nvPr/>
        </p:nvSpPr>
        <p:spPr>
          <a:xfrm>
            <a:off x="4114800" y="1905000"/>
            <a:ext cx="609600" cy="523220"/>
          </a:xfrm>
          <a:prstGeom prst="rect">
            <a:avLst/>
          </a:prstGeom>
          <a:noFill/>
        </p:spPr>
        <p:txBody>
          <a:bodyPr wrap="square" rtlCol="0">
            <a:spAutoFit/>
          </a:bodyPr>
          <a:lstStyle/>
          <a:p>
            <a:r>
              <a:rPr lang="en-US" sz="2800" b="1" dirty="0" err="1" smtClean="0">
                <a:latin typeface="NikoshBAN" pitchFamily="2" charset="0"/>
                <a:cs typeface="NikoshBAN" pitchFamily="2" charset="0"/>
              </a:rPr>
              <a:t>শুক্র</a:t>
            </a:r>
            <a:endParaRPr lang="en-US" b="1" dirty="0">
              <a:latin typeface="NikoshBAN" pitchFamily="2" charset="0"/>
              <a:cs typeface="NikoshBAN" pitchFamily="2" charset="0"/>
            </a:endParaRPr>
          </a:p>
        </p:txBody>
      </p:sp>
      <p:sp>
        <p:nvSpPr>
          <p:cNvPr id="13" name="TextBox 12"/>
          <p:cNvSpPr txBox="1"/>
          <p:nvPr/>
        </p:nvSpPr>
        <p:spPr>
          <a:xfrm>
            <a:off x="6842125" y="1905000"/>
            <a:ext cx="1704975"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পৃথিবী</a:t>
            </a:r>
            <a:endParaRPr lang="en-US" sz="3200" b="1" dirty="0">
              <a:latin typeface="NikoshBAN" pitchFamily="2" charset="0"/>
              <a:cs typeface="NikoshBAN" pitchFamily="2" charset="0"/>
            </a:endParaRPr>
          </a:p>
        </p:txBody>
      </p:sp>
      <p:sp>
        <p:nvSpPr>
          <p:cNvPr id="14" name="TextBox 13"/>
          <p:cNvSpPr txBox="1"/>
          <p:nvPr/>
        </p:nvSpPr>
        <p:spPr>
          <a:xfrm>
            <a:off x="990600" y="6425625"/>
            <a:ext cx="1949248"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শনি</a:t>
            </a:r>
            <a:endParaRPr lang="en-US" sz="3200" b="1" dirty="0">
              <a:latin typeface="NikoshBAN" pitchFamily="2" charset="0"/>
              <a:cs typeface="NikoshBAN" pitchFamily="2" charset="0"/>
            </a:endParaRPr>
          </a:p>
        </p:txBody>
      </p:sp>
      <p:sp>
        <p:nvSpPr>
          <p:cNvPr id="19" name="TextBox 18"/>
          <p:cNvSpPr txBox="1"/>
          <p:nvPr/>
        </p:nvSpPr>
        <p:spPr>
          <a:xfrm>
            <a:off x="858300" y="4139625"/>
            <a:ext cx="1698932"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মঙ্গল</a:t>
            </a:r>
            <a:endParaRPr lang="en-US" sz="3200" b="1" dirty="0">
              <a:latin typeface="NikoshBAN" pitchFamily="2" charset="0"/>
              <a:cs typeface="NikoshBAN" pitchFamily="2" charset="0"/>
            </a:endParaRPr>
          </a:p>
        </p:txBody>
      </p:sp>
      <p:sp>
        <p:nvSpPr>
          <p:cNvPr id="20" name="TextBox 19"/>
          <p:cNvSpPr txBox="1"/>
          <p:nvPr/>
        </p:nvSpPr>
        <p:spPr>
          <a:xfrm>
            <a:off x="6723418" y="4138940"/>
            <a:ext cx="1519872" cy="523220"/>
          </a:xfrm>
          <a:prstGeom prst="rect">
            <a:avLst/>
          </a:prstGeom>
          <a:noFill/>
        </p:spPr>
        <p:txBody>
          <a:bodyPr wrap="square" rtlCol="0">
            <a:spAutoFit/>
          </a:bodyPr>
          <a:lstStyle/>
          <a:p>
            <a:r>
              <a:rPr lang="en-US" sz="2800" b="1" dirty="0" err="1" smtClean="0">
                <a:latin typeface="NikoshBAN" pitchFamily="2" charset="0"/>
                <a:cs typeface="NikoshBAN" pitchFamily="2" charset="0"/>
              </a:rPr>
              <a:t>বৃহস্পতি</a:t>
            </a:r>
            <a:endParaRPr lang="en-US" sz="2800" b="1" dirty="0">
              <a:latin typeface="NikoshBAN" pitchFamily="2" charset="0"/>
              <a:cs typeface="NikoshBAN" pitchFamily="2" charset="0"/>
            </a:endParaRPr>
          </a:p>
        </p:txBody>
      </p:sp>
      <p:sp>
        <p:nvSpPr>
          <p:cNvPr id="21" name="TextBox 20"/>
          <p:cNvSpPr txBox="1"/>
          <p:nvPr/>
        </p:nvSpPr>
        <p:spPr>
          <a:xfrm>
            <a:off x="3834576" y="6410980"/>
            <a:ext cx="1880424" cy="523220"/>
          </a:xfrm>
          <a:prstGeom prst="rect">
            <a:avLst/>
          </a:prstGeom>
          <a:noFill/>
        </p:spPr>
        <p:txBody>
          <a:bodyPr wrap="square" rtlCol="0">
            <a:spAutoFit/>
          </a:bodyPr>
          <a:lstStyle/>
          <a:p>
            <a:r>
              <a:rPr lang="en-US" sz="2800" b="1" dirty="0" err="1" smtClean="0">
                <a:latin typeface="NikoshBAN" pitchFamily="2" charset="0"/>
                <a:cs typeface="NikoshBAN" pitchFamily="2" charset="0"/>
              </a:rPr>
              <a:t>ইউরেনাস</a:t>
            </a:r>
            <a:endParaRPr lang="en-US" sz="2800" b="1" dirty="0">
              <a:latin typeface="NikoshBAN" pitchFamily="2" charset="0"/>
              <a:cs typeface="NikoshBAN" pitchFamily="2" charset="0"/>
            </a:endParaRPr>
          </a:p>
        </p:txBody>
      </p:sp>
      <p:sp>
        <p:nvSpPr>
          <p:cNvPr id="22" name="TextBox 21"/>
          <p:cNvSpPr txBox="1"/>
          <p:nvPr/>
        </p:nvSpPr>
        <p:spPr>
          <a:xfrm>
            <a:off x="6653975" y="6393203"/>
            <a:ext cx="1420752"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নেপচুন</a:t>
            </a:r>
            <a:endParaRPr lang="en-US" sz="3200" b="1"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44" y="2393134"/>
            <a:ext cx="2899838" cy="18788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35055"/>
            <a:ext cx="2857500" cy="18015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35055"/>
            <a:ext cx="2857500" cy="1800225"/>
          </a:xfrm>
          <a:prstGeom prst="rect">
            <a:avLst/>
          </a:prstGeom>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9" y="2393134"/>
            <a:ext cx="2805545" cy="187882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900" y="2391609"/>
            <a:ext cx="2552700" cy="188035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328" y="4611016"/>
            <a:ext cx="2727672" cy="1891083"/>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9514" y="4628291"/>
            <a:ext cx="3106486" cy="1873808"/>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4611016"/>
            <a:ext cx="2558955" cy="1891083"/>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7900" y="235055"/>
            <a:ext cx="2578039" cy="1800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250" fill="hold"/>
                                        <p:tgtEl>
                                          <p:spTgt spid="17"/>
                                        </p:tgtEl>
                                        <p:attrNameLst>
                                          <p:attrName>ppt_w</p:attrName>
                                        </p:attrNameLst>
                                      </p:cBhvr>
                                      <p:tavLst>
                                        <p:tav tm="0">
                                          <p:val>
                                            <p:fltVal val="0"/>
                                          </p:val>
                                        </p:tav>
                                        <p:tav tm="100000">
                                          <p:val>
                                            <p:strVal val="#ppt_w"/>
                                          </p:val>
                                        </p:tav>
                                      </p:tavLst>
                                    </p:anim>
                                    <p:anim calcmode="lin" valueType="num">
                                      <p:cBhvr>
                                        <p:cTn id="13" dur="1250" fill="hold"/>
                                        <p:tgtEl>
                                          <p:spTgt spid="17"/>
                                        </p:tgtEl>
                                        <p:attrNameLst>
                                          <p:attrName>ppt_h</p:attrName>
                                        </p:attrNameLst>
                                      </p:cBhvr>
                                      <p:tavLst>
                                        <p:tav tm="0">
                                          <p:val>
                                            <p:fltVal val="0"/>
                                          </p:val>
                                        </p:tav>
                                        <p:tav tm="100000">
                                          <p:val>
                                            <p:strVal val="#ppt_h"/>
                                          </p:val>
                                        </p:tav>
                                      </p:tavLst>
                                    </p:anim>
                                    <p:anim calcmode="lin" valueType="num">
                                      <p:cBhvr>
                                        <p:cTn id="14" dur="1250" fill="hold"/>
                                        <p:tgtEl>
                                          <p:spTgt spid="17"/>
                                        </p:tgtEl>
                                        <p:attrNameLst>
                                          <p:attrName>style.rotation</p:attrName>
                                        </p:attrNameLst>
                                      </p:cBhvr>
                                      <p:tavLst>
                                        <p:tav tm="0">
                                          <p:val>
                                            <p:fltVal val="90"/>
                                          </p:val>
                                        </p:tav>
                                        <p:tav tm="100000">
                                          <p:val>
                                            <p:fltVal val="0"/>
                                          </p:val>
                                        </p:tav>
                                      </p:tavLst>
                                    </p:anim>
                                    <p:animEffect transition="in" filter="fade">
                                      <p:cBhvr>
                                        <p:cTn id="15" dur="125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250" fill="hold"/>
                                        <p:tgtEl>
                                          <p:spTgt spid="18"/>
                                        </p:tgtEl>
                                        <p:attrNameLst>
                                          <p:attrName>ppt_w</p:attrName>
                                        </p:attrNameLst>
                                      </p:cBhvr>
                                      <p:tavLst>
                                        <p:tav tm="0">
                                          <p:val>
                                            <p:fltVal val="0"/>
                                          </p:val>
                                        </p:tav>
                                        <p:tav tm="100000">
                                          <p:val>
                                            <p:strVal val="#ppt_w"/>
                                          </p:val>
                                        </p:tav>
                                      </p:tavLst>
                                    </p:anim>
                                    <p:anim calcmode="lin" valueType="num">
                                      <p:cBhvr>
                                        <p:cTn id="21" dur="1250" fill="hold"/>
                                        <p:tgtEl>
                                          <p:spTgt spid="18"/>
                                        </p:tgtEl>
                                        <p:attrNameLst>
                                          <p:attrName>ppt_h</p:attrName>
                                        </p:attrNameLst>
                                      </p:cBhvr>
                                      <p:tavLst>
                                        <p:tav tm="0">
                                          <p:val>
                                            <p:fltVal val="0"/>
                                          </p:val>
                                        </p:tav>
                                        <p:tav tm="100000">
                                          <p:val>
                                            <p:strVal val="#ppt_h"/>
                                          </p:val>
                                        </p:tav>
                                      </p:tavLst>
                                    </p:anim>
                                    <p:anim calcmode="lin" valueType="num">
                                      <p:cBhvr>
                                        <p:cTn id="22" dur="1250" fill="hold"/>
                                        <p:tgtEl>
                                          <p:spTgt spid="18"/>
                                        </p:tgtEl>
                                        <p:attrNameLst>
                                          <p:attrName>style.rotation</p:attrName>
                                        </p:attrNameLst>
                                      </p:cBhvr>
                                      <p:tavLst>
                                        <p:tav tm="0">
                                          <p:val>
                                            <p:fltVal val="90"/>
                                          </p:val>
                                        </p:tav>
                                        <p:tav tm="100000">
                                          <p:val>
                                            <p:fltVal val="0"/>
                                          </p:val>
                                        </p:tav>
                                      </p:tavLst>
                                    </p:anim>
                                    <p:animEffect transition="in" filter="fade">
                                      <p:cBhvr>
                                        <p:cTn id="23" dur="125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250" fill="hold"/>
                                        <p:tgtEl>
                                          <p:spTgt spid="13"/>
                                        </p:tgtEl>
                                        <p:attrNameLst>
                                          <p:attrName>ppt_w</p:attrName>
                                        </p:attrNameLst>
                                      </p:cBhvr>
                                      <p:tavLst>
                                        <p:tav tm="0">
                                          <p:val>
                                            <p:fltVal val="0"/>
                                          </p:val>
                                        </p:tav>
                                        <p:tav tm="100000">
                                          <p:val>
                                            <p:strVal val="#ppt_w"/>
                                          </p:val>
                                        </p:tav>
                                      </p:tavLst>
                                    </p:anim>
                                    <p:anim calcmode="lin" valueType="num">
                                      <p:cBhvr>
                                        <p:cTn id="29" dur="1250" fill="hold"/>
                                        <p:tgtEl>
                                          <p:spTgt spid="13"/>
                                        </p:tgtEl>
                                        <p:attrNameLst>
                                          <p:attrName>ppt_h</p:attrName>
                                        </p:attrNameLst>
                                      </p:cBhvr>
                                      <p:tavLst>
                                        <p:tav tm="0">
                                          <p:val>
                                            <p:fltVal val="0"/>
                                          </p:val>
                                        </p:tav>
                                        <p:tav tm="100000">
                                          <p:val>
                                            <p:strVal val="#ppt_h"/>
                                          </p:val>
                                        </p:tav>
                                      </p:tavLst>
                                    </p:anim>
                                    <p:anim calcmode="lin" valueType="num">
                                      <p:cBhvr>
                                        <p:cTn id="30" dur="1250" fill="hold"/>
                                        <p:tgtEl>
                                          <p:spTgt spid="13"/>
                                        </p:tgtEl>
                                        <p:attrNameLst>
                                          <p:attrName>style.rotation</p:attrName>
                                        </p:attrNameLst>
                                      </p:cBhvr>
                                      <p:tavLst>
                                        <p:tav tm="0">
                                          <p:val>
                                            <p:fltVal val="90"/>
                                          </p:val>
                                        </p:tav>
                                        <p:tav tm="100000">
                                          <p:val>
                                            <p:fltVal val="0"/>
                                          </p:val>
                                        </p:tav>
                                      </p:tavLst>
                                    </p:anim>
                                    <p:animEffect transition="in" filter="fade">
                                      <p:cBhvr>
                                        <p:cTn id="31" dur="125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250" fill="hold"/>
                                        <p:tgtEl>
                                          <p:spTgt spid="19"/>
                                        </p:tgtEl>
                                        <p:attrNameLst>
                                          <p:attrName>ppt_w</p:attrName>
                                        </p:attrNameLst>
                                      </p:cBhvr>
                                      <p:tavLst>
                                        <p:tav tm="0">
                                          <p:val>
                                            <p:fltVal val="0"/>
                                          </p:val>
                                        </p:tav>
                                        <p:tav tm="100000">
                                          <p:val>
                                            <p:strVal val="#ppt_w"/>
                                          </p:val>
                                        </p:tav>
                                      </p:tavLst>
                                    </p:anim>
                                    <p:anim calcmode="lin" valueType="num">
                                      <p:cBhvr>
                                        <p:cTn id="37" dur="1250" fill="hold"/>
                                        <p:tgtEl>
                                          <p:spTgt spid="19"/>
                                        </p:tgtEl>
                                        <p:attrNameLst>
                                          <p:attrName>ppt_h</p:attrName>
                                        </p:attrNameLst>
                                      </p:cBhvr>
                                      <p:tavLst>
                                        <p:tav tm="0">
                                          <p:val>
                                            <p:fltVal val="0"/>
                                          </p:val>
                                        </p:tav>
                                        <p:tav tm="100000">
                                          <p:val>
                                            <p:strVal val="#ppt_h"/>
                                          </p:val>
                                        </p:tav>
                                      </p:tavLst>
                                    </p:anim>
                                    <p:anim calcmode="lin" valueType="num">
                                      <p:cBhvr>
                                        <p:cTn id="38" dur="1250" fill="hold"/>
                                        <p:tgtEl>
                                          <p:spTgt spid="19"/>
                                        </p:tgtEl>
                                        <p:attrNameLst>
                                          <p:attrName>style.rotation</p:attrName>
                                        </p:attrNameLst>
                                      </p:cBhvr>
                                      <p:tavLst>
                                        <p:tav tm="0">
                                          <p:val>
                                            <p:fltVal val="90"/>
                                          </p:val>
                                        </p:tav>
                                        <p:tav tm="100000">
                                          <p:val>
                                            <p:fltVal val="0"/>
                                          </p:val>
                                        </p:tav>
                                      </p:tavLst>
                                    </p:anim>
                                    <p:animEffect transition="in" filter="fade">
                                      <p:cBhvr>
                                        <p:cTn id="39" dur="125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250" fill="hold"/>
                                        <p:tgtEl>
                                          <p:spTgt spid="20"/>
                                        </p:tgtEl>
                                        <p:attrNameLst>
                                          <p:attrName>ppt_w</p:attrName>
                                        </p:attrNameLst>
                                      </p:cBhvr>
                                      <p:tavLst>
                                        <p:tav tm="0">
                                          <p:val>
                                            <p:fltVal val="0"/>
                                          </p:val>
                                        </p:tav>
                                        <p:tav tm="100000">
                                          <p:val>
                                            <p:strVal val="#ppt_w"/>
                                          </p:val>
                                        </p:tav>
                                      </p:tavLst>
                                    </p:anim>
                                    <p:anim calcmode="lin" valueType="num">
                                      <p:cBhvr>
                                        <p:cTn id="45" dur="1250" fill="hold"/>
                                        <p:tgtEl>
                                          <p:spTgt spid="20"/>
                                        </p:tgtEl>
                                        <p:attrNameLst>
                                          <p:attrName>ppt_h</p:attrName>
                                        </p:attrNameLst>
                                      </p:cBhvr>
                                      <p:tavLst>
                                        <p:tav tm="0">
                                          <p:val>
                                            <p:fltVal val="0"/>
                                          </p:val>
                                        </p:tav>
                                        <p:tav tm="100000">
                                          <p:val>
                                            <p:strVal val="#ppt_h"/>
                                          </p:val>
                                        </p:tav>
                                      </p:tavLst>
                                    </p:anim>
                                    <p:anim calcmode="lin" valueType="num">
                                      <p:cBhvr>
                                        <p:cTn id="46" dur="1250" fill="hold"/>
                                        <p:tgtEl>
                                          <p:spTgt spid="20"/>
                                        </p:tgtEl>
                                        <p:attrNameLst>
                                          <p:attrName>style.rotation</p:attrName>
                                        </p:attrNameLst>
                                      </p:cBhvr>
                                      <p:tavLst>
                                        <p:tav tm="0">
                                          <p:val>
                                            <p:fltVal val="90"/>
                                          </p:val>
                                        </p:tav>
                                        <p:tav tm="100000">
                                          <p:val>
                                            <p:fltVal val="0"/>
                                          </p:val>
                                        </p:tav>
                                      </p:tavLst>
                                    </p:anim>
                                    <p:animEffect transition="in" filter="fade">
                                      <p:cBhvr>
                                        <p:cTn id="47" dur="125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250" fill="hold"/>
                                        <p:tgtEl>
                                          <p:spTgt spid="14"/>
                                        </p:tgtEl>
                                        <p:attrNameLst>
                                          <p:attrName>ppt_w</p:attrName>
                                        </p:attrNameLst>
                                      </p:cBhvr>
                                      <p:tavLst>
                                        <p:tav tm="0">
                                          <p:val>
                                            <p:fltVal val="0"/>
                                          </p:val>
                                        </p:tav>
                                        <p:tav tm="100000">
                                          <p:val>
                                            <p:strVal val="#ppt_w"/>
                                          </p:val>
                                        </p:tav>
                                      </p:tavLst>
                                    </p:anim>
                                    <p:anim calcmode="lin" valueType="num">
                                      <p:cBhvr>
                                        <p:cTn id="53" dur="1250" fill="hold"/>
                                        <p:tgtEl>
                                          <p:spTgt spid="14"/>
                                        </p:tgtEl>
                                        <p:attrNameLst>
                                          <p:attrName>ppt_h</p:attrName>
                                        </p:attrNameLst>
                                      </p:cBhvr>
                                      <p:tavLst>
                                        <p:tav tm="0">
                                          <p:val>
                                            <p:fltVal val="0"/>
                                          </p:val>
                                        </p:tav>
                                        <p:tav tm="100000">
                                          <p:val>
                                            <p:strVal val="#ppt_h"/>
                                          </p:val>
                                        </p:tav>
                                      </p:tavLst>
                                    </p:anim>
                                    <p:anim calcmode="lin" valueType="num">
                                      <p:cBhvr>
                                        <p:cTn id="54" dur="1250" fill="hold"/>
                                        <p:tgtEl>
                                          <p:spTgt spid="14"/>
                                        </p:tgtEl>
                                        <p:attrNameLst>
                                          <p:attrName>style.rotation</p:attrName>
                                        </p:attrNameLst>
                                      </p:cBhvr>
                                      <p:tavLst>
                                        <p:tav tm="0">
                                          <p:val>
                                            <p:fltVal val="90"/>
                                          </p:val>
                                        </p:tav>
                                        <p:tav tm="100000">
                                          <p:val>
                                            <p:fltVal val="0"/>
                                          </p:val>
                                        </p:tav>
                                      </p:tavLst>
                                    </p:anim>
                                    <p:animEffect transition="in" filter="fade">
                                      <p:cBhvr>
                                        <p:cTn id="55" dur="125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250" fill="hold"/>
                                        <p:tgtEl>
                                          <p:spTgt spid="21"/>
                                        </p:tgtEl>
                                        <p:attrNameLst>
                                          <p:attrName>ppt_w</p:attrName>
                                        </p:attrNameLst>
                                      </p:cBhvr>
                                      <p:tavLst>
                                        <p:tav tm="0">
                                          <p:val>
                                            <p:fltVal val="0"/>
                                          </p:val>
                                        </p:tav>
                                        <p:tav tm="100000">
                                          <p:val>
                                            <p:strVal val="#ppt_w"/>
                                          </p:val>
                                        </p:tav>
                                      </p:tavLst>
                                    </p:anim>
                                    <p:anim calcmode="lin" valueType="num">
                                      <p:cBhvr>
                                        <p:cTn id="61" dur="1250" fill="hold"/>
                                        <p:tgtEl>
                                          <p:spTgt spid="21"/>
                                        </p:tgtEl>
                                        <p:attrNameLst>
                                          <p:attrName>ppt_h</p:attrName>
                                        </p:attrNameLst>
                                      </p:cBhvr>
                                      <p:tavLst>
                                        <p:tav tm="0">
                                          <p:val>
                                            <p:fltVal val="0"/>
                                          </p:val>
                                        </p:tav>
                                        <p:tav tm="100000">
                                          <p:val>
                                            <p:strVal val="#ppt_h"/>
                                          </p:val>
                                        </p:tav>
                                      </p:tavLst>
                                    </p:anim>
                                    <p:anim calcmode="lin" valueType="num">
                                      <p:cBhvr>
                                        <p:cTn id="62" dur="1250" fill="hold"/>
                                        <p:tgtEl>
                                          <p:spTgt spid="21"/>
                                        </p:tgtEl>
                                        <p:attrNameLst>
                                          <p:attrName>style.rotation</p:attrName>
                                        </p:attrNameLst>
                                      </p:cBhvr>
                                      <p:tavLst>
                                        <p:tav tm="0">
                                          <p:val>
                                            <p:fltVal val="90"/>
                                          </p:val>
                                        </p:tav>
                                        <p:tav tm="100000">
                                          <p:val>
                                            <p:fltVal val="0"/>
                                          </p:val>
                                        </p:tav>
                                      </p:tavLst>
                                    </p:anim>
                                    <p:animEffect transition="in" filter="fade">
                                      <p:cBhvr>
                                        <p:cTn id="63" dur="125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250" fill="hold"/>
                                        <p:tgtEl>
                                          <p:spTgt spid="22"/>
                                        </p:tgtEl>
                                        <p:attrNameLst>
                                          <p:attrName>ppt_w</p:attrName>
                                        </p:attrNameLst>
                                      </p:cBhvr>
                                      <p:tavLst>
                                        <p:tav tm="0">
                                          <p:val>
                                            <p:fltVal val="0"/>
                                          </p:val>
                                        </p:tav>
                                        <p:tav tm="100000">
                                          <p:val>
                                            <p:strVal val="#ppt_w"/>
                                          </p:val>
                                        </p:tav>
                                      </p:tavLst>
                                    </p:anim>
                                    <p:anim calcmode="lin" valueType="num">
                                      <p:cBhvr>
                                        <p:cTn id="69" dur="1250" fill="hold"/>
                                        <p:tgtEl>
                                          <p:spTgt spid="22"/>
                                        </p:tgtEl>
                                        <p:attrNameLst>
                                          <p:attrName>ppt_h</p:attrName>
                                        </p:attrNameLst>
                                      </p:cBhvr>
                                      <p:tavLst>
                                        <p:tav tm="0">
                                          <p:val>
                                            <p:fltVal val="0"/>
                                          </p:val>
                                        </p:tav>
                                        <p:tav tm="100000">
                                          <p:val>
                                            <p:strVal val="#ppt_h"/>
                                          </p:val>
                                        </p:tav>
                                      </p:tavLst>
                                    </p:anim>
                                    <p:anim calcmode="lin" valueType="num">
                                      <p:cBhvr>
                                        <p:cTn id="70" dur="1250" fill="hold"/>
                                        <p:tgtEl>
                                          <p:spTgt spid="22"/>
                                        </p:tgtEl>
                                        <p:attrNameLst>
                                          <p:attrName>style.rotation</p:attrName>
                                        </p:attrNameLst>
                                      </p:cBhvr>
                                      <p:tavLst>
                                        <p:tav tm="0">
                                          <p:val>
                                            <p:fltVal val="90"/>
                                          </p:val>
                                        </p:tav>
                                        <p:tav tm="100000">
                                          <p:val>
                                            <p:fltVal val="0"/>
                                          </p:val>
                                        </p:tav>
                                      </p:tavLst>
                                    </p:anim>
                                    <p:animEffect transition="in" filter="fade">
                                      <p:cBhvr>
                                        <p:cTn id="71"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3" grpId="0"/>
      <p:bldP spid="14"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2743200" y="187036"/>
            <a:ext cx="3581400" cy="1905000"/>
          </a:xfrm>
          <a:prstGeom prst="wedgeEllipseCallou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124200" y="762000"/>
            <a:ext cx="2667000" cy="769441"/>
          </a:xfrm>
          <a:prstGeom prst="rect">
            <a:avLst/>
          </a:prstGeom>
          <a:noFill/>
        </p:spPr>
        <p:txBody>
          <a:bodyPr wrap="square" rtlCol="0">
            <a:spAutoFit/>
          </a:bodyPr>
          <a:lstStyle/>
          <a:p>
            <a:pPr algn="ctr"/>
            <a:r>
              <a:rPr lang="en-US" sz="4400" b="1" dirty="0" smtClean="0">
                <a:latin typeface="NikoshBAN" panose="02000000000000000000" pitchFamily="2" charset="0"/>
                <a:cs typeface="NikoshBAN" panose="02000000000000000000" pitchFamily="2" charset="0"/>
              </a:rPr>
              <a:t>পরিচিতি</a:t>
            </a:r>
            <a:endParaRPr lang="en-US" sz="4400" b="1" dirty="0">
              <a:latin typeface="NikoshBAN" panose="02000000000000000000" pitchFamily="2" charset="0"/>
              <a:cs typeface="NikoshBAN" panose="02000000000000000000" pitchFamily="2" charset="0"/>
            </a:endParaRPr>
          </a:p>
        </p:txBody>
      </p:sp>
      <p:sp>
        <p:nvSpPr>
          <p:cNvPr id="2" name="TextBox 1"/>
          <p:cNvSpPr txBox="1"/>
          <p:nvPr/>
        </p:nvSpPr>
        <p:spPr>
          <a:xfrm>
            <a:off x="1402333" y="2354282"/>
            <a:ext cx="2400300" cy="3877985"/>
          </a:xfrm>
          <a:prstGeom prst="rect">
            <a:avLst/>
          </a:prstGeom>
          <a:noFill/>
        </p:spPr>
        <p:txBody>
          <a:bodyPr wrap="square" rtlCol="0">
            <a:spAutoFit/>
          </a:bodyPr>
          <a:lstStyle/>
          <a:p>
            <a:r>
              <a:rPr lang="en-US" sz="2800" b="1" dirty="0">
                <a:latin typeface="NikoshBAN" panose="02000000000000000000" pitchFamily="2" charset="0"/>
                <a:cs typeface="NikoshBAN" panose="02000000000000000000" pitchFamily="2" charset="0"/>
              </a:rPr>
              <a:t>শিক্ষক পরিচিতি</a:t>
            </a:r>
          </a:p>
          <a:p>
            <a:endParaRPr lang="en-US" dirty="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r>
              <a:rPr lang="en-US" sz="2000" dirty="0">
                <a:latin typeface="NikoshBAN" panose="02000000000000000000" pitchFamily="2" charset="0"/>
                <a:cs typeface="NikoshBAN" panose="02000000000000000000" pitchFamily="2" charset="0"/>
              </a:rPr>
              <a:t>নাসিমা সুলতানা রুনা</a:t>
            </a:r>
          </a:p>
          <a:p>
            <a:r>
              <a:rPr lang="en-US" dirty="0">
                <a:latin typeface="NikoshBAN" panose="02000000000000000000" pitchFamily="2" charset="0"/>
                <a:cs typeface="NikoshBAN" panose="02000000000000000000" pitchFamily="2" charset="0"/>
              </a:rPr>
              <a:t>সহকারী শিক্ষক</a:t>
            </a:r>
          </a:p>
          <a:p>
            <a:r>
              <a:rPr lang="en-US" dirty="0">
                <a:latin typeface="NikoshBAN" panose="02000000000000000000" pitchFamily="2" charset="0"/>
                <a:cs typeface="NikoshBAN" panose="02000000000000000000" pitchFamily="2" charset="0"/>
              </a:rPr>
              <a:t>দুড়াকুটি উচ্চ বিদ্যালয়</a:t>
            </a:r>
          </a:p>
          <a:p>
            <a:r>
              <a:rPr lang="en-US" dirty="0">
                <a:latin typeface="NikoshBAN" panose="02000000000000000000" pitchFamily="2" charset="0"/>
                <a:cs typeface="NikoshBAN" panose="02000000000000000000" pitchFamily="2" charset="0"/>
              </a:rPr>
              <a:t>সদর,লালমনিরহাট</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945" y="2895600"/>
            <a:ext cx="1829593" cy="1905266"/>
          </a:xfrm>
          <a:prstGeom prst="rect">
            <a:avLst/>
          </a:prstGeom>
        </p:spPr>
      </p:pic>
      <p:sp>
        <p:nvSpPr>
          <p:cNvPr id="12" name="TextBox 11"/>
          <p:cNvSpPr txBox="1"/>
          <p:nvPr/>
        </p:nvSpPr>
        <p:spPr>
          <a:xfrm>
            <a:off x="4800600" y="2354282"/>
            <a:ext cx="2743200" cy="3970318"/>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পাঠ পরিচিতি</a:t>
            </a:r>
          </a:p>
          <a:p>
            <a:pPr algn="ctr"/>
            <a:r>
              <a:rPr lang="en-US" sz="2000" dirty="0" smtClean="0">
                <a:latin typeface="NikoshBAN" panose="02000000000000000000" pitchFamily="2" charset="0"/>
                <a:cs typeface="NikoshBAN" panose="02000000000000000000" pitchFamily="2" charset="0"/>
              </a:rPr>
              <a:t>৯ম শ্রেণি</a:t>
            </a:r>
          </a:p>
          <a:p>
            <a:pPr algn="ctr"/>
            <a:r>
              <a:rPr lang="en-US" sz="2000" dirty="0" smtClean="0">
                <a:latin typeface="NikoshBAN" panose="02000000000000000000" pitchFamily="2" charset="0"/>
                <a:cs typeface="NikoshBAN" panose="02000000000000000000" pitchFamily="2" charset="0"/>
              </a:rPr>
              <a:t>বিষয়:ভূগোল ও পরিবেশ</a:t>
            </a:r>
          </a:p>
          <a:p>
            <a:pPr algn="ctr"/>
            <a:r>
              <a:rPr lang="en-US" sz="2000" dirty="0" smtClean="0">
                <a:latin typeface="NikoshBAN" panose="02000000000000000000" pitchFamily="2" charset="0"/>
                <a:cs typeface="NikoshBAN" panose="02000000000000000000" pitchFamily="2" charset="0"/>
              </a:rPr>
              <a:t>২য় অধ্যায় (সৌর জগৎ)</a:t>
            </a:r>
          </a:p>
          <a:p>
            <a:pPr algn="ctr"/>
            <a:r>
              <a:rPr lang="en-US" sz="2000" dirty="0" smtClean="0">
                <a:latin typeface="NikoshBAN" panose="02000000000000000000" pitchFamily="2" charset="0"/>
                <a:cs typeface="NikoshBAN" panose="02000000000000000000" pitchFamily="2" charset="0"/>
              </a:rPr>
              <a:t>সময়:৫০ মিনিট</a:t>
            </a: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997" y="4038600"/>
            <a:ext cx="2097206" cy="2615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1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00" y="609600"/>
            <a:ext cx="5638800" cy="1828800"/>
          </a:xfrm>
          <a:prstGeom prst="ellipse">
            <a:avLst/>
          </a:prstGeom>
          <a:solidFill>
            <a:schemeClr val="tx2">
              <a:lumMod val="60000"/>
              <a:lumOff val="40000"/>
            </a:schemeClr>
          </a:solidFill>
          <a:ln w="38100">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dirty="0" err="1" smtClean="0">
                <a:solidFill>
                  <a:schemeClr val="accent6">
                    <a:lumMod val="20000"/>
                    <a:lumOff val="80000"/>
                  </a:schemeClr>
                </a:solidFill>
                <a:latin typeface="NikoshBAN" pitchFamily="2" charset="0"/>
                <a:cs typeface="NikoshBAN" pitchFamily="2" charset="0"/>
              </a:rPr>
              <a:t>মূল্যায়ন</a:t>
            </a:r>
            <a:endParaRPr lang="en-US" sz="6000" dirty="0">
              <a:solidFill>
                <a:schemeClr val="accent6">
                  <a:lumMod val="20000"/>
                  <a:lumOff val="80000"/>
                </a:schemeClr>
              </a:solidFill>
              <a:latin typeface="NikoshBAN" pitchFamily="2" charset="0"/>
              <a:cs typeface="NikoshBAN" pitchFamily="2" charset="0"/>
            </a:endParaRPr>
          </a:p>
        </p:txBody>
      </p:sp>
      <p:sp>
        <p:nvSpPr>
          <p:cNvPr id="4" name="Flowchart: Alternate Process 3"/>
          <p:cNvSpPr/>
          <p:nvPr/>
        </p:nvSpPr>
        <p:spPr>
          <a:xfrm>
            <a:off x="228600" y="3048000"/>
            <a:ext cx="8686800" cy="32766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4000" b="1" dirty="0" smtClean="0">
                <a:solidFill>
                  <a:schemeClr val="tx1"/>
                </a:solidFill>
                <a:latin typeface="NikoshBAN" pitchFamily="2" charset="0"/>
                <a:cs typeface="NikoshBAN" pitchFamily="2" charset="0"/>
              </a:rPr>
              <a:t>১। সৌরজগৎ কি বল ।</a:t>
            </a:r>
          </a:p>
          <a:p>
            <a:r>
              <a:rPr lang="en-US" sz="4000" b="1" dirty="0" smtClean="0">
                <a:solidFill>
                  <a:schemeClr val="tx1"/>
                </a:solidFill>
                <a:latin typeface="NikoshBAN" pitchFamily="2" charset="0"/>
                <a:cs typeface="NikoshBAN" pitchFamily="2" charset="0"/>
              </a:rPr>
              <a:t>২। সৌরজগতের গ্রহগুলোর নাম বল ।</a:t>
            </a:r>
          </a:p>
          <a:p>
            <a:r>
              <a:rPr lang="en-US" sz="4000" b="1" dirty="0" smtClean="0">
                <a:solidFill>
                  <a:schemeClr val="tx1"/>
                </a:solidFill>
                <a:latin typeface="NikoshBAN" pitchFamily="2" charset="0"/>
                <a:cs typeface="NikoshBAN" pitchFamily="2" charset="0"/>
              </a:rPr>
              <a:t>3। সৌরজগতের কোন গ্রহে জীবের অস্তিত্ব বিদ্যমান ।</a:t>
            </a:r>
          </a:p>
          <a:p>
            <a:r>
              <a:rPr lang="en-US" sz="4000" b="1" dirty="0" smtClean="0">
                <a:solidFill>
                  <a:schemeClr val="tx1"/>
                </a:solidFill>
                <a:latin typeface="NikoshBAN" pitchFamily="2" charset="0"/>
                <a:cs typeface="NikoshBAN" pitchFamily="2" charset="0"/>
              </a:rPr>
              <a:t>৪। বৃহস্পতিতে কয়টি উপগ্রহ রয়েছে? </a:t>
            </a:r>
            <a:endParaRPr lang="en-US" sz="4000" b="1" dirty="0">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1981200" y="457200"/>
            <a:ext cx="5105400" cy="2382982"/>
          </a:xfrm>
          <a:prstGeom prst="leftRightArrow">
            <a:avLst/>
          </a:prstGeom>
          <a:solidFill>
            <a:schemeClr val="bg2"/>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itchFamily="2" charset="0"/>
                <a:cs typeface="NikoshBAN" pitchFamily="2" charset="0"/>
              </a:rPr>
              <a:t>বাড়ির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কাজ</a:t>
            </a:r>
            <a:endParaRPr lang="en-US" sz="4000" b="1" dirty="0">
              <a:solidFill>
                <a:schemeClr val="tx1"/>
              </a:solidFill>
              <a:latin typeface="NikoshBAN" pitchFamily="2" charset="0"/>
              <a:cs typeface="NikoshBAN" pitchFamily="2" charset="0"/>
            </a:endParaRPr>
          </a:p>
        </p:txBody>
      </p:sp>
      <p:sp>
        <p:nvSpPr>
          <p:cNvPr id="4" name="Rounded Rectangle 3"/>
          <p:cNvSpPr/>
          <p:nvPr/>
        </p:nvSpPr>
        <p:spPr>
          <a:xfrm>
            <a:off x="457201" y="3276600"/>
            <a:ext cx="8305800" cy="2895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NikoshBAN" pitchFamily="2" charset="0"/>
                <a:cs typeface="NikoshBAN" pitchFamily="2" charset="0"/>
              </a:rPr>
              <a:t>সৌর জগতের  গ্রহগুলোর মধ্যে একমাত্র পৃথিবীতেই প্রাণের অস্তিত্ব আছে - ব্যাখ্যা কর।</a:t>
            </a:r>
            <a:endParaRPr lang="en-US" sz="3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36242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500" fill="hold"/>
                                        <p:tgtEl>
                                          <p:spTgt spid="4"/>
                                        </p:tgtEl>
                                        <p:attrNameLst>
                                          <p:attrName>ppt_w</p:attrName>
                                        </p:attrNameLst>
                                      </p:cBhvr>
                                      <p:tavLst>
                                        <p:tav tm="0">
                                          <p:val>
                                            <p:fltVal val="0"/>
                                          </p:val>
                                        </p:tav>
                                        <p:tav tm="100000">
                                          <p:val>
                                            <p:strVal val="#ppt_w"/>
                                          </p:val>
                                        </p:tav>
                                      </p:tavLst>
                                    </p:anim>
                                    <p:anim calcmode="lin" valueType="num">
                                      <p:cBhvr>
                                        <p:cTn id="14" dur="1500" fill="hold"/>
                                        <p:tgtEl>
                                          <p:spTgt spid="4"/>
                                        </p:tgtEl>
                                        <p:attrNameLst>
                                          <p:attrName>ppt_h</p:attrName>
                                        </p:attrNameLst>
                                      </p:cBhvr>
                                      <p:tavLst>
                                        <p:tav tm="0">
                                          <p:val>
                                            <p:fltVal val="0"/>
                                          </p:val>
                                        </p:tav>
                                        <p:tav tm="100000">
                                          <p:val>
                                            <p:strVal val="#ppt_h"/>
                                          </p:val>
                                        </p:tav>
                                      </p:tavLst>
                                    </p:anim>
                                    <p:anim calcmode="lin" valueType="num">
                                      <p:cBhvr>
                                        <p:cTn id="15" dur="1500" fill="hold"/>
                                        <p:tgtEl>
                                          <p:spTgt spid="4"/>
                                        </p:tgtEl>
                                        <p:attrNameLst>
                                          <p:attrName>style.rotation</p:attrName>
                                        </p:attrNameLst>
                                      </p:cBhvr>
                                      <p:tavLst>
                                        <p:tav tm="0">
                                          <p:val>
                                            <p:fltVal val="90"/>
                                          </p:val>
                                        </p:tav>
                                        <p:tav tm="100000">
                                          <p:val>
                                            <p:fltVal val="0"/>
                                          </p:val>
                                        </p:tav>
                                      </p:tavLst>
                                    </p:anim>
                                    <p:animEffect transition="in" filter="fade">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4377" y="3124200"/>
            <a:ext cx="3581623" cy="1200329"/>
          </a:xfrm>
          <a:prstGeom prst="rect">
            <a:avLst/>
          </a:prstGeom>
          <a:noFill/>
        </p:spPr>
        <p:txBody>
          <a:bodyPr wrap="square" rtlCol="0">
            <a:spAutoFit/>
          </a:bodyPr>
          <a:lstStyle/>
          <a:p>
            <a:r>
              <a:rPr lang="en-US" sz="7200" b="1" dirty="0" smtClean="0">
                <a:solidFill>
                  <a:srgbClr val="C00000"/>
                </a:solidFill>
                <a:latin typeface="NikoshBAN" panose="02000000000000000000" pitchFamily="2" charset="0"/>
                <a:cs typeface="NikoshBAN" panose="02000000000000000000" pitchFamily="2" charset="0"/>
              </a:rPr>
              <a:t>ধন্যবাদ</a:t>
            </a:r>
            <a:endParaRPr lang="en-US" sz="72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369118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kkk.jpg"/>
          <p:cNvPicPr>
            <a:picLocks noChangeAspect="1" noChangeArrowheads="1"/>
          </p:cNvPicPr>
          <p:nvPr/>
        </p:nvPicPr>
        <p:blipFill>
          <a:blip r:embed="rId2"/>
          <a:srcRect/>
          <a:stretch>
            <a:fillRect/>
          </a:stretch>
        </p:blipFill>
        <p:spPr bwMode="auto">
          <a:xfrm>
            <a:off x="76200" y="1447800"/>
            <a:ext cx="4419600" cy="50292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436" y="1447800"/>
            <a:ext cx="4495801" cy="5056908"/>
          </a:xfrm>
          <a:prstGeom prst="rect">
            <a:avLst/>
          </a:prstGeom>
        </p:spPr>
      </p:pic>
      <p:sp>
        <p:nvSpPr>
          <p:cNvPr id="4" name="TextBox 3"/>
          <p:cNvSpPr txBox="1"/>
          <p:nvPr/>
        </p:nvSpPr>
        <p:spPr>
          <a:xfrm>
            <a:off x="2209800" y="533400"/>
            <a:ext cx="5059916"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ছবিগুলো লক্ষ্য করি:</a:t>
            </a:r>
            <a:endParaRPr lang="en-US" sz="4000" b="1"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905000" y="1108364"/>
            <a:ext cx="5243945" cy="2015836"/>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2667000" y="1425714"/>
            <a:ext cx="3581400"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আজকের পাঠ</a:t>
            </a:r>
            <a:endParaRPr lang="en-US" sz="4000" b="1" dirty="0">
              <a:latin typeface="NikoshBAN" panose="02000000000000000000" pitchFamily="2" charset="0"/>
              <a:cs typeface="NikoshBAN" panose="02000000000000000000" pitchFamily="2" charset="0"/>
            </a:endParaRPr>
          </a:p>
        </p:txBody>
      </p:sp>
      <p:sp>
        <p:nvSpPr>
          <p:cNvPr id="5" name="Flowchart: Punched Tape 4"/>
          <p:cNvSpPr/>
          <p:nvPr/>
        </p:nvSpPr>
        <p:spPr>
          <a:xfrm>
            <a:off x="1600200" y="3581400"/>
            <a:ext cx="6324600" cy="2514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2438400" y="4419600"/>
            <a:ext cx="4495800" cy="1015663"/>
          </a:xfrm>
          <a:prstGeom prst="rect">
            <a:avLst/>
          </a:prstGeom>
          <a:noFill/>
          <a:effectLst>
            <a:innerShdw blurRad="63500" dist="50800" dir="13500000">
              <a:prstClr val="black">
                <a:alpha val="50000"/>
              </a:prstClr>
            </a:innerShdw>
          </a:effectLst>
        </p:spPr>
        <p:txBody>
          <a:bodyPr wrap="square" rtlCol="0">
            <a:spAutoFit/>
          </a:bodyPr>
          <a:lstStyle/>
          <a:p>
            <a:pPr algn="ctr"/>
            <a:r>
              <a:rPr lang="en-US" sz="6000" b="1" dirty="0" smtClean="0">
                <a:latin typeface="NikoshBAN" panose="02000000000000000000" pitchFamily="2" charset="0"/>
                <a:cs typeface="NikoshBAN" panose="02000000000000000000" pitchFamily="2" charset="0"/>
              </a:rPr>
              <a:t>সৌর জগৎ</a:t>
            </a:r>
            <a:endParaRPr lang="en-US" sz="6000" b="1"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0" y="2743200"/>
            <a:ext cx="7772400" cy="3124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NikoshBAN" pitchFamily="2" charset="0"/>
                <a:cs typeface="NikoshBAN" pitchFamily="2" charset="0"/>
              </a:rPr>
              <a:t>১। সৌরজগৎ কি তা বলতে পারবে । </a:t>
            </a:r>
          </a:p>
          <a:p>
            <a:r>
              <a:rPr lang="en-US" sz="4000" dirty="0" smtClean="0">
                <a:solidFill>
                  <a:schemeClr val="tx1"/>
                </a:solidFill>
                <a:latin typeface="NikoshBAN" pitchFamily="2" charset="0"/>
                <a:cs typeface="NikoshBAN" pitchFamily="2" charset="0"/>
              </a:rPr>
              <a:t>২। </a:t>
            </a:r>
            <a:r>
              <a:rPr lang="en-US" sz="4000" dirty="0" err="1" smtClean="0">
                <a:solidFill>
                  <a:schemeClr val="tx1"/>
                </a:solidFill>
                <a:latin typeface="NikoshBAN" pitchFamily="2" charset="0"/>
                <a:cs typeface="NikoshBAN" pitchFamily="2" charset="0"/>
              </a:rPr>
              <a:t>সৌরজগতের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গ্রহগুলোর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নাম</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পারবে</a:t>
            </a:r>
            <a:r>
              <a:rPr lang="en-US" sz="4000" dirty="0">
                <a:solidFill>
                  <a:schemeClr val="tx1"/>
                </a:solidFill>
                <a:latin typeface="NikoshBAN" pitchFamily="2" charset="0"/>
                <a:cs typeface="NikoshBAN" pitchFamily="2" charset="0"/>
              </a:rPr>
              <a:t>।</a:t>
            </a:r>
            <a:endParaRPr lang="en-US" sz="4000" dirty="0" smtClean="0">
              <a:solidFill>
                <a:schemeClr val="tx1"/>
              </a:solidFill>
              <a:latin typeface="NikoshBAN" pitchFamily="2" charset="0"/>
              <a:cs typeface="NikoshBAN" pitchFamily="2" charset="0"/>
            </a:endParaRPr>
          </a:p>
          <a:p>
            <a:r>
              <a:rPr lang="en-US" sz="4000" dirty="0" smtClean="0">
                <a:solidFill>
                  <a:schemeClr val="tx1"/>
                </a:solidFill>
                <a:latin typeface="NikoshBAN" pitchFamily="2" charset="0"/>
                <a:cs typeface="NikoshBAN" pitchFamily="2" charset="0"/>
              </a:rPr>
              <a:t>৩। প্রত্যেকটি গ্রহ সম্পর্কে বর্ণনা করতে পারবে ।</a:t>
            </a:r>
            <a:endParaRPr lang="en-US" sz="4000" dirty="0">
              <a:solidFill>
                <a:schemeClr val="tx1"/>
              </a:solidFill>
              <a:latin typeface="NikoshBAN" pitchFamily="2" charset="0"/>
              <a:cs typeface="NikoshBAN" pitchFamily="2" charset="0"/>
            </a:endParaRPr>
          </a:p>
        </p:txBody>
      </p:sp>
      <p:sp>
        <p:nvSpPr>
          <p:cNvPr id="3" name="TextBox 2"/>
          <p:cNvSpPr txBox="1"/>
          <p:nvPr/>
        </p:nvSpPr>
        <p:spPr>
          <a:xfrm>
            <a:off x="1905000" y="1074003"/>
            <a:ext cx="5105400" cy="830997"/>
          </a:xfrm>
          <a:prstGeom prst="rect">
            <a:avLst/>
          </a:prstGeom>
          <a:noFill/>
        </p:spPr>
        <p:txBody>
          <a:bodyPr wrap="square" rtlCol="0">
            <a:spAutoFit/>
          </a:bodyPr>
          <a:lstStyle/>
          <a:p>
            <a:pPr algn="ctr"/>
            <a:r>
              <a:rPr lang="en-US" sz="4800" dirty="0" smtClean="0">
                <a:latin typeface="NikoshBAN" panose="02000000000000000000" pitchFamily="2" charset="0"/>
                <a:cs typeface="NikoshBAN" panose="02000000000000000000" pitchFamily="2" charset="0"/>
              </a:rPr>
              <a:t>শিখন ফল</a:t>
            </a:r>
            <a:endParaRPr lang="en-US" sz="48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2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9177867" cy="6858000"/>
          </a:xfrm>
          <a:prstGeom prst="rect">
            <a:avLst/>
          </a:prstGeom>
        </p:spPr>
      </p:pic>
      <p:sp>
        <p:nvSpPr>
          <p:cNvPr id="3" name="TextBox 2"/>
          <p:cNvSpPr txBox="1"/>
          <p:nvPr/>
        </p:nvSpPr>
        <p:spPr>
          <a:xfrm>
            <a:off x="4204855" y="228600"/>
            <a:ext cx="1205345" cy="523220"/>
          </a:xfrm>
          <a:prstGeom prst="rect">
            <a:avLst/>
          </a:prstGeom>
          <a:noFill/>
        </p:spPr>
        <p:txBody>
          <a:bodyPr wrap="square" rtlCol="0">
            <a:spAutoFit/>
          </a:bodyPr>
          <a:lstStyle/>
          <a:p>
            <a:r>
              <a:rPr lang="en-US" sz="2800" b="1" dirty="0" smtClean="0">
                <a:solidFill>
                  <a:schemeClr val="bg1"/>
                </a:solidFill>
                <a:latin typeface="NikoshBAN" panose="02000000000000000000" pitchFamily="2" charset="0"/>
                <a:cs typeface="NikoshBAN" panose="02000000000000000000" pitchFamily="2" charset="0"/>
              </a:rPr>
              <a:t>ভিডিও</a:t>
            </a:r>
            <a:endParaRPr lang="en-US" sz="2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9931093"/>
      </p:ext>
    </p:extLst>
  </p:cSld>
  <p:clrMapOvr>
    <a:masterClrMapping/>
  </p:clrMapOvr>
  <mc:AlternateContent xmlns:mc="http://schemas.openxmlformats.org/markup-compatibility/2006">
    <mc:Choice xmlns:p14="http://schemas.microsoft.com/office/powerpoint/2010/main" Requires="p14">
      <p:transition spd="slow" p14:dur="1500">
        <p:pull/>
      </p:transition>
    </mc:Choice>
    <mc:Fallback>
      <p:transition spd="slow">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kkk.jpg"/>
          <p:cNvPicPr>
            <a:picLocks noChangeAspect="1" noChangeArrowheads="1"/>
          </p:cNvPicPr>
          <p:nvPr/>
        </p:nvPicPr>
        <p:blipFill>
          <a:blip r:embed="rId2"/>
          <a:srcRect/>
          <a:stretch>
            <a:fillRect/>
          </a:stretch>
        </p:blipFill>
        <p:spPr bwMode="auto">
          <a:xfrm>
            <a:off x="457200" y="2057400"/>
            <a:ext cx="4191000" cy="3886200"/>
          </a:xfrm>
          <a:prstGeom prst="rect">
            <a:avLst/>
          </a:prstGeom>
          <a:noFill/>
        </p:spPr>
      </p:pic>
      <p:sp>
        <p:nvSpPr>
          <p:cNvPr id="2" name="TextBox 1"/>
          <p:cNvSpPr txBox="1"/>
          <p:nvPr/>
        </p:nvSpPr>
        <p:spPr>
          <a:xfrm>
            <a:off x="3733800" y="663714"/>
            <a:ext cx="2286000" cy="707886"/>
          </a:xfrm>
          <a:prstGeom prst="rect">
            <a:avLst/>
          </a:prstGeom>
          <a:noFill/>
        </p:spPr>
        <p:txBody>
          <a:bodyPr wrap="square" rtlCol="0">
            <a:spAutoFit/>
          </a:bodyPr>
          <a:lstStyle/>
          <a:p>
            <a:r>
              <a:rPr lang="en-US" sz="4000" b="1" dirty="0" smtClean="0">
                <a:latin typeface="NikoshBAN" panose="02000000000000000000" pitchFamily="2" charset="0"/>
                <a:cs typeface="NikoshBAN" panose="02000000000000000000" pitchFamily="2" charset="0"/>
              </a:rPr>
              <a:t>সৌর জগৎ</a:t>
            </a:r>
            <a:endParaRPr lang="en-US" sz="4000" b="1" dirty="0">
              <a:latin typeface="NikoshBAN" panose="02000000000000000000" pitchFamily="2" charset="0"/>
              <a:cs typeface="NikoshBAN" panose="02000000000000000000" pitchFamily="2" charset="0"/>
            </a:endParaRPr>
          </a:p>
        </p:txBody>
      </p:sp>
      <p:sp>
        <p:nvSpPr>
          <p:cNvPr id="3" name="TextBox 2"/>
          <p:cNvSpPr txBox="1"/>
          <p:nvPr/>
        </p:nvSpPr>
        <p:spPr>
          <a:xfrm>
            <a:off x="4876800" y="2057400"/>
            <a:ext cx="3581400" cy="3785652"/>
          </a:xfrm>
          <a:prstGeom prst="rect">
            <a:avLst/>
          </a:prstGeom>
          <a:noFill/>
        </p:spPr>
        <p:txBody>
          <a:bodyPr wrap="square" rtlCol="0">
            <a:spAutoFit/>
          </a:bodyPr>
          <a:lstStyle/>
          <a:p>
            <a:pPr algn="just"/>
            <a:r>
              <a:rPr lang="en-US" sz="2400" dirty="0" smtClean="0">
                <a:latin typeface="NikoshBAN" panose="02000000000000000000" pitchFamily="2" charset="0"/>
                <a:cs typeface="NikoshBAN" panose="02000000000000000000" pitchFamily="2" charset="0"/>
              </a:rPr>
              <a:t>সূর্য এবং তার গ্রহ, উপগ্রহ,     গ্রহানুপুন্জ্ঞ, অসংখ্য ধুমকেতু ও অগণিত উল্কা নিয়ে সৌরজগৎ গঠিত।সূর্য সৌর জগতের কেন্দ্রে অবস্থান করছে। গ্রহগুলো মহাকর্ষ বলের প্রভাবে সুর্যের চারিদিকে ঘুরছে। সৌরজগতের যাবতীয় গ্রহ-উপগ্রহ নিয়ন্ত্রক হলো সুর্য। এই মহাবিশ্বের বিশালতার মধ্যে সৌরজগৎ নিতান্তই ছোট।</a:t>
            </a:r>
            <a:endParaRPr lang="en-US" sz="24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1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500" fill="hold"/>
                                        <p:tgtEl>
                                          <p:spTgt spid="3"/>
                                        </p:tgtEl>
                                        <p:attrNameLst>
                                          <p:attrName>ppt_x</p:attrName>
                                        </p:attrNameLst>
                                      </p:cBhvr>
                                      <p:tavLst>
                                        <p:tav tm="0">
                                          <p:val>
                                            <p:strVal val="0-#ppt_w/2"/>
                                          </p:val>
                                        </p:tav>
                                        <p:tav tm="100000">
                                          <p:val>
                                            <p:strVal val="#ppt_x"/>
                                          </p:val>
                                        </p:tav>
                                      </p:tavLst>
                                    </p:anim>
                                    <p:anim calcmode="lin" valueType="num">
                                      <p:cBhvr additive="base">
                                        <p:cTn id="19"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4550029" cy="4571999"/>
          </a:xfrm>
          <a:prstGeom prst="rect">
            <a:avLst/>
          </a:prstGeom>
        </p:spPr>
      </p:pic>
      <p:sp>
        <p:nvSpPr>
          <p:cNvPr id="6" name="TextBox 5"/>
          <p:cNvSpPr txBox="1"/>
          <p:nvPr/>
        </p:nvSpPr>
        <p:spPr>
          <a:xfrm>
            <a:off x="4246418" y="457200"/>
            <a:ext cx="1011382" cy="707886"/>
          </a:xfrm>
          <a:prstGeom prst="rect">
            <a:avLst/>
          </a:prstGeom>
          <a:noFill/>
        </p:spPr>
        <p:txBody>
          <a:bodyPr wrap="square" rtlCol="0">
            <a:spAutoFit/>
          </a:bodyPr>
          <a:lstStyle/>
          <a:p>
            <a:r>
              <a:rPr lang="en-US" sz="4000" b="1" dirty="0" smtClean="0">
                <a:latin typeface="NikoshBAN" panose="02000000000000000000" pitchFamily="2" charset="0"/>
                <a:cs typeface="NikoshBAN" panose="02000000000000000000" pitchFamily="2" charset="0"/>
              </a:rPr>
              <a:t>সূর্য</a:t>
            </a:r>
            <a:endParaRPr lang="en-US" sz="4000" b="1" dirty="0">
              <a:latin typeface="NikoshBAN" panose="02000000000000000000" pitchFamily="2" charset="0"/>
              <a:cs typeface="NikoshBAN" panose="02000000000000000000" pitchFamily="2" charset="0"/>
            </a:endParaRPr>
          </a:p>
        </p:txBody>
      </p:sp>
      <p:sp>
        <p:nvSpPr>
          <p:cNvPr id="7" name="TextBox 6"/>
          <p:cNvSpPr txBox="1"/>
          <p:nvPr/>
        </p:nvSpPr>
        <p:spPr>
          <a:xfrm>
            <a:off x="5105400" y="1676400"/>
            <a:ext cx="3733800" cy="4154984"/>
          </a:xfrm>
          <a:prstGeom prst="rect">
            <a:avLst/>
          </a:prstGeom>
          <a:noFill/>
        </p:spPr>
        <p:txBody>
          <a:bodyPr wrap="square" rtlCol="0">
            <a:spAutoFit/>
          </a:bodyPr>
          <a:lstStyle/>
          <a:p>
            <a:pPr algn="just"/>
            <a:r>
              <a:rPr lang="en-US" sz="2400" dirty="0" smtClean="0">
                <a:latin typeface="NikoshBAN" panose="02000000000000000000" pitchFamily="2" charset="0"/>
                <a:cs typeface="NikoshBAN" panose="02000000000000000000" pitchFamily="2" charset="0"/>
              </a:rPr>
              <a:t>সূর্য একটি নক্ষত্র। এটি একটি মাঝারি আকারের হলুদ বর্ণের নক্ষত্র। এর ব্যাস প্রায় ১৩ লক্ষ ৮৪ হাজার কিলোমিটার এটি সৌর জগতের সবচেয়ে গুরুত্বপূর্ণ জ্যোতিস্ক। সূর্যের আলো ছাড়া পৃথিবী চির অন্ধকার থাকত এবং পৃথিবীতে জীবজগৎ ও উদ্ভিদজগতের কিছুই বাঁচতনা।  সূর্যকে কেন্দ্র করে ঘুরছে আটটি গ্রহ।  সেগুলো হলো-বুধ, শুক্র, পৃথিবী,মঙ্গল,বৃহস্পতি,শনি, ইউরেনাস এবং নেপচুন।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55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211759"/>
            <a:ext cx="2362200" cy="769441"/>
          </a:xfrm>
          <a:prstGeom prst="rect">
            <a:avLst/>
          </a:prstGeom>
          <a:noFill/>
        </p:spPr>
        <p:txBody>
          <a:bodyPr wrap="square" rtlCol="0">
            <a:spAutoFit/>
          </a:bodyPr>
          <a:lstStyle/>
          <a:p>
            <a:r>
              <a:rPr lang="en-US" sz="4400" b="1" dirty="0" smtClean="0">
                <a:latin typeface="NikoshBAN" panose="02000000000000000000" pitchFamily="2" charset="0"/>
                <a:cs typeface="NikoshBAN" panose="02000000000000000000" pitchFamily="2" charset="0"/>
              </a:rPr>
              <a:t>একক কাজ</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1066800" y="2895600"/>
            <a:ext cx="6781800" cy="1938992"/>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১। সৌর জগৎ কী?</a:t>
            </a:r>
          </a:p>
          <a:p>
            <a:r>
              <a:rPr lang="en-US" sz="4000" dirty="0" smtClean="0">
                <a:latin typeface="NikoshBAN" panose="02000000000000000000" pitchFamily="2" charset="0"/>
                <a:cs typeface="NikoshBAN" panose="02000000000000000000" pitchFamily="2" charset="0"/>
              </a:rPr>
              <a:t>২। সূর্যের আকার ও রঙ কেমন?</a:t>
            </a:r>
          </a:p>
          <a:p>
            <a:r>
              <a:rPr lang="en-US" sz="4000" dirty="0" smtClean="0">
                <a:latin typeface="NikoshBAN" panose="02000000000000000000" pitchFamily="2" charset="0"/>
                <a:cs typeface="NikoshBAN" panose="02000000000000000000" pitchFamily="2" charset="0"/>
              </a:rPr>
              <a:t>৩। সূর্যকে কেন্দ্র করে কয়টি গ্রহ ঘুরছে?</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3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ppt_w</p:attrName>
                                        </p:attrNameLst>
                                      </p:cBhvr>
                                      <p:tavLst>
                                        <p:tav tm="0">
                                          <p:val>
                                            <p:fltVal val="0"/>
                                          </p:val>
                                        </p:tav>
                                        <p:tav tm="100000">
                                          <p:val>
                                            <p:strVal val="#ppt_w"/>
                                          </p:val>
                                        </p:tav>
                                      </p:tavLst>
                                    </p:anim>
                                    <p:anim calcmode="lin" valueType="num">
                                      <p:cBhvr>
                                        <p:cTn id="15" dur="1500" fill="hold"/>
                                        <p:tgtEl>
                                          <p:spTgt spid="3"/>
                                        </p:tgtEl>
                                        <p:attrNameLst>
                                          <p:attrName>ppt_h</p:attrName>
                                        </p:attrNameLst>
                                      </p:cBhvr>
                                      <p:tavLst>
                                        <p:tav tm="0">
                                          <p:val>
                                            <p:fltVal val="0"/>
                                          </p:val>
                                        </p:tav>
                                        <p:tav tm="100000">
                                          <p:val>
                                            <p:strVal val="#ppt_h"/>
                                          </p:val>
                                        </p:tav>
                                      </p:tavLst>
                                    </p:anim>
                                    <p:anim calcmode="lin" valueType="num">
                                      <p:cBhvr>
                                        <p:cTn id="16" dur="1500" fill="hold"/>
                                        <p:tgtEl>
                                          <p:spTgt spid="3"/>
                                        </p:tgtEl>
                                        <p:attrNameLst>
                                          <p:attrName>style.rotation</p:attrName>
                                        </p:attrNameLst>
                                      </p:cBhvr>
                                      <p:tavLst>
                                        <p:tav tm="0">
                                          <p:val>
                                            <p:fltVal val="90"/>
                                          </p:val>
                                        </p:tav>
                                        <p:tav tm="100000">
                                          <p:val>
                                            <p:fltVal val="0"/>
                                          </p:val>
                                        </p:tav>
                                      </p:tavLst>
                                    </p:anim>
                                    <p:animEffect transition="in" filter="fade">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3.jpeg"/></Relationships>
</file>

<file path=ppt/theme/_rels/theme13.xml.rels><?xml version="1.0" encoding="UTF-8" standalone="yes"?>
<Relationships xmlns="http://schemas.openxmlformats.org/package/2006/relationships"><Relationship Id="rId1" Type="http://schemas.openxmlformats.org/officeDocument/2006/relationships/image" Target="../media/image15.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11.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2.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14.xml><?xml version="1.0" encoding="utf-8"?>
<a:theme xmlns:a="http://schemas.openxmlformats.org/drawingml/2006/main" name="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7.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8.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9.xml><?xml version="1.0" encoding="utf-8"?>
<a:theme xmlns:a="http://schemas.openxmlformats.org/drawingml/2006/main" name="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otalTime>989</TotalTime>
  <Words>774</Words>
  <Application>Microsoft Office PowerPoint</Application>
  <PresentationFormat>On-screen Show (4:3)</PresentationFormat>
  <Paragraphs>82</Paragraphs>
  <Slides>22</Slides>
  <Notes>0</Notes>
  <HiddenSlides>0</HiddenSlides>
  <MMClips>1</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22</vt:i4>
      </vt:variant>
    </vt:vector>
  </HeadingPairs>
  <TitlesOfParts>
    <vt:vector size="47" baseType="lpstr">
      <vt:lpstr>Arial</vt:lpstr>
      <vt:lpstr>Calibri</vt:lpstr>
      <vt:lpstr>Century Gothic</vt:lpstr>
      <vt:lpstr>Corbel</vt:lpstr>
      <vt:lpstr>Garamond</vt:lpstr>
      <vt:lpstr>Impact</vt:lpstr>
      <vt:lpstr>NikoshBAN</vt:lpstr>
      <vt:lpstr>NikoshGrameem</vt:lpstr>
      <vt:lpstr>Trebuchet MS</vt:lpstr>
      <vt:lpstr>Tw Cen MT</vt:lpstr>
      <vt:lpstr>Wingdings 3</vt:lpstr>
      <vt:lpstr>Office Theme</vt:lpstr>
      <vt:lpstr>Wisp</vt:lpstr>
      <vt:lpstr>Droplet</vt:lpstr>
      <vt:lpstr>1_Wisp</vt:lpstr>
      <vt:lpstr>Facet</vt:lpstr>
      <vt:lpstr>Main Event</vt:lpstr>
      <vt:lpstr>Organic</vt:lpstr>
      <vt:lpstr>Slice</vt:lpstr>
      <vt:lpstr>Basis</vt:lpstr>
      <vt:lpstr>Savon</vt:lpstr>
      <vt:lpstr>1_Basis</vt:lpstr>
      <vt:lpstr>2_Wisp</vt:lpstr>
      <vt:lpstr>Circuit</vt:lpstr>
      <vt:lpstr>3_Wisp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PC</cp:lastModifiedBy>
  <cp:revision>158</cp:revision>
  <dcterms:created xsi:type="dcterms:W3CDTF">2006-08-16T00:00:00Z</dcterms:created>
  <dcterms:modified xsi:type="dcterms:W3CDTF">2019-10-25T16:43:21Z</dcterms:modified>
</cp:coreProperties>
</file>