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D879A1E-D7D2-4737-8ADF-F3A3FEFEC8F7}" type="datetimeFigureOut">
              <a:rPr lang="en-US" smtClean="0"/>
              <a:pPr/>
              <a:t>8/24/2019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548A308-C4B2-43B1-BD0C-F315A6B54C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3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ndan\Desktop\flower\ee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7940"/>
            <a:ext cx="6705600" cy="41351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334571" y="0"/>
            <a:ext cx="6093858" cy="3352800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prstTxWarp prst="textArchUpPour">
              <a:avLst/>
            </a:prstTxWarp>
            <a:spAutoFit/>
          </a:bodyPr>
          <a:lstStyle/>
          <a:p>
            <a:r>
              <a:rPr lang="bn-IN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বাড়ির কাজ</a:t>
            </a:r>
            <a:endParaRPr lang="en-US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218093"/>
            <a:ext cx="8610600" cy="95410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2"/>
                </a:solidFill>
              </a:rPr>
              <a:t> * কোনো সমকোণী ত্রিভূজের অতিভূজ </a:t>
            </a:r>
            <a:r>
              <a:rPr lang="en-US" sz="2800" b="1" dirty="0" smtClean="0">
                <a:solidFill>
                  <a:schemeClr val="tx2"/>
                </a:solidFill>
              </a:rPr>
              <a:t>8 </a:t>
            </a:r>
            <a:r>
              <a:rPr lang="bn-IN" sz="2800" b="1" dirty="0" smtClean="0">
                <a:solidFill>
                  <a:schemeClr val="tx2"/>
                </a:solidFill>
              </a:rPr>
              <a:t>সে,মি, </a:t>
            </a:r>
            <a:r>
              <a:rPr lang="bn-IN" sz="2800" b="1" dirty="0" smtClean="0">
                <a:solidFill>
                  <a:schemeClr val="tx2"/>
                </a:solidFill>
              </a:rPr>
              <a:t>ও </a:t>
            </a:r>
            <a:r>
              <a:rPr lang="bn-IN" sz="2800" b="1" dirty="0" smtClean="0">
                <a:solidFill>
                  <a:schemeClr val="tx2"/>
                </a:solidFill>
              </a:rPr>
              <a:t>অপর একটি </a:t>
            </a:r>
            <a:r>
              <a:rPr lang="bn-IN" sz="2800" b="1" dirty="0" smtClean="0">
                <a:solidFill>
                  <a:schemeClr val="tx2"/>
                </a:solidFill>
              </a:rPr>
              <a:t>বাহু</a:t>
            </a:r>
            <a:r>
              <a:rPr lang="en-US" sz="2800" b="1" dirty="0" smtClean="0">
                <a:solidFill>
                  <a:schemeClr val="tx2"/>
                </a:solidFill>
              </a:rPr>
              <a:t> 5</a:t>
            </a:r>
            <a:r>
              <a:rPr lang="bn-IN" sz="2800" b="1" dirty="0" smtClean="0">
                <a:solidFill>
                  <a:schemeClr val="tx2"/>
                </a:solidFill>
              </a:rPr>
              <a:t> সে,মি, </a:t>
            </a:r>
            <a:r>
              <a:rPr lang="bn-IN" sz="2800" b="1" dirty="0" smtClean="0">
                <a:solidFill>
                  <a:schemeClr val="tx2"/>
                </a:solidFill>
              </a:rPr>
              <a:t>দেওয়া আছে , ত্রিভূজটি আঁকতে হবে । 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handan\Desktop\flower\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25" y="0"/>
            <a:ext cx="9083105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6857999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bn-IN" sz="11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সবাইকে ধন্যবাদ</a:t>
            </a:r>
            <a:endParaRPr lang="en-US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7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8382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31750" cmpd="sng">
                  <a:pattFill prst="pct40">
                    <a:fgClr>
                      <a:srgbClr val="008000"/>
                    </a:fgClr>
                    <a:bgClr>
                      <a:srgbClr val="FFFFFF"/>
                    </a:bgClr>
                  </a:pattFill>
                  <a:prstDash val="solid"/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94000"/>
                      </a:srgbClr>
                    </a:gs>
                    <a:gs pos="12000">
                      <a:srgbClr val="E81766">
                        <a:alpha val="94720"/>
                      </a:srgbClr>
                    </a:gs>
                    <a:gs pos="27000">
                      <a:srgbClr val="EE3F17">
                        <a:alpha val="95620"/>
                      </a:srgbClr>
                    </a:gs>
                    <a:gs pos="48000">
                      <a:srgbClr val="FFFF00">
                        <a:alpha val="96880"/>
                      </a:srgbClr>
                    </a:gs>
                    <a:gs pos="64999">
                      <a:srgbClr val="1A8D48">
                        <a:alpha val="97900"/>
                      </a:srgbClr>
                    </a:gs>
                    <a:gs pos="78999">
                      <a:srgbClr val="0819FB">
                        <a:alpha val="9874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BurigangaSushreeMJ"/>
                <a:cs typeface="BurigangaSushreeMJ"/>
              </a:rPr>
              <a:t>wkÿK</a:t>
            </a:r>
            <a:r>
              <a:rPr lang="en-US" sz="3600" kern="10" dirty="0">
                <a:ln w="31750" cmpd="sng">
                  <a:pattFill prst="pct40">
                    <a:fgClr>
                      <a:srgbClr val="008000"/>
                    </a:fgClr>
                    <a:bgClr>
                      <a:srgbClr val="FFFFFF"/>
                    </a:bgClr>
                  </a:pattFill>
                  <a:prstDash val="solid"/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94000"/>
                      </a:srgbClr>
                    </a:gs>
                    <a:gs pos="12000">
                      <a:srgbClr val="E81766">
                        <a:alpha val="94720"/>
                      </a:srgbClr>
                    </a:gs>
                    <a:gs pos="27000">
                      <a:srgbClr val="EE3F17">
                        <a:alpha val="95620"/>
                      </a:srgbClr>
                    </a:gs>
                    <a:gs pos="48000">
                      <a:srgbClr val="FFFF00">
                        <a:alpha val="96880"/>
                      </a:srgbClr>
                    </a:gs>
                    <a:gs pos="64999">
                      <a:srgbClr val="1A8D48">
                        <a:alpha val="97900"/>
                      </a:srgbClr>
                    </a:gs>
                    <a:gs pos="78999">
                      <a:srgbClr val="0819FB">
                        <a:alpha val="9874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BurigangaSushreeMJ"/>
                <a:cs typeface="BurigangaSushreeMJ"/>
              </a:rPr>
              <a:t> </a:t>
            </a:r>
            <a:r>
              <a:rPr lang="en-US" sz="3600" kern="10" dirty="0" err="1">
                <a:ln w="31750" cmpd="sng">
                  <a:pattFill prst="pct40">
                    <a:fgClr>
                      <a:srgbClr val="008000"/>
                    </a:fgClr>
                    <a:bgClr>
                      <a:srgbClr val="FFFFFF"/>
                    </a:bgClr>
                  </a:pattFill>
                  <a:prstDash val="solid"/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94000"/>
                      </a:srgbClr>
                    </a:gs>
                    <a:gs pos="12000">
                      <a:srgbClr val="E81766">
                        <a:alpha val="94720"/>
                      </a:srgbClr>
                    </a:gs>
                    <a:gs pos="27000">
                      <a:srgbClr val="EE3F17">
                        <a:alpha val="95620"/>
                      </a:srgbClr>
                    </a:gs>
                    <a:gs pos="48000">
                      <a:srgbClr val="FFFF00">
                        <a:alpha val="96880"/>
                      </a:srgbClr>
                    </a:gs>
                    <a:gs pos="64999">
                      <a:srgbClr val="1A8D48">
                        <a:alpha val="97900"/>
                      </a:srgbClr>
                    </a:gs>
                    <a:gs pos="78999">
                      <a:srgbClr val="0819FB">
                        <a:alpha val="9874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BurigangaSushreeMJ"/>
                <a:cs typeface="BurigangaSushreeMJ"/>
              </a:rPr>
              <a:t>cwiwPwZ</a:t>
            </a:r>
            <a:endParaRPr lang="en-US" sz="3600" kern="10" dirty="0">
              <a:ln w="31750" cmpd="sng">
                <a:pattFill prst="pct40">
                  <a:fgClr>
                    <a:srgbClr val="008000"/>
                  </a:fgClr>
                  <a:bgClr>
                    <a:srgbClr val="FFFFFF"/>
                  </a:bgClr>
                </a:pattFill>
                <a:prstDash val="solid"/>
                <a:round/>
                <a:headEnd/>
                <a:tailEnd/>
              </a:ln>
              <a:gradFill rotWithShape="0">
                <a:gsLst>
                  <a:gs pos="0">
                    <a:srgbClr val="A603AB">
                      <a:alpha val="94000"/>
                    </a:srgbClr>
                  </a:gs>
                  <a:gs pos="12000">
                    <a:srgbClr val="E81766">
                      <a:alpha val="94720"/>
                    </a:srgbClr>
                  </a:gs>
                  <a:gs pos="27000">
                    <a:srgbClr val="EE3F17">
                      <a:alpha val="95620"/>
                    </a:srgbClr>
                  </a:gs>
                  <a:gs pos="48000">
                    <a:srgbClr val="FFFF00">
                      <a:alpha val="96880"/>
                    </a:srgbClr>
                  </a:gs>
                  <a:gs pos="64999">
                    <a:srgbClr val="1A8D48">
                      <a:alpha val="97900"/>
                    </a:srgbClr>
                  </a:gs>
                  <a:gs pos="78999">
                    <a:srgbClr val="0819FB">
                      <a:alpha val="98740"/>
                    </a:srgbClr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BurigangaSushreeMJ"/>
              <a:cs typeface="BurigangaSushreeMJ"/>
            </a:endParaRPr>
          </a:p>
        </p:txBody>
      </p:sp>
      <p:sp>
        <p:nvSpPr>
          <p:cNvPr id="3" name="Rectangle 10"/>
          <p:cNvSpPr txBox="1">
            <a:spLocks noChangeArrowheads="1"/>
          </p:cNvSpPr>
          <p:nvPr/>
        </p:nvSpPr>
        <p:spPr>
          <a:xfrm>
            <a:off x="3276600" y="2438400"/>
            <a:ext cx="5715000" cy="3962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normalizeH="0" baseline="0" noProof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P›`b</a:t>
            </a:r>
            <a:r>
              <a:rPr kumimoji="0" lang="en-US" sz="115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 </a:t>
            </a:r>
            <a:r>
              <a:rPr kumimoji="0" lang="en-US" sz="11500" b="1" i="0" u="none" strike="noStrike" kern="1200" normalizeH="0" baseline="0" noProof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wek¦vm</a:t>
            </a:r>
            <a:r>
              <a:rPr kumimoji="0" lang="en-US" sz="28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44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rhialkhanMJ" pitchFamily="2" charset="0"/>
                <a:ea typeface="+mn-ea"/>
                <a:cs typeface="ArhialkhanMJ" pitchFamily="2" charset="0"/>
              </a:rPr>
              <a:t>সহকারি শিক্ষক </a:t>
            </a:r>
            <a:endParaRPr kumimoji="0" lang="en-US" sz="44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ArhialkhanMJ" pitchFamily="2" charset="0"/>
              <a:ea typeface="+mn-ea"/>
              <a:cs typeface="ArhialkhanMJ" pitchFamily="2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44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আন্ধা মাধ্যমিক বিদ্যালয়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44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অভয়নগর, যশোর </a:t>
            </a:r>
            <a:r>
              <a:rPr kumimoji="0" lang="bn-I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।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DhakarchithiMJ" pitchFamily="2" charset="0"/>
              <a:ea typeface="+mn-ea"/>
              <a:cs typeface="DhakarchithiMJ" pitchFamily="2" charset="0"/>
            </a:endParaRPr>
          </a:p>
        </p:txBody>
      </p:sp>
      <p:pic>
        <p:nvPicPr>
          <p:cNvPr id="4" name="Picture 1" descr="C:\Users\chandan\Desktop\flower\chand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590800"/>
            <a:ext cx="2926080" cy="3733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8600" y="1371600"/>
            <a:ext cx="8686800" cy="5181600"/>
          </a:xfrm>
          <a:prstGeom prst="rect">
            <a:avLst/>
          </a:prstGeom>
          <a:noFill/>
          <a:ln w="76200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bn-IN" sz="1500" b="1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বিষয় – গণিত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শ্রেণি- সপ্তম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অধ্যায়-</a:t>
            </a:r>
            <a:r>
              <a:rPr lang="bn-IN" sz="7600" b="1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৯</a:t>
            </a:r>
            <a:r>
              <a:rPr lang="en-US" sz="7600" b="1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r>
              <a:rPr lang="bn-IN" sz="7600" b="1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৭</a:t>
            </a:r>
            <a:endParaRPr kumimoji="0" lang="bn-IN" sz="7600" b="1" i="0" u="none" strike="noStrike" kern="1200" normalizeH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ctr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bn-IN" sz="76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পাঠ –</a:t>
            </a:r>
            <a:r>
              <a:rPr lang="bn-IN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সর্বসমতা ও </a:t>
            </a:r>
            <a:r>
              <a:rPr lang="bn-IN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সদৃশতা</a:t>
            </a:r>
            <a:endParaRPr lang="en-US" sz="8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 </a:t>
            </a:r>
            <a:r>
              <a:rPr lang="bn-IN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সম্পা</a:t>
            </a:r>
            <a:r>
              <a:rPr lang="bn-IN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দ্য </a:t>
            </a:r>
            <a:r>
              <a:rPr lang="bn-IN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– </a:t>
            </a:r>
            <a:r>
              <a:rPr lang="bn-IN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৬ </a:t>
            </a:r>
            <a:r>
              <a:rPr lang="bn-IN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 </a:t>
            </a:r>
            <a:endParaRPr kumimoji="0" lang="bn-IN" sz="7600" b="1" i="0" u="none" strike="noStrike" kern="120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সময়- ৫০ মিনিট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28600"/>
            <a:ext cx="8458200" cy="923330"/>
          </a:xfrm>
          <a:prstGeom prst="rect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পাঠ পরিচিতি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305800" cy="830997"/>
          </a:xfrm>
          <a:prstGeom prst="rect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8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bn-IN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নিচের চিত্রগুলো লক্ষ্য করি </a:t>
            </a:r>
            <a:endParaRPr lang="en-US" sz="4800" b="1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Picture 2" descr="C:\Users\chandan\Desktop\flower\vc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4114800"/>
            <a:ext cx="2819400" cy="2667000"/>
          </a:xfrm>
          <a:prstGeom prst="rect">
            <a:avLst/>
          </a:prstGeom>
          <a:noFill/>
        </p:spPr>
      </p:pic>
      <p:pic>
        <p:nvPicPr>
          <p:cNvPr id="4" name="Picture 2" descr="C:\Users\chandan\Desktop\flower\geom 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066800"/>
            <a:ext cx="4876800" cy="2971800"/>
          </a:xfrm>
          <a:prstGeom prst="rect">
            <a:avLst/>
          </a:prstGeom>
          <a:noFill/>
        </p:spPr>
      </p:pic>
      <p:pic>
        <p:nvPicPr>
          <p:cNvPr id="5" name="Picture 3" descr="C:\Users\chandan\Desktop\flower\geom 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3962400"/>
            <a:ext cx="3581400" cy="2895600"/>
          </a:xfrm>
          <a:prstGeom prst="rect">
            <a:avLst/>
          </a:prstGeom>
          <a:noFill/>
        </p:spPr>
      </p:pic>
      <p:pic>
        <p:nvPicPr>
          <p:cNvPr id="3074" name="Picture 2" descr="C:\Users\chandan\Desktop\flower\geom 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114800"/>
            <a:ext cx="2609850" cy="2743200"/>
          </a:xfrm>
          <a:prstGeom prst="rect">
            <a:avLst/>
          </a:prstGeom>
          <a:noFill/>
        </p:spPr>
      </p:pic>
      <p:pic>
        <p:nvPicPr>
          <p:cNvPr id="3075" name="Picture 3" descr="C:\Users\chandan\Desktop\flower\geom 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143000"/>
            <a:ext cx="41910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686800" cy="923330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শি</a:t>
            </a:r>
            <a:r>
              <a:rPr lang="bn-IN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খনফল</a:t>
            </a:r>
            <a:r>
              <a:rPr lang="bn-IN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404640"/>
            <a:ext cx="8839200" cy="3939540"/>
          </a:xfrm>
          <a:prstGeom prst="rect">
            <a:avLst/>
          </a:prstGeom>
          <a:noFill/>
          <a:ln w="101600" cmpd="thinThick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bn-IN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bn-I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bn-IN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এ পাঠ শেষে শিক্ষার্থীরা-</a:t>
            </a:r>
            <a:endParaRPr lang="bn-IN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# বিভিন্ন </a:t>
            </a:r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শর্ত সাপেক্ষে ত্রিভূজ আঁকতে পারবে </a:t>
            </a:r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।</a:t>
            </a:r>
          </a:p>
          <a:p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#বিভিন্ন ধরনের ত্রিভূজের মধ্যে </a:t>
            </a:r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পার্থক্য করতে পারবে।</a:t>
            </a:r>
          </a:p>
          <a:p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# ত্রিভূজের </a:t>
            </a:r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বাহুগুলোর নাম বলতে</a:t>
            </a:r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পারবে ।</a:t>
            </a:r>
          </a:p>
          <a:p>
            <a:endParaRPr lang="bn-IN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752600" y="2132012"/>
            <a:ext cx="3505200" cy="1588"/>
          </a:xfrm>
          <a:prstGeom prst="line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752600" y="2895600"/>
            <a:ext cx="5181600" cy="1588"/>
          </a:xfrm>
          <a:prstGeom prst="line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8600" y="304800"/>
            <a:ext cx="8610600" cy="95410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2"/>
                </a:solidFill>
              </a:rPr>
              <a:t> * কোনো সমকোণী ত্রিভূজের অতিভূজ ও অপর একটি বাহু দেওয়া আছে , ত্রিভূজটি আঁকতে হবে । 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33528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/>
              <a:t>মনে করি, একটি  ত্রিভূজের অতিভূজ </a:t>
            </a:r>
            <a:r>
              <a:rPr lang="en-US" sz="2800" b="1" i="1" dirty="0" smtClean="0"/>
              <a:t>a</a:t>
            </a:r>
            <a:r>
              <a:rPr lang="en-US" sz="2800" b="1" dirty="0" smtClean="0"/>
              <a:t> </a:t>
            </a:r>
            <a:r>
              <a:rPr lang="bn-IN" sz="2800" b="1" dirty="0" smtClean="0"/>
              <a:t>ও অপর একটি বাহু</a:t>
            </a:r>
            <a:r>
              <a:rPr lang="en-US" sz="2800" b="1" dirty="0" smtClean="0"/>
              <a:t> b</a:t>
            </a:r>
            <a:r>
              <a:rPr lang="bn-IN" sz="2800" b="1" dirty="0" smtClean="0"/>
              <a:t> দেওয়া আছে , ত্রিভূজটি আঁকতে হবে । </a:t>
            </a:r>
            <a:endParaRPr lang="en-US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17526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a</a:t>
            </a:r>
            <a:endParaRPr lang="en-US" sz="3600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1219200" y="25908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>
          <a:xfrm>
            <a:off x="990600" y="4572000"/>
            <a:ext cx="7391400" cy="1588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7200" y="152400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/>
              <a:t>অঙ্কনঃ</a:t>
            </a:r>
            <a:endParaRPr lang="en-US" sz="4000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505200" y="381000"/>
            <a:ext cx="3505200" cy="1588"/>
          </a:xfrm>
          <a:prstGeom prst="line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505200" y="808880"/>
            <a:ext cx="5029200" cy="29320"/>
          </a:xfrm>
          <a:prstGeom prst="line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71800" y="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b</a:t>
            </a:r>
            <a:endParaRPr lang="en-US" sz="36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971800" y="50408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/>
              <a:t>a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333500" y="4609306"/>
            <a:ext cx="533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39494" y="4609306"/>
            <a:ext cx="533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 rot="20310539">
            <a:off x="-779860" y="3080593"/>
            <a:ext cx="3978656" cy="4401450"/>
          </a:xfrm>
          <a:prstGeom prst="arc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2057400" y="3352800"/>
            <a:ext cx="304800" cy="1524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85800" y="3048000"/>
            <a:ext cx="304800" cy="1524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>
            <a:off x="914400" y="2057400"/>
            <a:ext cx="762000" cy="457200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/>
          <p:cNvSpPr/>
          <p:nvPr/>
        </p:nvSpPr>
        <p:spPr>
          <a:xfrm rot="17651465">
            <a:off x="1355252" y="2149581"/>
            <a:ext cx="762000" cy="457200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-304800" y="2667000"/>
            <a:ext cx="3810000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600200" y="1219200"/>
            <a:ext cx="3505200" cy="33528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124200" y="4535269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b</a:t>
            </a:r>
            <a:endParaRPr lang="en-US" sz="3600" b="1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429000" y="2539425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/>
              <a:t>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6400" y="4572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B</a:t>
            </a:r>
            <a:endParaRPr lang="en-US" sz="3600" b="1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5029200" y="44958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C</a:t>
            </a:r>
            <a:endParaRPr lang="en-US" sz="36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914400" y="762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A</a:t>
            </a:r>
            <a:endParaRPr lang="en-US" sz="3600" b="1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990600" y="1905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E</a:t>
            </a:r>
            <a:endParaRPr lang="en-US" sz="3600" b="1" i="1" dirty="0"/>
          </a:p>
        </p:txBody>
      </p:sp>
      <p:sp>
        <p:nvSpPr>
          <p:cNvPr id="39" name="Arc 38"/>
          <p:cNvSpPr/>
          <p:nvPr/>
        </p:nvSpPr>
        <p:spPr>
          <a:xfrm rot="19553023">
            <a:off x="1108077" y="1266891"/>
            <a:ext cx="762000" cy="381000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167 -0.0111 L -0.21667 0.6105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2" grpId="0" animBg="1"/>
      <p:bldP spid="18" grpId="0" animBg="1"/>
      <p:bldP spid="19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77225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b="1" dirty="0" smtClean="0"/>
              <a:t>অঙ্কনের বিবরণঃ 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6252" y="3518118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/>
              <a:t>১) যেকোনো রশ্মি </a:t>
            </a:r>
            <a:r>
              <a:rPr lang="en-US" sz="2800" dirty="0" smtClean="0"/>
              <a:t>BD</a:t>
            </a:r>
            <a:r>
              <a:rPr lang="bn-IN" sz="2800" dirty="0" smtClean="0"/>
              <a:t> থেকে </a:t>
            </a:r>
            <a:r>
              <a:rPr lang="en-US" sz="2800" dirty="0" smtClean="0"/>
              <a:t>b</a:t>
            </a:r>
            <a:r>
              <a:rPr lang="bn-IN" sz="2800" dirty="0" smtClean="0"/>
              <a:t> এর সমান করে </a:t>
            </a:r>
            <a:r>
              <a:rPr lang="en-US" sz="2800" dirty="0" smtClean="0"/>
              <a:t>BC </a:t>
            </a:r>
            <a:r>
              <a:rPr lang="bn-IN" sz="2800" dirty="0" smtClean="0"/>
              <a:t>নিই।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203918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/>
              <a:t>২) </a:t>
            </a:r>
            <a:r>
              <a:rPr lang="en-US" sz="2800" dirty="0" smtClean="0"/>
              <a:t>BC </a:t>
            </a:r>
            <a:r>
              <a:rPr lang="bn-IN" sz="2800" dirty="0" smtClean="0"/>
              <a:t>রেখার </a:t>
            </a:r>
            <a:r>
              <a:rPr lang="en-US" sz="2800" dirty="0" smtClean="0"/>
              <a:t>B </a:t>
            </a:r>
            <a:r>
              <a:rPr lang="bn-IN" sz="2800" dirty="0" smtClean="0"/>
              <a:t>বিন্দুতে </a:t>
            </a:r>
            <a:r>
              <a:rPr lang="en-US" sz="2800" dirty="0" smtClean="0"/>
              <a:t>BE</a:t>
            </a:r>
            <a:r>
              <a:rPr lang="bn-IN" sz="2800" dirty="0" smtClean="0"/>
              <a:t> লম্ব আঁকি।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4965918"/>
            <a:ext cx="8686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/>
              <a:t>৩) </a:t>
            </a:r>
            <a:r>
              <a:rPr lang="en-US" sz="2800" dirty="0" smtClean="0"/>
              <a:t>C </a:t>
            </a:r>
            <a:r>
              <a:rPr lang="bn-IN" sz="2800" dirty="0" smtClean="0"/>
              <a:t>কে কেন্দ্র করে </a:t>
            </a:r>
            <a:r>
              <a:rPr lang="en-US" sz="2800" dirty="0" smtClean="0"/>
              <a:t>a</a:t>
            </a:r>
            <a:r>
              <a:rPr lang="bn-IN" sz="2800" dirty="0" smtClean="0"/>
              <a:t> এর সমান ব্যাসার্ধ নিয়ে </a:t>
            </a:r>
            <a:r>
              <a:rPr lang="en-US" sz="2800" dirty="0" smtClean="0"/>
              <a:t>BE</a:t>
            </a:r>
            <a:r>
              <a:rPr lang="bn-IN" sz="2800" dirty="0" smtClean="0"/>
              <a:t> রেখার উপর একটি বৃত্তচাপ আঁকি , যেন এটি </a:t>
            </a:r>
            <a:r>
              <a:rPr lang="en-US" sz="2800" dirty="0" smtClean="0"/>
              <a:t>BE</a:t>
            </a:r>
            <a:r>
              <a:rPr lang="bn-IN" sz="2800" dirty="0" smtClean="0"/>
              <a:t> -কে </a:t>
            </a:r>
            <a:r>
              <a:rPr lang="en-US" sz="2800" dirty="0" smtClean="0"/>
              <a:t>A </a:t>
            </a:r>
            <a:r>
              <a:rPr lang="bn-IN" sz="2800" dirty="0" smtClean="0"/>
              <a:t>বিন্দুতে ছেদ করে ।</a:t>
            </a:r>
            <a:r>
              <a:rPr lang="en-US" sz="2800" dirty="0" smtClean="0"/>
              <a:t> A </a:t>
            </a:r>
            <a:r>
              <a:rPr lang="bn-IN" sz="2800" dirty="0" smtClean="0"/>
              <a:t>ও </a:t>
            </a:r>
            <a:r>
              <a:rPr lang="en-US" sz="2800" dirty="0" smtClean="0"/>
              <a:t>C</a:t>
            </a:r>
            <a:r>
              <a:rPr lang="bn-IN" sz="2800" dirty="0" smtClean="0"/>
              <a:t> যোগ করি । </a:t>
            </a:r>
          </a:p>
          <a:p>
            <a:r>
              <a:rPr lang="bn-IN" sz="2800" dirty="0" smtClean="0"/>
              <a:t>তাহলে, ∆</a:t>
            </a:r>
            <a:r>
              <a:rPr lang="en-US" sz="2800" dirty="0" smtClean="0"/>
              <a:t> ABC</a:t>
            </a:r>
            <a:r>
              <a:rPr lang="bn-IN" sz="2800" dirty="0" smtClean="0"/>
              <a:t> -ই উদ্দিষ্ট ত্রিভুজ । </a:t>
            </a:r>
            <a:endParaRPr lang="en-US" sz="28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752600" y="3200400"/>
            <a:ext cx="7391400" cy="1588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381000"/>
            <a:ext cx="2590800" cy="1588"/>
          </a:xfrm>
          <a:prstGeom prst="line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762000"/>
            <a:ext cx="4038600" cy="76200"/>
          </a:xfrm>
          <a:prstGeom prst="line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400" y="228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b</a:t>
            </a:r>
            <a:endParaRPr lang="en-US" sz="20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53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a</a:t>
            </a:r>
          </a:p>
        </p:txBody>
      </p:sp>
      <p:sp>
        <p:nvSpPr>
          <p:cNvPr id="17" name="Arc 16"/>
          <p:cNvSpPr/>
          <p:nvPr/>
        </p:nvSpPr>
        <p:spPr>
          <a:xfrm rot="20310539">
            <a:off x="-241552" y="2307276"/>
            <a:ext cx="3912104" cy="3167649"/>
          </a:xfrm>
          <a:prstGeom prst="arc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4038600" y="3124200"/>
            <a:ext cx="304800" cy="1524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209800" y="3124200"/>
            <a:ext cx="304800" cy="1524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Arc 19"/>
          <p:cNvSpPr/>
          <p:nvPr/>
        </p:nvSpPr>
        <p:spPr>
          <a:xfrm>
            <a:off x="1676400" y="1873038"/>
            <a:ext cx="762000" cy="457200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21" name="Arc 20"/>
          <p:cNvSpPr/>
          <p:nvPr/>
        </p:nvSpPr>
        <p:spPr>
          <a:xfrm rot="17651465">
            <a:off x="2117252" y="1965219"/>
            <a:ext cx="762000" cy="457200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cxnSp>
        <p:nvCxnSpPr>
          <p:cNvPr id="22" name="Straight Connector 21"/>
          <p:cNvCxnSpPr/>
          <p:nvPr/>
        </p:nvCxnSpPr>
        <p:spPr>
          <a:xfrm rot="5400000" flipH="1" flipV="1">
            <a:off x="1180306" y="2019300"/>
            <a:ext cx="2362994" cy="794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316464" y="1372394"/>
            <a:ext cx="1905000" cy="18288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048000" y="3124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b</a:t>
            </a:r>
            <a:endParaRPr lang="en-US" sz="2000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3429000" y="25394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09800" y="3200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B</a:t>
            </a:r>
            <a:endParaRPr lang="en-US" sz="2000" b="1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4191000" y="3200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C</a:t>
            </a:r>
            <a:endParaRPr lang="en-US" sz="2000" b="1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1981200" y="914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A</a:t>
            </a:r>
            <a:endParaRPr lang="en-US" sz="2000" b="1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1981200" y="1752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E</a:t>
            </a:r>
            <a:endParaRPr lang="en-US" sz="2000" b="1" i="1" dirty="0"/>
          </a:p>
        </p:txBody>
      </p:sp>
      <p:sp>
        <p:nvSpPr>
          <p:cNvPr id="30" name="Arc 29"/>
          <p:cNvSpPr/>
          <p:nvPr/>
        </p:nvSpPr>
        <p:spPr>
          <a:xfrm rot="19553023">
            <a:off x="1870076" y="1400108"/>
            <a:ext cx="762000" cy="381000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05800" cy="769441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মূল্যায়ন</a:t>
            </a:r>
            <a:endParaRPr lang="en-US" sz="4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600200"/>
            <a:ext cx="7467600" cy="52322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১ । ত্রিভূজের তিন কোনের সমষ্টি কত ডিগ্রী 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296180"/>
            <a:ext cx="8458200" cy="5232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১ ।উত্তর - ত্রিভূজের তিন কোনের সমষ্টি ১৮০ ডিগ্রী ।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981980"/>
            <a:ext cx="8382000" cy="46166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b="1" dirty="0" smtClean="0">
                <a:solidFill>
                  <a:schemeClr val="tx1"/>
                </a:solidFill>
              </a:rPr>
              <a:t>২ । ত্রিভূজের সমকোণ ছাড়া অপর কোনদ্বয়ের সমষ্টি কত ডিগ্রী ?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657600"/>
            <a:ext cx="7924800" cy="95410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২। উত্তর - ত্রিভূজের সমকোণ ছাড়া অপর কোনদ্বয়ের সমষ্টি ৯০ ডিগ্রী ।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5496580"/>
            <a:ext cx="7467600" cy="5232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৩ । উত্তর - ১ সরল কোন ১৮০ ডিগ্রী ।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800600"/>
            <a:ext cx="7467600" cy="52322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৩। ১ সরল কোন কত ডিগ্রী ?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99</TotalTime>
  <Words>287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chandan</dc:creator>
  <cp:lastModifiedBy>chandan</cp:lastModifiedBy>
  <cp:revision>22</cp:revision>
  <dcterms:created xsi:type="dcterms:W3CDTF">2019-08-23T12:29:16Z</dcterms:created>
  <dcterms:modified xsi:type="dcterms:W3CDTF">2019-08-24T08:17:01Z</dcterms:modified>
</cp:coreProperties>
</file>