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62" r:id="rId4"/>
    <p:sldId id="259" r:id="rId5"/>
    <p:sldId id="261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642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868BDB-9792-458C-8ADF-670A5D7F2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392B23-67E3-4076-8F7E-6DEEF0BF8E47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667862-F4D1-479A-9B12-23256F067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6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04800"/>
            <a:ext cx="5867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সু-প্রভাত 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chandan\Desktop\flower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29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876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        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60198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১। মুজিবনগর সরকারের সদস্য ছিল কত জন 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৫ জন 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 ৬ জন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 ৭ জন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 ৮ জন</a:t>
            </a:r>
          </a:p>
          <a:p>
            <a:endParaRPr lang="bn-IN" sz="2400" dirty="0" smtClean="0"/>
          </a:p>
          <a:p>
            <a:r>
              <a:rPr lang="bn-IN" sz="2400" dirty="0" smtClean="0"/>
              <a:t>২। কত সালে মুজিবনগর সরকার গঠন করা হয়?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৮ ই এপ্রিল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৯ ই এপ্রিল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১০ ই এপ্রিল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 ১৯৭১ সালে ১১ই এপ্রিল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317174" y="2667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295400" y="5562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162800" cy="58169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৩।মুজিবনগর সরকার কত সালে শপথ গ্রহন করে?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১৪ ই এপ্রিল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১৫ ই এপ্রিল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১৬ ই এপ্রিল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১৯৭১ সালে ১৭ ই এপ্রিল</a:t>
            </a:r>
          </a:p>
          <a:p>
            <a:endParaRPr lang="bn-IN" sz="2400" dirty="0" smtClean="0"/>
          </a:p>
          <a:p>
            <a:r>
              <a:rPr lang="bn-IN" sz="2400" dirty="0" smtClean="0"/>
              <a:t>৪।মুজিবনগর সরকারের রাষ্ট্রপতিকে ছিলেন?</a:t>
            </a:r>
          </a:p>
          <a:p>
            <a:r>
              <a:rPr lang="bn-IN" sz="2400" dirty="0" smtClean="0"/>
              <a:t>ক</a:t>
            </a:r>
            <a:r>
              <a:rPr lang="en-US" sz="2400" dirty="0" smtClean="0"/>
              <a:t>∙</a:t>
            </a:r>
            <a:r>
              <a:rPr lang="bn-IN" sz="2400" dirty="0" smtClean="0"/>
              <a:t> তাজউদ্দীন আহমদ</a:t>
            </a:r>
          </a:p>
          <a:p>
            <a:r>
              <a:rPr lang="bn-IN" sz="2400" dirty="0" smtClean="0"/>
              <a:t>খ</a:t>
            </a:r>
            <a:r>
              <a:rPr lang="en-US" sz="2400" dirty="0" smtClean="0"/>
              <a:t>∙</a:t>
            </a:r>
            <a:r>
              <a:rPr lang="bn-IN" sz="2400" dirty="0" smtClean="0"/>
              <a:t>এম,মনসুন আলী</a:t>
            </a:r>
          </a:p>
          <a:p>
            <a:r>
              <a:rPr lang="bn-IN" sz="2400" dirty="0" smtClean="0"/>
              <a:t>গ</a:t>
            </a:r>
            <a:r>
              <a:rPr lang="en-US" sz="2400" dirty="0" smtClean="0"/>
              <a:t>∙</a:t>
            </a:r>
            <a:r>
              <a:rPr lang="bn-IN" sz="2400" dirty="0" smtClean="0"/>
              <a:t>এ,এইচ্‌,এম কামারুজ্জামান</a:t>
            </a:r>
          </a:p>
          <a:p>
            <a:r>
              <a:rPr lang="bn-IN" sz="2400" dirty="0" smtClean="0"/>
              <a:t>ঘ</a:t>
            </a:r>
            <a:r>
              <a:rPr lang="en-US" sz="2400" dirty="0" smtClean="0"/>
              <a:t>∙</a:t>
            </a:r>
            <a:r>
              <a:rPr lang="bn-IN" sz="2400" dirty="0" smtClean="0"/>
              <a:t>বঙ্গবন্ধু শেখ মুজিবুর রহমান</a:t>
            </a:r>
          </a:p>
          <a:p>
            <a:endParaRPr lang="bn-IN" sz="2400" dirty="0" smtClean="0"/>
          </a:p>
          <a:p>
            <a:endParaRPr lang="bn-IN" sz="2400" dirty="0" smtClean="0"/>
          </a:p>
          <a:p>
            <a:endParaRPr lang="bn-IN" sz="2400" dirty="0" smtClean="0"/>
          </a:p>
          <a:p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446310" y="209005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46310" y="4267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191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বাড়ীর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79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 মুজিবনগর সরকারের কার্যক্রম বিশ্লেষণ কর।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CHANDAN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696200" cy="4876800"/>
          </a:xfrm>
          <a:blipFill dpi="0" rotWithShape="1">
            <a:blip r:embed="rId2">
              <a:alphaModFix amt="26000"/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pPr algn="ctr">
              <a:buFontTx/>
              <a:buNone/>
            </a:pPr>
            <a:r>
              <a:rPr lang="bn-IN" sz="14200" dirty="0" smtClean="0">
                <a:solidFill>
                  <a:srgbClr val="CC9900"/>
                </a:solidFill>
                <a:latin typeface="ArhialkhanMJ" pitchFamily="2" charset="0"/>
                <a:cs typeface="ArhialkhanMJ" pitchFamily="2" charset="0"/>
              </a:rPr>
              <a:t>সবাইকে ধন্যবাদ</a:t>
            </a:r>
            <a:endParaRPr lang="en-US" sz="14200" dirty="0">
              <a:solidFill>
                <a:srgbClr val="CC9900"/>
              </a:solidFill>
              <a:latin typeface="ArhialkhanMJ" pitchFamily="2" charset="0"/>
              <a:cs typeface="Arhialkhan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  <p:bldP spid="38915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054100" y="152400"/>
            <a:ext cx="68707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wkÿK</a:t>
            </a:r>
            <a:r>
              <a:rPr lang="en-US" sz="3600" kern="10" dirty="0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 </a:t>
            </a:r>
            <a:r>
              <a:rPr lang="en-US" sz="3600" kern="10" dirty="0" err="1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cwiwPwZ</a:t>
            </a:r>
            <a:endParaRPr lang="en-US" sz="3600" kern="10" dirty="0">
              <a:ln w="31750" cmpd="sng">
                <a:pattFill prst="pct40">
                  <a:fgClr>
                    <a:srgbClr val="008000"/>
                  </a:fgClr>
                  <a:bgClr>
                    <a:srgbClr val="FFFFFF"/>
                  </a:bgClr>
                </a:patt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94000"/>
                    </a:srgbClr>
                  </a:gs>
                  <a:gs pos="12000">
                    <a:srgbClr val="E81766">
                      <a:alpha val="94720"/>
                    </a:srgbClr>
                  </a:gs>
                  <a:gs pos="27000">
                    <a:srgbClr val="EE3F17">
                      <a:alpha val="95620"/>
                    </a:srgbClr>
                  </a:gs>
                  <a:gs pos="48000">
                    <a:srgbClr val="FFFF00">
                      <a:alpha val="96880"/>
                    </a:srgbClr>
                  </a:gs>
                  <a:gs pos="64999">
                    <a:srgbClr val="1A8D48">
                      <a:alpha val="97900"/>
                    </a:srgbClr>
                  </a:gs>
                  <a:gs pos="78999">
                    <a:srgbClr val="0819FB">
                      <a:alpha val="9874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urigangaSushreeMJ"/>
              <a:cs typeface="BurigangaSushreeMJ"/>
            </a:endParaRPr>
          </a:p>
        </p:txBody>
      </p:sp>
      <p:pic>
        <p:nvPicPr>
          <p:cNvPr id="4104" name="Picture 8" descr="CHAND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057400"/>
            <a:ext cx="2682875" cy="2954338"/>
          </a:xfrm>
          <a:noFill/>
          <a:ln/>
        </p:spPr>
      </p:pic>
      <p:sp>
        <p:nvSpPr>
          <p:cNvPr id="410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0292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9600" dirty="0" err="1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P›`b</a:t>
            </a:r>
            <a:r>
              <a:rPr lang="en-US" sz="9600" dirty="0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9600" dirty="0" err="1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wek¦vm</a:t>
            </a:r>
            <a:r>
              <a:rPr lang="en-US" sz="2400" dirty="0">
                <a:latin typeface="DhakarchithiMJ" pitchFamily="2" charset="0"/>
                <a:cs typeface="DhakarchithiMJ" pitchFamily="2" charset="0"/>
              </a:rPr>
              <a:t> 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ArhialkhanMJ" pitchFamily="2" charset="0"/>
                <a:cs typeface="ArhialkhanMJ" pitchFamily="2" charset="0"/>
              </a:rPr>
              <a:t>সহকারি শিক্ষক </a:t>
            </a:r>
            <a:endParaRPr lang="en-US" sz="4000" dirty="0">
              <a:solidFill>
                <a:schemeClr val="folHlink"/>
              </a:solidFill>
              <a:latin typeface="ArhialkhanMJ" pitchFamily="2" charset="0"/>
              <a:cs typeface="ArhialkhanMJ" pitchFamily="2" charset="0"/>
            </a:endParaRP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DhakarchithiMJ" pitchFamily="2" charset="0"/>
                <a:cs typeface="DhakarchithiMJ" pitchFamily="2" charset="0"/>
              </a:rPr>
              <a:t>আন্ধা মাধ্যমিক বিদ্যালয়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DhakarchithiMJ" pitchFamily="2" charset="0"/>
                <a:cs typeface="DhakarchithiMJ" pitchFamily="2" charset="0"/>
              </a:rPr>
              <a:t>অভয়নগর, যশোর।</a:t>
            </a:r>
            <a:endParaRPr lang="en-US" sz="4000" dirty="0">
              <a:solidFill>
                <a:schemeClr val="folHlink"/>
              </a:solidFill>
              <a:latin typeface="DhakarchithiMJ" pitchFamily="2" charset="0"/>
              <a:cs typeface="Dhakarchithi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6" grpId="0" build="p"/>
      <p:bldP spid="410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620000" cy="411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বিষয় – বাংলাদেশ ও বিশ্বপরিচয়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শ্রেণি- ৯ম ও ১০ম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অধ্যায়- ২য়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পাঠ -স্বাধীন বাংলাদেশ</a:t>
            </a:r>
          </a:p>
          <a:p>
            <a:pPr algn="ctr"/>
            <a:r>
              <a:rPr lang="bn-IN" sz="7600" b="1" dirty="0" smtClean="0">
                <a:solidFill>
                  <a:schemeClr val="tx2">
                    <a:lumMod val="75000"/>
                  </a:schemeClr>
                </a:solidFill>
              </a:rPr>
              <a:t>সময়- ৫০ মিনিট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6182" y="381000"/>
            <a:ext cx="43316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পাঠ পরিচিতি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dan\Desktop\flower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6172200" cy="3733800"/>
          </a:xfrm>
          <a:prstGeom prst="rect">
            <a:avLst/>
          </a:prstGeom>
          <a:noFill/>
        </p:spPr>
      </p:pic>
      <p:pic>
        <p:nvPicPr>
          <p:cNvPr id="2051" name="Picture 3" descr="C:\Users\chandan\Desktop\flower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9" y="762000"/>
            <a:ext cx="6172201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</a:rPr>
              <a:t>ছ</a:t>
            </a:r>
            <a:r>
              <a:rPr lang="bn-IN" sz="2800" dirty="0" smtClean="0">
                <a:solidFill>
                  <a:srgbClr val="FF0000"/>
                </a:solidFill>
              </a:rPr>
              <a:t>বি দুইটি লক্ষ্য করি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609600"/>
            <a:ext cx="5943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২৫ মার্চের সেই ভয়াল দৃশ্য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chandan\Desktop\flower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733800" cy="2475672"/>
          </a:xfrm>
          <a:prstGeom prst="rect">
            <a:avLst/>
          </a:prstGeom>
          <a:noFill/>
        </p:spPr>
      </p:pic>
      <p:pic>
        <p:nvPicPr>
          <p:cNvPr id="3076" name="Picture 4" descr="C:\Users\chandan\Desktop\flower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3581400" cy="2682593"/>
          </a:xfrm>
          <a:prstGeom prst="rect">
            <a:avLst/>
          </a:prstGeom>
          <a:noFill/>
        </p:spPr>
      </p:pic>
      <p:pic>
        <p:nvPicPr>
          <p:cNvPr id="1026" name="Picture 2" descr="C:\Users\chandan\Desktop\flower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3962400" cy="2282163"/>
          </a:xfrm>
          <a:prstGeom prst="rect">
            <a:avLst/>
          </a:prstGeom>
          <a:noFill/>
        </p:spPr>
      </p:pic>
      <p:pic>
        <p:nvPicPr>
          <p:cNvPr id="1027" name="Picture 3" descr="C:\Users\chandan\Desktop\flower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7410" y="4038600"/>
            <a:ext cx="399088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153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</a:rPr>
              <a:t>              শিখনফল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839200" cy="5509200"/>
          </a:xfrm>
          <a:prstGeom prst="rect">
            <a:avLst/>
          </a:prstGeom>
          <a:gradFill>
            <a:gsLst>
              <a:gs pos="62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dirty="0" smtClean="0"/>
          </a:p>
          <a:p>
            <a:r>
              <a:rPr lang="bn-IN" sz="3200" dirty="0" smtClean="0"/>
              <a:t>এ পাঠ শেষে শিক্ষার্থীরা-</a:t>
            </a:r>
          </a:p>
          <a:p>
            <a:r>
              <a:rPr lang="bn-IN" sz="3200" dirty="0" smtClean="0"/>
              <a:t># বাংলাদেশের স্বাধীনতা অর্জনে ৭ই মার্চের  </a:t>
            </a:r>
          </a:p>
          <a:p>
            <a:r>
              <a:rPr lang="bn-IN" sz="3200" dirty="0" smtClean="0"/>
              <a:t>  ভাষণের গুরুত্ব বিশ্লেষণ করতে পারবে ।</a:t>
            </a:r>
          </a:p>
          <a:p>
            <a:r>
              <a:rPr lang="bn-IN" sz="3200" dirty="0" smtClean="0"/>
              <a:t># মহান মুক্তিযুদ্ধের ঐতিহাসিক</a:t>
            </a:r>
            <a:r>
              <a:rPr lang="bn-IN" sz="3200" dirty="0"/>
              <a:t> </a:t>
            </a:r>
            <a:r>
              <a:rPr lang="bn-IN" sz="3200" dirty="0" smtClean="0"/>
              <a:t>তাৎপর্য বিশ্লেষণ  </a:t>
            </a:r>
          </a:p>
          <a:p>
            <a:r>
              <a:rPr lang="bn-IN" sz="3200" dirty="0" smtClean="0"/>
              <a:t>  করতে পারবে ।</a:t>
            </a:r>
          </a:p>
          <a:p>
            <a:r>
              <a:rPr lang="bn-IN" sz="3200" dirty="0" smtClean="0"/>
              <a:t># দেশের প্রতি ভালোবাসা, গণতন্ত্র এবং </a:t>
            </a:r>
          </a:p>
          <a:p>
            <a:r>
              <a:rPr lang="bn-IN" sz="3200" dirty="0" smtClean="0"/>
              <a:t>  মুক্তিযোদ্ধাদের প্রতি শ্রদ্ধা পোষণ করতে পারবে।</a:t>
            </a:r>
          </a:p>
          <a:p>
            <a:r>
              <a:rPr lang="bn-IN" sz="3200" dirty="0" smtClean="0"/>
              <a:t># স্বাধীনতাযুদ্ধ পরিচালনায় মুজিবনগর সরকারের   </a:t>
            </a:r>
          </a:p>
          <a:p>
            <a:r>
              <a:rPr lang="bn-IN" sz="3200" dirty="0" smtClean="0"/>
              <a:t>  ভুমিকা মূল্যায়ন করতে পারবে।</a:t>
            </a:r>
          </a:p>
          <a:p>
            <a:endParaRPr lang="b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handan\Desktop\flower\IMG_20190723_131358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8081" y="42291000"/>
            <a:ext cx="6346120" cy="3295650"/>
          </a:xfrm>
          <a:prstGeom prst="rect">
            <a:avLst/>
          </a:prstGeom>
          <a:noFill/>
        </p:spPr>
      </p:pic>
      <p:pic>
        <p:nvPicPr>
          <p:cNvPr id="1029" name="Picture 5" descr="C:\Users\chandan\Desktop\flower\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153400" cy="5059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নিচের অংশটি পড়ি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dan\Desktop\flower\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5920"/>
            <a:ext cx="8382000" cy="4907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নিচের অংশটি পড়ি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267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/>
              <a:t>৭ ই মার্চের ভাষণ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010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প্রত্যেক ঘরে ঘরে দুর্গ গড়ে তোলো।তোমাদের যা কিছু আছে তাই নিয়ে শ্ত্রুর মোকাবেলা করতে হবে। তিনি আরও বলেন , রক্ত যখন দিয়েছি ,রক্ত আরও দেব, এদেশের মানুষকে মুক্ত করে ছাড়ব ইনসাল্লাহ।এবারের সংগ্রাম আমাদের মুক্তির সংগ্রাম, এবারের সংগ্রাম আমাদের স্বাধীনতার সংগ্রাম।জয়বাংলা।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</TotalTime>
  <Words>301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chandan</dc:creator>
  <cp:lastModifiedBy>chandan</cp:lastModifiedBy>
  <cp:revision>38</cp:revision>
  <dcterms:created xsi:type="dcterms:W3CDTF">2019-07-23T05:03:40Z</dcterms:created>
  <dcterms:modified xsi:type="dcterms:W3CDTF">2019-07-27T08:02:26Z</dcterms:modified>
</cp:coreProperties>
</file>