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7" r:id="rId3"/>
    <p:sldId id="259" r:id="rId4"/>
    <p:sldId id="260" r:id="rId5"/>
    <p:sldId id="262" r:id="rId6"/>
    <p:sldId id="263" r:id="rId7"/>
    <p:sldId id="267" r:id="rId8"/>
    <p:sldId id="280" r:id="rId9"/>
    <p:sldId id="281" r:id="rId10"/>
    <p:sldId id="272" r:id="rId11"/>
    <p:sldId id="284" r:id="rId12"/>
    <p:sldId id="276" r:id="rId13"/>
    <p:sldId id="277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4BD"/>
    <a:srgbClr val="DE4A22"/>
    <a:srgbClr val="CC6600"/>
    <a:srgbClr val="3709B7"/>
    <a:srgbClr val="D8D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F4EF798-4116-4581-877A-7EDD6AAA54D0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FB4FCA3-1058-44E3-816F-5F04E5FEDD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7257.JPG"/>
          <p:cNvPicPr>
            <a:picLocks noChangeAspect="1"/>
          </p:cNvPicPr>
          <p:nvPr/>
        </p:nvPicPr>
        <p:blipFill>
          <a:blip r:embed="rId2" cstate="print"/>
          <a:srcRect l="3284" t="20502" r="44420" b="26954"/>
          <a:stretch>
            <a:fillRect/>
          </a:stretch>
        </p:blipFill>
        <p:spPr>
          <a:xfrm>
            <a:off x="0" y="-1"/>
            <a:ext cx="9144000" cy="68902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6800" y="3048000"/>
            <a:ext cx="6477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ln>
                  <a:solidFill>
                    <a:srgbClr val="FF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>
                <a:solidFill>
                  <a:srgbClr val="FF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4652"/>
            <a:ext cx="2743200" cy="1676400"/>
          </a:xfrm>
          <a:prstGeom prst="rightArrow">
            <a:avLst/>
          </a:prstGeom>
          <a:ln w="38100">
            <a:solidFill>
              <a:srgbClr val="7030A0"/>
            </a:solidFill>
          </a:ln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পরিচিতি: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26" y="1981200"/>
            <a:ext cx="4572000" cy="3886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সিদ্দিকুর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শিক্ষক  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আলাদিপুর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সদর,রাজবাড়ী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0200" y="2057400"/>
            <a:ext cx="365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শ্রেণী: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বিষয়: রসায়ন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সাধারণ পাঠ: পরমাণুর গঠন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81000"/>
            <a:ext cx="1447800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entr" presetSubtype="0" decel="100000" fill="hold" grpId="2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4" presetClass="exit" presetSubtype="0" decel="100000" fill="hold" grpId="3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uiExpand="1" build="p"/>
      <p:bldP spid="3" grpId="1" uiExpand="1" build="p"/>
      <p:bldP spid="9" grpId="2"/>
      <p:bldP spid="9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52400"/>
            <a:ext cx="4297680" cy="765048"/>
          </a:xfrm>
          <a:ln>
            <a:noFill/>
          </a:ln>
        </p:spPr>
        <p:txBody>
          <a:bodyPr>
            <a:noAutofit/>
          </a:bodyPr>
          <a:lstStyle/>
          <a:p>
            <a:pPr>
              <a:buNone/>
            </a:pPr>
            <a:r>
              <a:rPr lang="bn-BD" sz="4800" u="sng" dirty="0" smtClean="0">
                <a:latin typeface="NikoshBAN" pitchFamily="2" charset="0"/>
                <a:cs typeface="NikoshBAN" pitchFamily="2" charset="0"/>
              </a:rPr>
              <a:t>চিত্রটি লক্ষ্য কর:</a:t>
            </a:r>
            <a:endParaRPr lang="en-US" sz="4800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EarthZP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105400"/>
            <a:ext cx="8077200" cy="1051560"/>
          </a:xfrm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কি দেখছ?</a:t>
            </a:r>
            <a:endParaRPr lang="en-US" sz="8800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593467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 মডেল</a:t>
            </a:r>
            <a:endParaRPr lang="en-US" sz="54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2" grpId="0"/>
      <p:bldP spid="2" grpId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রাদারফোর্ডের পরমাণুর মডেল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228600"/>
            <a:ext cx="3195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Aug-cartoon.jpg"/>
          <p:cNvPicPr>
            <a:picLocks noChangeAspect="1"/>
          </p:cNvPicPr>
          <p:nvPr/>
        </p:nvPicPr>
        <p:blipFill>
          <a:blip r:embed="rId2"/>
          <a:srcRect l="5431" r="5112"/>
          <a:stretch>
            <a:fillRect/>
          </a:stretch>
        </p:blipFill>
        <p:spPr>
          <a:xfrm>
            <a:off x="6437811" y="2895600"/>
            <a:ext cx="2667000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28268" y="11430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endParaRPr lang="bn-BD" sz="16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268" y="2042279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মৌলিক কণিকা গুলোর নাম বলতে পারবে।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2667000"/>
            <a:ext cx="701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 সম্পর্কে রাদারফোর্ডের মডেল 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lvl="1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বর্ণনা করতে পারবে।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733800"/>
            <a:ext cx="701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রাদারফোর্ডের পরমাণু মডেলের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সীমাবদ্ধতা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lvl="1"/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8" presetClass="exit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7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79" dur="308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80" dur="308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81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82" dur="308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83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457200" y="1678011"/>
            <a:ext cx="2672153" cy="2926644"/>
          </a:xfrm>
          <a:prstGeom prst="ellipse">
            <a:avLst/>
          </a:prstGeom>
          <a:solidFill>
            <a:srgbClr val="00B0F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250474" y="2471055"/>
            <a:ext cx="1934936" cy="14026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265397" y="2089009"/>
            <a:ext cx="2087196" cy="2247751"/>
          </a:xfrm>
          <a:prstGeom prst="ellipse">
            <a:avLst/>
          </a:prstGeom>
          <a:solidFill>
            <a:schemeClr val="accent2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ইলেক্ট্রন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98705" y="1394107"/>
            <a:ext cx="2085917" cy="2158281"/>
          </a:xfrm>
          <a:prstGeom prst="ellipse">
            <a:avLst/>
          </a:prstGeom>
          <a:solidFill>
            <a:schemeClr val="accent5">
              <a:lumMod val="75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73562" y="3017438"/>
            <a:ext cx="2039903" cy="2196817"/>
          </a:xfrm>
          <a:prstGeom prst="ellipse">
            <a:avLst/>
          </a:prstGeom>
          <a:solidFill>
            <a:schemeClr val="bg2">
              <a:lumMod val="5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93" accel="100000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55" dur="308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56" dur="308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57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58" dur="308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59" dur="193">
                                          <p:stCondLst>
                                            <p:cond delay="3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8" presetClass="exit" presetSubtype="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391401" y="3593752"/>
            <a:ext cx="1143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1" y="4434835"/>
            <a:ext cx="1143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71800" y="2423159"/>
            <a:ext cx="990600" cy="9144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175864" y="1432559"/>
            <a:ext cx="1282337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কক্ষপথ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562601" y="1661159"/>
            <a:ext cx="1613264" cy="274319"/>
            <a:chOff x="4724400" y="672737"/>
            <a:chExt cx="2477590" cy="228600"/>
          </a:xfrm>
        </p:grpSpPr>
        <p:cxnSp>
          <p:nvCxnSpPr>
            <p:cNvPr id="58" name="Straight Connector 57"/>
            <p:cNvCxnSpPr/>
            <p:nvPr/>
          </p:nvCxnSpPr>
          <p:spPr>
            <a:xfrm rot="10800000">
              <a:off x="5867401" y="672737"/>
              <a:ext cx="1334589" cy="3301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rot="10800000" flipV="1">
              <a:off x="4724400" y="672737"/>
              <a:ext cx="1143000" cy="2286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Oval 65"/>
          <p:cNvSpPr/>
          <p:nvPr/>
        </p:nvSpPr>
        <p:spPr>
          <a:xfrm>
            <a:off x="1066800" y="746759"/>
            <a:ext cx="4791893" cy="44958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7" name="Group 10"/>
          <p:cNvGrpSpPr/>
          <p:nvPr/>
        </p:nvGrpSpPr>
        <p:grpSpPr>
          <a:xfrm>
            <a:off x="3037117" y="2512420"/>
            <a:ext cx="856591" cy="711991"/>
            <a:chOff x="4218714" y="2411876"/>
            <a:chExt cx="1035225" cy="808533"/>
          </a:xfrm>
        </p:grpSpPr>
        <p:sp>
          <p:nvSpPr>
            <p:cNvPr id="68" name="Oval 3"/>
            <p:cNvSpPr/>
            <p:nvPr/>
          </p:nvSpPr>
          <p:spPr>
            <a:xfrm>
              <a:off x="4218714" y="2411876"/>
              <a:ext cx="609600" cy="53339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+</a:t>
              </a:r>
              <a:endParaRPr lang="en-US" sz="2800" dirty="0"/>
            </a:p>
          </p:txBody>
        </p:sp>
        <p:sp>
          <p:nvSpPr>
            <p:cNvPr id="69" name="Oval 68"/>
            <p:cNvSpPr/>
            <p:nvPr/>
          </p:nvSpPr>
          <p:spPr>
            <a:xfrm>
              <a:off x="4644339" y="2687009"/>
              <a:ext cx="609600" cy="5334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0" name="Oval 69"/>
          <p:cNvSpPr/>
          <p:nvPr/>
        </p:nvSpPr>
        <p:spPr>
          <a:xfrm>
            <a:off x="5562600" y="2423159"/>
            <a:ext cx="456283" cy="4564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7262948" y="2420276"/>
            <a:ext cx="1295400" cy="523220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ইলেক্ট্রন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Arrow Connector 13"/>
          <p:cNvCxnSpPr>
            <a:stCxn id="5" idx="1"/>
            <a:endCxn id="70" idx="6"/>
          </p:cNvCxnSpPr>
          <p:nvPr/>
        </p:nvCxnSpPr>
        <p:spPr>
          <a:xfrm rot="10800000">
            <a:off x="6018884" y="2651402"/>
            <a:ext cx="1244065" cy="3048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/>
          <p:cNvGrpSpPr/>
          <p:nvPr/>
        </p:nvGrpSpPr>
        <p:grpSpPr>
          <a:xfrm>
            <a:off x="3276600" y="2804159"/>
            <a:ext cx="4114801" cy="1907178"/>
            <a:chOff x="3276600" y="2895600"/>
            <a:chExt cx="4114801" cy="1907178"/>
          </a:xfrm>
        </p:grpSpPr>
        <p:cxnSp>
          <p:nvCxnSpPr>
            <p:cNvPr id="31" name="Straight Arrow Connector 30"/>
            <p:cNvCxnSpPr/>
            <p:nvPr/>
          </p:nvCxnSpPr>
          <p:spPr>
            <a:xfrm rot="16200000" flipV="1">
              <a:off x="2895600" y="3276600"/>
              <a:ext cx="1905000" cy="1143000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4406537" y="4790064"/>
              <a:ext cx="2984864" cy="127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3772990" y="2980507"/>
            <a:ext cx="3657600" cy="900981"/>
            <a:chOff x="3733801" y="3124200"/>
            <a:chExt cx="3657600" cy="900981"/>
          </a:xfrm>
        </p:grpSpPr>
        <p:cxnSp>
          <p:nvCxnSpPr>
            <p:cNvPr id="20" name="Straight Arrow Connector 19"/>
            <p:cNvCxnSpPr/>
            <p:nvPr/>
          </p:nvCxnSpPr>
          <p:spPr>
            <a:xfrm rot="10800000">
              <a:off x="3733801" y="3124200"/>
              <a:ext cx="3200409" cy="856496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6934200" y="3975463"/>
              <a:ext cx="457201" cy="49718"/>
            </a:xfrm>
            <a:prstGeom prst="line">
              <a:avLst/>
            </a:prstGeom>
            <a:ln w="571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6781800" y="3352800"/>
            <a:ext cx="1905000" cy="190500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Arrow Connector 29"/>
          <p:cNvCxnSpPr/>
          <p:nvPr/>
        </p:nvCxnSpPr>
        <p:spPr>
          <a:xfrm rot="10800000">
            <a:off x="3886200" y="3200400"/>
            <a:ext cx="2895600" cy="990600"/>
          </a:xfrm>
          <a:prstGeom prst="straightConnector1">
            <a:avLst/>
          </a:prstGeom>
          <a:ln w="571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58000" y="39624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নিউক্লয়াস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6" presetClass="exit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9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pat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399 -0.27963 C -0.10938 -0.27963 0.00851 -0.13333 0.00851 0.04815 C 0.00851 0.22824 -0.10938 0.37593 -0.25399 0.37593 C -0.39878 0.37593 -0.51649 0.22824 -0.51649 0.04815 C -0.51649 -0.13333 -0.39878 -0.27963 -0.25399 -0.27963 Z " pathEditMode="relative" rAng="0" ptsTypes="fffff">
                                      <p:cBhvr>
                                        <p:cTn id="13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6" grpId="0"/>
      <p:bldP spid="6" grpId="1"/>
      <p:bldP spid="19" grpId="0" animBg="1"/>
      <p:bldP spid="19" grpId="1" animBg="1"/>
      <p:bldP spid="66" grpId="0" animBg="1"/>
      <p:bldP spid="70" grpId="0" animBg="1"/>
      <p:bldP spid="70" grpId="1" animBg="1"/>
      <p:bldP spid="5" grpId="0" animBg="1"/>
      <p:bldP spid="5" grpId="1" animBg="1"/>
      <p:bldP spid="28" grpId="0" animBg="1"/>
      <p:bldP spid="28" grpId="1" animBg="1"/>
      <p:bldP spid="34" grpId="0"/>
      <p:bldP spid="3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791200" y="2057400"/>
            <a:ext cx="3126378" cy="2590800"/>
            <a:chOff x="1536278" y="406801"/>
            <a:chExt cx="6092429" cy="5105400"/>
          </a:xfrm>
        </p:grpSpPr>
        <p:sp>
          <p:nvSpPr>
            <p:cNvPr id="6" name="Oval 5"/>
            <p:cNvSpPr/>
            <p:nvPr/>
          </p:nvSpPr>
          <p:spPr>
            <a:xfrm>
              <a:off x="1536278" y="406801"/>
              <a:ext cx="6092429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060647" y="2622630"/>
              <a:ext cx="1066799" cy="838200"/>
              <a:chOff x="4060647" y="2622630"/>
              <a:chExt cx="1066799" cy="8382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060647" y="2622630"/>
                <a:ext cx="609600" cy="533399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517847" y="2927431"/>
                <a:ext cx="609599" cy="533399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8077200" y="2126164"/>
            <a:ext cx="457200" cy="457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57912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H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পরমাণু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1371600"/>
            <a:ext cx="5334000" cy="4267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427515" y="3085006"/>
            <a:ext cx="6096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618015" y="2593069"/>
            <a:ext cx="304800" cy="304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676400" y="4001633"/>
            <a:ext cx="304800" cy="381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343400" y="4419600"/>
            <a:ext cx="457200" cy="5334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4419600" y="1676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5-Point Star 25"/>
          <p:cNvSpPr/>
          <p:nvPr/>
        </p:nvSpPr>
        <p:spPr>
          <a:xfrm>
            <a:off x="4419600" y="2971795"/>
            <a:ext cx="76200" cy="76200"/>
          </a:xfrm>
          <a:prstGeom prst="star5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>
            <a:off x="3276600" y="25907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5-Point Star 33"/>
          <p:cNvSpPr/>
          <p:nvPr/>
        </p:nvSpPr>
        <p:spPr>
          <a:xfrm>
            <a:off x="2362200" y="14478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5-Point Star 35"/>
          <p:cNvSpPr/>
          <p:nvPr/>
        </p:nvSpPr>
        <p:spPr>
          <a:xfrm>
            <a:off x="1905000" y="43433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5-Point Star 36"/>
          <p:cNvSpPr/>
          <p:nvPr/>
        </p:nvSpPr>
        <p:spPr>
          <a:xfrm>
            <a:off x="609600" y="52578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5-Point Star 37"/>
          <p:cNvSpPr/>
          <p:nvPr/>
        </p:nvSpPr>
        <p:spPr>
          <a:xfrm>
            <a:off x="457200" y="4343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5-Point Star 39"/>
          <p:cNvSpPr/>
          <p:nvPr/>
        </p:nvSpPr>
        <p:spPr>
          <a:xfrm>
            <a:off x="1371600" y="1752595"/>
            <a:ext cx="76200" cy="76200"/>
          </a:xfrm>
          <a:prstGeom prst="star5">
            <a:avLst/>
          </a:prstGeom>
          <a:solidFill>
            <a:srgbClr val="FFFF0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5-Point Star 40"/>
          <p:cNvSpPr/>
          <p:nvPr/>
        </p:nvSpPr>
        <p:spPr>
          <a:xfrm>
            <a:off x="1219200" y="29717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5-Point Star 41"/>
          <p:cNvSpPr/>
          <p:nvPr/>
        </p:nvSpPr>
        <p:spPr>
          <a:xfrm>
            <a:off x="304800" y="1752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5-Point Star 42"/>
          <p:cNvSpPr/>
          <p:nvPr/>
        </p:nvSpPr>
        <p:spPr>
          <a:xfrm>
            <a:off x="5257800" y="48767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5-Point Star 43"/>
          <p:cNvSpPr/>
          <p:nvPr/>
        </p:nvSpPr>
        <p:spPr>
          <a:xfrm>
            <a:off x="4648200" y="45719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5-Point Star 44"/>
          <p:cNvSpPr/>
          <p:nvPr/>
        </p:nvSpPr>
        <p:spPr>
          <a:xfrm>
            <a:off x="4114800" y="5410200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5-Point Star 45"/>
          <p:cNvSpPr/>
          <p:nvPr/>
        </p:nvSpPr>
        <p:spPr>
          <a:xfrm>
            <a:off x="3048000" y="47243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07422" y="1672039"/>
            <a:ext cx="4495800" cy="3657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970315" y="2704006"/>
            <a:ext cx="1600200" cy="1371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574074" y="2336068"/>
            <a:ext cx="2438400" cy="2299063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676400" y="5783759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51" name="Cloud 50"/>
          <p:cNvSpPr/>
          <p:nvPr/>
        </p:nvSpPr>
        <p:spPr>
          <a:xfrm>
            <a:off x="4259240" y="1371600"/>
            <a:ext cx="1219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loud 51"/>
          <p:cNvSpPr/>
          <p:nvPr/>
        </p:nvSpPr>
        <p:spPr>
          <a:xfrm>
            <a:off x="304800" y="2057395"/>
            <a:ext cx="838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71500" y="127337"/>
            <a:ext cx="83460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 দুইটিতে কি কি মিল রয়েছে</a:t>
            </a:r>
            <a:r>
              <a:rPr lang="en-US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</a:t>
            </a:r>
            <a:r>
              <a:rPr lang="bn-BD" sz="6000" dirty="0" smtClean="0">
                <a:solidFill>
                  <a:srgbClr val="0334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solidFill>
                <a:srgbClr val="0334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51137"/>
            <a:ext cx="784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চিত্র দুইটি ভালভাবে লক্ষ্য কর: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5-Point Star 55"/>
          <p:cNvSpPr/>
          <p:nvPr/>
        </p:nvSpPr>
        <p:spPr>
          <a:xfrm>
            <a:off x="1371600" y="5181600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416 C 0.04809 -0.00416 0.0875 0.04024 0.0875 0.09598 C 0.0875 0.15079 0.04809 0.19588 -1.38889E-6 0.19588 C -0.04844 0.19588 -0.0875 0.15079 -0.0875 0.09598 C -0.0875 0.04024 -0.04844 -0.00416 -1.38889E-6 -0.00416 Z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451 -0.26874 C 0.17795 -0.26874 0.23785 -0.19404 0.23785 -0.10222 C 0.23785 -0.01041 0.17795 0.06452 0.10451 0.06452 C 0.0309 0.06452 -0.02882 -0.01041 -0.02882 -0.10222 C -0.02882 -0.19404 0.0309 -0.26874 0.10451 -0.26874 Z " pathEditMode="relative" rAng="0" ptsTypes="fffff">
                                      <p:cBhvr>
                                        <p:cTn id="1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75 -0.43848 C -0.05208 -0.43848 0.05833 -0.31938 0.05833 -0.17276 C 0.05833 -0.02659 -0.05208 0.09297 -0.1875 0.09297 C -0.32309 0.09297 -0.43333 -0.02659 -0.43333 -0.17276 C -0.43333 -0.31938 -0.32309 -0.43848 -0.1875 -0.43848 Z " pathEditMode="relative" rAng="0" ptsTypes="fffff">
                                      <p:cBhvr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7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0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451 -0.0444 C -0.01093 -0.0444 0.06667 0.03978 0.06667 0.14454 C 0.06667 0.24769 -0.01093 0.33349 -0.10451 0.33349 C -0.19878 0.33349 -0.275 0.24769 -0.275 0.14454 C -0.275 0.03978 -0.19878 -0.0444 -0.10451 -0.0444 Z " pathEditMode="relative" rAng="0" ptsTypes="fffff">
                                      <p:cBhvr>
                                        <p:cTn id="6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8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0"/>
                            </p:stCondLst>
                            <p:childTnLst>
                              <p:par>
                                <p:cTn id="75" presetID="52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10" grpId="0"/>
      <p:bldP spid="10" grpId="1"/>
      <p:bldP spid="9" grpId="0" animBg="1"/>
      <p:bldP spid="9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6" grpId="0" animBg="1"/>
      <p:bldP spid="26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/>
      <p:bldP spid="50" grpId="1"/>
      <p:bldP spid="51" grpId="0" animBg="1"/>
      <p:bldP spid="52" grpId="0" animBg="1"/>
      <p:bldP spid="35" grpId="0"/>
      <p:bldP spid="35" grpId="1"/>
      <p:bldP spid="2" grpId="0"/>
      <p:bldP spid="2" grpId="1"/>
      <p:bldP spid="56" grpId="0" animBg="1"/>
      <p:bldP spid="5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877388" y="659674"/>
            <a:ext cx="7809411" cy="5638800"/>
            <a:chOff x="1837507" y="406801"/>
            <a:chExt cx="5959061" cy="5105400"/>
          </a:xfrm>
        </p:grpSpPr>
        <p:sp>
          <p:nvSpPr>
            <p:cNvPr id="10" name="Oval 9"/>
            <p:cNvSpPr/>
            <p:nvPr/>
          </p:nvSpPr>
          <p:spPr>
            <a:xfrm>
              <a:off x="1837507" y="406801"/>
              <a:ext cx="5959061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12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" name="Oval 13"/>
          <p:cNvSpPr/>
          <p:nvPr/>
        </p:nvSpPr>
        <p:spPr>
          <a:xfrm>
            <a:off x="5257800" y="470848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5" name="Right Arrow 14"/>
          <p:cNvSpPr/>
          <p:nvPr/>
        </p:nvSpPr>
        <p:spPr>
          <a:xfrm>
            <a:off x="5105400" y="2438400"/>
            <a:ext cx="2352223" cy="913309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কেন্দ্রাদিগ বল</a:t>
            </a:r>
            <a:endParaRPr lang="en-US" sz="3200" dirty="0"/>
          </a:p>
        </p:txBody>
      </p:sp>
      <p:sp>
        <p:nvSpPr>
          <p:cNvPr id="20" name="Left Arrow 19"/>
          <p:cNvSpPr/>
          <p:nvPr/>
        </p:nvSpPr>
        <p:spPr>
          <a:xfrm>
            <a:off x="5410200" y="3298370"/>
            <a:ext cx="2362200" cy="914400"/>
          </a:xfrm>
          <a:prstGeom prst="lef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আকর্ষণ বল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559 -0.01665 C 0.14931 -0.01665 0.34445 0.16813 0.34445 0.39963 C 0.34445 0.62766 0.14931 0.81591 -0.08559 0.81591 C -0.32291 0.81591 -0.51389 0.62766 -0.51389 0.39963 C -0.51389 0.16813 -0.32291 -0.01665 -0.08559 -0.01665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416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path" presetSubtype="0" repeatCount="indefinite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69 -7.40741E-7 L 0.10833 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17 1.46161E-6 L -0.0875 -0.003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5" grpId="2" animBg="1"/>
      <p:bldP spid="20" grpId="1" animBg="1"/>
      <p:bldP spid="20" grpId="2" animBg="1"/>
      <p:bldP spid="20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524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সীমাবদ্ধতা: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828800" y="1143000"/>
            <a:ext cx="6248400" cy="4419600"/>
            <a:chOff x="1837507" y="406801"/>
            <a:chExt cx="5791200" cy="5105400"/>
          </a:xfrm>
        </p:grpSpPr>
        <p:sp>
          <p:nvSpPr>
            <p:cNvPr id="11" name="Oval 10"/>
            <p:cNvSpPr/>
            <p:nvPr/>
          </p:nvSpPr>
          <p:spPr>
            <a:xfrm>
              <a:off x="1837507" y="406801"/>
              <a:ext cx="5791200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16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8" name="Oval 17"/>
          <p:cNvSpPr/>
          <p:nvPr/>
        </p:nvSpPr>
        <p:spPr>
          <a:xfrm>
            <a:off x="1524000" y="3187890"/>
            <a:ext cx="609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8.51064E-7 C -0.01025 -0.16859 0.11996 -0.31337 0.29513 -0.324 C 0.46215 -0.3358 0.61857 -0.22363 0.62899 -0.06013 C 0.64236 0.09089 0.53246 0.23127 0.37569 0.24121 C 0.23246 0.24908 0.09635 0.15588 0.08593 0.0155 C 0.07569 -0.11309 0.16701 -0.23358 0.3 -0.24329 C 0.42274 -0.25069 0.53784 -0.17299 0.54566 -0.05504 C 0.55347 0.05019 0.4802 0.15333 0.37066 0.15796 C 0.27152 0.16559 0.1776 0.10592 0.16944 0.00995 C 0.16458 -0.07562 0.21927 -0.15795 0.30538 -0.16304 C 0.38107 -0.16859 0.45677 -0.1228 0.46215 -0.04995 C 0.46701 0.01272 0.42829 0.07262 0.36527 0.07771 C 0.31319 0.08303 0.25833 0.05504 0.25538 0.00555 C 0.25052 -0.03561 0.27152 -0.0777 0.31024 -0.08326 C 0.34201 -0.08326 0.37326 -0.07262 0.37829 -0.04533 C 0.38107 -0.02775 0.37569 -0.00994 0.36007 -0.00208 C 0.3526 -8.51064E-7 0.34722 -8.51064E-7 0.33941 -0.00208 " pathEditMode="relative" rAng="0" ptsTypes="fffffffffffffffff">
                                      <p:cBhvr>
                                        <p:cTn id="32" dur="8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97" y="-43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18" grpId="1" animBg="1"/>
      <p:bldP spid="1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5867400" y="1650594"/>
            <a:ext cx="2971800" cy="2590800"/>
            <a:chOff x="1837507" y="406801"/>
            <a:chExt cx="5791200" cy="5105400"/>
          </a:xfrm>
        </p:grpSpPr>
        <p:sp>
          <p:nvSpPr>
            <p:cNvPr id="6" name="Oval 5"/>
            <p:cNvSpPr/>
            <p:nvPr/>
          </p:nvSpPr>
          <p:spPr>
            <a:xfrm>
              <a:off x="1837507" y="406801"/>
              <a:ext cx="5791200" cy="510540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10"/>
            <p:cNvGrpSpPr/>
            <p:nvPr/>
          </p:nvGrpSpPr>
          <p:grpSpPr>
            <a:xfrm>
              <a:off x="4199707" y="2464201"/>
              <a:ext cx="1066800" cy="838200"/>
              <a:chOff x="4199707" y="2464201"/>
              <a:chExt cx="1066800" cy="8382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199707" y="2464201"/>
                <a:ext cx="609600" cy="533400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+</a:t>
                </a:r>
                <a:endParaRPr lang="en-US" sz="2800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4656907" y="2769001"/>
                <a:ext cx="609600" cy="533400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8574206" y="2829988"/>
            <a:ext cx="457200" cy="3853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-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0" y="5638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H</a:t>
            </a:r>
            <a:r>
              <a:rPr lang="en-US" dirty="0" smtClean="0"/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পরমাণু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252" y="533401"/>
            <a:ext cx="5434148" cy="5029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shade val="30000"/>
                  <a:satMod val="115000"/>
                </a:schemeClr>
              </a:gs>
              <a:gs pos="50000">
                <a:schemeClr val="tx1">
                  <a:lumMod val="50000"/>
                  <a:lumOff val="50000"/>
                  <a:shade val="67500"/>
                  <a:satMod val="115000"/>
                </a:schemeClr>
              </a:gs>
              <a:gs pos="100000">
                <a:schemeClr val="tx1">
                  <a:lumMod val="50000"/>
                  <a:lumOff val="5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427515" y="2627806"/>
            <a:ext cx="609600" cy="609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সূর্য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550522" y="2133638"/>
            <a:ext cx="304800" cy="3048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704184" y="3608117"/>
            <a:ext cx="304800" cy="381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392304" y="3886195"/>
            <a:ext cx="457200" cy="5334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5-Point Star 16"/>
          <p:cNvSpPr/>
          <p:nvPr/>
        </p:nvSpPr>
        <p:spPr>
          <a:xfrm>
            <a:off x="4419600" y="1219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5-Point Star 25"/>
          <p:cNvSpPr/>
          <p:nvPr/>
        </p:nvSpPr>
        <p:spPr>
          <a:xfrm>
            <a:off x="4419600" y="2514595"/>
            <a:ext cx="76200" cy="76200"/>
          </a:xfrm>
          <a:prstGeom prst="star5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>
            <a:off x="3276600" y="2133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5-Point Star 33"/>
          <p:cNvSpPr/>
          <p:nvPr/>
        </p:nvSpPr>
        <p:spPr>
          <a:xfrm>
            <a:off x="2362200" y="914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5-Point Star 35"/>
          <p:cNvSpPr/>
          <p:nvPr/>
        </p:nvSpPr>
        <p:spPr>
          <a:xfrm>
            <a:off x="1905000" y="3886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5-Point Star 36"/>
          <p:cNvSpPr/>
          <p:nvPr/>
        </p:nvSpPr>
        <p:spPr>
          <a:xfrm>
            <a:off x="1371600" y="5105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5-Point Star 37"/>
          <p:cNvSpPr/>
          <p:nvPr/>
        </p:nvSpPr>
        <p:spPr>
          <a:xfrm>
            <a:off x="457200" y="38861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5-Point Star 39"/>
          <p:cNvSpPr/>
          <p:nvPr/>
        </p:nvSpPr>
        <p:spPr>
          <a:xfrm>
            <a:off x="1371600" y="12953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5-Point Star 40"/>
          <p:cNvSpPr/>
          <p:nvPr/>
        </p:nvSpPr>
        <p:spPr>
          <a:xfrm>
            <a:off x="1219200" y="2514595"/>
            <a:ext cx="76200" cy="76200"/>
          </a:xfrm>
          <a:prstGeom prst="star5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5-Point Star 41"/>
          <p:cNvSpPr/>
          <p:nvPr/>
        </p:nvSpPr>
        <p:spPr>
          <a:xfrm>
            <a:off x="304800" y="12953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5-Point Star 42"/>
          <p:cNvSpPr/>
          <p:nvPr/>
        </p:nvSpPr>
        <p:spPr>
          <a:xfrm>
            <a:off x="5257800" y="44195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5-Point Star 43"/>
          <p:cNvSpPr/>
          <p:nvPr/>
        </p:nvSpPr>
        <p:spPr>
          <a:xfrm>
            <a:off x="4648200" y="4114795"/>
            <a:ext cx="76200" cy="76200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5-Point Star 44"/>
          <p:cNvSpPr/>
          <p:nvPr/>
        </p:nvSpPr>
        <p:spPr>
          <a:xfrm>
            <a:off x="4114800" y="5333995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5-Point Star 45"/>
          <p:cNvSpPr/>
          <p:nvPr/>
        </p:nvSpPr>
        <p:spPr>
          <a:xfrm>
            <a:off x="3048000" y="4267195"/>
            <a:ext cx="76200" cy="762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07422" y="1214839"/>
            <a:ext cx="4495800" cy="3657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1970315" y="2246806"/>
            <a:ext cx="1600200" cy="1371600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1574074" y="1878868"/>
            <a:ext cx="2438400" cy="2299063"/>
          </a:xfrm>
          <a:prstGeom prst="ellipse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905000" y="5688874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সৌরজগৎ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sp>
        <p:nvSpPr>
          <p:cNvPr id="51" name="Cloud 50"/>
          <p:cNvSpPr/>
          <p:nvPr/>
        </p:nvSpPr>
        <p:spPr>
          <a:xfrm>
            <a:off x="4191000" y="609595"/>
            <a:ext cx="1219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Cloud 51"/>
          <p:cNvSpPr/>
          <p:nvPr/>
        </p:nvSpPr>
        <p:spPr>
          <a:xfrm>
            <a:off x="304800" y="1600195"/>
            <a:ext cx="838200" cy="609600"/>
          </a:xfrm>
          <a:prstGeom prst="cloud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tint val="66000"/>
                  <a:satMod val="160000"/>
                </a:schemeClr>
              </a:gs>
              <a:gs pos="50000">
                <a:schemeClr val="tx1">
                  <a:lumMod val="50000"/>
                  <a:lumOff val="50000"/>
                  <a:tint val="44500"/>
                  <a:satMod val="160000"/>
                </a:schemeClr>
              </a:gs>
              <a:gs pos="100000">
                <a:schemeClr val="tx1">
                  <a:lumMod val="50000"/>
                  <a:lumOff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416 C 0.05503 -0.00416 0.09444 0.04025 0.09444 0.09598 C 0.09444 0.15079 0.05503 0.19589 0.00694 0.19589 C -0.04149 0.19589 -0.08056 0.15079 -0.08056 0.09598 C -0.08056 0.04025 -0.04149 -0.00416 0.00694 -0.00416 Z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9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61 -0.27798 C 0.17605 -0.27798 0.23594 -0.20328 0.23594 -0.11147 C 0.23594 -0.01942 0.17605 0.05528 0.10261 0.05528 C 0.029 0.05528 -0.03073 -0.01942 -0.03073 -0.11147 C -0.03073 -0.20328 0.029 -0.27798 0.10261 -0.27798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8 -0.42785 C -0.05746 -0.42785 0.05295 -0.30875 0.05295 -0.16212 C 0.05295 -0.01596 -0.05746 0.1036 -0.19288 0.1036 C -0.32847 0.1036 -0.43871 -0.01596 -0.43871 -0.16212 C -0.43871 -0.30875 -0.32847 -0.42785 -0.19288 -0.42785 Z " pathEditMode="relative" rAng="0" ptsTypes="fffff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57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00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10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00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0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50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00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00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00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041 -0.20097 C -0.07152 -0.20097 0.00226 -0.11679 0.00226 -0.01202 C 0.00226 0.09158 -0.07152 0.17692 -0.16041 0.17692 C -0.25017 0.17692 -0.32274 0.09158 -0.32274 -0.01202 C -0.32274 -0.11679 -0.25017 -0.20097 -0.16041 -0.20097 Z " pathEditMode="relative" rAng="0" ptsTypes="fffff">
                                      <p:cBhvr>
                                        <p:cTn id="5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/>
      <p:bldP spid="9" grpId="0" animBg="1"/>
      <p:bldP spid="9" grpId="1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6" grpId="0" animBg="1"/>
      <p:bldP spid="26" grpId="1" animBg="1"/>
      <p:bldP spid="33" grpId="0" animBg="1"/>
      <p:bldP spid="33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9" grpId="0" animBg="1"/>
      <p:bldP spid="50" grpId="0"/>
      <p:bldP spid="51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524000"/>
            <a:ext cx="8686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মৌলিক কণিকাগুলো কি কি?</a:t>
            </a:r>
          </a:p>
          <a:p>
            <a:endParaRPr lang="en-US" sz="4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2819400" cy="1143000"/>
          </a:xfrm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মূল্যায়ন: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2514600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রাদারফোর্ড তার পরমাণু মডেলকে কিসের সাথে তুলনা করেন?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343400"/>
            <a:ext cx="8534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F"/>
            </a:pPr>
            <a:r>
              <a:rPr lang="bn-BD" sz="6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তাড়িতচৌম্বকীয় তত্ত্ব কে আবিষ্কার করেন?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" grpId="0"/>
      <p:bldP spid="2" grpId="1"/>
      <p:bldP spid="7" grpId="0"/>
      <p:bldP spid="7" grpId="1"/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864544"/>
            <a:ext cx="3657600" cy="1143000"/>
          </a:xfrm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বাড়ীর কাজ: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443877"/>
            <a:ext cx="7010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রাদারফোর্ডের পরমাণু মডেল কতটুকু গ্রহনযোগ্য নিজের ভাষায় লিখ?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447189_com_36317285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863" y="317863"/>
            <a:ext cx="1600200" cy="1802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4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from="(ppt_x)" to="(ppt_x+1)" calcmode="lin" valueType="num"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1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962400"/>
            <a:ext cx="7498080" cy="2057400"/>
          </a:xfrm>
        </p:spPr>
        <p:txBody>
          <a:bodyPr>
            <a:noAutofit/>
          </a:bodyPr>
          <a:lstStyle/>
          <a:p>
            <a:pPr algn="ctr"/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tomi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0"/>
            <a:ext cx="4343400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1471</TotalTime>
  <Words>155</Words>
  <Application>Microsoft Office PowerPoint</Application>
  <PresentationFormat>On-screen Show (4:3)</PresentationFormat>
  <Paragraphs>58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Solstice</vt:lpstr>
      <vt:lpstr>PowerPoint Presentation</vt:lpstr>
      <vt:lpstr>পরিচিতি:</vt:lpstr>
      <vt:lpstr>তোমরা কি দেখছ?</vt:lpstr>
      <vt:lpstr>রাদারফোর্ডের পরমাণুর মডেল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মূল্যায়ন:</vt:lpstr>
      <vt:lpstr>বাড়ীর কাজ:</vt:lpstr>
      <vt:lpstr>ধন্যবাদ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পরিচিতিঃ</dc:title>
  <dc:creator>Valued Acer Customer</dc:creator>
  <cp:lastModifiedBy>IT World</cp:lastModifiedBy>
  <cp:revision>802</cp:revision>
  <dcterms:created xsi:type="dcterms:W3CDTF">2012-04-13T09:07:25Z</dcterms:created>
  <dcterms:modified xsi:type="dcterms:W3CDTF">2019-10-25T06:53:42Z</dcterms:modified>
</cp:coreProperties>
</file>