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71" r:id="rId3"/>
    <p:sldId id="256" r:id="rId4"/>
    <p:sldId id="259" r:id="rId5"/>
    <p:sldId id="261" r:id="rId6"/>
    <p:sldId id="266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6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869" autoAdjust="0"/>
  </p:normalViewPr>
  <p:slideViewPr>
    <p:cSldViewPr snapToGrid="0">
      <p:cViewPr>
        <p:scale>
          <a:sx n="72" d="100"/>
          <a:sy n="72" d="100"/>
        </p:scale>
        <p:origin x="-636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934CB-830C-452F-8E84-A03A97A3637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404A5-B33A-4C56-BE34-CF0DBF56A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239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2404A5-B33A-4C56-BE34-CF0DBF56A7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35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50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43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17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870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28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491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56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99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1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15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51610-A902-43EE-8084-32B47B659C0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09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51610-A902-43EE-8084-32B47B659C0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C4DD3-1327-428E-860D-2ECA413D0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89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9808" y="411318"/>
            <a:ext cx="6055827" cy="1325563"/>
          </a:xfrm>
          <a:ln w="5715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948" y="2153685"/>
            <a:ext cx="4572000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119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670" y="669925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sz="7200" u="sng" dirty="0" err="1" smtClean="0">
                <a:solidFill>
                  <a:srgbClr val="C00000"/>
                </a:solidFill>
              </a:rPr>
              <a:t>পরিচিতি</a:t>
            </a:r>
            <a:endParaRPr lang="en-US" sz="7200" u="sng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2209" y="2173357"/>
            <a:ext cx="41611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মোহাম্মদ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সিদ্দিকুর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রহমান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সহকারী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প্রধান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শিক্ষক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আলাদিপুর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উচ্চ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বিদ্যালয়</a:t>
            </a:r>
            <a:endParaRPr lang="en-US" sz="32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রাজবাড়ী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সদর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/>
              </a:rPr>
              <a:t>রাজবাড়ী</a:t>
            </a:r>
            <a:r>
              <a:rPr lang="en-US" sz="3200" dirty="0">
                <a:solidFill>
                  <a:srgbClr val="FF0000"/>
                </a:solidFill>
                <a:latin typeface="NikoshBAN" panose="02000000000000000000"/>
              </a:rPr>
              <a:t> 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17634" y="2173357"/>
            <a:ext cx="40816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–  </a:t>
            </a:r>
            <a:r>
              <a:rPr lang="en-US" sz="32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en-US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–</a:t>
            </a:r>
            <a:r>
              <a:rPr lang="en-US" sz="3200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–</a:t>
            </a:r>
            <a:r>
              <a:rPr lang="en-US" sz="32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-</a:t>
            </a:r>
            <a:r>
              <a:rPr lang="en-US" sz="32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bn-BD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2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154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507" y="2099749"/>
            <a:ext cx="4296068" cy="33337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701" y="2099749"/>
            <a:ext cx="4296068" cy="33337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392701" y="450166"/>
            <a:ext cx="9866874" cy="92333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92701" y="5709586"/>
            <a:ext cx="9866874" cy="45016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জমা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0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667340"/>
            <a:ext cx="10818055" cy="107721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ব্যাংকে টাকা রাখলে ব্যাংক আমাদের কিছু টাকা অতিরিক্ত দেয় । এই অতিরিক্ত টাকাকে আমরা কি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582BF11-AF04-4192-BA0C-65E7B7162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91" y="2543511"/>
            <a:ext cx="2947323" cy="3333751"/>
          </a:xfrm>
          <a:prstGeom prst="rect">
            <a:avLst/>
          </a:prstGeom>
          <a:ln>
            <a:noFill/>
            <a:prstDash val="solid"/>
          </a:ln>
        </p:spPr>
      </p:pic>
      <p:grpSp>
        <p:nvGrpSpPr>
          <p:cNvPr id="7" name="Group 6"/>
          <p:cNvGrpSpPr/>
          <p:nvPr/>
        </p:nvGrpSpPr>
        <p:grpSpPr>
          <a:xfrm>
            <a:off x="8694213" y="2543512"/>
            <a:ext cx="2707518" cy="3333751"/>
            <a:chOff x="8694213" y="2426535"/>
            <a:chExt cx="2707518" cy="414068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3B4849C6-F375-4ECB-9274-B392C38F2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94213" y="2426535"/>
              <a:ext cx="2707518" cy="386219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067F0167-972D-4274-B2B8-2F2C820CE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94097" y="4210388"/>
              <a:ext cx="1207634" cy="2356834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037" y="2543513"/>
            <a:ext cx="3929422" cy="3333750"/>
          </a:xfrm>
          <a:prstGeom prst="rect">
            <a:avLst/>
          </a:prstGeom>
          <a:ln w="28575">
            <a:noFill/>
          </a:ln>
        </p:spPr>
      </p:pic>
      <p:sp>
        <p:nvSpPr>
          <p:cNvPr id="9" name="Right Arrow 8"/>
          <p:cNvSpPr/>
          <p:nvPr/>
        </p:nvSpPr>
        <p:spPr>
          <a:xfrm>
            <a:off x="3263706" y="4501662"/>
            <a:ext cx="801858" cy="3376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8293284" y="4562736"/>
            <a:ext cx="801858" cy="3376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7934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00665"/>
            <a:ext cx="9144000" cy="1001859"/>
          </a:xfrm>
          <a:ln w="38100">
            <a:solidFill>
              <a:srgbClr val="00B050"/>
            </a:solidFill>
          </a:ln>
        </p:spPr>
        <p:txBody>
          <a:bodyPr/>
          <a:lstStyle/>
          <a:p>
            <a:r>
              <a:rPr lang="en-US" dirty="0" err="1" smtClean="0"/>
              <a:t>পাঠ</a:t>
            </a:r>
            <a:r>
              <a:rPr lang="en-US" dirty="0" smtClean="0"/>
              <a:t> </a:t>
            </a:r>
            <a:r>
              <a:rPr lang="en-US" dirty="0" err="1" smtClean="0"/>
              <a:t>শিরোনাম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33227"/>
            <a:ext cx="9144000" cy="1321654"/>
          </a:xfrm>
        </p:spPr>
        <p:txBody>
          <a:bodyPr>
            <a:noAutofit/>
          </a:bodyPr>
          <a:lstStyle/>
          <a:p>
            <a:r>
              <a:rPr lang="en-US" sz="8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44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8953"/>
            <a:ext cx="10515600" cy="1325563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2641600"/>
            <a:ext cx="10515600" cy="301581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lvl="0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কী তা বলতে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lvl="0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মুনাফা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কী তা বলতে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মুনাফা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র হার ব্যাখ্যা করতে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3200" dirty="0"/>
          </a:p>
          <a:p>
            <a:pPr lvl="0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সরল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মুনাফা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সমস্যার সমাধান করতে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90309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A8A64401-B174-46DF-A407-9D31F0F5CF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7185" y="1110033"/>
            <a:ext cx="10515600" cy="110184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যে টাকা জমা রাখা হয় তার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চেয়ে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ব্যাংক যে অতিরিক্ত টাকা দেয়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তাকে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মুনাফা  বা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লভ্যাংশ 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AD80554-CFB4-47D9-8A84-70EF7E5259FC}"/>
              </a:ext>
            </a:extLst>
          </p:cNvPr>
          <p:cNvSpPr txBox="1"/>
          <p:nvPr/>
        </p:nvSpPr>
        <p:spPr>
          <a:xfrm>
            <a:off x="627185" y="2883888"/>
            <a:ext cx="10515600" cy="70788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যে টাকা জমা রাখা হয় তাকে মুলধন বা আসল বলে।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D5134A8-0F26-47B3-9DF0-8BD0D3758FFD}"/>
              </a:ext>
            </a:extLst>
          </p:cNvPr>
          <p:cNvSpPr txBox="1"/>
          <p:nvPr/>
        </p:nvSpPr>
        <p:spPr>
          <a:xfrm>
            <a:off x="627185" y="4507211"/>
            <a:ext cx="10515600" cy="70788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সময়কাল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সময়ের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জন্য মুনাফা হিসাব করা হয়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সময়কাল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5396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018" y="365125"/>
            <a:ext cx="8229600" cy="900967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82018" y="1423785"/>
            <a:ext cx="8229600" cy="2293669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2018" y="3716809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 = p r n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82018" y="4346730"/>
            <a:ext cx="8229600" cy="58477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p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r )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82018" y="4934461"/>
            <a:ext cx="8229600" cy="58477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3)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p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r )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p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82018" y="5519236"/>
            <a:ext cx="8229600" cy="58477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+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4157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8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838200" y="321573"/>
            <a:ext cx="10515600" cy="121571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জনাব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হাবিবুর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%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মুনাফায়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 বছরে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৫০,০০০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জমা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রাখলেন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1620725"/>
            <a:ext cx="10515600" cy="2293669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৫০,০০০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৫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?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৮% = ০.০৮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3997623"/>
            <a:ext cx="10515600" cy="255454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= p r n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   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= ৫০,০০০ × ০.৮ × ৫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I = ২০,০০০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টাকা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সরল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মুনাফা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২০,০০০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টাকা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0339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838200" y="321573"/>
            <a:ext cx="10515600" cy="121571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জনাব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দুলাল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সাহেব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% মুনাফায় ৫ বছরে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২০,০০০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সঞ্চয়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করলেন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1620726"/>
            <a:ext cx="10515600" cy="962817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২০,০০০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  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৫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৫% = ০.০৫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2691340"/>
            <a:ext cx="10515600" cy="40318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(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r) 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   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2০,০০০ (1 + 0.05)</a:t>
            </a:r>
            <a:r>
              <a:rPr lang="en-US" sz="32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- 20,000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২০,০০০ (1.05)</a:t>
            </a:r>
            <a:r>
              <a:rPr lang="en-US" sz="32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20,000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= 20000 × 1.27628156 – 20,000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 = 25525.63 – 20,000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= 5525.63</a:t>
            </a:r>
          </a:p>
          <a:p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উত্তর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মুনাফা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৫৫২৫.৬৩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টাকা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7649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2781"/>
            <a:ext cx="10515600" cy="1325563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3064782"/>
            <a:ext cx="10515600" cy="172493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কামাল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সাহেব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৭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%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মুনাফায়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বছরে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৩০,০০০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জমা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রাখলেন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মুনাফাআসল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431023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39800" y="1003751"/>
            <a:ext cx="10515600" cy="1325563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39800" y="3253468"/>
            <a:ext cx="10515600" cy="132556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আশিক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সাহেব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%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মুনাফায়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বছরে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৩০,০০০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জমা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রাখলেন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6724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39800" y="1003751"/>
            <a:ext cx="10515600" cy="1325563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39800" y="2452914"/>
            <a:ext cx="10515600" cy="425268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I = p r n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২) ৫%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১০০০০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বছরে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১৫০০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মুলধন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c = p (1 + r )</a:t>
            </a:r>
            <a:r>
              <a:rPr lang="en-US" sz="3200" baseline="30000" dirty="0">
                <a:latin typeface="NikoshBAN" panose="02000000000000000000" pitchFamily="2" charset="0"/>
                <a:cs typeface="NikoshBAN" panose="02000000000000000000" pitchFamily="2" charset="0"/>
              </a:rPr>
              <a:t>n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৪) ৫০০০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বছরে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১২০০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মুনাফাআসল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৬২০০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1459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39800" y="1003751"/>
            <a:ext cx="10515600" cy="1325563"/>
          </a:xfrm>
          <a:ln w="381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39800" y="3253468"/>
            <a:ext cx="10515600" cy="2363561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অমল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বাবু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% মুনাফায়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৮০০০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জমা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রাখলেন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মুনাফাআসল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চক্রবৃদ্ধি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5112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451" y="717817"/>
            <a:ext cx="10515600" cy="1973127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8000" b="1" dirty="0" err="1" smtClean="0"/>
              <a:t>সবাইকে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ধন্যবাদ</a:t>
            </a:r>
            <a:endParaRPr lang="en-US" sz="80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930208" y="3648840"/>
            <a:ext cx="10515600" cy="2019300"/>
            <a:chOff x="890451" y="3676104"/>
            <a:chExt cx="10515600" cy="20193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451" y="3676104"/>
              <a:ext cx="3055484" cy="20193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2406" y="3709849"/>
              <a:ext cx="3043645" cy="1985555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1204756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496</Words>
  <Application>Microsoft Office PowerPoint</Application>
  <PresentationFormat>Custom</PresentationFormat>
  <Paragraphs>76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সবাইকে স্বাগতম</vt:lpstr>
      <vt:lpstr> পরিচিতি</vt:lpstr>
      <vt:lpstr>PowerPoint Presentation</vt:lpstr>
      <vt:lpstr>PowerPoint Presentation</vt:lpstr>
      <vt:lpstr>পাঠ শিরোনাম</vt:lpstr>
      <vt:lpstr>শিখনফল</vt:lpstr>
      <vt:lpstr>মুনাফা: ব্যাংকে যে টাকা জমা রাখা হয় তার চেয়ে ব্যাংক যে অতিরিক্ত টাকা দেয়   তাকে মুনাফা  বা লভ্যাংশ  বলে।</vt:lpstr>
      <vt:lpstr>মুনাফা নির্ণয় সূত্র ও সংক্ষেপে পরিচয়</vt:lpstr>
      <vt:lpstr>জনাব হাবিবুর রহমান বার্ষিক ৮% মুনাফায় ৫ বছরে জন্য ৫০,০০০ টাকা ব্যাংকে জমা রাখলেন। সরল মুনাফা নির্ণয় কর?</vt:lpstr>
      <vt:lpstr>PowerPoint Presentation</vt:lpstr>
      <vt:lpstr>একক কাজ</vt:lpstr>
      <vt:lpstr>দলগত কাজ</vt:lpstr>
      <vt:lpstr>মুল্যায়ন</vt:lpstr>
      <vt:lpstr>বাড়ির কাজ</vt:lpstr>
      <vt:lpstr>সবাইকে 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IT World</cp:lastModifiedBy>
  <cp:revision>47</cp:revision>
  <dcterms:created xsi:type="dcterms:W3CDTF">2019-09-29T09:31:25Z</dcterms:created>
  <dcterms:modified xsi:type="dcterms:W3CDTF">2019-10-25T14:47:52Z</dcterms:modified>
</cp:coreProperties>
</file>