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6" r:id="rId4"/>
    <p:sldId id="270" r:id="rId5"/>
    <p:sldId id="263" r:id="rId6"/>
    <p:sldId id="264" r:id="rId7"/>
    <p:sldId id="277" r:id="rId8"/>
    <p:sldId id="271" r:id="rId9"/>
    <p:sldId id="278" r:id="rId10"/>
    <p:sldId id="273" r:id="rId11"/>
    <p:sldId id="265" r:id="rId12"/>
    <p:sldId id="279" r:id="rId13"/>
    <p:sldId id="274" r:id="rId14"/>
    <p:sldId id="266" r:id="rId15"/>
    <p:sldId id="267" r:id="rId16"/>
    <p:sldId id="261" r:id="rId17"/>
    <p:sldId id="275" r:id="rId18"/>
    <p:sldId id="281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F2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66" d="100"/>
          <a:sy n="66" d="100"/>
        </p:scale>
        <p:origin x="-876" y="-1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E46B9-1F76-456A-87DE-B142FCD0209F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B0EE1-F51D-4428-8325-7FA1CAE448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72692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E46B9-1F76-456A-87DE-B142FCD0209F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B0EE1-F51D-4428-8325-7FA1CAE448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287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E46B9-1F76-456A-87DE-B142FCD0209F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B0EE1-F51D-4428-8325-7FA1CAE448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37214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E46B9-1F76-456A-87DE-B142FCD0209F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B0EE1-F51D-4428-8325-7FA1CAE448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4686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E46B9-1F76-456A-87DE-B142FCD0209F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B0EE1-F51D-4428-8325-7FA1CAE448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05272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E46B9-1F76-456A-87DE-B142FCD0209F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B0EE1-F51D-4428-8325-7FA1CAE448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1712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E46B9-1F76-456A-87DE-B142FCD0209F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B0EE1-F51D-4428-8325-7FA1CAE448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10431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E46B9-1F76-456A-87DE-B142FCD0209F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B0EE1-F51D-4428-8325-7FA1CAE448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6043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E46B9-1F76-456A-87DE-B142FCD0209F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B0EE1-F51D-4428-8325-7FA1CAE448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1474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E46B9-1F76-456A-87DE-B142FCD0209F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B0EE1-F51D-4428-8325-7FA1CAE448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5181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E46B9-1F76-456A-87DE-B142FCD0209F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B0EE1-F51D-4428-8325-7FA1CAE448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91017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8E46B9-1F76-456A-87DE-B142FCD0209F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3B0EE1-F51D-4428-8325-7FA1CAE448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592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895600" y="3886200"/>
            <a:ext cx="6400800" cy="1752600"/>
          </a:xfrm>
        </p:spPr>
        <p:txBody>
          <a:bodyPr/>
          <a:lstStyle/>
          <a:p>
            <a:pPr eaLnBrk="1" hangingPunct="1"/>
            <a:endParaRPr lang="en-US" sz="3200">
              <a:cs typeface="Vrinda" panose="020B0502040204020203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148"/>
            <a:ext cx="12191999" cy="684537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sp>
        <p:nvSpPr>
          <p:cNvPr id="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970314" y="1897743"/>
            <a:ext cx="7772400" cy="2387600"/>
          </a:xfrm>
        </p:spPr>
        <p:txBody>
          <a:bodyPr anchor="ctr">
            <a:normAutofit fontScale="90000"/>
          </a:bodyPr>
          <a:lstStyle/>
          <a:p>
            <a:pPr eaLnBrk="1" hangingPunct="1"/>
            <a:r>
              <a:rPr lang="en-US" sz="239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239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1866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Content Placeholder 2"/>
          <p:cNvSpPr>
            <a:spLocks noGrp="1"/>
          </p:cNvSpPr>
          <p:nvPr>
            <p:ph idx="1"/>
          </p:nvPr>
        </p:nvSpPr>
        <p:spPr>
          <a:xfrm>
            <a:off x="667658" y="1752600"/>
            <a:ext cx="4049486" cy="2151743"/>
          </a:xfrm>
        </p:spPr>
        <p:txBody>
          <a:bodyPr/>
          <a:lstStyle/>
          <a:p>
            <a:pPr marL="0" indent="0">
              <a:buNone/>
            </a:pPr>
            <a:endParaRPr lang="en-US" sz="4000"/>
          </a:p>
          <a:p>
            <a:pPr marL="0" indent="0">
              <a:buNone/>
            </a:pPr>
            <a:endParaRPr lang="en-US" sz="4000"/>
          </a:p>
          <a:p>
            <a:pPr marL="0" indent="0">
              <a:buNone/>
            </a:pPr>
            <a:endParaRPr lang="en-US" sz="4000"/>
          </a:p>
          <a:p>
            <a:pPr marL="0" indent="0">
              <a:buNone/>
            </a:pPr>
            <a:endParaRPr lang="en-US" sz="4000"/>
          </a:p>
          <a:p>
            <a:pPr marL="0" indent="0">
              <a:buNone/>
            </a:pPr>
            <a:endParaRPr lang="en-US" sz="4000"/>
          </a:p>
        </p:txBody>
      </p:sp>
      <p:grpSp>
        <p:nvGrpSpPr>
          <p:cNvPr id="18" name="Group 17"/>
          <p:cNvGrpSpPr>
            <a:grpSpLocks/>
          </p:cNvGrpSpPr>
          <p:nvPr/>
        </p:nvGrpSpPr>
        <p:grpSpPr bwMode="auto">
          <a:xfrm>
            <a:off x="2935514" y="333828"/>
            <a:ext cx="5105400" cy="1219200"/>
            <a:chOff x="1219200" y="76200"/>
            <a:chExt cx="4343400" cy="1219200"/>
          </a:xfrm>
        </p:grpSpPr>
        <p:sp>
          <p:nvSpPr>
            <p:cNvPr id="16" name="Horizontal Scroll 15"/>
            <p:cNvSpPr/>
            <p:nvPr/>
          </p:nvSpPr>
          <p:spPr>
            <a:xfrm flipH="1">
              <a:off x="1219200" y="76200"/>
              <a:ext cx="4343400" cy="1219200"/>
            </a:xfrm>
            <a:prstGeom prst="horizontalScroll">
              <a:avLst/>
            </a:prstGeom>
            <a:solidFill>
              <a:srgbClr val="7030A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4400" dirty="0">
                <a:solidFill>
                  <a:schemeClr val="accent3"/>
                </a:solidFill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1222716" y="295870"/>
              <a:ext cx="4339721" cy="92333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5400" b="1" dirty="0" err="1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bg1"/>
                  </a:solidFill>
                </a:rPr>
                <a:t>শিক্ষক</a:t>
              </a:r>
              <a:r>
                <a:rPr lang="en-US" sz="5400" b="1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bg1"/>
                  </a:solidFill>
                </a:rPr>
                <a:t> </a:t>
              </a:r>
              <a:r>
                <a:rPr lang="en-US" sz="5400" b="1" dirty="0" err="1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bg1"/>
                  </a:solidFill>
                </a:rPr>
                <a:t>পরচিতি</a:t>
              </a:r>
              <a:endParaRPr 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bg1"/>
                </a:solidFill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1335314" y="2061029"/>
            <a:ext cx="25835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088572" y="2476526"/>
            <a:ext cx="419462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solidFill>
                  <a:srgbClr val="FF0000"/>
                </a:solidFill>
                <a:latin typeface="NikoshBAN" panose="02000000000000000000"/>
              </a:rPr>
              <a:t>মোহাম্মদ</a:t>
            </a:r>
            <a:r>
              <a:rPr lang="en-US" sz="3200" dirty="0">
                <a:solidFill>
                  <a:srgbClr val="FF0000"/>
                </a:solidFill>
                <a:latin typeface="NikoshBAN" panose="0200000000000000000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NikoshBAN" panose="02000000000000000000"/>
              </a:rPr>
              <a:t>সিদ্দিকুর</a:t>
            </a:r>
            <a:r>
              <a:rPr lang="en-US" sz="3200" dirty="0">
                <a:solidFill>
                  <a:srgbClr val="FF0000"/>
                </a:solidFill>
                <a:latin typeface="NikoshBAN" panose="0200000000000000000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NikoshBAN" panose="02000000000000000000"/>
              </a:rPr>
              <a:t>রহমান</a:t>
            </a:r>
            <a:endParaRPr lang="en-US" sz="3200" dirty="0">
              <a:solidFill>
                <a:srgbClr val="FF0000"/>
              </a:solidFill>
              <a:latin typeface="NikoshBAN" panose="02000000000000000000"/>
            </a:endParaRPr>
          </a:p>
          <a:p>
            <a:pPr algn="ctr"/>
            <a:r>
              <a:rPr lang="en-US" sz="3200" dirty="0" err="1">
                <a:solidFill>
                  <a:srgbClr val="FF0000"/>
                </a:solidFill>
                <a:latin typeface="NikoshBAN" panose="02000000000000000000"/>
              </a:rPr>
              <a:t>সহকারী</a:t>
            </a:r>
            <a:r>
              <a:rPr lang="en-US" sz="3200" dirty="0">
                <a:solidFill>
                  <a:srgbClr val="FF0000"/>
                </a:solidFill>
                <a:latin typeface="NikoshBAN" panose="0200000000000000000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NikoshBAN" panose="02000000000000000000"/>
              </a:rPr>
              <a:t>প্রধান</a:t>
            </a:r>
            <a:r>
              <a:rPr lang="en-US" sz="3200" dirty="0">
                <a:solidFill>
                  <a:srgbClr val="FF0000"/>
                </a:solidFill>
                <a:latin typeface="NikoshBAN" panose="0200000000000000000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NikoshBAN" panose="02000000000000000000"/>
              </a:rPr>
              <a:t>শিক্ষক</a:t>
            </a:r>
            <a:endParaRPr lang="en-US" sz="3200" dirty="0">
              <a:solidFill>
                <a:srgbClr val="FF0000"/>
              </a:solidFill>
              <a:latin typeface="NikoshBAN" panose="02000000000000000000"/>
            </a:endParaRPr>
          </a:p>
          <a:p>
            <a:pPr algn="ctr"/>
            <a:r>
              <a:rPr lang="en-US" sz="3200" dirty="0" err="1">
                <a:solidFill>
                  <a:srgbClr val="FF0000"/>
                </a:solidFill>
                <a:latin typeface="NikoshBAN" panose="02000000000000000000"/>
              </a:rPr>
              <a:t>আলাদিপুর</a:t>
            </a:r>
            <a:r>
              <a:rPr lang="en-US" sz="3200" dirty="0">
                <a:solidFill>
                  <a:srgbClr val="FF0000"/>
                </a:solidFill>
                <a:latin typeface="NikoshBAN" panose="0200000000000000000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NikoshBAN" panose="02000000000000000000"/>
              </a:rPr>
              <a:t>উচ্চ</a:t>
            </a:r>
            <a:r>
              <a:rPr lang="en-US" sz="3200" dirty="0">
                <a:solidFill>
                  <a:srgbClr val="FF0000"/>
                </a:solidFill>
                <a:latin typeface="NikoshBAN" panose="0200000000000000000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NikoshBAN" panose="02000000000000000000"/>
              </a:rPr>
              <a:t>বিদ্যালয়</a:t>
            </a:r>
            <a:endParaRPr lang="en-US" sz="3200" dirty="0">
              <a:solidFill>
                <a:srgbClr val="FF0000"/>
              </a:solidFill>
              <a:latin typeface="NikoshBAN" panose="02000000000000000000"/>
            </a:endParaRPr>
          </a:p>
          <a:p>
            <a:pPr algn="ctr"/>
            <a:r>
              <a:rPr lang="en-US" sz="3200" dirty="0" err="1">
                <a:solidFill>
                  <a:srgbClr val="FF0000"/>
                </a:solidFill>
                <a:latin typeface="NikoshBAN" panose="02000000000000000000"/>
              </a:rPr>
              <a:t>রাজবাড়ী</a:t>
            </a:r>
            <a:r>
              <a:rPr lang="en-US" sz="3200" dirty="0">
                <a:solidFill>
                  <a:srgbClr val="FF0000"/>
                </a:solidFill>
                <a:latin typeface="NikoshBAN" panose="0200000000000000000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NikoshBAN" panose="02000000000000000000"/>
              </a:rPr>
              <a:t>সদর</a:t>
            </a:r>
            <a:r>
              <a:rPr lang="en-US" sz="3200" dirty="0">
                <a:solidFill>
                  <a:srgbClr val="FF0000"/>
                </a:solidFill>
                <a:latin typeface="NikoshBAN" panose="02000000000000000000"/>
              </a:rPr>
              <a:t>, </a:t>
            </a:r>
            <a:r>
              <a:rPr lang="en-US" sz="3200" dirty="0" err="1">
                <a:solidFill>
                  <a:srgbClr val="FF0000"/>
                </a:solidFill>
                <a:latin typeface="NikoshBAN" panose="02000000000000000000"/>
              </a:rPr>
              <a:t>রাজবাড়ী</a:t>
            </a:r>
            <a:r>
              <a:rPr lang="en-US" sz="3200" dirty="0">
                <a:solidFill>
                  <a:srgbClr val="FF0000"/>
                </a:solidFill>
                <a:latin typeface="NikoshBAN" panose="02000000000000000000"/>
              </a:rPr>
              <a:t> 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0" y="2476526"/>
            <a:ext cx="4630057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3200" dirty="0" err="1">
                <a:solidFill>
                  <a:schemeClr val="accent1"/>
                </a:solidFill>
                <a:latin typeface="NikoshBAN" pitchFamily="2" charset="0"/>
                <a:cs typeface="NikoshBAN" pitchFamily="2" charset="0"/>
              </a:rPr>
              <a:t>শ্রেণি</a:t>
            </a:r>
            <a:r>
              <a:rPr lang="en-US" sz="3200" dirty="0">
                <a:solidFill>
                  <a:schemeClr val="accent1"/>
                </a:solidFill>
                <a:latin typeface="NikoshBAN" pitchFamily="2" charset="0"/>
                <a:cs typeface="NikoshBAN" pitchFamily="2" charset="0"/>
              </a:rPr>
              <a:t> –</a:t>
            </a:r>
            <a:r>
              <a:rPr lang="en-US" sz="3200" dirty="0" err="1">
                <a:solidFill>
                  <a:schemeClr val="accent1"/>
                </a:solidFill>
                <a:latin typeface="NikoshBAN" pitchFamily="2" charset="0"/>
                <a:cs typeface="NikoshBAN" pitchFamily="2" charset="0"/>
              </a:rPr>
              <a:t>অষ্টম</a:t>
            </a:r>
            <a:endParaRPr lang="en-US" sz="3200" dirty="0">
              <a:solidFill>
                <a:schemeClr val="accent1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sz="3200" dirty="0" err="1">
                <a:solidFill>
                  <a:schemeClr val="accent1"/>
                </a:solidFill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sz="3200" dirty="0">
                <a:solidFill>
                  <a:schemeClr val="accent1"/>
                </a:solidFill>
                <a:latin typeface="NikoshBAN" pitchFamily="2" charset="0"/>
                <a:cs typeface="NikoshBAN" pitchFamily="2" charset="0"/>
              </a:rPr>
              <a:t> – </a:t>
            </a:r>
            <a:r>
              <a:rPr lang="en-US" sz="3200" dirty="0" err="1">
                <a:solidFill>
                  <a:schemeClr val="accent1"/>
                </a:solidFill>
                <a:latin typeface="NikoshBAN" pitchFamily="2" charset="0"/>
                <a:cs typeface="NikoshBAN" pitchFamily="2" charset="0"/>
              </a:rPr>
              <a:t>গণিত</a:t>
            </a:r>
            <a:endParaRPr lang="en-US" sz="3200" dirty="0">
              <a:solidFill>
                <a:schemeClr val="accent1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sz="3200" dirty="0" err="1">
                <a:solidFill>
                  <a:schemeClr val="accent1"/>
                </a:solidFill>
                <a:latin typeface="NikoshBAN" pitchFamily="2" charset="0"/>
                <a:cs typeface="NikoshBAN" pitchFamily="2" charset="0"/>
              </a:rPr>
              <a:t>অধ্যায়</a:t>
            </a:r>
            <a:r>
              <a:rPr lang="en-US" sz="3200" dirty="0">
                <a:solidFill>
                  <a:schemeClr val="accent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>
                <a:solidFill>
                  <a:schemeClr val="accent1"/>
                </a:solidFill>
                <a:latin typeface="NikoshBAN" pitchFamily="2" charset="0"/>
                <a:cs typeface="NikoshBAN" pitchFamily="2" charset="0"/>
              </a:rPr>
              <a:t>– </a:t>
            </a:r>
            <a:r>
              <a:rPr lang="en-US" sz="3200" smtClean="0">
                <a:solidFill>
                  <a:schemeClr val="accent1"/>
                </a:solidFill>
                <a:latin typeface="NikoshBAN" pitchFamily="2" charset="0"/>
                <a:cs typeface="NikoshBAN" pitchFamily="2" charset="0"/>
              </a:rPr>
              <a:t>৪র্থ</a:t>
            </a:r>
            <a:endParaRPr lang="en-US" sz="3200" dirty="0">
              <a:solidFill>
                <a:schemeClr val="accent1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sz="3200" dirty="0" err="1">
                <a:solidFill>
                  <a:schemeClr val="accent1"/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3200" dirty="0">
                <a:solidFill>
                  <a:schemeClr val="accent1"/>
                </a:solidFill>
                <a:latin typeface="NikoshBAN" pitchFamily="2" charset="0"/>
                <a:cs typeface="NikoshBAN" pitchFamily="2" charset="0"/>
              </a:rPr>
              <a:t> - </a:t>
            </a:r>
            <a:r>
              <a:rPr lang="bn-BD" sz="32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বীজগাণিতিক রাশি</a:t>
            </a:r>
            <a:endParaRPr lang="en-US" sz="3200" dirty="0">
              <a:solidFill>
                <a:schemeClr val="accent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7175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04800" y="856357"/>
            <a:ext cx="11677650" cy="526297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pt-BR" sz="4800" dirty="0" smtClean="0">
                <a:solidFill>
                  <a:srgbClr val="222222"/>
                </a:solidFill>
                <a:latin typeface="Arial" panose="020B0604020202020204" pitchFamily="34" charset="0"/>
              </a:rPr>
              <a:t> (a+b)²= (a-b)²+4ab</a:t>
            </a:r>
          </a:p>
          <a:p>
            <a:r>
              <a:rPr lang="pt-BR" sz="4800" dirty="0" smtClean="0">
                <a:solidFill>
                  <a:srgbClr val="222222"/>
                </a:solidFill>
                <a:latin typeface="Arial" panose="020B0604020202020204" pitchFamily="34" charset="0"/>
              </a:rPr>
              <a:t> (a-b)²= (a+b)²-4ab </a:t>
            </a:r>
          </a:p>
          <a:p>
            <a:r>
              <a:rPr lang="pt-BR" sz="4800" dirty="0" smtClean="0">
                <a:solidFill>
                  <a:srgbClr val="222222"/>
                </a:solidFill>
                <a:latin typeface="Arial" panose="020B0604020202020204" pitchFamily="34" charset="0"/>
              </a:rPr>
              <a:t> a² + b²= (a+b)² - 2ab </a:t>
            </a:r>
          </a:p>
          <a:p>
            <a:r>
              <a:rPr lang="pt-BR" sz="4800" dirty="0" smtClean="0">
                <a:solidFill>
                  <a:srgbClr val="222222"/>
                </a:solidFill>
                <a:latin typeface="Arial" panose="020B0604020202020204" pitchFamily="34" charset="0"/>
              </a:rPr>
              <a:t> a² + b²= (a-b)² + 2ab </a:t>
            </a:r>
          </a:p>
          <a:p>
            <a:r>
              <a:rPr lang="pt-BR" sz="4800" dirty="0" smtClean="0">
                <a:solidFill>
                  <a:srgbClr val="222222"/>
                </a:solidFill>
                <a:latin typeface="Arial" panose="020B0604020202020204" pitchFamily="34" charset="0"/>
              </a:rPr>
              <a:t> a²-b² =(a + b)(a - b)</a:t>
            </a:r>
          </a:p>
          <a:p>
            <a:r>
              <a:rPr lang="pt-BR" sz="4800" dirty="0" smtClean="0">
                <a:solidFill>
                  <a:srgbClr val="222222"/>
                </a:solidFill>
                <a:latin typeface="Arial" panose="020B0604020202020204" pitchFamily="34" charset="0"/>
              </a:rPr>
              <a:t> 2(a² + b²) = (a+ b)² + (a - b)² </a:t>
            </a:r>
          </a:p>
          <a:p>
            <a:r>
              <a:rPr lang="pt-BR" sz="4800" dirty="0" smtClean="0">
                <a:solidFill>
                  <a:srgbClr val="222222"/>
                </a:solidFill>
                <a:latin typeface="Arial" panose="020B0604020202020204" pitchFamily="34" charset="0"/>
              </a:rPr>
              <a:t> 4ab = (a + b)² -(a-b)² </a:t>
            </a:r>
            <a:endParaRPr lang="pt-BR" sz="4800" dirty="0">
              <a:solidFill>
                <a:srgbClr val="222222"/>
              </a:solidFill>
              <a:latin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19450" y="57150"/>
            <a:ext cx="5067300" cy="58477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srgbClr val="7030A0"/>
                </a:solidFill>
              </a:rPr>
              <a:t>নিচের</a:t>
            </a:r>
            <a:r>
              <a:rPr lang="en-US" sz="3200" dirty="0">
                <a:solidFill>
                  <a:srgbClr val="7030A0"/>
                </a:solidFill>
              </a:rPr>
              <a:t> </a:t>
            </a:r>
            <a:r>
              <a:rPr lang="en-US" sz="3200" dirty="0" err="1" smtClean="0">
                <a:solidFill>
                  <a:srgbClr val="7030A0"/>
                </a:solidFill>
              </a:rPr>
              <a:t>সমীকরণগুলি</a:t>
            </a:r>
            <a:r>
              <a:rPr lang="en-US" sz="3200" dirty="0" smtClean="0">
                <a:solidFill>
                  <a:srgbClr val="7030A0"/>
                </a:solidFill>
              </a:rPr>
              <a:t> </a:t>
            </a:r>
            <a:r>
              <a:rPr lang="en-US" sz="3200" dirty="0" err="1" smtClean="0">
                <a:solidFill>
                  <a:srgbClr val="7030A0"/>
                </a:solidFill>
              </a:rPr>
              <a:t>লক্ষ্য</a:t>
            </a:r>
            <a:r>
              <a:rPr lang="en-US" sz="3200" dirty="0" smtClean="0">
                <a:solidFill>
                  <a:srgbClr val="7030A0"/>
                </a:solidFill>
              </a:rPr>
              <a:t> </a:t>
            </a:r>
            <a:r>
              <a:rPr lang="en-US" sz="3200" dirty="0" err="1" smtClean="0">
                <a:solidFill>
                  <a:srgbClr val="7030A0"/>
                </a:solidFill>
              </a:rPr>
              <a:t>কর</a:t>
            </a:r>
            <a:endParaRPr lang="en-US" sz="32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7799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133350" y="1271885"/>
                <a:ext cx="11906250" cy="4708981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bn-BD" sz="6000" u="sng" dirty="0" smtClean="0">
                    <a:ln w="12700">
                      <a:solidFill>
                        <a:srgbClr val="C00000"/>
                      </a:solidFill>
                      <a:prstDash val="solid"/>
                    </a:ln>
                    <a:solidFill>
                      <a:schemeClr val="tx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বীজগাণিতিক রাশিঃ</a:t>
                </a:r>
                <a:r>
                  <a:rPr lang="bn-BD" sz="6000" dirty="0" smtClean="0">
                    <a:ln w="12700">
                      <a:solidFill>
                        <a:srgbClr val="C00000"/>
                      </a:solidFill>
                      <a:prstDash val="solid"/>
                    </a:ln>
                    <a:solidFill>
                      <a:schemeClr val="tx1"/>
                    </a:solidFill>
                    <a:effectLst>
                      <a:outerShdw dist="38100" dir="2640000" algn="bl" rotWithShape="0">
                        <a:schemeClr val="tx2">
                          <a:lumMod val="75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 প্রক্রিয়া চিহ্ন এবং সংখ্যানির্দেশক অক্ষর প্রতীক এর অর্থবোধক বিন্যাসকে বীজগাণিতিক রাশি বলে। </a:t>
                </a:r>
                <a:endParaRPr lang="en-US" sz="6000" dirty="0" smtClean="0">
                  <a:ln w="12700">
                    <a:solidFill>
                      <a:srgbClr val="C00000"/>
                    </a:solidFill>
                    <a:prstDash val="solid"/>
                  </a:ln>
                  <a:solidFill>
                    <a:schemeClr val="tx1"/>
                  </a:solidFill>
                  <a:effectLst>
                    <a:outerShdw dist="38100" dir="2640000" algn="bl" rotWithShape="0">
                      <a:schemeClr val="tx2">
                        <a:lumMod val="75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 algn="just"/>
                <a:r>
                  <a:rPr lang="bn-BD" sz="6000" dirty="0" smtClean="0">
                    <a:ln w="12700">
                      <a:solidFill>
                        <a:srgbClr val="C00000"/>
                      </a:solidFill>
                      <a:prstDash val="solid"/>
                    </a:ln>
                    <a:solidFill>
                      <a:schemeClr val="tx1"/>
                    </a:solidFill>
                    <a:effectLst>
                      <a:outerShdw dist="38100" dir="2640000" algn="bl" rotWithShape="0">
                        <a:schemeClr val="tx2">
                          <a:lumMod val="75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যেমনঃ </a:t>
                </a:r>
                <a14:m>
                  <m:oMath xmlns:m="http://schemas.openxmlformats.org/officeDocument/2006/math">
                    <m:r>
                      <a:rPr lang="en-US" sz="6000" b="0" i="1" smtClean="0">
                        <a:ln w="12700">
                          <a:solidFill>
                            <a:srgbClr val="C00000"/>
                          </a:solidFill>
                          <a:prstDash val="solid"/>
                        </a:ln>
                        <a:solidFill>
                          <a:schemeClr val="tx1"/>
                        </a:solidFill>
                        <a:effectLst>
                          <a:outerShdw dist="38100" dir="2640000" algn="bl" rotWithShape="0">
                            <a:schemeClr val="tx2">
                              <a:lumMod val="75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2</m:t>
                    </m:r>
                    <m:r>
                      <a:rPr lang="en-US" sz="6000" b="0" i="1" smtClean="0">
                        <a:ln w="12700">
                          <a:solidFill>
                            <a:srgbClr val="C00000"/>
                          </a:solidFill>
                          <a:prstDash val="solid"/>
                        </a:ln>
                        <a:solidFill>
                          <a:schemeClr val="tx1"/>
                        </a:solidFill>
                        <a:effectLst>
                          <a:outerShdw dist="38100" dir="2640000" algn="bl" rotWithShape="0">
                            <a:schemeClr val="tx2">
                              <a:lumMod val="75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𝑎</m:t>
                    </m:r>
                    <m:r>
                      <a:rPr lang="en-US" sz="6000" b="0" i="1" smtClean="0">
                        <a:ln w="12700">
                          <a:solidFill>
                            <a:srgbClr val="C00000"/>
                          </a:solidFill>
                          <a:prstDash val="solid"/>
                        </a:ln>
                        <a:solidFill>
                          <a:schemeClr val="tx1"/>
                        </a:solidFill>
                        <a:effectLst>
                          <a:outerShdw dist="38100" dir="2640000" algn="bl" rotWithShape="0">
                            <a:schemeClr val="tx2">
                              <a:lumMod val="75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+</m:t>
                    </m:r>
                    <m:r>
                      <a:rPr lang="en-US" sz="6000" b="0" i="1" smtClean="0">
                        <a:ln w="12700">
                          <a:solidFill>
                            <a:srgbClr val="C00000"/>
                          </a:solidFill>
                          <a:prstDash val="solid"/>
                        </a:ln>
                        <a:solidFill>
                          <a:schemeClr val="tx1"/>
                        </a:solidFill>
                        <a:effectLst>
                          <a:outerShdw dist="38100" dir="2640000" algn="bl" rotWithShape="0">
                            <a:schemeClr val="tx2">
                              <a:lumMod val="75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3</m:t>
                    </m:r>
                    <m:r>
                      <a:rPr lang="en-US" sz="6000" b="0" i="1" smtClean="0">
                        <a:ln w="12700">
                          <a:solidFill>
                            <a:srgbClr val="C00000"/>
                          </a:solidFill>
                          <a:prstDash val="solid"/>
                        </a:ln>
                        <a:solidFill>
                          <a:schemeClr val="tx1"/>
                        </a:solidFill>
                        <a:effectLst>
                          <a:outerShdw dist="38100" dir="2640000" algn="bl" rotWithShape="0">
                            <a:schemeClr val="tx2">
                              <a:lumMod val="75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𝑏</m:t>
                    </m:r>
                    <m:r>
                      <a:rPr lang="en-US" sz="6000" b="0" i="1" smtClean="0">
                        <a:ln w="12700">
                          <a:solidFill>
                            <a:srgbClr val="C00000"/>
                          </a:solidFill>
                          <a:prstDash val="solid"/>
                        </a:ln>
                        <a:solidFill>
                          <a:schemeClr val="tx1"/>
                        </a:solidFill>
                        <a:effectLst>
                          <a:outerShdw dist="38100" dir="2640000" algn="bl" rotWithShape="0">
                            <a:schemeClr val="tx2">
                              <a:lumMod val="75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−</m:t>
                    </m:r>
                    <m:r>
                      <a:rPr lang="en-US" sz="6000" b="0" i="1" smtClean="0">
                        <a:ln w="12700">
                          <a:solidFill>
                            <a:srgbClr val="C00000"/>
                          </a:solidFill>
                          <a:prstDash val="solid"/>
                        </a:ln>
                        <a:solidFill>
                          <a:schemeClr val="tx1"/>
                        </a:solidFill>
                        <a:effectLst>
                          <a:outerShdw dist="38100" dir="2640000" algn="bl" rotWithShape="0">
                            <a:schemeClr val="tx2">
                              <a:lumMod val="75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4</m:t>
                    </m:r>
                    <m:r>
                      <a:rPr lang="en-US" sz="6000" b="0" i="1" smtClean="0">
                        <a:ln w="12700">
                          <a:solidFill>
                            <a:srgbClr val="C00000"/>
                          </a:solidFill>
                          <a:prstDash val="solid"/>
                        </a:ln>
                        <a:solidFill>
                          <a:schemeClr val="tx1"/>
                        </a:solidFill>
                        <a:effectLst>
                          <a:outerShdw dist="38100" dir="2640000" algn="bl" rotWithShape="0">
                            <a:schemeClr val="tx2">
                              <a:lumMod val="75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𝑐</m:t>
                    </m:r>
                  </m:oMath>
                </a14:m>
                <a:r>
                  <a:rPr lang="en-US" sz="6000" dirty="0" smtClean="0">
                    <a:solidFill>
                      <a:schemeClr val="tx1"/>
                    </a:solidFill>
                  </a:rPr>
                  <a:t> </a:t>
                </a:r>
                <a:r>
                  <a:rPr lang="bn-BD" sz="6000" dirty="0" smtClean="0">
                    <a:ln w="12700">
                      <a:solidFill>
                        <a:srgbClr val="C00000"/>
                      </a:solidFill>
                      <a:prstDash val="solid"/>
                    </a:ln>
                    <a:solidFill>
                      <a:schemeClr val="tx1"/>
                    </a:solidFill>
                    <a:effectLst>
                      <a:outerShdw dist="38100" dir="2640000" algn="bl" rotWithShape="0">
                        <a:schemeClr val="tx2">
                          <a:lumMod val="75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একটি বীজগাণিতিক রাশি বলে। </a:t>
                </a:r>
                <a:endParaRPr lang="en-US" sz="6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350" y="1271885"/>
                <a:ext cx="11906250" cy="4708981"/>
              </a:xfrm>
              <a:prstGeom prst="rect">
                <a:avLst/>
              </a:prstGeom>
              <a:blipFill rotWithShape="1">
                <a:blip r:embed="rId2"/>
                <a:stretch>
                  <a:fillRect l="-3123" t="-4016" r="-4864" b="-84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91825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86200" y="323850"/>
            <a:ext cx="3733800" cy="110799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6600" dirty="0">
                <a:latin typeface="NikoshBAN" panose="02000000000000000000" pitchFamily="2" charset="0"/>
                <a:cs typeface="NikoshBAN" panose="02000000000000000000" pitchFamily="2" charset="0"/>
              </a:rPr>
              <a:t>শিখন ফলঃ</a:t>
            </a:r>
            <a:endParaRPr lang="en-US" sz="6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00050" y="1732728"/>
            <a:ext cx="11472636" cy="4154984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r>
              <a:rPr lang="bn-BD" sz="6600" cap="none" spc="0" dirty="0" smtClean="0">
                <a:ln w="12700">
                  <a:solidFill>
                    <a:srgbClr val="C00000"/>
                  </a:solidFill>
                  <a:prstDash val="solid"/>
                </a:ln>
                <a:latin typeface="NikoshBAN" panose="02000000000000000000" pitchFamily="2" charset="0"/>
                <a:cs typeface="NikoshBAN" panose="02000000000000000000" pitchFamily="2" charset="0"/>
              </a:rPr>
              <a:t>এই পাঠ শেষে শিক্ষার্থীরা-</a:t>
            </a:r>
          </a:p>
          <a:p>
            <a:r>
              <a:rPr lang="bn-BD" sz="6600" cap="none" spc="0" dirty="0" smtClean="0">
                <a:ln w="12700">
                  <a:solidFill>
                    <a:srgbClr val="C00000"/>
                  </a:solidFill>
                  <a:prstDash val="solid"/>
                </a:ln>
                <a:latin typeface="NikoshBAN" panose="02000000000000000000" pitchFamily="2" charset="0"/>
                <a:cs typeface="NikoshBAN" panose="02000000000000000000" pitchFamily="2" charset="0"/>
              </a:rPr>
              <a:t>১।</a:t>
            </a:r>
            <a:r>
              <a:rPr lang="en-US" sz="6600" dirty="0" smtClean="0">
                <a:ln w="12700">
                  <a:solidFill>
                    <a:srgbClr val="C00000"/>
                  </a:solidFill>
                  <a:prstDash val="solid"/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6600" dirty="0" smtClean="0">
                <a:ln w="12700">
                  <a:solidFill>
                    <a:srgbClr val="C00000"/>
                  </a:solidFill>
                  <a:prstDash val="solid"/>
                </a:ln>
                <a:latin typeface="NikoshBAN" panose="02000000000000000000" pitchFamily="2" charset="0"/>
                <a:cs typeface="NikoshBAN" panose="02000000000000000000" pitchFamily="2" charset="0"/>
              </a:rPr>
              <a:t>বীজগাণিতিক রাশি কি বলতে পারবে। </a:t>
            </a:r>
          </a:p>
          <a:p>
            <a:r>
              <a:rPr lang="bn-BD" sz="6600" dirty="0" smtClean="0">
                <a:ln w="12700">
                  <a:solidFill>
                    <a:srgbClr val="C00000"/>
                  </a:solidFill>
                  <a:prstDash val="solid"/>
                </a:ln>
                <a:latin typeface="NikoshBAN" panose="02000000000000000000" pitchFamily="2" charset="0"/>
                <a:cs typeface="NikoshBAN" panose="02000000000000000000" pitchFamily="2" charset="0"/>
              </a:rPr>
              <a:t>২। মান নির্ণয়ের সূত্র বলতে পারবে। </a:t>
            </a:r>
          </a:p>
          <a:p>
            <a:r>
              <a:rPr lang="bn-BD" sz="6600" cap="none" spc="0" dirty="0" smtClean="0">
                <a:ln w="12700">
                  <a:solidFill>
                    <a:srgbClr val="C00000"/>
                  </a:solidFill>
                  <a:prstDash val="solid"/>
                </a:ln>
                <a:latin typeface="NikoshBAN" panose="02000000000000000000" pitchFamily="2" charset="0"/>
                <a:cs typeface="NikoshBAN" panose="02000000000000000000" pitchFamily="2" charset="0"/>
              </a:rPr>
              <a:t>৩। </a:t>
            </a:r>
            <a:r>
              <a:rPr lang="bn-BD" sz="6600" dirty="0" smtClean="0">
                <a:ln w="12700">
                  <a:solidFill>
                    <a:srgbClr val="C00000"/>
                  </a:solidFill>
                  <a:prstDash val="solid"/>
                </a:ln>
                <a:latin typeface="NikoshBAN" panose="02000000000000000000" pitchFamily="2" charset="0"/>
                <a:cs typeface="NikoshBAN" panose="02000000000000000000" pitchFamily="2" charset="0"/>
              </a:rPr>
              <a:t>মান নির্ণয়ের সূত্র প্রয়োগ</a:t>
            </a:r>
            <a:r>
              <a:rPr lang="en-US" sz="6600" dirty="0" smtClean="0">
                <a:ln w="12700">
                  <a:solidFill>
                    <a:srgbClr val="C00000"/>
                  </a:solidFill>
                  <a:prstDash val="solid"/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dirty="0" err="1" smtClean="0">
                <a:ln w="12700">
                  <a:solidFill>
                    <a:srgbClr val="C00000"/>
                  </a:solidFill>
                  <a:prstDash val="solid"/>
                </a:ln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bn-BD" sz="6600" dirty="0" smtClean="0">
                <a:ln w="12700">
                  <a:solidFill>
                    <a:srgbClr val="C00000"/>
                  </a:solidFill>
                  <a:prstDash val="solid"/>
                </a:ln>
                <a:latin typeface="NikoshBAN" panose="02000000000000000000" pitchFamily="2" charset="0"/>
                <a:cs typeface="NikoshBAN" panose="02000000000000000000" pitchFamily="2" charset="0"/>
              </a:rPr>
              <a:t>তে পারবে।</a:t>
            </a:r>
            <a:endParaRPr lang="bn-BD" sz="6600" dirty="0">
              <a:ln w="12700">
                <a:solidFill>
                  <a:srgbClr val="C00000"/>
                </a:solidFill>
                <a:prstDash val="solid"/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8545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3143250" y="0"/>
            <a:ext cx="4038600" cy="1676400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শিরোনাম</a:t>
            </a:r>
            <a:endParaRPr lang="en-US" sz="5400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ound Single Corner Rectangle 2"/>
          <p:cNvSpPr/>
          <p:nvPr/>
        </p:nvSpPr>
        <p:spPr>
          <a:xfrm>
            <a:off x="2343150" y="2209800"/>
            <a:ext cx="6324600" cy="2057400"/>
          </a:xfrm>
          <a:prstGeom prst="round1Rect">
            <a:avLst/>
          </a:prstGeom>
          <a:solidFill>
            <a:srgbClr val="F3F2D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72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বীজগাণিতিক রাশির মান নির্ণয়</a:t>
            </a:r>
            <a:endParaRPr lang="en-US" sz="72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7951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435430" y="1954014"/>
                <a:ext cx="10515600" cy="2585323"/>
              </a:xfrm>
              <a:prstGeom prst="rect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</p:spPr>
            <p:txBody>
              <a:bodyPr wrap="square">
                <a:spAutoFit/>
              </a:bodyPr>
              <a:lstStyle/>
              <a:p>
                <a:r>
                  <a:rPr lang="en-US" sz="5400" b="1" dirty="0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                    </a:t>
                </a:r>
                <a:endParaRPr lang="en-US" sz="5400" b="1" dirty="0">
                  <a:ln/>
                  <a:gradFill flip="none" rotWithShape="1">
                    <a:gsLst>
                      <a:gs pos="19000">
                        <a:srgbClr val="0000FF">
                          <a:shade val="30000"/>
                          <a:satMod val="115000"/>
                        </a:srgbClr>
                      </a:gs>
                      <a:gs pos="65000">
                        <a:srgbClr val="FF0000"/>
                      </a:gs>
                      <a:gs pos="100000">
                        <a:schemeClr val="tx1"/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r>
                  <a:rPr lang="bn-BD" sz="5400" b="1" dirty="0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5400" b="1" dirty="0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x</a:t>
                </a:r>
                <a14:m>
                  <m:oMath xmlns:m="http://schemas.openxmlformats.org/officeDocument/2006/math">
                    <m:r>
                      <a:rPr lang="en-US" sz="5400" b="1" i="1" smtClean="0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−</m:t>
                    </m:r>
                    <m:r>
                      <a:rPr lang="en-US" sz="5400" b="1" i="1" smtClean="0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𝒚</m:t>
                    </m:r>
                    <m:r>
                      <a:rPr lang="en-US" sz="5400" b="1" i="1" smtClean="0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r>
                      <a:rPr lang="en-US" sz="5400" b="1" i="1" smtClean="0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𝟓</m:t>
                    </m:r>
                  </m:oMath>
                </a14:m>
                <a:r>
                  <a:rPr lang="bn-BD" sz="5400" b="1" dirty="0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 এবং</a:t>
                </a:r>
                <a:r>
                  <a:rPr lang="en-US" sz="5400" b="1" dirty="0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 ‍</a:t>
                </a:r>
                <a:r>
                  <a:rPr lang="en-US" sz="5400" b="1" dirty="0" err="1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xy</a:t>
                </a:r>
                <a:r>
                  <a:rPr lang="en-US" sz="5400" b="1" dirty="0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=</a:t>
                </a:r>
                <a:r>
                  <a:rPr lang="en-US" sz="5400" b="1" dirty="0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12 </a:t>
                </a:r>
                <a:r>
                  <a:rPr lang="bn-BD" sz="5400" b="1" dirty="0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হলে</a:t>
                </a:r>
                <a:endParaRPr lang="en-US" sz="5400" b="1" dirty="0" smtClean="0">
                  <a:ln/>
                  <a:gradFill flip="none" rotWithShape="1">
                    <a:gsLst>
                      <a:gs pos="19000">
                        <a:srgbClr val="0000FF">
                          <a:shade val="30000"/>
                          <a:satMod val="115000"/>
                        </a:srgbClr>
                      </a:gs>
                      <a:gs pos="65000">
                        <a:srgbClr val="FF0000"/>
                      </a:gs>
                      <a:gs pos="100000">
                        <a:schemeClr val="tx1"/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r>
                  <a:rPr lang="bn-BD" sz="5400" b="1" dirty="0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5400" b="1" dirty="0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x</a:t>
                </a:r>
                <a14:m>
                  <m:oMath xmlns:m="http://schemas.openxmlformats.org/officeDocument/2006/math">
                    <m:r>
                      <a:rPr lang="bn-BD" sz="5400" b="1" i="1" smtClean="0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+</m:t>
                    </m:r>
                    <m:r>
                      <a:rPr lang="en-US" sz="5400" b="1" i="1" smtClean="0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𝒚</m:t>
                    </m:r>
                  </m:oMath>
                </a14:m>
                <a:r>
                  <a:rPr lang="bn-BD" sz="5400" b="1" dirty="0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 এর মান নির্ণয় কর। </a:t>
                </a: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430" y="1954014"/>
                <a:ext cx="10515600" cy="2585323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08401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342900" y="965708"/>
                <a:ext cx="11182350" cy="5166286"/>
              </a:xfrm>
              <a:prstGeom prst="rect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</p:spPr>
            <p:txBody>
              <a:bodyPr wrap="square">
                <a:spAutoFit/>
              </a:bodyPr>
              <a:lstStyle/>
              <a:p>
                <a:r>
                  <a:rPr lang="bn-BD" sz="3600" b="1" u="sng" dirty="0" smtClean="0">
                    <a:ln w="0"/>
                    <a:solidFill>
                      <a:srgbClr val="0000FF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প্রয়োজনীয় সূত্রঃ</a:t>
                </a:r>
              </a:p>
              <a:p>
                <a:r>
                  <a:rPr lang="bn-BD" sz="3600" b="1" dirty="0" smtClean="0">
                    <a:ln w="0"/>
                    <a:solidFill>
                      <a:srgbClr val="0000FF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১।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bn-BD" sz="3600" b="1" i="1" smtClean="0">
                            <a:ln w="0"/>
                            <a:solidFill>
                              <a:srgbClr val="0000FF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/>
                            <a:cs typeface="NikoshBAN" panose="02000000000000000000" pitchFamily="2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bn-BD" sz="3600" b="1" i="1" smtClean="0">
                                <a:ln w="0"/>
                                <a:solidFill>
                                  <a:srgbClr val="0000FF"/>
                                </a:solidFill>
                                <a:effectLst>
                                  <a:outerShdw blurRad="38100" dist="19050" dir="2700000" algn="tl" rotWithShape="0">
                                    <a:schemeClr val="dk1">
                                      <a:alpha val="40000"/>
                                    </a:schemeClr>
                                  </a:outerShdw>
                                </a:effectLst>
                                <a:latin typeface="Cambria Math"/>
                                <a:cs typeface="NikoshBAN" panose="02000000000000000000" pitchFamily="2" charset="0"/>
                              </a:rPr>
                            </m:ctrlPr>
                          </m:dPr>
                          <m:e>
                            <m:r>
                              <a:rPr lang="en-US" sz="3600" b="1" i="1" smtClean="0">
                                <a:ln w="0"/>
                                <a:solidFill>
                                  <a:srgbClr val="0000FF"/>
                                </a:solidFill>
                                <a:effectLst>
                                  <a:outerShdw blurRad="38100" dist="19050" dir="2700000" algn="tl" rotWithShape="0">
                                    <a:schemeClr val="dk1">
                                      <a:alpha val="40000"/>
                                    </a:schemeClr>
                                  </a:outerShdw>
                                </a:effectLst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𝒂</m:t>
                            </m:r>
                            <m:r>
                              <a:rPr lang="en-US" sz="3600" b="1" i="1" smtClean="0">
                                <a:ln w="0"/>
                                <a:solidFill>
                                  <a:srgbClr val="0000FF"/>
                                </a:solidFill>
                                <a:effectLst>
                                  <a:outerShdw blurRad="38100" dist="19050" dir="2700000" algn="tl" rotWithShape="0">
                                    <a:schemeClr val="dk1">
                                      <a:alpha val="40000"/>
                                    </a:schemeClr>
                                  </a:outerShdw>
                                </a:effectLst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+</m:t>
                            </m:r>
                            <m:r>
                              <a:rPr lang="en-US" sz="3600" b="1" i="1" smtClean="0">
                                <a:ln w="0"/>
                                <a:solidFill>
                                  <a:srgbClr val="0000FF"/>
                                </a:solidFill>
                                <a:effectLst>
                                  <a:outerShdw blurRad="38100" dist="19050" dir="2700000" algn="tl" rotWithShape="0">
                                    <a:schemeClr val="dk1">
                                      <a:alpha val="40000"/>
                                    </a:schemeClr>
                                  </a:outerShdw>
                                </a:effectLst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𝒃</m:t>
                            </m:r>
                          </m:e>
                        </m:d>
                      </m:e>
                      <m:sup>
                        <m:r>
                          <a:rPr lang="en-US" sz="3600" b="1" i="1" smtClean="0">
                            <a:ln w="0"/>
                            <a:solidFill>
                              <a:srgbClr val="0000FF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𝟐</m:t>
                        </m:r>
                      </m:sup>
                    </m:sSup>
                    <m:r>
                      <a:rPr lang="en-US" sz="3600" b="1" i="1" smtClean="0">
                        <a:ln w="0"/>
                        <a:solidFill>
                          <a:srgbClr val="0000FF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sSup>
                      <m:sSupPr>
                        <m:ctrlPr>
                          <a:rPr lang="en-US" sz="3600" b="1" i="1" smtClean="0">
                            <a:ln w="0"/>
                            <a:solidFill>
                              <a:srgbClr val="0000FF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en-US" sz="3600" b="1" i="1" smtClean="0">
                            <a:ln w="0"/>
                            <a:solidFill>
                              <a:srgbClr val="0000FF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𝒂</m:t>
                        </m:r>
                      </m:e>
                      <m:sup>
                        <m:r>
                          <a:rPr lang="en-US" sz="3600" b="1" i="1" smtClean="0">
                            <a:ln w="0"/>
                            <a:solidFill>
                              <a:srgbClr val="0000FF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𝟐</m:t>
                        </m:r>
                      </m:sup>
                    </m:sSup>
                    <m:r>
                      <a:rPr lang="en-US" sz="3600" b="1" i="1" smtClean="0">
                        <a:ln w="0"/>
                        <a:solidFill>
                          <a:srgbClr val="0000FF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+</m:t>
                    </m:r>
                    <m:sSup>
                      <m:sSupPr>
                        <m:ctrlPr>
                          <a:rPr lang="en-US" sz="3600" b="1" i="1" smtClean="0">
                            <a:ln w="0"/>
                            <a:solidFill>
                              <a:srgbClr val="0000FF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en-US" sz="3600" b="1" i="1" smtClean="0">
                            <a:ln w="0"/>
                            <a:solidFill>
                              <a:srgbClr val="0000FF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𝟐</m:t>
                        </m:r>
                        <m:r>
                          <a:rPr lang="en-US" sz="3600" b="1" i="1" smtClean="0">
                            <a:ln w="0"/>
                            <a:solidFill>
                              <a:srgbClr val="0000FF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𝒂𝒃</m:t>
                        </m:r>
                        <m:r>
                          <a:rPr lang="en-US" sz="3600" b="1" i="1" smtClean="0">
                            <a:ln w="0"/>
                            <a:solidFill>
                              <a:srgbClr val="0000FF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+</m:t>
                        </m:r>
                        <m:r>
                          <a:rPr lang="en-US" sz="3600" b="1" i="1" smtClean="0">
                            <a:ln w="0"/>
                            <a:solidFill>
                              <a:srgbClr val="0000FF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𝒃</m:t>
                        </m:r>
                      </m:e>
                      <m:sup>
                        <m:r>
                          <a:rPr lang="en-US" sz="3600" b="1" i="1" smtClean="0">
                            <a:ln w="0"/>
                            <a:solidFill>
                              <a:srgbClr val="0000FF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𝟐</m:t>
                        </m:r>
                      </m:sup>
                    </m:sSup>
                  </m:oMath>
                </a14:m>
                <a:endParaRPr lang="en-US" sz="3600" b="1" dirty="0" smtClean="0">
                  <a:ln w="0"/>
                  <a:solidFill>
                    <a:srgbClr val="0000FF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r>
                  <a:rPr lang="en-US" sz="3600" b="1" dirty="0" smtClean="0">
                    <a:ln w="0"/>
                    <a:solidFill>
                      <a:srgbClr val="0000FF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2</a:t>
                </a:r>
                <a:r>
                  <a:rPr lang="bn-BD" sz="3600" b="1" dirty="0" smtClean="0">
                    <a:ln w="0"/>
                    <a:solidFill>
                      <a:srgbClr val="0000FF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।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bn-BD" sz="3600" b="1" i="1">
                            <a:ln w="0"/>
                            <a:solidFill>
                              <a:srgbClr val="0000FF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/>
                            <a:cs typeface="NikoshBAN" panose="02000000000000000000" pitchFamily="2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bn-BD" sz="3600" b="1" i="1">
                                <a:ln w="0"/>
                                <a:solidFill>
                                  <a:srgbClr val="0000FF"/>
                                </a:solidFill>
                                <a:effectLst>
                                  <a:outerShdw blurRad="38100" dist="19050" dir="2700000" algn="tl" rotWithShape="0">
                                    <a:schemeClr val="dk1">
                                      <a:alpha val="40000"/>
                                    </a:schemeClr>
                                  </a:outerShdw>
                                </a:effectLst>
                                <a:latin typeface="Cambria Math"/>
                                <a:cs typeface="NikoshBAN" panose="02000000000000000000" pitchFamily="2" charset="0"/>
                              </a:rPr>
                            </m:ctrlPr>
                          </m:dPr>
                          <m:e>
                            <m:r>
                              <a:rPr lang="en-US" sz="3600" b="1" i="1">
                                <a:ln w="0"/>
                                <a:solidFill>
                                  <a:srgbClr val="0000FF"/>
                                </a:solidFill>
                                <a:effectLst>
                                  <a:outerShdw blurRad="38100" dist="19050" dir="2700000" algn="tl" rotWithShape="0">
                                    <a:schemeClr val="dk1">
                                      <a:alpha val="40000"/>
                                    </a:schemeClr>
                                  </a:outerShdw>
                                </a:effectLst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𝒂</m:t>
                            </m:r>
                            <m:r>
                              <a:rPr lang="en-US" sz="3600" b="1" i="1" smtClean="0">
                                <a:ln w="0"/>
                                <a:solidFill>
                                  <a:srgbClr val="0000FF"/>
                                </a:solidFill>
                                <a:effectLst>
                                  <a:outerShdw blurRad="38100" dist="19050" dir="2700000" algn="tl" rotWithShape="0">
                                    <a:schemeClr val="dk1">
                                      <a:alpha val="40000"/>
                                    </a:schemeClr>
                                  </a:outerShdw>
                                </a:effectLst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−</m:t>
                            </m:r>
                            <m:r>
                              <a:rPr lang="en-US" sz="3600" b="1" i="1">
                                <a:ln w="0"/>
                                <a:solidFill>
                                  <a:srgbClr val="0000FF"/>
                                </a:solidFill>
                                <a:effectLst>
                                  <a:outerShdw blurRad="38100" dist="19050" dir="2700000" algn="tl" rotWithShape="0">
                                    <a:schemeClr val="dk1">
                                      <a:alpha val="40000"/>
                                    </a:schemeClr>
                                  </a:outerShdw>
                                </a:effectLst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𝒃</m:t>
                            </m:r>
                          </m:e>
                        </m:d>
                      </m:e>
                      <m:sup>
                        <m:r>
                          <a:rPr lang="en-US" sz="3600" b="1" i="1">
                            <a:ln w="0"/>
                            <a:solidFill>
                              <a:srgbClr val="0000FF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𝟐</m:t>
                        </m:r>
                      </m:sup>
                    </m:sSup>
                    <m:r>
                      <a:rPr lang="en-US" sz="3600" b="1" i="1">
                        <a:ln w="0"/>
                        <a:solidFill>
                          <a:srgbClr val="0000FF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sSup>
                      <m:sSupPr>
                        <m:ctrlPr>
                          <a:rPr lang="en-US" sz="3600" b="1" i="1">
                            <a:ln w="0"/>
                            <a:solidFill>
                              <a:srgbClr val="0000FF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en-US" sz="3600" b="1" i="1">
                            <a:ln w="0"/>
                            <a:solidFill>
                              <a:srgbClr val="0000FF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𝒂</m:t>
                        </m:r>
                      </m:e>
                      <m:sup>
                        <m:r>
                          <a:rPr lang="en-US" sz="3600" b="1" i="1">
                            <a:ln w="0"/>
                            <a:solidFill>
                              <a:srgbClr val="0000FF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𝟐</m:t>
                        </m:r>
                      </m:sup>
                    </m:sSup>
                    <m:r>
                      <a:rPr lang="en-US" sz="3600" b="1" i="1" smtClean="0">
                        <a:ln w="0"/>
                        <a:solidFill>
                          <a:srgbClr val="0000FF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−</m:t>
                    </m:r>
                    <m:sSup>
                      <m:sSupPr>
                        <m:ctrlPr>
                          <a:rPr lang="en-US" sz="3600" b="1" i="1">
                            <a:ln w="0"/>
                            <a:solidFill>
                              <a:srgbClr val="0000FF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en-US" sz="3600" b="1" i="1">
                            <a:ln w="0"/>
                            <a:solidFill>
                              <a:srgbClr val="0000FF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𝟐</m:t>
                        </m:r>
                        <m:r>
                          <a:rPr lang="en-US" sz="3600" b="1" i="1">
                            <a:ln w="0"/>
                            <a:solidFill>
                              <a:srgbClr val="0000FF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𝒂𝒃</m:t>
                        </m:r>
                        <m:r>
                          <a:rPr lang="en-US" sz="3600" b="1" i="1">
                            <a:ln w="0"/>
                            <a:solidFill>
                              <a:srgbClr val="0000FF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+</m:t>
                        </m:r>
                        <m:r>
                          <a:rPr lang="en-US" sz="3600" b="1" i="1">
                            <a:ln w="0"/>
                            <a:solidFill>
                              <a:srgbClr val="0000FF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𝒃</m:t>
                        </m:r>
                      </m:e>
                      <m:sup>
                        <m:r>
                          <a:rPr lang="en-US" sz="3600" b="1" i="1">
                            <a:ln w="0"/>
                            <a:solidFill>
                              <a:srgbClr val="0000FF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𝟐</m:t>
                        </m:r>
                      </m:sup>
                    </m:sSup>
                  </m:oMath>
                </a14:m>
                <a:endParaRPr lang="en-US" sz="3600" b="1" dirty="0" smtClean="0">
                  <a:ln w="0"/>
                  <a:solidFill>
                    <a:srgbClr val="0000FF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r>
                  <a:rPr lang="en-US" sz="3600" b="1" dirty="0" smtClean="0">
                    <a:ln w="0"/>
                    <a:solidFill>
                      <a:srgbClr val="0000FF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3</a:t>
                </a:r>
                <a:r>
                  <a:rPr lang="bn-BD" sz="3600" b="1" dirty="0" smtClean="0">
                    <a:ln w="0"/>
                    <a:solidFill>
                      <a:srgbClr val="0000FF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।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600" b="1" i="1">
                            <a:ln w="0"/>
                            <a:solidFill>
                              <a:srgbClr val="0000FF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en-US" sz="3600" b="1" i="1">
                            <a:ln w="0"/>
                            <a:solidFill>
                              <a:srgbClr val="0000FF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𝒂</m:t>
                        </m:r>
                      </m:e>
                      <m:sup>
                        <m:r>
                          <a:rPr lang="en-US" sz="3600" b="1" i="1">
                            <a:ln w="0"/>
                            <a:solidFill>
                              <a:srgbClr val="0000FF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𝟐</m:t>
                        </m:r>
                      </m:sup>
                    </m:sSup>
                    <m:r>
                      <a:rPr lang="en-US" sz="3600" b="1" i="1" smtClean="0">
                        <a:ln w="0"/>
                        <a:solidFill>
                          <a:srgbClr val="0000FF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−</m:t>
                    </m:r>
                    <m:sSup>
                      <m:sSupPr>
                        <m:ctrlPr>
                          <a:rPr lang="en-US" sz="3600" b="1" i="1">
                            <a:ln w="0"/>
                            <a:solidFill>
                              <a:srgbClr val="0000FF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en-US" sz="3600" b="1" i="1" smtClean="0">
                            <a:ln w="0"/>
                            <a:solidFill>
                              <a:srgbClr val="0000FF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𝒃</m:t>
                        </m:r>
                      </m:e>
                      <m:sup>
                        <m:r>
                          <a:rPr lang="en-US" sz="3600" b="1" i="1">
                            <a:ln w="0"/>
                            <a:solidFill>
                              <a:srgbClr val="0000FF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𝟐</m:t>
                        </m:r>
                      </m:sup>
                    </m:sSup>
                    <m:r>
                      <a:rPr lang="en-US" sz="3600" b="1" i="1" smtClean="0">
                        <a:ln w="0"/>
                        <a:solidFill>
                          <a:srgbClr val="0000FF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=(</m:t>
                    </m:r>
                    <m:r>
                      <a:rPr lang="en-US" sz="3600" b="1" i="1" smtClean="0">
                        <a:ln w="0"/>
                        <a:solidFill>
                          <a:srgbClr val="0000FF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𝒂</m:t>
                    </m:r>
                    <m:r>
                      <a:rPr lang="en-US" sz="3600" b="1" i="1" smtClean="0">
                        <a:ln w="0"/>
                        <a:solidFill>
                          <a:srgbClr val="0000FF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+</m:t>
                    </m:r>
                    <m:r>
                      <a:rPr lang="en-US" sz="3600" b="1" i="1" smtClean="0">
                        <a:ln w="0"/>
                        <a:solidFill>
                          <a:srgbClr val="0000FF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𝒃</m:t>
                    </m:r>
                    <m:r>
                      <a:rPr lang="en-US" sz="3600" b="1" i="1" smtClean="0">
                        <a:ln w="0"/>
                        <a:solidFill>
                          <a:srgbClr val="0000FF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)(</m:t>
                    </m:r>
                    <m:r>
                      <a:rPr lang="en-US" sz="3600" b="1" i="1" smtClean="0">
                        <a:ln w="0"/>
                        <a:solidFill>
                          <a:srgbClr val="0000FF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𝒂</m:t>
                    </m:r>
                    <m:r>
                      <a:rPr lang="en-US" sz="3600" b="1" i="1" smtClean="0">
                        <a:ln w="0"/>
                        <a:solidFill>
                          <a:srgbClr val="0000FF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−</m:t>
                    </m:r>
                    <m:r>
                      <a:rPr lang="en-US" sz="3600" b="1" i="1" smtClean="0">
                        <a:ln w="0"/>
                        <a:solidFill>
                          <a:srgbClr val="0000FF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𝒃</m:t>
                    </m:r>
                    <m:r>
                      <a:rPr lang="en-US" sz="3600" b="1" i="1" smtClean="0">
                        <a:ln w="0"/>
                        <a:solidFill>
                          <a:srgbClr val="0000FF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)</m:t>
                    </m:r>
                  </m:oMath>
                </a14:m>
                <a:endParaRPr lang="bn-BD" sz="3600" b="1" dirty="0">
                  <a:ln w="0"/>
                  <a:solidFill>
                    <a:srgbClr val="0000FF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r>
                  <a:rPr lang="bn-BD" sz="3600" b="1" u="sng" dirty="0">
                    <a:ln w="0"/>
                    <a:solidFill>
                      <a:srgbClr val="0000FF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প্রয়োজনীয় </a:t>
                </a:r>
                <a:r>
                  <a:rPr lang="bn-BD" sz="3600" b="1" u="sng" dirty="0" smtClean="0">
                    <a:ln w="0"/>
                    <a:solidFill>
                      <a:srgbClr val="0000FF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অনুসিদ্বান্তঃ</a:t>
                </a:r>
              </a:p>
              <a:p>
                <a:r>
                  <a:rPr lang="bn-BD" sz="3600" b="1" dirty="0" smtClean="0">
                    <a:ln w="0"/>
                    <a:solidFill>
                      <a:srgbClr val="0000FF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৪।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bn-BD" sz="3600" b="1" i="1" smtClean="0">
                            <a:ln w="0"/>
                            <a:solidFill>
                              <a:srgbClr val="0000FF"/>
                            </a:solidFill>
                            <a:latin typeface="Cambria Math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en-US" sz="3600" b="1" i="1" smtClean="0">
                            <a:ln w="0"/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𝒂</m:t>
                        </m:r>
                      </m:e>
                      <m:sup>
                        <m:r>
                          <a:rPr lang="en-US" sz="3600" b="1" i="1" smtClean="0">
                            <a:ln w="0"/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𝟐</m:t>
                        </m:r>
                      </m:sup>
                    </m:sSup>
                    <m:r>
                      <a:rPr lang="bn-BD" sz="3600" b="1" i="1" smtClean="0">
                        <a:ln w="0"/>
                        <a:solidFill>
                          <a:srgbClr val="0000FF"/>
                        </a:soli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+</m:t>
                    </m:r>
                    <m:sSup>
                      <m:sSupPr>
                        <m:ctrlPr>
                          <a:rPr lang="bn-BD" sz="3600" b="1" i="1" smtClean="0">
                            <a:ln w="0"/>
                            <a:solidFill>
                              <a:srgbClr val="0000FF"/>
                            </a:solidFill>
                            <a:latin typeface="Cambria Math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en-US" sz="3600" b="1" i="1" smtClean="0">
                            <a:ln w="0"/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𝒃</m:t>
                        </m:r>
                      </m:e>
                      <m:sup>
                        <m:r>
                          <a:rPr lang="en-US" sz="3600" b="1" i="1" smtClean="0">
                            <a:ln w="0"/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𝟐</m:t>
                        </m:r>
                      </m:sup>
                    </m:sSup>
                    <m:r>
                      <a:rPr lang="bn-BD" sz="3600" b="1" i="1" smtClean="0">
                        <a:ln w="0"/>
                        <a:solidFill>
                          <a:srgbClr val="0000FF"/>
                        </a:soli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sSup>
                      <m:sSupPr>
                        <m:ctrlPr>
                          <a:rPr lang="bn-BD" sz="3600" b="1" i="1" smtClean="0">
                            <a:ln w="0"/>
                            <a:solidFill>
                              <a:srgbClr val="0000FF"/>
                            </a:solidFill>
                            <a:latin typeface="Cambria Math"/>
                            <a:cs typeface="NikoshBAN" panose="02000000000000000000" pitchFamily="2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bn-BD" sz="3600" b="1" i="1" smtClean="0">
                                <a:ln w="0"/>
                                <a:solidFill>
                                  <a:srgbClr val="0000FF"/>
                                </a:solidFill>
                                <a:latin typeface="Cambria Math"/>
                                <a:cs typeface="NikoshBAN" panose="02000000000000000000" pitchFamily="2" charset="0"/>
                              </a:rPr>
                            </m:ctrlPr>
                          </m:dPr>
                          <m:e>
                            <m:r>
                              <a:rPr lang="en-US" sz="3600" b="1" i="1" smtClean="0">
                                <a:ln w="0"/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𝒂</m:t>
                            </m:r>
                            <m:r>
                              <a:rPr lang="en-US" sz="3600" b="1" i="1" smtClean="0">
                                <a:ln w="0"/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+</m:t>
                            </m:r>
                            <m:r>
                              <a:rPr lang="en-US" sz="3600" b="1" i="1" smtClean="0">
                                <a:ln w="0"/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𝒃</m:t>
                            </m:r>
                          </m:e>
                        </m:d>
                      </m:e>
                      <m:sup>
                        <m:r>
                          <a:rPr lang="en-US" sz="3600" b="1" i="1" smtClean="0">
                            <a:ln w="0"/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𝟐</m:t>
                        </m:r>
                      </m:sup>
                    </m:sSup>
                    <m:r>
                      <a:rPr lang="bn-BD" sz="3600" b="1" i="1" smtClean="0">
                        <a:ln w="0"/>
                        <a:solidFill>
                          <a:srgbClr val="0000FF"/>
                        </a:soli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−</m:t>
                    </m:r>
                    <m:r>
                      <a:rPr lang="en-US" sz="3600" b="1" i="1" smtClean="0">
                        <a:ln w="0"/>
                        <a:solidFill>
                          <a:srgbClr val="0000FF"/>
                        </a:soli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𝟐</m:t>
                    </m:r>
                    <m:r>
                      <a:rPr lang="en-US" sz="3600" b="1" i="1" smtClean="0">
                        <a:ln w="0"/>
                        <a:solidFill>
                          <a:srgbClr val="0000FF"/>
                        </a:soli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𝒂𝒃</m:t>
                    </m:r>
                    <m:r>
                      <a:rPr lang="bn-BD" sz="3600" b="1" i="1" smtClean="0">
                        <a:ln w="0"/>
                        <a:solidFill>
                          <a:srgbClr val="0000FF"/>
                        </a:soli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 </m:t>
                    </m:r>
                  </m:oMath>
                </a14:m>
                <a:endParaRPr lang="en-US" sz="3600" b="1" dirty="0" smtClean="0">
                  <a:ln w="0"/>
                  <a:solidFill>
                    <a:srgbClr val="0000FF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r>
                  <a:rPr lang="en-US" sz="3600" b="1" dirty="0">
                    <a:ln w="0"/>
                    <a:solidFill>
                      <a:srgbClr val="0000FF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5</a:t>
                </a:r>
                <a:r>
                  <a:rPr lang="bn-BD" sz="3600" b="1" dirty="0" smtClean="0">
                    <a:ln w="0"/>
                    <a:solidFill>
                      <a:srgbClr val="0000FF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।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bn-BD" sz="3600" b="1" i="1">
                            <a:ln w="0"/>
                            <a:solidFill>
                              <a:srgbClr val="0000FF"/>
                            </a:solidFill>
                            <a:latin typeface="Cambria Math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en-US" sz="3600" b="1" i="1">
                            <a:ln w="0"/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𝒂</m:t>
                        </m:r>
                      </m:e>
                      <m:sup>
                        <m:r>
                          <a:rPr lang="en-US" sz="3600" b="1" i="1">
                            <a:ln w="0"/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𝟐</m:t>
                        </m:r>
                      </m:sup>
                    </m:sSup>
                    <m:r>
                      <a:rPr lang="bn-BD" sz="3600" b="1" i="1">
                        <a:ln w="0"/>
                        <a:solidFill>
                          <a:srgbClr val="0000FF"/>
                        </a:soli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+</m:t>
                    </m:r>
                    <m:sSup>
                      <m:sSupPr>
                        <m:ctrlPr>
                          <a:rPr lang="bn-BD" sz="3600" b="1" i="1">
                            <a:ln w="0"/>
                            <a:solidFill>
                              <a:srgbClr val="0000FF"/>
                            </a:solidFill>
                            <a:latin typeface="Cambria Math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en-US" sz="3600" b="1" i="1">
                            <a:ln w="0"/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𝒃</m:t>
                        </m:r>
                      </m:e>
                      <m:sup>
                        <m:r>
                          <a:rPr lang="en-US" sz="3600" b="1" i="1">
                            <a:ln w="0"/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𝟐</m:t>
                        </m:r>
                      </m:sup>
                    </m:sSup>
                    <m:r>
                      <a:rPr lang="bn-BD" sz="3600" b="1" i="1">
                        <a:ln w="0"/>
                        <a:solidFill>
                          <a:srgbClr val="0000FF"/>
                        </a:soli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sSup>
                      <m:sSupPr>
                        <m:ctrlPr>
                          <a:rPr lang="bn-BD" sz="3600" b="1" i="1">
                            <a:ln w="0"/>
                            <a:solidFill>
                              <a:srgbClr val="0000FF"/>
                            </a:solidFill>
                            <a:latin typeface="Cambria Math"/>
                            <a:cs typeface="NikoshBAN" panose="02000000000000000000" pitchFamily="2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bn-BD" sz="3600" b="1" i="1">
                                <a:ln w="0"/>
                                <a:solidFill>
                                  <a:srgbClr val="0000FF"/>
                                </a:solidFill>
                                <a:latin typeface="Cambria Math"/>
                                <a:cs typeface="NikoshBAN" panose="02000000000000000000" pitchFamily="2" charset="0"/>
                              </a:rPr>
                            </m:ctrlPr>
                          </m:dPr>
                          <m:e>
                            <m:r>
                              <a:rPr lang="en-US" sz="3600" b="1" i="1">
                                <a:ln w="0"/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𝒂</m:t>
                            </m:r>
                            <m:r>
                              <a:rPr lang="en-US" sz="3600" b="1" i="1" smtClean="0">
                                <a:ln w="0"/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−</m:t>
                            </m:r>
                            <m:r>
                              <a:rPr lang="en-US" sz="3600" b="1" i="1">
                                <a:ln w="0"/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𝒃</m:t>
                            </m:r>
                          </m:e>
                        </m:d>
                      </m:e>
                      <m:sup>
                        <m:r>
                          <a:rPr lang="en-US" sz="3600" b="1" i="1">
                            <a:ln w="0"/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𝟐</m:t>
                        </m:r>
                      </m:sup>
                    </m:sSup>
                    <m:r>
                      <a:rPr lang="en-US" sz="3600" b="1" i="1" smtClean="0">
                        <a:ln w="0"/>
                        <a:solidFill>
                          <a:srgbClr val="0000FF"/>
                        </a:soli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+</m:t>
                    </m:r>
                    <m:r>
                      <a:rPr lang="en-US" sz="3600" b="1" i="1">
                        <a:ln w="0"/>
                        <a:solidFill>
                          <a:srgbClr val="0000FF"/>
                        </a:soli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𝟐</m:t>
                    </m:r>
                    <m:r>
                      <a:rPr lang="en-US" sz="3600" b="1" i="1">
                        <a:ln w="0"/>
                        <a:solidFill>
                          <a:srgbClr val="0000FF"/>
                        </a:soli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𝒂𝒃</m:t>
                    </m:r>
                    <m:r>
                      <a:rPr lang="bn-BD" sz="3600" b="1" i="1">
                        <a:ln w="0"/>
                        <a:solidFill>
                          <a:srgbClr val="0000FF"/>
                        </a:soli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 </m:t>
                    </m:r>
                  </m:oMath>
                </a14:m>
                <a:endParaRPr lang="en-US" sz="3600" b="1" dirty="0" smtClean="0">
                  <a:ln w="0"/>
                  <a:solidFill>
                    <a:srgbClr val="0000FF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r>
                  <a:rPr lang="en-US" sz="3600" b="1" dirty="0" smtClean="0">
                    <a:ln w="0"/>
                    <a:solidFill>
                      <a:srgbClr val="0000FF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6</a:t>
                </a:r>
                <a:r>
                  <a:rPr lang="bn-BD" sz="3600" b="1" dirty="0" smtClean="0">
                    <a:ln w="0"/>
                    <a:solidFill>
                      <a:srgbClr val="0000FF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।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bn-BD" sz="3600" b="1" i="1">
                            <a:ln w="0"/>
                            <a:solidFill>
                              <a:srgbClr val="0000FF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/>
                            <a:cs typeface="NikoshBAN" panose="02000000000000000000" pitchFamily="2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bn-BD" sz="3600" b="1" i="1">
                                <a:ln w="0"/>
                                <a:solidFill>
                                  <a:srgbClr val="0000FF"/>
                                </a:solidFill>
                                <a:effectLst>
                                  <a:outerShdw blurRad="38100" dist="19050" dir="2700000" algn="tl" rotWithShape="0">
                                    <a:schemeClr val="dk1">
                                      <a:alpha val="40000"/>
                                    </a:schemeClr>
                                  </a:outerShdw>
                                </a:effectLst>
                                <a:latin typeface="Cambria Math"/>
                                <a:cs typeface="NikoshBAN" panose="02000000000000000000" pitchFamily="2" charset="0"/>
                              </a:rPr>
                            </m:ctrlPr>
                          </m:dPr>
                          <m:e>
                            <m:r>
                              <a:rPr lang="en-US" sz="3600" b="1" i="1">
                                <a:ln w="0"/>
                                <a:solidFill>
                                  <a:srgbClr val="0000FF"/>
                                </a:solidFill>
                                <a:effectLst>
                                  <a:outerShdw blurRad="38100" dist="19050" dir="2700000" algn="tl" rotWithShape="0">
                                    <a:schemeClr val="dk1">
                                      <a:alpha val="40000"/>
                                    </a:schemeClr>
                                  </a:outerShdw>
                                </a:effectLst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𝒂</m:t>
                            </m:r>
                            <m:r>
                              <a:rPr lang="en-US" sz="3600" b="1" i="1">
                                <a:ln w="0"/>
                                <a:solidFill>
                                  <a:srgbClr val="0000FF"/>
                                </a:solidFill>
                                <a:effectLst>
                                  <a:outerShdw blurRad="38100" dist="19050" dir="2700000" algn="tl" rotWithShape="0">
                                    <a:schemeClr val="dk1">
                                      <a:alpha val="40000"/>
                                    </a:schemeClr>
                                  </a:outerShdw>
                                </a:effectLst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+</m:t>
                            </m:r>
                            <m:r>
                              <a:rPr lang="en-US" sz="3600" b="1" i="1">
                                <a:ln w="0"/>
                                <a:solidFill>
                                  <a:srgbClr val="0000FF"/>
                                </a:solidFill>
                                <a:effectLst>
                                  <a:outerShdw blurRad="38100" dist="19050" dir="2700000" algn="tl" rotWithShape="0">
                                    <a:schemeClr val="dk1">
                                      <a:alpha val="40000"/>
                                    </a:schemeClr>
                                  </a:outerShdw>
                                </a:effectLst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𝒃</m:t>
                            </m:r>
                          </m:e>
                        </m:d>
                      </m:e>
                      <m:sup>
                        <m:r>
                          <a:rPr lang="en-US" sz="3600" b="1" i="1">
                            <a:ln w="0"/>
                            <a:solidFill>
                              <a:srgbClr val="0000FF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𝟐</m:t>
                        </m:r>
                      </m:sup>
                    </m:sSup>
                    <m:r>
                      <a:rPr lang="en-US" sz="3600" b="1" i="1">
                        <a:ln w="0"/>
                        <a:solidFill>
                          <a:srgbClr val="0000FF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sSup>
                      <m:sSupPr>
                        <m:ctrlPr>
                          <a:rPr lang="en-US" sz="3600" b="1" i="1">
                            <a:ln w="0"/>
                            <a:solidFill>
                              <a:srgbClr val="0000FF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bn-BD" sz="3600" b="1" i="1" smtClean="0">
                            <a:ln w="0"/>
                            <a:solidFill>
                              <a:srgbClr val="0000FF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(</m:t>
                        </m:r>
                        <m:r>
                          <a:rPr lang="en-US" sz="3600" b="1" i="1" smtClean="0">
                            <a:ln w="0"/>
                            <a:solidFill>
                              <a:srgbClr val="0000FF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𝒂</m:t>
                        </m:r>
                        <m:r>
                          <a:rPr lang="en-US" sz="3600" b="1" i="1" smtClean="0">
                            <a:ln w="0"/>
                            <a:solidFill>
                              <a:srgbClr val="0000FF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−</m:t>
                        </m:r>
                        <m:r>
                          <a:rPr lang="en-US" sz="3600" b="1" i="1" smtClean="0">
                            <a:ln w="0"/>
                            <a:solidFill>
                              <a:srgbClr val="0000FF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𝒃</m:t>
                        </m:r>
                        <m:r>
                          <a:rPr lang="en-US" sz="3600" b="1" i="1" smtClean="0">
                            <a:ln w="0"/>
                            <a:solidFill>
                              <a:srgbClr val="0000FF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)</m:t>
                        </m:r>
                      </m:e>
                      <m:sup>
                        <m:r>
                          <a:rPr lang="en-US" sz="3600" b="1" i="1">
                            <a:ln w="0"/>
                            <a:solidFill>
                              <a:srgbClr val="0000FF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𝟐</m:t>
                        </m:r>
                      </m:sup>
                    </m:sSup>
                    <m:r>
                      <a:rPr lang="en-US" sz="3600" b="1" i="1">
                        <a:ln w="0"/>
                        <a:solidFill>
                          <a:srgbClr val="0000FF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+</m:t>
                    </m:r>
                    <m:r>
                      <a:rPr lang="en-US" sz="3600" b="1" i="1" smtClean="0">
                        <a:ln w="0"/>
                        <a:solidFill>
                          <a:srgbClr val="0000FF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𝟒</m:t>
                    </m:r>
                    <m:r>
                      <a:rPr lang="en-US" sz="3600" b="1" i="1" smtClean="0">
                        <a:ln w="0"/>
                        <a:solidFill>
                          <a:srgbClr val="0000FF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𝒂𝒃</m:t>
                    </m:r>
                  </m:oMath>
                </a14:m>
                <a:endParaRPr lang="en-US" sz="3600" b="1" dirty="0" smtClean="0">
                  <a:ln w="0"/>
                  <a:solidFill>
                    <a:srgbClr val="0000FF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r>
                  <a:rPr lang="en-US" sz="3600" b="1" dirty="0" smtClean="0">
                    <a:ln w="0"/>
                    <a:solidFill>
                      <a:srgbClr val="0000FF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7</a:t>
                </a:r>
                <a:r>
                  <a:rPr lang="bn-BD" sz="3600" b="1" dirty="0" smtClean="0">
                    <a:ln w="0"/>
                    <a:solidFill>
                      <a:srgbClr val="0000FF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।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bn-BD" sz="3600" b="1" i="1">
                            <a:ln w="0"/>
                            <a:solidFill>
                              <a:srgbClr val="0000FF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/>
                            <a:cs typeface="NikoshBAN" panose="02000000000000000000" pitchFamily="2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bn-BD" sz="3600" b="1" i="1">
                                <a:ln w="0"/>
                                <a:solidFill>
                                  <a:srgbClr val="0000FF"/>
                                </a:solidFill>
                                <a:effectLst>
                                  <a:outerShdw blurRad="38100" dist="19050" dir="2700000" algn="tl" rotWithShape="0">
                                    <a:schemeClr val="dk1">
                                      <a:alpha val="40000"/>
                                    </a:schemeClr>
                                  </a:outerShdw>
                                </a:effectLst>
                                <a:latin typeface="Cambria Math"/>
                                <a:cs typeface="NikoshBAN" panose="02000000000000000000" pitchFamily="2" charset="0"/>
                              </a:rPr>
                            </m:ctrlPr>
                          </m:dPr>
                          <m:e>
                            <m:r>
                              <a:rPr lang="en-US" sz="3600" b="1" i="1">
                                <a:ln w="0"/>
                                <a:solidFill>
                                  <a:srgbClr val="0000FF"/>
                                </a:solidFill>
                                <a:effectLst>
                                  <a:outerShdw blurRad="38100" dist="19050" dir="2700000" algn="tl" rotWithShape="0">
                                    <a:schemeClr val="dk1">
                                      <a:alpha val="40000"/>
                                    </a:schemeClr>
                                  </a:outerShdw>
                                </a:effectLst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𝒂</m:t>
                            </m:r>
                            <m:r>
                              <a:rPr lang="en-US" sz="3600" b="1" i="1" smtClean="0">
                                <a:ln w="0"/>
                                <a:solidFill>
                                  <a:srgbClr val="0000FF"/>
                                </a:solidFill>
                                <a:effectLst>
                                  <a:outerShdw blurRad="38100" dist="19050" dir="2700000" algn="tl" rotWithShape="0">
                                    <a:schemeClr val="dk1">
                                      <a:alpha val="40000"/>
                                    </a:schemeClr>
                                  </a:outerShdw>
                                </a:effectLst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−</m:t>
                            </m:r>
                            <m:r>
                              <a:rPr lang="en-US" sz="3600" b="1" i="1">
                                <a:ln w="0"/>
                                <a:solidFill>
                                  <a:srgbClr val="0000FF"/>
                                </a:solidFill>
                                <a:effectLst>
                                  <a:outerShdw blurRad="38100" dist="19050" dir="2700000" algn="tl" rotWithShape="0">
                                    <a:schemeClr val="dk1">
                                      <a:alpha val="40000"/>
                                    </a:schemeClr>
                                  </a:outerShdw>
                                </a:effectLst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𝒃</m:t>
                            </m:r>
                          </m:e>
                        </m:d>
                      </m:e>
                      <m:sup>
                        <m:r>
                          <a:rPr lang="en-US" sz="3600" b="1" i="1">
                            <a:ln w="0"/>
                            <a:solidFill>
                              <a:srgbClr val="0000FF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𝟐</m:t>
                        </m:r>
                      </m:sup>
                    </m:sSup>
                    <m:r>
                      <a:rPr lang="en-US" sz="3600" b="1" i="1">
                        <a:ln w="0"/>
                        <a:solidFill>
                          <a:srgbClr val="0000FF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sSup>
                      <m:sSupPr>
                        <m:ctrlPr>
                          <a:rPr lang="en-US" sz="3600" b="1" i="1">
                            <a:ln w="0"/>
                            <a:solidFill>
                              <a:srgbClr val="0000FF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bn-BD" sz="3600" b="1" i="1">
                            <a:ln w="0"/>
                            <a:solidFill>
                              <a:srgbClr val="0000FF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(</m:t>
                        </m:r>
                        <m:r>
                          <a:rPr lang="en-US" sz="3600" b="1" i="1">
                            <a:ln w="0"/>
                            <a:solidFill>
                              <a:srgbClr val="0000FF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𝒂</m:t>
                        </m:r>
                        <m:r>
                          <a:rPr lang="en-US" sz="3600" b="1" i="1" smtClean="0">
                            <a:ln w="0"/>
                            <a:solidFill>
                              <a:srgbClr val="0000FF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+</m:t>
                        </m:r>
                        <m:r>
                          <a:rPr lang="en-US" sz="3600" b="1" i="1">
                            <a:ln w="0"/>
                            <a:solidFill>
                              <a:srgbClr val="0000FF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𝒃</m:t>
                        </m:r>
                        <m:r>
                          <a:rPr lang="en-US" sz="3600" b="1" i="1">
                            <a:ln w="0"/>
                            <a:solidFill>
                              <a:srgbClr val="0000FF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)</m:t>
                        </m:r>
                      </m:e>
                      <m:sup>
                        <m:r>
                          <a:rPr lang="en-US" sz="3600" b="1" i="1">
                            <a:ln w="0"/>
                            <a:solidFill>
                              <a:srgbClr val="0000FF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𝟐</m:t>
                        </m:r>
                      </m:sup>
                    </m:sSup>
                    <m:r>
                      <a:rPr lang="en-US" sz="3600" b="1" i="1" smtClean="0">
                        <a:ln w="0"/>
                        <a:solidFill>
                          <a:srgbClr val="0000FF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−</m:t>
                    </m:r>
                    <m:r>
                      <a:rPr lang="en-US" sz="3600" b="1" i="1">
                        <a:ln w="0"/>
                        <a:solidFill>
                          <a:srgbClr val="0000FF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𝟒</m:t>
                    </m:r>
                    <m:r>
                      <a:rPr lang="en-US" sz="3600" b="1" i="1">
                        <a:ln w="0"/>
                        <a:solidFill>
                          <a:srgbClr val="0000FF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𝒂𝒃</m:t>
                    </m:r>
                  </m:oMath>
                </a14:m>
                <a:endParaRPr lang="bn-BD" sz="3600" b="1" dirty="0">
                  <a:ln w="0"/>
                  <a:solidFill>
                    <a:srgbClr val="0000FF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900" y="965708"/>
                <a:ext cx="11182350" cy="5166286"/>
              </a:xfrm>
              <a:prstGeom prst="rect">
                <a:avLst/>
              </a:prstGeom>
              <a:blipFill rotWithShape="0">
                <a:blip r:embed="rId2"/>
                <a:stretch>
                  <a:fillRect l="-1798" t="-2005" b="-36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05911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2032000" y="1973943"/>
                <a:ext cx="8998857" cy="132343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4000" b="1" i="1" smtClean="0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𝒂</m:t>
                    </m:r>
                    <m:r>
                      <a:rPr lang="en-US" sz="4000" b="1" i="1" smtClean="0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−</m:t>
                    </m:r>
                    <m:r>
                      <a:rPr lang="en-US" sz="4000" b="1" i="1" smtClean="0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𝒃</m:t>
                    </m:r>
                    <m:r>
                      <a:rPr lang="en-US" sz="4000" b="1" i="1" smtClean="0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r>
                      <a:rPr lang="en-US" sz="4000" b="1" i="1" smtClean="0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𝟒</m:t>
                    </m:r>
                  </m:oMath>
                </a14:m>
                <a:r>
                  <a:rPr lang="en-US" sz="4000" b="1" dirty="0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  </a:t>
                </a:r>
                <a:r>
                  <a:rPr lang="bn-BD" sz="4000" b="1" dirty="0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এবং</a:t>
                </a:r>
                <a:r>
                  <a:rPr lang="en-US" sz="4000" b="1" dirty="0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 ‍</a:t>
                </a:r>
                <a:r>
                  <a:rPr lang="en-US" sz="4000" b="1" dirty="0" err="1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ab</a:t>
                </a:r>
                <a:r>
                  <a:rPr lang="en-US" sz="4000" b="1" dirty="0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=</a:t>
                </a:r>
                <a:r>
                  <a:rPr lang="en-US" sz="4000" b="1" dirty="0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60 </a:t>
                </a:r>
                <a:r>
                  <a:rPr lang="bn-BD" sz="4000" b="1" dirty="0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হলে </a:t>
                </a:r>
                <a:endParaRPr lang="en-US" sz="4000" b="1" dirty="0" smtClean="0">
                  <a:ln/>
                  <a:gradFill flip="none" rotWithShape="1">
                    <a:gsLst>
                      <a:gs pos="19000">
                        <a:srgbClr val="0000FF">
                          <a:shade val="30000"/>
                          <a:satMod val="115000"/>
                        </a:srgbClr>
                      </a:gs>
                      <a:gs pos="65000">
                        <a:srgbClr val="FF0000"/>
                      </a:gs>
                      <a:gs pos="100000">
                        <a:schemeClr val="tx1"/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4000" b="1" i="1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𝒂</m:t>
                    </m:r>
                    <m:r>
                      <a:rPr lang="bn-BD" sz="4000" b="1" i="1" smtClean="0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+</m:t>
                    </m:r>
                    <m:r>
                      <a:rPr lang="en-US" sz="4000" b="1" i="1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𝒃</m:t>
                    </m:r>
                  </m:oMath>
                </a14:m>
                <a:r>
                  <a:rPr lang="bn-BD" sz="4000" b="1" dirty="0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 এর মান নির্ণয় কর। </a:t>
                </a: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2000" y="1973943"/>
                <a:ext cx="8998857" cy="1323439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85462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914399" y="682171"/>
                <a:ext cx="10914743" cy="561038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bn-BD" sz="4400" b="1" dirty="0" smtClean="0">
                    <a:ln/>
                    <a:gradFill flip="none" rotWithShape="1">
                      <a:gsLst>
                        <a:gs pos="19000">
                          <a:schemeClr val="tx1"/>
                        </a:gs>
                        <a:gs pos="50000">
                          <a:srgbClr val="FF0000"/>
                        </a:gs>
                        <a:gs pos="100000">
                          <a:srgbClr val="0000FF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সমাধানঃ</a:t>
                </a:r>
              </a:p>
              <a:p>
                <a:pPr algn="just"/>
                <a:r>
                  <a:rPr lang="bn-BD" sz="4400" b="1" dirty="0" smtClean="0">
                    <a:ln/>
                    <a:gradFill flip="none" rotWithShape="1">
                      <a:gsLst>
                        <a:gs pos="19000">
                          <a:schemeClr val="tx1"/>
                        </a:gs>
                        <a:gs pos="50000">
                          <a:srgbClr val="FF0000"/>
                        </a:gs>
                        <a:gs pos="100000">
                          <a:srgbClr val="0000FF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দেওয়া আছে, </a:t>
                </a:r>
                <a14:m>
                  <m:oMath xmlns:m="http://schemas.openxmlformats.org/officeDocument/2006/math">
                    <m:r>
                      <a:rPr lang="en-US" sz="4400" b="1" i="1">
                        <a:ln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𝒂</m:t>
                    </m:r>
                    <m:r>
                      <a:rPr lang="en-US" sz="4400" b="1" i="1">
                        <a:ln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−</m:t>
                    </m:r>
                    <m:r>
                      <a:rPr lang="en-US" sz="4400" b="1" i="1">
                        <a:ln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𝒃</m:t>
                    </m:r>
                    <m:r>
                      <a:rPr lang="en-US" sz="4400" b="1" i="1">
                        <a:ln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r>
                      <a:rPr lang="en-US" sz="4400" b="1" i="1">
                        <a:ln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𝟒</m:t>
                    </m:r>
                  </m:oMath>
                </a14:m>
                <a:r>
                  <a:rPr lang="bn-BD" sz="4400" b="1" dirty="0" smtClean="0">
                    <a:ln/>
                    <a:gradFill flip="none" rotWithShape="1">
                      <a:gsLst>
                        <a:gs pos="19000">
                          <a:schemeClr val="tx1"/>
                        </a:gs>
                        <a:gs pos="50000">
                          <a:srgbClr val="FF0000"/>
                        </a:gs>
                        <a:gs pos="100000">
                          <a:srgbClr val="0000FF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,</a:t>
                </a:r>
              </a:p>
              <a:p>
                <a:pPr algn="just"/>
                <a:r>
                  <a:rPr lang="bn-BD" sz="4400" b="1" dirty="0">
                    <a:ln/>
                    <a:gradFill flip="none" rotWithShape="1">
                      <a:gsLst>
                        <a:gs pos="19000">
                          <a:schemeClr val="tx1"/>
                        </a:gs>
                        <a:gs pos="50000">
                          <a:srgbClr val="FF0000"/>
                        </a:gs>
                        <a:gs pos="100000">
                          <a:srgbClr val="0000FF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bn-BD" sz="4400" b="1" dirty="0" smtClean="0">
                    <a:ln/>
                    <a:gradFill flip="none" rotWithShape="1">
                      <a:gsLst>
                        <a:gs pos="19000">
                          <a:schemeClr val="tx1"/>
                        </a:gs>
                        <a:gs pos="50000">
                          <a:srgbClr val="FF0000"/>
                        </a:gs>
                        <a:gs pos="100000">
                          <a:srgbClr val="0000FF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                </a:t>
                </a:r>
                <a:r>
                  <a:rPr lang="en-US" sz="4400" b="1" dirty="0" smtClean="0">
                    <a:ln/>
                    <a:gradFill flip="none" rotWithShape="1">
                      <a:gsLst>
                        <a:gs pos="19000">
                          <a:schemeClr val="tx1"/>
                        </a:gs>
                        <a:gs pos="50000">
                          <a:srgbClr val="FF0000"/>
                        </a:gs>
                        <a:gs pos="100000">
                          <a:srgbClr val="0000FF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 ‍</a:t>
                </a:r>
                <a:r>
                  <a:rPr lang="en-US" sz="4400" b="1" dirty="0" err="1" smtClean="0">
                    <a:ln/>
                    <a:gradFill flip="none" rotWithShape="1">
                      <a:gsLst>
                        <a:gs pos="19000">
                          <a:schemeClr val="tx1"/>
                        </a:gs>
                        <a:gs pos="50000">
                          <a:srgbClr val="FF0000"/>
                        </a:gs>
                        <a:gs pos="100000">
                          <a:srgbClr val="0000FF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ab</a:t>
                </a:r>
                <a:r>
                  <a:rPr lang="en-US" sz="4400" b="1" dirty="0" smtClean="0">
                    <a:ln/>
                    <a:gradFill flip="none" rotWithShape="1">
                      <a:gsLst>
                        <a:gs pos="19000">
                          <a:schemeClr val="tx1"/>
                        </a:gs>
                        <a:gs pos="50000">
                          <a:srgbClr val="FF0000"/>
                        </a:gs>
                        <a:gs pos="100000">
                          <a:srgbClr val="0000FF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=</a:t>
                </a:r>
                <a:r>
                  <a:rPr lang="en-US" sz="4400" b="1" dirty="0" smtClean="0">
                    <a:ln/>
                    <a:gradFill flip="none" rotWithShape="1">
                      <a:gsLst>
                        <a:gs pos="19000">
                          <a:schemeClr val="tx1"/>
                        </a:gs>
                        <a:gs pos="50000">
                          <a:srgbClr val="FF0000"/>
                        </a:gs>
                        <a:gs pos="100000">
                          <a:srgbClr val="0000FF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60</a:t>
                </a:r>
                <a:endParaRPr lang="bn-BD" sz="4400" b="1" dirty="0">
                  <a:ln/>
                  <a:gradFill flip="none" rotWithShape="1">
                    <a:gsLst>
                      <a:gs pos="19000">
                        <a:schemeClr val="tx1"/>
                      </a:gs>
                      <a:gs pos="50000">
                        <a:srgbClr val="FF0000"/>
                      </a:gs>
                      <a:gs pos="100000">
                        <a:srgbClr val="0000FF"/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bn-BD" sz="4400" b="1" dirty="0" smtClean="0">
                    <a:ln/>
                    <a:gradFill flip="none" rotWithShape="1">
                      <a:gsLst>
                        <a:gs pos="19000">
                          <a:schemeClr val="tx1"/>
                        </a:gs>
                        <a:gs pos="50000">
                          <a:srgbClr val="FF0000"/>
                        </a:gs>
                        <a:gs pos="100000">
                          <a:srgbClr val="0000FF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Times New Roman" panose="02020603050405020304" pitchFamily="18" charset="0"/>
                    <a:cs typeface="NikoshBAN" panose="02000000000000000000" pitchFamily="2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bn-BD" sz="4400" b="1" i="1">
                            <a:ln w="0"/>
                            <a:gradFill flip="none" rotWithShape="1">
                              <a:gsLst>
                                <a:gs pos="19000">
                                  <a:schemeClr val="tx1"/>
                                </a:gs>
                                <a:gs pos="50000">
                                  <a:srgbClr val="FF0000"/>
                                </a:gs>
                                <a:gs pos="100000">
                                  <a:srgbClr val="0000FF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bn-BD" sz="4400" b="1" i="1" smtClean="0">
                            <a:ln w="0"/>
                            <a:gradFill flip="none" rotWithShape="1">
                              <a:gsLst>
                                <a:gs pos="19000">
                                  <a:schemeClr val="tx1"/>
                                </a:gs>
                                <a:gs pos="50000">
                                  <a:srgbClr val="FF0000"/>
                                </a:gs>
                                <a:gs pos="100000">
                                  <a:srgbClr val="0000FF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∴</m:t>
                        </m:r>
                        <m:d>
                          <m:dPr>
                            <m:ctrlPr>
                              <a:rPr lang="bn-BD" sz="4400" b="1" i="1">
                                <a:ln w="0"/>
                                <a:gradFill flip="none" rotWithShape="1">
                                  <a:gsLst>
                                    <a:gs pos="19000">
                                      <a:schemeClr val="tx1"/>
                                    </a:gs>
                                    <a:gs pos="50000">
                                      <a:srgbClr val="FF0000"/>
                                    </a:gs>
                                    <a:gs pos="100000">
                                      <a:srgbClr val="0000FF"/>
                                    </a:gs>
                                  </a:gsLst>
                                  <a:path path="circle">
                                    <a:fillToRect l="50000" t="50000" r="50000" b="50000"/>
                                  </a:path>
                                  <a:tileRect/>
                                </a:gradFill>
                                <a:effectLst>
                                  <a:outerShdw blurRad="38100" dist="19050" dir="2700000" algn="tl" rotWithShape="0">
                                    <a:schemeClr val="dk1">
                                      <a:alpha val="40000"/>
                                    </a:schemeClr>
                                  </a:outerShdw>
                                </a:effectLst>
                                <a:latin typeface="Cambria Math"/>
                                <a:cs typeface="NikoshBAN" panose="02000000000000000000" pitchFamily="2" charset="0"/>
                              </a:rPr>
                            </m:ctrlPr>
                          </m:dPr>
                          <m:e>
                            <m:r>
                              <a:rPr lang="en-US" sz="4400" b="1" i="1">
                                <a:ln w="0"/>
                                <a:gradFill flip="none" rotWithShape="1">
                                  <a:gsLst>
                                    <a:gs pos="19000">
                                      <a:schemeClr val="tx1"/>
                                    </a:gs>
                                    <a:gs pos="50000">
                                      <a:srgbClr val="FF0000"/>
                                    </a:gs>
                                    <a:gs pos="100000">
                                      <a:srgbClr val="0000FF"/>
                                    </a:gs>
                                  </a:gsLst>
                                  <a:path path="circle">
                                    <a:fillToRect l="50000" t="50000" r="50000" b="50000"/>
                                  </a:path>
                                  <a:tileRect/>
                                </a:gradFill>
                                <a:effectLst>
                                  <a:outerShdw blurRad="38100" dist="19050" dir="2700000" algn="tl" rotWithShape="0">
                                    <a:schemeClr val="dk1">
                                      <a:alpha val="40000"/>
                                    </a:schemeClr>
                                  </a:outerShdw>
                                </a:effectLst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𝒂</m:t>
                            </m:r>
                            <m:r>
                              <a:rPr lang="en-US" sz="4400" b="1" i="1">
                                <a:ln w="0"/>
                                <a:gradFill flip="none" rotWithShape="1">
                                  <a:gsLst>
                                    <a:gs pos="19000">
                                      <a:schemeClr val="tx1"/>
                                    </a:gs>
                                    <a:gs pos="50000">
                                      <a:srgbClr val="FF0000"/>
                                    </a:gs>
                                    <a:gs pos="100000">
                                      <a:srgbClr val="0000FF"/>
                                    </a:gs>
                                  </a:gsLst>
                                  <a:path path="circle">
                                    <a:fillToRect l="50000" t="50000" r="50000" b="50000"/>
                                  </a:path>
                                  <a:tileRect/>
                                </a:gradFill>
                                <a:effectLst>
                                  <a:outerShdw blurRad="38100" dist="19050" dir="2700000" algn="tl" rotWithShape="0">
                                    <a:schemeClr val="dk1">
                                      <a:alpha val="40000"/>
                                    </a:schemeClr>
                                  </a:outerShdw>
                                </a:effectLst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+</m:t>
                            </m:r>
                            <m:r>
                              <a:rPr lang="en-US" sz="4400" b="1" i="1">
                                <a:ln w="0"/>
                                <a:gradFill flip="none" rotWithShape="1">
                                  <a:gsLst>
                                    <a:gs pos="19000">
                                      <a:schemeClr val="tx1"/>
                                    </a:gs>
                                    <a:gs pos="50000">
                                      <a:srgbClr val="FF0000"/>
                                    </a:gs>
                                    <a:gs pos="100000">
                                      <a:srgbClr val="0000FF"/>
                                    </a:gs>
                                  </a:gsLst>
                                  <a:path path="circle">
                                    <a:fillToRect l="50000" t="50000" r="50000" b="50000"/>
                                  </a:path>
                                  <a:tileRect/>
                                </a:gradFill>
                                <a:effectLst>
                                  <a:outerShdw blurRad="38100" dist="19050" dir="2700000" algn="tl" rotWithShape="0">
                                    <a:schemeClr val="dk1">
                                      <a:alpha val="40000"/>
                                    </a:schemeClr>
                                  </a:outerShdw>
                                </a:effectLst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𝒃</m:t>
                            </m:r>
                          </m:e>
                        </m:d>
                      </m:e>
                      <m:sup>
                        <m:r>
                          <a:rPr lang="en-US" sz="4400" b="1" i="1">
                            <a:ln w="0"/>
                            <a:gradFill flip="none" rotWithShape="1">
                              <a:gsLst>
                                <a:gs pos="19000">
                                  <a:schemeClr val="tx1"/>
                                </a:gs>
                                <a:gs pos="50000">
                                  <a:srgbClr val="FF0000"/>
                                </a:gs>
                                <a:gs pos="100000">
                                  <a:srgbClr val="0000FF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𝟐</m:t>
                        </m:r>
                      </m:sup>
                    </m:sSup>
                    <m:r>
                      <a:rPr lang="en-US" sz="4400" b="1" i="1">
                        <a:ln w="0"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sSup>
                      <m:sSupPr>
                        <m:ctrlPr>
                          <a:rPr lang="en-US" sz="4400" b="1" i="1">
                            <a:ln w="0"/>
                            <a:gradFill flip="none" rotWithShape="1">
                              <a:gsLst>
                                <a:gs pos="19000">
                                  <a:schemeClr val="tx1"/>
                                </a:gs>
                                <a:gs pos="50000">
                                  <a:srgbClr val="FF0000"/>
                                </a:gs>
                                <a:gs pos="100000">
                                  <a:srgbClr val="0000FF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bn-BD" sz="4400" b="1" i="1">
                            <a:ln w="0"/>
                            <a:gradFill flip="none" rotWithShape="1">
                              <a:gsLst>
                                <a:gs pos="19000">
                                  <a:schemeClr val="tx1"/>
                                </a:gs>
                                <a:gs pos="50000">
                                  <a:srgbClr val="FF0000"/>
                                </a:gs>
                                <a:gs pos="100000">
                                  <a:srgbClr val="0000FF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(</m:t>
                        </m:r>
                        <m:r>
                          <a:rPr lang="en-US" sz="4400" b="1" i="1">
                            <a:ln w="0"/>
                            <a:gradFill flip="none" rotWithShape="1">
                              <a:gsLst>
                                <a:gs pos="19000">
                                  <a:schemeClr val="tx1"/>
                                </a:gs>
                                <a:gs pos="50000">
                                  <a:srgbClr val="FF0000"/>
                                </a:gs>
                                <a:gs pos="100000">
                                  <a:srgbClr val="0000FF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𝒂</m:t>
                        </m:r>
                        <m:r>
                          <a:rPr lang="en-US" sz="4400" b="1" i="1">
                            <a:ln w="0"/>
                            <a:gradFill flip="none" rotWithShape="1">
                              <a:gsLst>
                                <a:gs pos="19000">
                                  <a:schemeClr val="tx1"/>
                                </a:gs>
                                <a:gs pos="50000">
                                  <a:srgbClr val="FF0000"/>
                                </a:gs>
                                <a:gs pos="100000">
                                  <a:srgbClr val="0000FF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−</m:t>
                        </m:r>
                        <m:r>
                          <a:rPr lang="en-US" sz="4400" b="1" i="1">
                            <a:ln w="0"/>
                            <a:gradFill flip="none" rotWithShape="1">
                              <a:gsLst>
                                <a:gs pos="19000">
                                  <a:schemeClr val="tx1"/>
                                </a:gs>
                                <a:gs pos="50000">
                                  <a:srgbClr val="FF0000"/>
                                </a:gs>
                                <a:gs pos="100000">
                                  <a:srgbClr val="0000FF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𝒃</m:t>
                        </m:r>
                        <m:r>
                          <a:rPr lang="en-US" sz="4400" b="1" i="1">
                            <a:ln w="0"/>
                            <a:gradFill flip="none" rotWithShape="1">
                              <a:gsLst>
                                <a:gs pos="19000">
                                  <a:schemeClr val="tx1"/>
                                </a:gs>
                                <a:gs pos="50000">
                                  <a:srgbClr val="FF0000"/>
                                </a:gs>
                                <a:gs pos="100000">
                                  <a:srgbClr val="0000FF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)</m:t>
                        </m:r>
                      </m:e>
                      <m:sup>
                        <m:r>
                          <a:rPr lang="en-US" sz="4400" b="1" i="1">
                            <a:ln w="0"/>
                            <a:gradFill flip="none" rotWithShape="1">
                              <a:gsLst>
                                <a:gs pos="19000">
                                  <a:schemeClr val="tx1"/>
                                </a:gs>
                                <a:gs pos="50000">
                                  <a:srgbClr val="FF0000"/>
                                </a:gs>
                                <a:gs pos="100000">
                                  <a:srgbClr val="0000FF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𝟐</m:t>
                        </m:r>
                      </m:sup>
                    </m:sSup>
                    <m:r>
                      <a:rPr lang="en-US" sz="4400" b="1" i="1">
                        <a:ln w="0"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+</m:t>
                    </m:r>
                    <m:r>
                      <a:rPr lang="en-US" sz="4400" b="1" i="1">
                        <a:ln w="0"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𝟒</m:t>
                    </m:r>
                    <m:r>
                      <a:rPr lang="en-US" sz="4400" b="1" i="1">
                        <a:ln w="0"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𝒂𝒃</m:t>
                    </m:r>
                  </m:oMath>
                </a14:m>
                <a:endParaRPr lang="bn-BD" sz="4400" b="1" dirty="0" smtClean="0">
                  <a:ln w="0"/>
                  <a:gradFill flip="none" rotWithShape="1">
                    <a:gsLst>
                      <a:gs pos="19000">
                        <a:schemeClr val="tx1"/>
                      </a:gs>
                      <a:gs pos="50000">
                        <a:srgbClr val="FF0000"/>
                      </a:gs>
                      <a:gs pos="100000">
                        <a:srgbClr val="0000FF"/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 algn="just"/>
                <a:r>
                  <a:rPr lang="bn-BD" sz="4400" b="1" dirty="0" smtClean="0">
                    <a:ln w="0"/>
                    <a:gradFill flip="none" rotWithShape="1">
                      <a:gsLst>
                        <a:gs pos="19000">
                          <a:schemeClr val="tx1"/>
                        </a:gs>
                        <a:gs pos="50000">
                          <a:srgbClr val="FF0000"/>
                        </a:gs>
                        <a:gs pos="100000">
                          <a:srgbClr val="0000FF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                  </a:t>
                </a:r>
                <a14:m>
                  <m:oMath xmlns:m="http://schemas.openxmlformats.org/officeDocument/2006/math">
                    <m:r>
                      <a:rPr lang="en-US" sz="4400" b="1" i="1">
                        <a:ln w="0"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sSup>
                      <m:sSupPr>
                        <m:ctrlPr>
                          <a:rPr lang="en-US" sz="4400" b="1" i="1">
                            <a:ln w="0"/>
                            <a:gradFill flip="none" rotWithShape="1">
                              <a:gsLst>
                                <a:gs pos="19000">
                                  <a:schemeClr val="tx1"/>
                                </a:gs>
                                <a:gs pos="50000">
                                  <a:srgbClr val="FF0000"/>
                                </a:gs>
                                <a:gs pos="100000">
                                  <a:srgbClr val="0000FF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bn-BD" sz="4400" b="1" i="1">
                            <a:ln w="0"/>
                            <a:gradFill flip="none" rotWithShape="1">
                              <a:gsLst>
                                <a:gs pos="19000">
                                  <a:schemeClr val="tx1"/>
                                </a:gs>
                                <a:gs pos="50000">
                                  <a:srgbClr val="FF0000"/>
                                </a:gs>
                                <a:gs pos="100000">
                                  <a:srgbClr val="0000FF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(</m:t>
                        </m:r>
                        <m:r>
                          <a:rPr lang="en-US" sz="4400" b="1" i="1" smtClean="0">
                            <a:ln w="0"/>
                            <a:gradFill flip="none" rotWithShape="1">
                              <a:gsLst>
                                <a:gs pos="19000">
                                  <a:schemeClr val="tx1"/>
                                </a:gs>
                                <a:gs pos="50000">
                                  <a:srgbClr val="FF0000"/>
                                </a:gs>
                                <a:gs pos="100000">
                                  <a:srgbClr val="0000FF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𝟒</m:t>
                        </m:r>
                        <m:r>
                          <a:rPr lang="en-US" sz="4400" b="1" i="1">
                            <a:ln w="0"/>
                            <a:gradFill flip="none" rotWithShape="1">
                              <a:gsLst>
                                <a:gs pos="19000">
                                  <a:schemeClr val="tx1"/>
                                </a:gs>
                                <a:gs pos="50000">
                                  <a:srgbClr val="FF0000"/>
                                </a:gs>
                                <a:gs pos="100000">
                                  <a:srgbClr val="0000FF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)</m:t>
                        </m:r>
                      </m:e>
                      <m:sup>
                        <m:r>
                          <a:rPr lang="en-US" sz="4400" b="1" i="1">
                            <a:ln w="0"/>
                            <a:gradFill flip="none" rotWithShape="1">
                              <a:gsLst>
                                <a:gs pos="19000">
                                  <a:schemeClr val="tx1"/>
                                </a:gs>
                                <a:gs pos="50000">
                                  <a:srgbClr val="FF0000"/>
                                </a:gs>
                                <a:gs pos="100000">
                                  <a:srgbClr val="0000FF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𝟐</m:t>
                        </m:r>
                      </m:sup>
                    </m:sSup>
                    <m:r>
                      <a:rPr lang="en-US" sz="4400" b="1" i="1">
                        <a:ln w="0"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+</m:t>
                    </m:r>
                    <m:r>
                      <a:rPr lang="en-US" sz="4400" b="1" i="1">
                        <a:ln w="0"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𝟒</m:t>
                    </m:r>
                    <m:r>
                      <a:rPr lang="en-US" sz="4400" b="1" i="1" smtClean="0">
                        <a:ln w="0"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.</m:t>
                    </m:r>
                    <m:r>
                      <a:rPr lang="en-US" sz="4400" b="1" i="1" smtClean="0">
                        <a:ln w="0"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𝟔𝟎</m:t>
                    </m:r>
                  </m:oMath>
                </a14:m>
                <a:endParaRPr lang="bn-BD" sz="4400" b="1" dirty="0">
                  <a:ln w="0"/>
                  <a:gradFill flip="none" rotWithShape="1">
                    <a:gsLst>
                      <a:gs pos="19000">
                        <a:schemeClr val="tx1"/>
                      </a:gs>
                      <a:gs pos="50000">
                        <a:srgbClr val="FF0000"/>
                      </a:gs>
                      <a:gs pos="100000">
                        <a:srgbClr val="0000FF"/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 algn="just"/>
                <a:r>
                  <a:rPr lang="bn-BD" sz="4400" b="1" dirty="0">
                    <a:ln w="0"/>
                    <a:gradFill flip="none" rotWithShape="1">
                      <a:gsLst>
                        <a:gs pos="19000">
                          <a:schemeClr val="tx1"/>
                        </a:gs>
                        <a:gs pos="50000">
                          <a:srgbClr val="FF0000"/>
                        </a:gs>
                        <a:gs pos="100000">
                          <a:srgbClr val="0000FF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400" b="1" i="0" smtClean="0">
                        <a:ln w="0"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                   </m:t>
                    </m:r>
                    <m:r>
                      <a:rPr lang="en-US" sz="4400" b="1" i="1">
                        <a:ln w="0"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r>
                      <a:rPr lang="en-US" sz="4400" b="1" i="1" smtClean="0">
                        <a:ln w="0"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𝟏𝟔</m:t>
                    </m:r>
                    <m:r>
                      <a:rPr lang="en-US" sz="4400" b="1" i="1">
                        <a:ln w="0"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+</m:t>
                    </m:r>
                    <m:r>
                      <a:rPr lang="en-US" sz="4400" b="1" i="1" smtClean="0">
                        <a:ln w="0"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𝟐𝟒</m:t>
                    </m:r>
                    <m:r>
                      <a:rPr lang="en-US" sz="4400" b="1" i="1">
                        <a:ln w="0"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𝟎</m:t>
                    </m:r>
                  </m:oMath>
                </a14:m>
                <a:endParaRPr lang="en-US" sz="4400" b="1" dirty="0">
                  <a:ln w="0"/>
                  <a:gradFill flip="none" rotWithShape="1">
                    <a:gsLst>
                      <a:gs pos="19000">
                        <a:schemeClr val="tx1"/>
                      </a:gs>
                      <a:gs pos="50000">
                        <a:srgbClr val="FF0000"/>
                      </a:gs>
                      <a:gs pos="100000">
                        <a:srgbClr val="0000FF"/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 algn="just"/>
                <a:r>
                  <a:rPr lang="en-US" sz="4400" b="1" dirty="0" smtClean="0">
                    <a:ln w="0"/>
                    <a:gradFill flip="none" rotWithShape="1">
                      <a:gsLst>
                        <a:gs pos="19000">
                          <a:schemeClr val="tx1"/>
                        </a:gs>
                        <a:gs pos="50000">
                          <a:srgbClr val="FF0000"/>
                        </a:gs>
                        <a:gs pos="100000">
                          <a:srgbClr val="0000FF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                 </a:t>
                </a:r>
                <a:r>
                  <a:rPr lang="bn-BD" sz="4400" b="1" dirty="0" smtClean="0">
                    <a:ln w="0"/>
                    <a:gradFill flip="none" rotWithShape="1">
                      <a:gsLst>
                        <a:gs pos="19000">
                          <a:schemeClr val="tx1"/>
                        </a:gs>
                        <a:gs pos="50000">
                          <a:srgbClr val="FF0000"/>
                        </a:gs>
                        <a:gs pos="100000">
                          <a:srgbClr val="0000FF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400" b="1" i="1">
                        <a:ln w="0"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r>
                      <a:rPr lang="en-US" sz="4400" b="1" i="1" smtClean="0">
                        <a:ln w="0"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𝟐𝟓𝟔</m:t>
                    </m:r>
                  </m:oMath>
                </a14:m>
                <a:endParaRPr lang="en-US" sz="4400" b="1" dirty="0" smtClean="0">
                  <a:ln/>
                  <a:gradFill flip="none" rotWithShape="1">
                    <a:gsLst>
                      <a:gs pos="19000">
                        <a:schemeClr val="tx1"/>
                      </a:gs>
                      <a:gs pos="50000">
                        <a:srgbClr val="FF0000"/>
                      </a:gs>
                      <a:gs pos="100000">
                        <a:srgbClr val="0000FF"/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</a:endParaRPr>
              </a:p>
              <a:p>
                <a:pPr algn="just"/>
                <a:r>
                  <a:rPr lang="en-US" sz="4400" b="1" dirty="0" smtClean="0">
                    <a:ln/>
                    <a:gradFill flip="none" rotWithShape="1">
                      <a:gsLst>
                        <a:gs pos="19000">
                          <a:schemeClr val="tx1"/>
                        </a:gs>
                        <a:gs pos="50000">
                          <a:srgbClr val="FF0000"/>
                        </a:gs>
                        <a:gs pos="100000">
                          <a:srgbClr val="0000FF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400" b="1" i="1" smtClean="0">
                        <a:ln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∴</m:t>
                    </m:r>
                    <m:r>
                      <a:rPr lang="en-US" sz="4400" b="1" i="1" smtClean="0">
                        <a:ln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𝒂</m:t>
                    </m:r>
                    <m:r>
                      <a:rPr lang="en-US" sz="4400" b="1" i="1" smtClean="0">
                        <a:ln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sz="4400" b="1" i="1" smtClean="0">
                        <a:ln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𝒃</m:t>
                    </m:r>
                    <m:r>
                      <a:rPr lang="en-US" sz="4400" b="1" i="1" smtClean="0">
                        <a:ln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=±</m:t>
                    </m:r>
                    <m:rad>
                      <m:radPr>
                        <m:degHide m:val="on"/>
                        <m:ctrlPr>
                          <a:rPr lang="en-US" sz="4400" b="1" i="1" smtClean="0">
                            <a:ln/>
                            <a:gradFill flip="none" rotWithShape="1">
                              <a:gsLst>
                                <a:gs pos="19000">
                                  <a:schemeClr val="tx1"/>
                                </a:gs>
                                <a:gs pos="50000">
                                  <a:srgbClr val="FF0000"/>
                                </a:gs>
                                <a:gs pos="100000">
                                  <a:srgbClr val="0000FF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4400" b="1" i="1" smtClean="0">
                            <a:ln/>
                            <a:gradFill flip="none" rotWithShape="1">
                              <a:gsLst>
                                <a:gs pos="19000">
                                  <a:schemeClr val="tx1"/>
                                </a:gs>
                                <a:gs pos="50000">
                                  <a:srgbClr val="FF0000"/>
                                </a:gs>
                                <a:gs pos="100000">
                                  <a:srgbClr val="0000FF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𝟐𝟓𝟔</m:t>
                        </m:r>
                      </m:e>
                    </m:rad>
                    <m:r>
                      <a:rPr lang="en-US" sz="4400" b="1" i="1" smtClean="0">
                        <a:ln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=±</m:t>
                    </m:r>
                    <m:r>
                      <a:rPr lang="en-US" sz="4400" b="1" i="1" smtClean="0">
                        <a:ln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𝟏𝟔</m:t>
                    </m:r>
                    <m:r>
                      <a:rPr lang="en-US" sz="4400" b="1" i="1" smtClean="0">
                        <a:ln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(</m:t>
                    </m:r>
                    <m:r>
                      <a:rPr lang="en-US" sz="4400" b="1" i="1" smtClean="0">
                        <a:ln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𝑨𝒏𝒔</m:t>
                    </m:r>
                    <m:r>
                      <a:rPr lang="en-US" sz="4400" b="1" i="1" smtClean="0">
                        <a:ln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4400" b="1" dirty="0">
                  <a:ln/>
                  <a:gradFill flip="none" rotWithShape="1">
                    <a:gsLst>
                      <a:gs pos="19000">
                        <a:schemeClr val="tx1"/>
                      </a:gs>
                      <a:gs pos="50000">
                        <a:srgbClr val="FF0000"/>
                      </a:gs>
                      <a:gs pos="100000">
                        <a:srgbClr val="0000FF"/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</a:endParaRP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399" y="682171"/>
                <a:ext cx="10914743" cy="5610382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30635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163948" y="682831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827863" y="348780"/>
            <a:ext cx="2743200" cy="76944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400" u="sng" dirty="0" smtClean="0">
                <a:ln>
                  <a:solidFill>
                    <a:schemeClr val="tx2">
                      <a:lumMod val="50000"/>
                    </a:schemeClr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u="sng" dirty="0" err="1" smtClean="0">
                <a:ln>
                  <a:solidFill>
                    <a:schemeClr val="tx2">
                      <a:lumMod val="50000"/>
                    </a:schemeClr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r>
              <a:rPr lang="en-US" sz="4400" u="sng" dirty="0" smtClean="0">
                <a:ln>
                  <a:solidFill>
                    <a:schemeClr val="tx2">
                      <a:lumMod val="50000"/>
                    </a:schemeClr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400" u="sng" dirty="0" smtClean="0">
                <a:ln>
                  <a:solidFill>
                    <a:schemeClr val="tx2">
                      <a:lumMod val="50000"/>
                    </a:schemeClr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কাজ </a:t>
            </a:r>
            <a:r>
              <a:rPr lang="bn-BD" sz="4400" u="sng" dirty="0">
                <a:ln>
                  <a:solidFill>
                    <a:schemeClr val="tx2">
                      <a:lumMod val="50000"/>
                    </a:schemeClr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endParaRPr lang="en-US" sz="4400" u="sng" dirty="0">
              <a:ln>
                <a:solidFill>
                  <a:schemeClr val="tx2">
                    <a:lumMod val="50000"/>
                  </a:schemeClr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34885" y="2839071"/>
            <a:ext cx="7543800" cy="132343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a+b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bn-BD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এবং 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ab=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হলে,</a:t>
            </a:r>
            <a:r>
              <a:rPr lang="bn-BD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en-US" sz="4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40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+b</a:t>
            </a:r>
            <a:r>
              <a:rPr lang="en-US" sz="40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এর মান নির্ণয় কর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0090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41284" y="1357999"/>
            <a:ext cx="6400800" cy="107721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সমাধানঃ</a:t>
            </a:r>
            <a:endParaRPr lang="en-US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দেওয়া আছে,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a+b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 এবং 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ab=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bn-BD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1990104" y="2499802"/>
                <a:ext cx="4087091" cy="584775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  <a:ea typeface="Cambria Math"/>
                        <a:cs typeface="Times New Roman" panose="02020603050405020304" pitchFamily="18" charset="0"/>
                      </a:rPr>
                      <m:t>∴</m:t>
                    </m:r>
                  </m:oMath>
                </a14:m>
                <a:r>
                  <a:rPr lang="en-US" sz="3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</a:t>
                </a:r>
                <a:r>
                  <a:rPr lang="en-US" sz="3200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en-US" sz="3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+b</a:t>
                </a:r>
                <a:r>
                  <a:rPr lang="en-US" sz="3200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endParaRPr lang="en-US" sz="32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0104" y="2499802"/>
                <a:ext cx="4087091" cy="584775"/>
              </a:xfrm>
              <a:prstGeom prst="rect">
                <a:avLst/>
              </a:prstGeom>
              <a:blipFill rotWithShape="0">
                <a:blip r:embed="rId2"/>
                <a:stretch>
                  <a:fillRect t="-18557" b="-26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969324" y="3130345"/>
                <a:ext cx="4087091" cy="584775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r>
                  <a:rPr lang="en-US" sz="3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en-US" sz="32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a+b</a:t>
                </a:r>
                <a:r>
                  <a:rPr lang="en-US" sz="3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en-US" sz="3200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en-US" sz="3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-3ab(</a:t>
                </a:r>
                <a:r>
                  <a:rPr lang="en-US" sz="32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a+b</a:t>
                </a:r>
                <a:r>
                  <a:rPr lang="en-US" sz="3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endParaRPr lang="en-US" sz="32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69324" y="3130345"/>
                <a:ext cx="4087091" cy="584775"/>
              </a:xfrm>
              <a:prstGeom prst="rect">
                <a:avLst/>
              </a:prstGeom>
              <a:blipFill rotWithShape="0">
                <a:blip r:embed="rId3"/>
                <a:stretch>
                  <a:fillRect t="-18750" b="-28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998354" y="3725331"/>
                <a:ext cx="4087091" cy="584775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r>
                  <a:rPr lang="en-US" sz="3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(4)</a:t>
                </a:r>
                <a:r>
                  <a:rPr lang="en-US" sz="3200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en-US" sz="3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-3.5.4</a:t>
                </a:r>
                <a:endParaRPr lang="en-US" sz="32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8354" y="3725331"/>
                <a:ext cx="4087091" cy="584775"/>
              </a:xfrm>
              <a:prstGeom prst="rect">
                <a:avLst/>
              </a:prstGeom>
              <a:blipFill rotWithShape="0">
                <a:blip r:embed="rId4"/>
                <a:stretch>
                  <a:fillRect t="-18557" b="-26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983840" y="4391132"/>
                <a:ext cx="4087091" cy="584775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  <a:cs typeface="Times New Roman" panose="02020603050405020304" pitchFamily="18" charset="0"/>
                      </a:rPr>
                      <m:t>=</m:t>
                    </m:r>
                    <m:r>
                      <a:rPr lang="en-US" sz="3200">
                        <a:latin typeface="Cambria Math"/>
                        <a:cs typeface="Times New Roman" panose="02020603050405020304" pitchFamily="18" charset="0"/>
                      </a:rPr>
                      <m:t>64</m:t>
                    </m:r>
                  </m:oMath>
                </a14:m>
                <a:r>
                  <a:rPr lang="en-US" sz="3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- 60</a:t>
                </a:r>
                <a:endParaRPr lang="en-US" sz="32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3840" y="4391132"/>
                <a:ext cx="4087091" cy="584775"/>
              </a:xfrm>
              <a:prstGeom prst="rect">
                <a:avLst/>
              </a:prstGeom>
              <a:blipFill rotWithShape="0">
                <a:blip r:embed="rId5"/>
                <a:stretch>
                  <a:fillRect t="-18557" b="-26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2027383" y="5014307"/>
                <a:ext cx="4087091" cy="584775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  <a:cs typeface="Times New Roman" panose="02020603050405020304" pitchFamily="18" charset="0"/>
                      </a:rPr>
                      <m:t>=</m:t>
                    </m:r>
                    <m:r>
                      <a:rPr lang="en-US" sz="3200">
                        <a:latin typeface="Cambria Math"/>
                        <a:cs typeface="Times New Roman" panose="02020603050405020304" pitchFamily="18" charset="0"/>
                      </a:rPr>
                      <m:t>4</m:t>
                    </m:r>
                  </m:oMath>
                </a14:m>
                <a:r>
                  <a:rPr lang="en-US" sz="3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en-US" sz="32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27383" y="5014307"/>
                <a:ext cx="4087091" cy="584775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93831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2365829" y="1705429"/>
                <a:ext cx="7010400" cy="2098908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r>
                  <a:rPr lang="bn-BD" sz="44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সমাধান করঃ  </a:t>
                </a:r>
                <a:r>
                  <a:rPr lang="en-US" sz="44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x</a:t>
                </a:r>
                <a14:m>
                  <m:oMath xmlns:m="http://schemas.openxmlformats.org/officeDocument/2006/math">
                    <m:r>
                      <a:rPr lang="en-US" sz="4400" i="1" dirty="0">
                        <a:latin typeface="Cambria Math"/>
                      </a:rPr>
                      <m:t> </m:t>
                    </m:r>
                  </m:oMath>
                </a14:m>
                <a:r>
                  <a:rPr lang="en-US" sz="4400" dirty="0"/>
                  <a:t>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400" i="1" dirty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4400" i="1" dirty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4400" i="1" dirty="0">
                            <a:latin typeface="Cambria Math"/>
                          </a:rPr>
                          <m:t>𝑋</m:t>
                        </m:r>
                      </m:den>
                    </m:f>
                  </m:oMath>
                </a14:m>
                <a:r>
                  <a:rPr lang="en-US" sz="4400" dirty="0"/>
                  <a:t> = </a:t>
                </a:r>
                <a:r>
                  <a:rPr lang="en-US" sz="4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  </a:t>
                </a:r>
                <a:r>
                  <a:rPr lang="bn-BD" sz="44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হলে</a:t>
                </a:r>
                <a:r>
                  <a:rPr lang="bn-BD" sz="4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4800" i="1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4800" i="1">
                            <a:latin typeface="Cambria Math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4800" i="1">
                            <a:latin typeface="Cambria Math"/>
                            <a:cs typeface="Times New Roman" panose="02020603050405020304" pitchFamily="18" charset="0"/>
                          </a:rPr>
                          <m:t>3</m:t>
                        </m:r>
                      </m:sup>
                    </m:sSup>
                    <m:r>
                      <a:rPr lang="bn-BD" sz="4800" i="1">
                        <a:latin typeface="Cambria Math"/>
                        <a:cs typeface="Times New Roman" panose="02020603050405020304" pitchFamily="18" charset="0"/>
                      </a:rPr>
                      <m:t>+</m:t>
                    </m:r>
                    <m:f>
                      <m:fPr>
                        <m:ctrlPr>
                          <a:rPr lang="bn-BD" sz="48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4800" i="1">
                            <a:latin typeface="Cambria Math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bn-BD" sz="48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4800" i="1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sz="4800" i="1">
                                <a:latin typeface="Cambria Math"/>
                              </a:rPr>
                              <m:t>3</m:t>
                            </m:r>
                          </m:sup>
                        </m:sSup>
                      </m:den>
                    </m:f>
                  </m:oMath>
                </a14:m>
                <a:r>
                  <a:rPr lang="bn-BD" sz="4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bn-BD" sz="44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এর মান নির্ণয় কর</a:t>
                </a:r>
                <a:endParaRPr lang="en-US" sz="44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5829" y="1705429"/>
                <a:ext cx="7010400" cy="2098908"/>
              </a:xfrm>
              <a:prstGeom prst="rect">
                <a:avLst/>
              </a:prstGeom>
              <a:blipFill rotWithShape="0">
                <a:blip r:embed="rId2"/>
                <a:stretch>
                  <a:fillRect l="-3475" b="-60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29280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13314" y="473242"/>
            <a:ext cx="5406571" cy="1015663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6000" u="sng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জোড়ায় কাজঃ </a:t>
            </a:r>
            <a:endParaRPr lang="en-US" sz="6000" u="sng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49943" y="2296886"/>
            <a:ext cx="11219544" cy="313932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6600" dirty="0">
                <a:latin typeface="NikoshBAN" panose="02000000000000000000" pitchFamily="2" charset="0"/>
                <a:cs typeface="NikoshBAN" panose="02000000000000000000" pitchFamily="2" charset="0"/>
              </a:rPr>
              <a:t>যদি</a:t>
            </a:r>
            <a:r>
              <a:rPr lang="bn-BD" sz="6600" dirty="0"/>
              <a:t> 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x-y =8</a:t>
            </a:r>
            <a:r>
              <a:rPr lang="en-US" sz="6600" dirty="0"/>
              <a:t> </a:t>
            </a:r>
            <a:r>
              <a:rPr lang="bn-BD" sz="6600" dirty="0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bn-BD" sz="6600" dirty="0"/>
              <a:t> 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xy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5 </a:t>
            </a:r>
            <a:r>
              <a:rPr lang="bn-BD" sz="6600" dirty="0">
                <a:latin typeface="NikoshBAN" panose="02000000000000000000" pitchFamily="2" charset="0"/>
                <a:cs typeface="NikoshBAN" panose="02000000000000000000" pitchFamily="2" charset="0"/>
              </a:rPr>
              <a:t>হয়, </a:t>
            </a:r>
            <a:endParaRPr lang="en-US" sz="66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6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6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y</a:t>
            </a:r>
            <a:r>
              <a:rPr lang="en-US" sz="6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+8(</a:t>
            </a:r>
            <a:r>
              <a:rPr lang="en-US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x+y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6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bn-BD" sz="6600" dirty="0">
                <a:latin typeface="NikoshBAN" panose="02000000000000000000" pitchFamily="2" charset="0"/>
                <a:cs typeface="NikoshBAN" panose="02000000000000000000" pitchFamily="2" charset="0"/>
              </a:rPr>
              <a:t>এর মান নির্ণয় কত?</a:t>
            </a:r>
            <a:r>
              <a:rPr lang="en-US" sz="6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67615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48344" y="2291279"/>
                <a:ext cx="11364685" cy="1401025"/>
              </a:xfrm>
              <a:prstGeom prst="rect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5400" i="1" dirty="0">
                        <a:latin typeface="Cambria Math"/>
                      </a:rPr>
                      <m:t>𝑚</m:t>
                    </m:r>
                    <m:r>
                      <a:rPr lang="en-US" sz="5400" i="1" dirty="0">
                        <a:latin typeface="Cambria Math"/>
                      </a:rPr>
                      <m:t> </m:t>
                    </m:r>
                  </m:oMath>
                </a14:m>
                <a:r>
                  <a:rPr lang="en-US" sz="5400" dirty="0"/>
                  <a:t>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5400" i="1" dirty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5400" i="1" dirty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5400" i="1" dirty="0">
                            <a:latin typeface="Cambria Math"/>
                          </a:rPr>
                          <m:t>𝑚</m:t>
                        </m:r>
                      </m:den>
                    </m:f>
                  </m:oMath>
                </a14:m>
                <a:r>
                  <a:rPr lang="en-US" sz="5400" dirty="0"/>
                  <a:t> = </a:t>
                </a:r>
                <a:r>
                  <a:rPr lang="en-US" sz="5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  </a:t>
                </a:r>
                <a:r>
                  <a:rPr lang="bn-BD" sz="54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হলে</a:t>
                </a:r>
                <a:r>
                  <a:rPr lang="bn-BD" sz="5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6000" i="1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6000" i="1">
                            <a:latin typeface="Cambria Math"/>
                            <a:cs typeface="Times New Roman" panose="020206030504050203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6000" i="1">
                            <a:latin typeface="Cambria Math"/>
                            <a:cs typeface="Times New Roman" panose="02020603050405020304" pitchFamily="18" charset="0"/>
                          </a:rPr>
                          <m:t>3</m:t>
                        </m:r>
                      </m:sup>
                    </m:sSup>
                    <m:r>
                      <a:rPr lang="bn-BD" sz="6000" i="1">
                        <a:latin typeface="Cambria Math"/>
                        <a:cs typeface="Times New Roman" panose="02020603050405020304" pitchFamily="18" charset="0"/>
                      </a:rPr>
                      <m:t>+</m:t>
                    </m:r>
                    <m:f>
                      <m:fPr>
                        <m:ctrlPr>
                          <a:rPr lang="bn-BD" sz="60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6000" i="1">
                            <a:latin typeface="Cambria Math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bn-BD" sz="60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6000" i="1">
                                <a:latin typeface="Cambria Math"/>
                              </a:rPr>
                              <m:t>𝑚</m:t>
                            </m:r>
                          </m:e>
                          <m:sup>
                            <m:r>
                              <a:rPr lang="en-US" sz="6000" i="1">
                                <a:latin typeface="Cambria Math"/>
                              </a:rPr>
                              <m:t>3</m:t>
                            </m:r>
                          </m:sup>
                        </m:sSup>
                      </m:den>
                    </m:f>
                  </m:oMath>
                </a14:m>
                <a:r>
                  <a:rPr lang="bn-BD" sz="6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bn-BD" sz="54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এর মান নির্ণয় কর।</a:t>
                </a:r>
                <a:endParaRPr lang="en-US" sz="54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8344" y="2291279"/>
                <a:ext cx="11364685" cy="1401025"/>
              </a:xfrm>
              <a:prstGeom prst="rect">
                <a:avLst/>
              </a:prstGeom>
              <a:blipFill rotWithShape="1">
                <a:blip r:embed="rId2"/>
                <a:stretch>
                  <a:fillRect t="-866" b="-129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3113314" y="473242"/>
            <a:ext cx="5406571" cy="1015663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6000" u="sng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জোড়ায় কাজঃ </a:t>
            </a:r>
            <a:endParaRPr lang="en-US" sz="6000" u="sng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0291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2-Point Star 3"/>
          <p:cNvSpPr/>
          <p:nvPr/>
        </p:nvSpPr>
        <p:spPr>
          <a:xfrm>
            <a:off x="3497135" y="172968"/>
            <a:ext cx="4462818" cy="1897039"/>
          </a:xfrm>
          <a:prstGeom prst="star32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72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 </a:t>
            </a:r>
            <a:endParaRPr lang="en-US" sz="72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1161143" y="2409371"/>
                <a:ext cx="7184572" cy="3869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bn-BD" sz="4800" b="1" dirty="0" smtClean="0">
                    <a:ln w="0"/>
                    <a:solidFill>
                      <a:srgbClr val="0000FF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১।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bn-BD" sz="4800" b="1" i="1" smtClean="0">
                            <a:ln w="0"/>
                            <a:solidFill>
                              <a:srgbClr val="0000FF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/>
                            <a:cs typeface="NikoshBAN" panose="02000000000000000000" pitchFamily="2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bn-BD" sz="4800" b="1" i="1" smtClean="0">
                                <a:ln w="0"/>
                                <a:solidFill>
                                  <a:srgbClr val="0000FF"/>
                                </a:solidFill>
                                <a:effectLst>
                                  <a:outerShdw blurRad="38100" dist="19050" dir="2700000" algn="tl" rotWithShape="0">
                                    <a:schemeClr val="dk1">
                                      <a:alpha val="40000"/>
                                    </a:schemeClr>
                                  </a:outerShdw>
                                </a:effectLst>
                                <a:latin typeface="Cambria Math"/>
                                <a:cs typeface="NikoshBAN" panose="02000000000000000000" pitchFamily="2" charset="0"/>
                              </a:rPr>
                            </m:ctrlPr>
                          </m:dPr>
                          <m:e>
                            <m:r>
                              <a:rPr lang="en-US" sz="4800" b="1" i="1" smtClean="0">
                                <a:ln w="0"/>
                                <a:solidFill>
                                  <a:srgbClr val="0000FF"/>
                                </a:solidFill>
                                <a:effectLst>
                                  <a:outerShdw blurRad="38100" dist="19050" dir="2700000" algn="tl" rotWithShape="0">
                                    <a:schemeClr val="dk1">
                                      <a:alpha val="40000"/>
                                    </a:schemeClr>
                                  </a:outerShdw>
                                </a:effectLst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𝒂</m:t>
                            </m:r>
                            <m:r>
                              <a:rPr lang="en-US" sz="4800" b="1" i="1" smtClean="0">
                                <a:ln w="0"/>
                                <a:solidFill>
                                  <a:srgbClr val="0000FF"/>
                                </a:solidFill>
                                <a:effectLst>
                                  <a:outerShdw blurRad="38100" dist="19050" dir="2700000" algn="tl" rotWithShape="0">
                                    <a:schemeClr val="dk1">
                                      <a:alpha val="40000"/>
                                    </a:schemeClr>
                                  </a:outerShdw>
                                </a:effectLst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+</m:t>
                            </m:r>
                            <m:r>
                              <a:rPr lang="en-US" sz="4800" b="1" i="1" smtClean="0">
                                <a:ln w="0"/>
                                <a:solidFill>
                                  <a:srgbClr val="0000FF"/>
                                </a:solidFill>
                                <a:effectLst>
                                  <a:outerShdw blurRad="38100" dist="19050" dir="2700000" algn="tl" rotWithShape="0">
                                    <a:schemeClr val="dk1">
                                      <a:alpha val="40000"/>
                                    </a:schemeClr>
                                  </a:outerShdw>
                                </a:effectLst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𝒃</m:t>
                            </m:r>
                          </m:e>
                        </m:d>
                      </m:e>
                      <m:sup>
                        <m:r>
                          <a:rPr lang="en-US" sz="4800" b="1" i="1" smtClean="0">
                            <a:ln w="0"/>
                            <a:solidFill>
                              <a:srgbClr val="0000FF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𝟐</m:t>
                        </m:r>
                      </m:sup>
                    </m:sSup>
                    <m:r>
                      <a:rPr lang="en-US" sz="4800" b="1" i="1" smtClean="0">
                        <a:ln w="0"/>
                        <a:solidFill>
                          <a:srgbClr val="0000FF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= ?</m:t>
                    </m:r>
                  </m:oMath>
                </a14:m>
                <a:endParaRPr lang="en-US" sz="4800" b="1" dirty="0" smtClean="0">
                  <a:ln w="0"/>
                  <a:solidFill>
                    <a:srgbClr val="0000FF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r>
                  <a:rPr lang="en-US" sz="4800" b="1" dirty="0" smtClean="0">
                    <a:ln w="0"/>
                    <a:solidFill>
                      <a:srgbClr val="0000FF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2</a:t>
                </a:r>
                <a:r>
                  <a:rPr lang="bn-BD" sz="4800" b="1" dirty="0" smtClean="0">
                    <a:ln w="0"/>
                    <a:solidFill>
                      <a:srgbClr val="0000FF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।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bn-BD" sz="4800" b="1" i="1">
                            <a:ln w="0"/>
                            <a:solidFill>
                              <a:srgbClr val="0000FF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/>
                            <a:cs typeface="NikoshBAN" panose="02000000000000000000" pitchFamily="2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bn-BD" sz="4800" b="1" i="1">
                                <a:ln w="0"/>
                                <a:solidFill>
                                  <a:srgbClr val="0000FF"/>
                                </a:solidFill>
                                <a:effectLst>
                                  <a:outerShdw blurRad="38100" dist="19050" dir="2700000" algn="tl" rotWithShape="0">
                                    <a:schemeClr val="dk1">
                                      <a:alpha val="40000"/>
                                    </a:schemeClr>
                                  </a:outerShdw>
                                </a:effectLst>
                                <a:latin typeface="Cambria Math"/>
                                <a:cs typeface="NikoshBAN" panose="02000000000000000000" pitchFamily="2" charset="0"/>
                              </a:rPr>
                            </m:ctrlPr>
                          </m:dPr>
                          <m:e>
                            <m:r>
                              <a:rPr lang="en-US" sz="4800" b="1" i="1">
                                <a:ln w="0"/>
                                <a:solidFill>
                                  <a:srgbClr val="0000FF"/>
                                </a:solidFill>
                                <a:effectLst>
                                  <a:outerShdw blurRad="38100" dist="19050" dir="2700000" algn="tl" rotWithShape="0">
                                    <a:schemeClr val="dk1">
                                      <a:alpha val="40000"/>
                                    </a:schemeClr>
                                  </a:outerShdw>
                                </a:effectLst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𝒂</m:t>
                            </m:r>
                            <m:r>
                              <a:rPr lang="en-US" sz="4800" b="1" i="1" smtClean="0">
                                <a:ln w="0"/>
                                <a:solidFill>
                                  <a:srgbClr val="0000FF"/>
                                </a:solidFill>
                                <a:effectLst>
                                  <a:outerShdw blurRad="38100" dist="19050" dir="2700000" algn="tl" rotWithShape="0">
                                    <a:schemeClr val="dk1">
                                      <a:alpha val="40000"/>
                                    </a:schemeClr>
                                  </a:outerShdw>
                                </a:effectLst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−</m:t>
                            </m:r>
                            <m:r>
                              <a:rPr lang="en-US" sz="4800" b="1" i="1">
                                <a:ln w="0"/>
                                <a:solidFill>
                                  <a:srgbClr val="0000FF"/>
                                </a:solidFill>
                                <a:effectLst>
                                  <a:outerShdw blurRad="38100" dist="19050" dir="2700000" algn="tl" rotWithShape="0">
                                    <a:schemeClr val="dk1">
                                      <a:alpha val="40000"/>
                                    </a:schemeClr>
                                  </a:outerShdw>
                                </a:effectLst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𝒃</m:t>
                            </m:r>
                          </m:e>
                        </m:d>
                      </m:e>
                      <m:sup>
                        <m:r>
                          <a:rPr lang="en-US" sz="4800" b="1" i="1">
                            <a:ln w="0"/>
                            <a:solidFill>
                              <a:srgbClr val="0000FF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𝟐</m:t>
                        </m:r>
                      </m:sup>
                    </m:sSup>
                    <m:r>
                      <a:rPr lang="en-US" sz="4800" b="1" i="1">
                        <a:ln w="0"/>
                        <a:solidFill>
                          <a:srgbClr val="0000FF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</m:oMath>
                </a14:m>
                <a:r>
                  <a:rPr lang="en-US" sz="4800" b="1" dirty="0" smtClean="0">
                    <a:ln w="0"/>
                    <a:solidFill>
                      <a:srgbClr val="0000FF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800" b="1" i="1" smtClean="0">
                        <a:ln w="0"/>
                        <a:solidFill>
                          <a:srgbClr val="0000FF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?</m:t>
                    </m:r>
                  </m:oMath>
                </a14:m>
                <a:endParaRPr lang="en-US" sz="4800" b="1" dirty="0" smtClean="0">
                  <a:ln w="0"/>
                  <a:solidFill>
                    <a:srgbClr val="0000FF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r>
                  <a:rPr lang="en-US" sz="4800" b="1" dirty="0" smtClean="0">
                    <a:ln w="0"/>
                    <a:solidFill>
                      <a:srgbClr val="0000FF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3</a:t>
                </a:r>
                <a:r>
                  <a:rPr lang="bn-BD" sz="4800" b="1" dirty="0" smtClean="0">
                    <a:ln w="0"/>
                    <a:solidFill>
                      <a:srgbClr val="0000FF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।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4800" b="1" i="1">
                            <a:ln w="0"/>
                            <a:solidFill>
                              <a:srgbClr val="0000FF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en-US" sz="4800" b="1" i="1">
                            <a:ln w="0"/>
                            <a:solidFill>
                              <a:srgbClr val="0000FF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𝒂</m:t>
                        </m:r>
                      </m:e>
                      <m:sup>
                        <m:r>
                          <a:rPr lang="en-US" sz="4800" b="1" i="1">
                            <a:ln w="0"/>
                            <a:solidFill>
                              <a:srgbClr val="0000FF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𝟐</m:t>
                        </m:r>
                      </m:sup>
                    </m:sSup>
                    <m:r>
                      <a:rPr lang="en-US" sz="4800" b="1" i="1" smtClean="0">
                        <a:ln w="0"/>
                        <a:solidFill>
                          <a:srgbClr val="0000FF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−</m:t>
                    </m:r>
                    <m:sSup>
                      <m:sSupPr>
                        <m:ctrlPr>
                          <a:rPr lang="en-US" sz="4800" b="1" i="1">
                            <a:ln w="0"/>
                            <a:solidFill>
                              <a:srgbClr val="0000FF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en-US" sz="4800" b="1" i="1" smtClean="0">
                            <a:ln w="0"/>
                            <a:solidFill>
                              <a:srgbClr val="0000FF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𝒃</m:t>
                        </m:r>
                      </m:e>
                      <m:sup>
                        <m:r>
                          <a:rPr lang="en-US" sz="4800" b="1" i="1">
                            <a:ln w="0"/>
                            <a:solidFill>
                              <a:srgbClr val="0000FF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𝟐</m:t>
                        </m:r>
                      </m:sup>
                    </m:sSup>
                    <m:r>
                      <a:rPr lang="en-US" sz="4800" b="1" i="1" smtClean="0">
                        <a:ln w="0"/>
                        <a:solidFill>
                          <a:srgbClr val="0000FF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</m:oMath>
                </a14:m>
                <a:r>
                  <a:rPr lang="en-US" sz="4800" b="1" dirty="0" smtClean="0">
                    <a:ln w="0"/>
                    <a:solidFill>
                      <a:srgbClr val="0000FF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800" b="1" i="1" smtClean="0">
                        <a:ln w="0"/>
                        <a:solidFill>
                          <a:srgbClr val="0000FF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?</m:t>
                    </m:r>
                  </m:oMath>
                </a14:m>
                <a:endParaRPr lang="en-US" sz="4800" b="1" dirty="0" smtClean="0">
                  <a:ln w="0"/>
                  <a:solidFill>
                    <a:srgbClr val="0000FF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r>
                  <a:rPr lang="bn-BD" sz="4800" b="1" dirty="0" smtClean="0">
                    <a:ln w="0"/>
                    <a:solidFill>
                      <a:srgbClr val="0000FF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৪।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bn-BD" sz="4800" b="1" i="1" smtClean="0">
                            <a:ln w="0"/>
                            <a:solidFill>
                              <a:srgbClr val="0000FF"/>
                            </a:solidFill>
                            <a:latin typeface="Cambria Math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en-US" sz="4800" b="1" i="1" smtClean="0">
                            <a:ln w="0"/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𝒂</m:t>
                        </m:r>
                      </m:e>
                      <m:sup>
                        <m:r>
                          <a:rPr lang="en-US" sz="4800" b="1" i="1" smtClean="0">
                            <a:ln w="0"/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𝟐</m:t>
                        </m:r>
                      </m:sup>
                    </m:sSup>
                    <m:r>
                      <a:rPr lang="bn-BD" sz="4800" b="1" i="1" smtClean="0">
                        <a:ln w="0"/>
                        <a:solidFill>
                          <a:srgbClr val="0000FF"/>
                        </a:soli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+</m:t>
                    </m:r>
                    <m:sSup>
                      <m:sSupPr>
                        <m:ctrlPr>
                          <a:rPr lang="bn-BD" sz="4800" b="1" i="1" smtClean="0">
                            <a:ln w="0"/>
                            <a:solidFill>
                              <a:srgbClr val="0000FF"/>
                            </a:solidFill>
                            <a:latin typeface="Cambria Math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en-US" sz="4800" b="1" i="1" smtClean="0">
                            <a:ln w="0"/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𝒃</m:t>
                        </m:r>
                      </m:e>
                      <m:sup>
                        <m:r>
                          <a:rPr lang="en-US" sz="4800" b="1" i="1" smtClean="0">
                            <a:ln w="0"/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𝟐</m:t>
                        </m:r>
                      </m:sup>
                    </m:sSup>
                    <m:r>
                      <a:rPr lang="bn-BD" sz="4800" b="1" i="1" smtClean="0">
                        <a:ln w="0"/>
                        <a:solidFill>
                          <a:srgbClr val="0000FF"/>
                        </a:soli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</m:oMath>
                </a14:m>
                <a:r>
                  <a:rPr lang="en-US" sz="4800" b="1" dirty="0" smtClean="0">
                    <a:ln w="0"/>
                    <a:solidFill>
                      <a:srgbClr val="0000FF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800" b="1" i="1" smtClean="0">
                        <a:ln w="0"/>
                        <a:solidFill>
                          <a:srgbClr val="0000FF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?</m:t>
                    </m:r>
                  </m:oMath>
                </a14:m>
                <a:endParaRPr lang="en-US" sz="4800" b="1" dirty="0" smtClean="0">
                  <a:ln w="0"/>
                  <a:solidFill>
                    <a:srgbClr val="0000FF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r>
                  <a:rPr lang="en-US" sz="4800" b="1" dirty="0">
                    <a:ln w="0"/>
                    <a:solidFill>
                      <a:srgbClr val="0000FF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5</a:t>
                </a:r>
                <a:r>
                  <a:rPr lang="bn-BD" sz="4800" b="1" dirty="0" smtClean="0">
                    <a:ln w="0"/>
                    <a:solidFill>
                      <a:srgbClr val="0000FF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।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bn-BD" sz="4800" b="1" i="1">
                            <a:ln w="0"/>
                            <a:solidFill>
                              <a:srgbClr val="0000FF"/>
                            </a:solidFill>
                            <a:latin typeface="Cambria Math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en-US" sz="4800" b="1" i="1">
                            <a:ln w="0"/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𝒂</m:t>
                        </m:r>
                      </m:e>
                      <m:sup>
                        <m:r>
                          <a:rPr lang="en-US" sz="4800" b="1" i="1">
                            <a:ln w="0"/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𝟐</m:t>
                        </m:r>
                      </m:sup>
                    </m:sSup>
                    <m:r>
                      <a:rPr lang="bn-BD" sz="4800" b="1" i="1">
                        <a:ln w="0"/>
                        <a:solidFill>
                          <a:srgbClr val="0000FF"/>
                        </a:soli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+</m:t>
                    </m:r>
                    <m:sSup>
                      <m:sSupPr>
                        <m:ctrlPr>
                          <a:rPr lang="bn-BD" sz="4800" b="1" i="1">
                            <a:ln w="0"/>
                            <a:solidFill>
                              <a:srgbClr val="0000FF"/>
                            </a:solidFill>
                            <a:latin typeface="Cambria Math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en-US" sz="4800" b="1" i="1">
                            <a:ln w="0"/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𝒃</m:t>
                        </m:r>
                      </m:e>
                      <m:sup>
                        <m:r>
                          <a:rPr lang="en-US" sz="4800" b="1" i="1">
                            <a:ln w="0"/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𝟐</m:t>
                        </m:r>
                      </m:sup>
                    </m:sSup>
                    <m:r>
                      <a:rPr lang="bn-BD" sz="4800" b="1" i="1">
                        <a:ln w="0"/>
                        <a:solidFill>
                          <a:srgbClr val="0000FF"/>
                        </a:soli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</m:oMath>
                </a14:m>
                <a:r>
                  <a:rPr lang="en-US" sz="4800" b="1" dirty="0" smtClean="0">
                    <a:ln w="0"/>
                    <a:solidFill>
                      <a:srgbClr val="0000FF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800" b="1" i="1" smtClean="0">
                        <a:ln w="0"/>
                        <a:solidFill>
                          <a:srgbClr val="0000FF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?</m:t>
                    </m:r>
                  </m:oMath>
                </a14:m>
                <a:endParaRPr lang="en-US" sz="4800" b="1" dirty="0" smtClean="0">
                  <a:ln w="0"/>
                  <a:solidFill>
                    <a:srgbClr val="0000FF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1143" y="2409371"/>
                <a:ext cx="7184572" cy="3869329"/>
              </a:xfrm>
              <a:prstGeom prst="rect">
                <a:avLst/>
              </a:prstGeom>
              <a:blipFill rotWithShape="0">
                <a:blip r:embed="rId2"/>
                <a:stretch>
                  <a:fillRect l="-4071" t="-3307" b="-77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61387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130630" y="3241224"/>
                <a:ext cx="12061370" cy="177304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bn-BD" sz="5400" b="1" dirty="0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5400" b="1" i="1" smtClean="0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𝒂</m:t>
                    </m:r>
                    <m:r>
                      <a:rPr lang="en-US" sz="5400" b="1" i="1" smtClean="0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+</m:t>
                    </m:r>
                    <m:r>
                      <a:rPr lang="en-US" sz="5400" b="1" i="1" smtClean="0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𝒃</m:t>
                    </m:r>
                    <m:r>
                      <a:rPr lang="en-US" sz="5400" b="1" i="1" smtClean="0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r>
                      <a:rPr lang="en-US" sz="5400" b="1" i="1" smtClean="0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𝟗</m:t>
                    </m:r>
                    <m:r>
                      <a:rPr lang="en-US" sz="5400" b="1" i="1" smtClean="0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𝒎</m:t>
                    </m:r>
                  </m:oMath>
                </a14:m>
                <a:r>
                  <a:rPr lang="bn-BD" sz="5400" b="1" dirty="0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 এবং</a:t>
                </a:r>
                <a:r>
                  <a:rPr lang="en-US" sz="5400" b="1" dirty="0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 ‍</a:t>
                </a:r>
                <a:r>
                  <a:rPr lang="en-US" sz="5400" b="1" dirty="0" err="1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ab</a:t>
                </a:r>
                <a:r>
                  <a:rPr lang="en-US" sz="5400" b="1" dirty="0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=</a:t>
                </a:r>
                <a:r>
                  <a:rPr lang="en-US" sz="5400" b="1" dirty="0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18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5400" b="1" i="1" smtClean="0">
                            <a:ln/>
                            <a:gradFill flip="none" rotWithShape="1">
                              <a:gsLst>
                                <a:gs pos="19000">
                                  <a:srgbClr val="0000FF">
                                    <a:shade val="30000"/>
                                    <a:satMod val="115000"/>
                                  </a:srgbClr>
                                </a:gs>
                                <a:gs pos="65000">
                                  <a:srgbClr val="FF0000"/>
                                </a:gs>
                                <a:gs pos="100000">
                                  <a:schemeClr val="tx1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5400" b="1" i="1" smtClean="0">
                            <a:ln/>
                            <a:gradFill flip="none" rotWithShape="1">
                              <a:gsLst>
                                <a:gs pos="19000">
                                  <a:srgbClr val="0000FF">
                                    <a:shade val="30000"/>
                                    <a:satMod val="115000"/>
                                  </a:srgbClr>
                                </a:gs>
                                <a:gs pos="65000">
                                  <a:srgbClr val="FF0000"/>
                                </a:gs>
                                <a:gs pos="100000">
                                  <a:schemeClr val="tx1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𝒎</m:t>
                        </m:r>
                      </m:e>
                      <m:sup>
                        <m:r>
                          <a:rPr lang="en-US" sz="5400" b="1" i="1" smtClean="0">
                            <a:ln/>
                            <a:gradFill flip="none" rotWithShape="1">
                              <a:gsLst>
                                <a:gs pos="19000">
                                  <a:srgbClr val="0000FF">
                                    <a:shade val="30000"/>
                                    <a:satMod val="115000"/>
                                  </a:srgbClr>
                                </a:gs>
                                <a:gs pos="65000">
                                  <a:srgbClr val="FF0000"/>
                                </a:gs>
                                <a:gs pos="100000">
                                  <a:schemeClr val="tx1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5400" b="1" dirty="0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bn-BD" sz="5400" b="1" dirty="0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হলে</a:t>
                </a:r>
                <a:r>
                  <a:rPr lang="en-US" sz="5400" b="1" dirty="0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,</a:t>
                </a:r>
                <a:r>
                  <a:rPr lang="bn-BD" sz="5400" b="1" dirty="0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endParaRPr lang="en-US" sz="5400" b="1" i="1" dirty="0" smtClean="0">
                  <a:ln/>
                  <a:gradFill flip="none" rotWithShape="1">
                    <a:gsLst>
                      <a:gs pos="19000">
                        <a:srgbClr val="0000FF">
                          <a:shade val="30000"/>
                          <a:satMod val="115000"/>
                        </a:srgbClr>
                      </a:gs>
                      <a:gs pos="65000">
                        <a:srgbClr val="FF0000"/>
                      </a:gs>
                      <a:gs pos="100000">
                        <a:schemeClr val="tx1"/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latin typeface="Cambria Math" panose="02040503050406030204" pitchFamily="18" charset="0"/>
                  <a:cs typeface="NikoshBAN" panose="02000000000000000000" pitchFamily="2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5400" b="1" i="1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𝒂</m:t>
                    </m:r>
                    <m:r>
                      <a:rPr lang="en-US" sz="5400" b="1" i="1" smtClean="0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−</m:t>
                    </m:r>
                    <m:r>
                      <a:rPr lang="en-US" sz="5400" b="1" i="1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𝒃</m:t>
                    </m:r>
                  </m:oMath>
                </a14:m>
                <a:r>
                  <a:rPr lang="bn-BD" sz="5400" b="1" dirty="0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 এর মান নির্ণয় কর। </a:t>
                </a: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0630" y="3241224"/>
                <a:ext cx="12061370" cy="1773049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24-Point Star 4"/>
          <p:cNvSpPr/>
          <p:nvPr/>
        </p:nvSpPr>
        <p:spPr>
          <a:xfrm>
            <a:off x="3152633" y="449097"/>
            <a:ext cx="5119170" cy="1269242"/>
          </a:xfrm>
          <a:prstGeom prst="star24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ln w="0"/>
                <a:gradFill>
                  <a:gsLst>
                    <a:gs pos="21000">
                      <a:srgbClr val="0000FF"/>
                    </a:gs>
                    <a:gs pos="52000">
                      <a:srgbClr val="FF0000"/>
                    </a:gs>
                    <a:gs pos="100000">
                      <a:schemeClr val="tx1"/>
                    </a:gs>
                    <a:gs pos="70000">
                      <a:srgbClr val="0000FF"/>
                    </a:gs>
                  </a:gsLst>
                  <a:lin ang="5400000" scaled="1"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বাড়ীর কাজ </a:t>
            </a:r>
            <a:endParaRPr lang="en-US" sz="5400" dirty="0">
              <a:ln w="0"/>
              <a:gradFill>
                <a:gsLst>
                  <a:gs pos="21000">
                    <a:srgbClr val="0000FF"/>
                  </a:gs>
                  <a:gs pos="52000">
                    <a:srgbClr val="FF0000"/>
                  </a:gs>
                  <a:gs pos="100000">
                    <a:schemeClr val="tx1"/>
                  </a:gs>
                  <a:gs pos="70000">
                    <a:srgbClr val="0000FF"/>
                  </a:gs>
                </a:gsLst>
                <a:lin ang="5400000" scaled="1"/>
              </a:gra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3832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5144" y="1349828"/>
            <a:ext cx="11916228" cy="3154710"/>
          </a:xfrm>
          <a:prstGeom prst="rect">
            <a:avLst/>
          </a:prstGeom>
          <a:solidFill>
            <a:srgbClr val="07E772"/>
          </a:solidFill>
          <a:ln w="76200">
            <a:solidFill>
              <a:srgbClr val="CC00CC"/>
            </a:solidFill>
          </a:ln>
          <a:effectLst>
            <a:glow rad="101600">
              <a:srgbClr val="FF0000">
                <a:alpha val="60000"/>
              </a:srgbClr>
            </a:glo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9900" dirty="0" smtClean="0">
                <a:solidFill>
                  <a:srgbClr val="FF0000"/>
                </a:solidFill>
              </a:rPr>
              <a:t>    </a:t>
            </a:r>
            <a:r>
              <a:rPr lang="bn-BD" sz="19900" dirty="0" smtClean="0">
                <a:solidFill>
                  <a:srgbClr val="FF0000"/>
                </a:solidFill>
              </a:rPr>
              <a:t>ধন্যবাদ</a:t>
            </a:r>
            <a:r>
              <a:rPr lang="bn-BD" sz="19900" dirty="0" smtClean="0"/>
              <a:t> </a:t>
            </a:r>
            <a:endParaRPr lang="en-US" sz="19900" dirty="0"/>
          </a:p>
        </p:txBody>
      </p:sp>
    </p:spTree>
    <p:extLst>
      <p:ext uri="{BB962C8B-B14F-4D97-AF65-F5344CB8AC3E}">
        <p14:creationId xmlns:p14="http://schemas.microsoft.com/office/powerpoint/2010/main" val="3620548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95</TotalTime>
  <Words>610</Words>
  <Application>Microsoft Office PowerPoint</Application>
  <PresentationFormat>Custom</PresentationFormat>
  <Paragraphs>78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স্বাগতম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creator>HP</dc:creator>
  <cp:lastModifiedBy>IT World</cp:lastModifiedBy>
  <cp:revision>13</cp:revision>
  <dcterms:created xsi:type="dcterms:W3CDTF">2019-10-25T05:26:10Z</dcterms:created>
  <dcterms:modified xsi:type="dcterms:W3CDTF">2019-10-25T14:44:22Z</dcterms:modified>
</cp:coreProperties>
</file>