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5" r:id="rId4"/>
    <p:sldId id="260" r:id="rId5"/>
    <p:sldId id="261" r:id="rId6"/>
    <p:sldId id="262" r:id="rId7"/>
    <p:sldId id="282"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7" autoAdjust="0"/>
    <p:restoredTop sz="94660"/>
  </p:normalViewPr>
  <p:slideViewPr>
    <p:cSldViewPr snapToGrid="0">
      <p:cViewPr varScale="1">
        <p:scale>
          <a:sx n="74" d="100"/>
          <a:sy n="74" d="100"/>
        </p:scale>
        <p:origin x="57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0.w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10/25/2019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0.png"/><Relationship Id="rId5" Type="http://schemas.microsoft.com/office/2007/relationships/hdphoto" Target="../media/hdphoto2.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xml"/><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dQPFmztOA-g"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gif"/><Relationship Id="rId1" Type="http://schemas.openxmlformats.org/officeDocument/2006/relationships/slideLayout" Target="../slideLayouts/slideLayout1.xml"/><Relationship Id="rId5" Type="http://schemas.openxmlformats.org/officeDocument/2006/relationships/image" Target="../media/image11.png"/><Relationship Id="rId4" Type="http://schemas.microsoft.com/office/2007/relationships/hdphoto" Target="../media/hdphoto5.wdp"/></Relationships>
</file>

<file path=ppt/slides/_rels/slide1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G"/><Relationship Id="rId1" Type="http://schemas.openxmlformats.org/officeDocument/2006/relationships/slideLayout" Target="../slideLayouts/slideLayout1.xml"/><Relationship Id="rId6" Type="http://schemas.openxmlformats.org/officeDocument/2006/relationships/image" Target="../media/image22.gif"/><Relationship Id="rId5" Type="http://schemas.openxmlformats.org/officeDocument/2006/relationships/image" Target="../media/image21.gif"/><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image" Target="../media/image23.gif"/><Relationship Id="rId1" Type="http://schemas.openxmlformats.org/officeDocument/2006/relationships/slideLayout" Target="../slideLayouts/slideLayout1.xml"/><Relationship Id="rId6" Type="http://schemas.microsoft.com/office/2007/relationships/hdphoto" Target="../media/hdphoto7.wdp"/><Relationship Id="rId5" Type="http://schemas.openxmlformats.org/officeDocument/2006/relationships/image" Target="../media/image12.png"/><Relationship Id="rId4" Type="http://schemas.microsoft.com/office/2007/relationships/hdphoto" Target="../media/hdphoto6.wdp"/></Relationships>
</file>

<file path=ppt/slides/_rels/slide1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1.xml"/><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1.xml"/><Relationship Id="rId5" Type="http://schemas.openxmlformats.org/officeDocument/2006/relationships/image" Target="../media/image11.png"/><Relationship Id="rId4" Type="http://schemas.microsoft.com/office/2007/relationships/hdphoto" Target="../media/hdphoto8.wdp"/></Relationships>
</file>

<file path=ppt/slides/_rels/slide1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1.xml"/><Relationship Id="rId6" Type="http://schemas.openxmlformats.org/officeDocument/2006/relationships/image" Target="../media/image38.jpg"/><Relationship Id="rId5" Type="http://schemas.openxmlformats.org/officeDocument/2006/relationships/image" Target="../media/image37.png"/><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42.gif"/><Relationship Id="rId3" Type="http://schemas.openxmlformats.org/officeDocument/2006/relationships/image" Target="../media/image41.png"/><Relationship Id="rId7" Type="http://schemas.openxmlformats.org/officeDocument/2006/relationships/image" Target="../media/image40.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audio" Target="../media/audio1.wav"/><Relationship Id="rId4" Type="http://schemas.microsoft.com/office/2007/relationships/hdphoto" Target="../media/hdphoto1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MD. ABDUR RAZZAK</a:t>
            </a: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HEAD TEACHER</a:t>
            </a: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DHALAHARA WESTPARA </a:t>
            </a: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SECONDARY GIRLS’ SCHOOL</a:t>
            </a: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E-mail: </a:t>
            </a:r>
            <a:r>
              <a:rPr lang="en-US" sz="3600" dirty="0" smtClean="0">
                <a:solidFill>
                  <a:schemeClr val="tx1"/>
                </a:solidFill>
                <a:latin typeface="Times New Roman" panose="02020603050405020304" pitchFamily="18" charset="0"/>
                <a:cs typeface="Times New Roman" panose="02020603050405020304" pitchFamily="18" charset="0"/>
              </a:rPr>
              <a:t>abdurrazzakmtrt@gmail.com</a:t>
            </a:r>
            <a:endParaRPr lang="en-US" sz="3600" dirty="0">
              <a:solidFill>
                <a:schemeClr val="tx1"/>
              </a:solidFill>
              <a:latin typeface="Times New Roman" panose="02020603050405020304" pitchFamily="18" charset="0"/>
              <a:cs typeface="Times New Roman" panose="02020603050405020304" pitchFamily="18" charset="0"/>
            </a:endParaRPr>
          </a:p>
          <a:p>
            <a:pPr lvl="0" defTabSz="914400" eaLnBrk="0" fontAlgn="base" hangingPunct="0">
              <a:spcBef>
                <a:spcPct val="0"/>
              </a:spcBef>
              <a:spcAft>
                <a:spcPct val="0"/>
              </a:spcAft>
            </a:pPr>
            <a:r>
              <a:rPr lang="en-US" sz="3600" dirty="0">
                <a:solidFill>
                  <a:schemeClr val="tx1"/>
                </a:solidFill>
                <a:latin typeface="Times New Roman" panose="02020603050405020304" pitchFamily="18" charset="0"/>
                <a:cs typeface="Times New Roman" panose="02020603050405020304" pitchFamily="18" charset="0"/>
              </a:rPr>
              <a:t>Phone number: 01721588402</a:t>
            </a:r>
          </a:p>
          <a:p>
            <a:pPr lvl="0" defTabSz="914400" eaLnBrk="0" fontAlgn="base" hangingPunct="0">
              <a:spcBef>
                <a:spcPct val="0"/>
              </a:spcBef>
              <a:spcAft>
                <a:spcPct val="0"/>
              </a:spcAft>
            </a:pPr>
            <a:endParaRPr lang="en-US" sz="3600" dirty="0">
              <a:solidFill>
                <a:schemeClr val="tx1"/>
              </a:solidFill>
              <a:latin typeface="Times New Roman" panose="02020603050405020304" pitchFamily="18" charset="0"/>
              <a:cs typeface="Times New Roman" panose="02020603050405020304" pitchFamily="18" charset="0"/>
            </a:endParaRPr>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Text Box 5"/>
          <p:cNvSpPr txBox="1">
            <a:spLocks noChangeArrowheads="1"/>
          </p:cNvSpPr>
          <p:nvPr/>
        </p:nvSpPr>
        <p:spPr bwMode="auto">
          <a:xfrm>
            <a:off x="4996564" y="189831"/>
            <a:ext cx="1004991" cy="8194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4800" b="0" i="0" u="none" strike="noStrike" cap="none" normalizeH="0" baseline="0" dirty="0" smtClean="0">
                <a:ln>
                  <a:noFill/>
                </a:ln>
                <a:effectLst/>
                <a:latin typeface="Calibri" panose="020F0502020204030204" pitchFamily="34" charset="0"/>
              </a:rPr>
              <a:t>ME</a:t>
            </a:r>
            <a:endParaRPr kumimoji="0" lang="en-US" sz="4800" b="0" i="0" u="none" strike="noStrike" cap="none" normalizeH="0" baseline="0" dirty="0" smtClean="0">
              <a:ln>
                <a:noFill/>
              </a:ln>
              <a:effectLst/>
              <a:latin typeface="Arial" panose="020B0604020202020204" pitchFamily="34" charset="0"/>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39002" t="19706" r="26087" b="55267"/>
          <a:stretch/>
        </p:blipFill>
        <p:spPr>
          <a:xfrm>
            <a:off x="8965736" y="972328"/>
            <a:ext cx="1582061" cy="1888425"/>
          </a:xfrm>
          <a:prstGeom prst="ellipse">
            <a:avLst/>
          </a:prstGeom>
          <a:ln>
            <a:noFill/>
          </a:ln>
          <a:effectLst>
            <a:softEdge rad="112500"/>
          </a:effectLst>
        </p:spPr>
      </p:pic>
      <p:sp>
        <p:nvSpPr>
          <p:cNvPr id="8" name="Oval 7"/>
          <p:cNvSpPr>
            <a:spLocks noChangeArrowheads="1"/>
          </p:cNvSpPr>
          <p:nvPr/>
        </p:nvSpPr>
        <p:spPr bwMode="auto">
          <a:xfrm>
            <a:off x="7287192" y="4096655"/>
            <a:ext cx="4312380" cy="2589213"/>
          </a:xfrm>
          <a:prstGeom prst="ellipse">
            <a:avLst/>
          </a:prstGeom>
          <a:solidFill>
            <a:schemeClr val="accent5">
              <a:lumMod val="40000"/>
              <a:lumOff val="60000"/>
            </a:schemeClr>
          </a:solidFill>
          <a:ln w="9525" algn="in">
            <a:solidFill>
              <a:srgbClr val="000000"/>
            </a:solidFill>
            <a:round/>
            <a:headEnd/>
            <a:tailEnd/>
          </a:ln>
          <a:effectLst/>
          <a:scene3d>
            <a:camera prst="orthographicFront"/>
            <a:lightRig rig="threePt" dir="t"/>
          </a:scene3d>
          <a:sp3d>
            <a:bevelT prst="relaxedInset"/>
          </a:sp3d>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Calibri" panose="020F0502020204030204" pitchFamily="34" charset="0"/>
              </a:rPr>
              <a:t> </a:t>
            </a:r>
            <a:r>
              <a:rPr lang="en-US" sz="3600" dirty="0" smtClean="0">
                <a:latin typeface="Calibri" panose="020F0502020204030204" pitchFamily="34" charset="0"/>
              </a:rPr>
              <a:t>Preposition</a:t>
            </a:r>
            <a:endParaRPr kumimoji="0" lang="en-US" sz="3600" b="0" i="0" u="none" strike="noStrike" cap="none" normalizeH="0" baseline="0" dirty="0" smtClean="0">
              <a:ln>
                <a:noFill/>
              </a:ln>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cap="none" normalizeH="0" baseline="0" dirty="0" smtClean="0">
                <a:ln>
                  <a:noFill/>
                </a:ln>
                <a:effectLst/>
                <a:latin typeface="Calibri" panose="020F0502020204030204" pitchFamily="34" charset="0"/>
              </a:rPr>
              <a:t>CLASS :   IX &amp; X</a:t>
            </a:r>
          </a:p>
          <a:p>
            <a:pPr marL="0" marR="0" lvl="0" indent="0" algn="l" defTabSz="914400" rtl="0" eaLnBrk="0" fontAlgn="base" latinLnBrk="0" hangingPunct="0">
              <a:lnSpc>
                <a:spcPct val="100000"/>
              </a:lnSpc>
              <a:spcBef>
                <a:spcPct val="0"/>
              </a:spcBef>
              <a:spcAft>
                <a:spcPct val="0"/>
              </a:spcAft>
              <a:buClrTx/>
              <a:buSzTx/>
              <a:buFontTx/>
              <a:buNone/>
              <a:tabLst/>
            </a:pPr>
            <a:r>
              <a:rPr lang="en-US" sz="3600" dirty="0" smtClean="0">
                <a:latin typeface="Calibri" panose="020F0502020204030204" pitchFamily="34" charset="0"/>
              </a:rPr>
              <a:t>TIME: 50 MIN</a:t>
            </a:r>
            <a:endParaRPr kumimoji="0" lang="en-US" sz="3600" b="0" i="0" u="none" strike="noStrike" cap="none" normalizeH="0" baseline="0" dirty="0" smtClean="0">
              <a:ln>
                <a:noFill/>
              </a:ln>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FF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FF00"/>
              </a:solidFill>
              <a:effectLst/>
              <a:latin typeface="Calibri" panose="020F0502020204030204" pitchFamily="34" charset="0"/>
            </a:endParaRPr>
          </a:p>
        </p:txBody>
      </p:sp>
    </p:spTree>
    <p:extLst>
      <p:ext uri="{BB962C8B-B14F-4D97-AF65-F5344CB8AC3E}">
        <p14:creationId xmlns:p14="http://schemas.microsoft.com/office/powerpoint/2010/main" val="48075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2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0"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1" dur="500"/>
                                        <p:tgtEl>
                                          <p:spTgt spid="4">
                                            <p:txEl>
                                              <p:pRg st="0" end="0"/>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 calcmode="lin" valueType="num">
                                      <p:cBhvr>
                                        <p:cTn id="24"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5"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6" dur="500"/>
                                        <p:tgtEl>
                                          <p:spTgt spid="4">
                                            <p:txEl>
                                              <p:pRg st="1" end="1"/>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 calcmode="lin" valueType="num">
                                      <p:cBhvr>
                                        <p:cTn id="29"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30"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31" dur="500"/>
                                        <p:tgtEl>
                                          <p:spTgt spid="4">
                                            <p:txEl>
                                              <p:pRg st="2" end="2"/>
                                            </p:txEl>
                                          </p:spTgt>
                                        </p:tgtEl>
                                      </p:cBhvr>
                                    </p:animEffect>
                                  </p:childTnLst>
                                </p:cTn>
                              </p:par>
                              <p:par>
                                <p:cTn id="32" presetID="53" presetClass="entr" presetSubtype="16" fill="hold" nodeType="with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 calcmode="lin" valueType="num">
                                      <p:cBhvr>
                                        <p:cTn id="34"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35"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36" dur="500"/>
                                        <p:tgtEl>
                                          <p:spTgt spid="4">
                                            <p:txEl>
                                              <p:pRg st="3" end="3"/>
                                            </p:txEl>
                                          </p:spTgt>
                                        </p:tgtEl>
                                      </p:cBhvr>
                                    </p:animEffect>
                                  </p:childTnLst>
                                </p:cTn>
                              </p:par>
                              <p:par>
                                <p:cTn id="37" presetID="53" presetClass="entr" presetSubtype="16" fill="hold" nodeType="with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anim calcmode="lin" valueType="num">
                                      <p:cBhvr>
                                        <p:cTn id="39" dur="500" fill="hold"/>
                                        <p:tgtEl>
                                          <p:spTgt spid="4">
                                            <p:txEl>
                                              <p:pRg st="4" end="4"/>
                                            </p:txEl>
                                          </p:spTgt>
                                        </p:tgtEl>
                                        <p:attrNameLst>
                                          <p:attrName>ppt_w</p:attrName>
                                        </p:attrNameLst>
                                      </p:cBhvr>
                                      <p:tavLst>
                                        <p:tav tm="0">
                                          <p:val>
                                            <p:fltVal val="0"/>
                                          </p:val>
                                        </p:tav>
                                        <p:tav tm="100000">
                                          <p:val>
                                            <p:strVal val="#ppt_w"/>
                                          </p:val>
                                        </p:tav>
                                      </p:tavLst>
                                    </p:anim>
                                    <p:anim calcmode="lin" valueType="num">
                                      <p:cBhvr>
                                        <p:cTn id="40" dur="500" fill="hold"/>
                                        <p:tgtEl>
                                          <p:spTgt spid="4">
                                            <p:txEl>
                                              <p:pRg st="4" end="4"/>
                                            </p:txEl>
                                          </p:spTgt>
                                        </p:tgtEl>
                                        <p:attrNameLst>
                                          <p:attrName>ppt_h</p:attrName>
                                        </p:attrNameLst>
                                      </p:cBhvr>
                                      <p:tavLst>
                                        <p:tav tm="0">
                                          <p:val>
                                            <p:fltVal val="0"/>
                                          </p:val>
                                        </p:tav>
                                        <p:tav tm="100000">
                                          <p:val>
                                            <p:strVal val="#ppt_h"/>
                                          </p:val>
                                        </p:tav>
                                      </p:tavLst>
                                    </p:anim>
                                    <p:animEffect transition="in" filter="fade">
                                      <p:cBhvr>
                                        <p:cTn id="41" dur="500"/>
                                        <p:tgtEl>
                                          <p:spTgt spid="4">
                                            <p:txEl>
                                              <p:pRg st="4" end="4"/>
                                            </p:txEl>
                                          </p:spTgt>
                                        </p:tgtEl>
                                      </p:cBhvr>
                                    </p:animEffect>
                                  </p:childTnLst>
                                </p:cTn>
                              </p:par>
                              <p:par>
                                <p:cTn id="42" presetID="53" presetClass="entr" presetSubtype="16" fill="hold" nodeType="withEffect">
                                  <p:stCondLst>
                                    <p:cond delay="0"/>
                                  </p:stCondLst>
                                  <p:childTnLst>
                                    <p:set>
                                      <p:cBhvr>
                                        <p:cTn id="43" dur="1" fill="hold">
                                          <p:stCondLst>
                                            <p:cond delay="0"/>
                                          </p:stCondLst>
                                        </p:cTn>
                                        <p:tgtEl>
                                          <p:spTgt spid="4">
                                            <p:txEl>
                                              <p:pRg st="5" end="5"/>
                                            </p:txEl>
                                          </p:spTgt>
                                        </p:tgtEl>
                                        <p:attrNameLst>
                                          <p:attrName>style.visibility</p:attrName>
                                        </p:attrNameLst>
                                      </p:cBhvr>
                                      <p:to>
                                        <p:strVal val="visible"/>
                                      </p:to>
                                    </p:set>
                                    <p:anim calcmode="lin" valueType="num">
                                      <p:cBhvr>
                                        <p:cTn id="44" dur="500" fill="hold"/>
                                        <p:tgtEl>
                                          <p:spTgt spid="4">
                                            <p:txEl>
                                              <p:pRg st="5" end="5"/>
                                            </p:txEl>
                                          </p:spTgt>
                                        </p:tgtEl>
                                        <p:attrNameLst>
                                          <p:attrName>ppt_w</p:attrName>
                                        </p:attrNameLst>
                                      </p:cBhvr>
                                      <p:tavLst>
                                        <p:tav tm="0">
                                          <p:val>
                                            <p:fltVal val="0"/>
                                          </p:val>
                                        </p:tav>
                                        <p:tav tm="100000">
                                          <p:val>
                                            <p:strVal val="#ppt_w"/>
                                          </p:val>
                                        </p:tav>
                                      </p:tavLst>
                                    </p:anim>
                                    <p:anim calcmode="lin" valueType="num">
                                      <p:cBhvr>
                                        <p:cTn id="45" dur="500" fill="hold"/>
                                        <p:tgtEl>
                                          <p:spTgt spid="4">
                                            <p:txEl>
                                              <p:pRg st="5" end="5"/>
                                            </p:txEl>
                                          </p:spTgt>
                                        </p:tgtEl>
                                        <p:attrNameLst>
                                          <p:attrName>ppt_h</p:attrName>
                                        </p:attrNameLst>
                                      </p:cBhvr>
                                      <p:tavLst>
                                        <p:tav tm="0">
                                          <p:val>
                                            <p:fltVal val="0"/>
                                          </p:val>
                                        </p:tav>
                                        <p:tav tm="100000">
                                          <p:val>
                                            <p:strVal val="#ppt_h"/>
                                          </p:val>
                                        </p:tav>
                                      </p:tavLst>
                                    </p:anim>
                                    <p:animEffect transition="in" filter="fade">
                                      <p:cBhvr>
                                        <p:cTn id="46" dur="500"/>
                                        <p:tgtEl>
                                          <p:spTgt spid="4">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8">
                                            <p:txEl>
                                              <p:pRg st="0" end="0"/>
                                            </p:txEl>
                                          </p:spTgt>
                                        </p:tgtEl>
                                        <p:attrNameLst>
                                          <p:attrName>style.visibility</p:attrName>
                                        </p:attrNameLst>
                                      </p:cBhvr>
                                      <p:to>
                                        <p:strVal val="visible"/>
                                      </p:to>
                                    </p:set>
                                    <p:anim calcmode="lin" valueType="num">
                                      <p:cBhvr>
                                        <p:cTn id="51"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52"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53" dur="500"/>
                                        <p:tgtEl>
                                          <p:spTgt spid="8">
                                            <p:txEl>
                                              <p:pRg st="0" end="0"/>
                                            </p:txEl>
                                          </p:spTgt>
                                        </p:tgtEl>
                                      </p:cBhvr>
                                    </p:animEffect>
                                  </p:childTnLst>
                                </p:cTn>
                              </p:par>
                              <p:par>
                                <p:cTn id="54" presetID="53" presetClass="entr" presetSubtype="16" fill="hold" nodeType="withEffect">
                                  <p:stCondLst>
                                    <p:cond delay="0"/>
                                  </p:stCondLst>
                                  <p:childTnLst>
                                    <p:set>
                                      <p:cBhvr>
                                        <p:cTn id="55" dur="1" fill="hold">
                                          <p:stCondLst>
                                            <p:cond delay="0"/>
                                          </p:stCondLst>
                                        </p:cTn>
                                        <p:tgtEl>
                                          <p:spTgt spid="8">
                                            <p:txEl>
                                              <p:pRg st="1" end="1"/>
                                            </p:txEl>
                                          </p:spTgt>
                                        </p:tgtEl>
                                        <p:attrNameLst>
                                          <p:attrName>style.visibility</p:attrName>
                                        </p:attrNameLst>
                                      </p:cBhvr>
                                      <p:to>
                                        <p:strVal val="visible"/>
                                      </p:to>
                                    </p:set>
                                    <p:anim calcmode="lin" valueType="num">
                                      <p:cBhvr>
                                        <p:cTn id="56" dur="500" fill="hold"/>
                                        <p:tgtEl>
                                          <p:spTgt spid="8">
                                            <p:txEl>
                                              <p:pRg st="1" end="1"/>
                                            </p:txEl>
                                          </p:spTgt>
                                        </p:tgtEl>
                                        <p:attrNameLst>
                                          <p:attrName>ppt_w</p:attrName>
                                        </p:attrNameLst>
                                      </p:cBhvr>
                                      <p:tavLst>
                                        <p:tav tm="0">
                                          <p:val>
                                            <p:fltVal val="0"/>
                                          </p:val>
                                        </p:tav>
                                        <p:tav tm="100000">
                                          <p:val>
                                            <p:strVal val="#ppt_w"/>
                                          </p:val>
                                        </p:tav>
                                      </p:tavLst>
                                    </p:anim>
                                    <p:anim calcmode="lin" valueType="num">
                                      <p:cBhvr>
                                        <p:cTn id="57" dur="5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58" dur="500"/>
                                        <p:tgtEl>
                                          <p:spTgt spid="8">
                                            <p:txEl>
                                              <p:pRg st="1" end="1"/>
                                            </p:txEl>
                                          </p:spTgt>
                                        </p:tgtEl>
                                      </p:cBhvr>
                                    </p:animEffect>
                                  </p:childTnLst>
                                </p:cTn>
                              </p:par>
                              <p:par>
                                <p:cTn id="59" presetID="53" presetClass="entr" presetSubtype="16" fill="hold" nodeType="withEffect">
                                  <p:stCondLst>
                                    <p:cond delay="0"/>
                                  </p:stCondLst>
                                  <p:childTnLst>
                                    <p:set>
                                      <p:cBhvr>
                                        <p:cTn id="60" dur="1" fill="hold">
                                          <p:stCondLst>
                                            <p:cond delay="0"/>
                                          </p:stCondLst>
                                        </p:cTn>
                                        <p:tgtEl>
                                          <p:spTgt spid="8">
                                            <p:txEl>
                                              <p:pRg st="2" end="2"/>
                                            </p:txEl>
                                          </p:spTgt>
                                        </p:tgtEl>
                                        <p:attrNameLst>
                                          <p:attrName>style.visibility</p:attrName>
                                        </p:attrNameLst>
                                      </p:cBhvr>
                                      <p:to>
                                        <p:strVal val="visible"/>
                                      </p:to>
                                    </p:set>
                                    <p:anim calcmode="lin" valueType="num">
                                      <p:cBhvr>
                                        <p:cTn id="61" dur="500" fill="hold"/>
                                        <p:tgtEl>
                                          <p:spTgt spid="8">
                                            <p:txEl>
                                              <p:pRg st="2" end="2"/>
                                            </p:txEl>
                                          </p:spTgt>
                                        </p:tgtEl>
                                        <p:attrNameLst>
                                          <p:attrName>ppt_w</p:attrName>
                                        </p:attrNameLst>
                                      </p:cBhvr>
                                      <p:tavLst>
                                        <p:tav tm="0">
                                          <p:val>
                                            <p:fltVal val="0"/>
                                          </p:val>
                                        </p:tav>
                                        <p:tav tm="100000">
                                          <p:val>
                                            <p:strVal val="#ppt_w"/>
                                          </p:val>
                                        </p:tav>
                                      </p:tavLst>
                                    </p:anim>
                                    <p:anim calcmode="lin" valueType="num">
                                      <p:cBhvr>
                                        <p:cTn id="62" dur="5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63"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TextBox 4"/>
          <p:cNvSpPr txBox="1"/>
          <p:nvPr/>
        </p:nvSpPr>
        <p:spPr>
          <a:xfrm>
            <a:off x="1247752" y="991673"/>
            <a:ext cx="10547796" cy="3631763"/>
          </a:xfrm>
          <a:prstGeom prst="rect">
            <a:avLst/>
          </a:prstGeom>
          <a:noFill/>
        </p:spPr>
        <p:txBody>
          <a:bodyPr wrap="square" rtlCol="0">
            <a:spAutoFit/>
          </a:bodyPr>
          <a:lstStyle/>
          <a:p>
            <a:r>
              <a:rPr lang="en-US" sz="4400" dirty="0" smtClean="0"/>
              <a:t>By the end of the lesson the </a:t>
            </a:r>
            <a:r>
              <a:rPr lang="en-US" sz="5400" dirty="0" smtClean="0"/>
              <a:t>S</a:t>
            </a:r>
            <a:r>
              <a:rPr lang="en-US" sz="4400" dirty="0" smtClean="0"/>
              <a:t>s will be able to-</a:t>
            </a:r>
            <a:endParaRPr lang="en-US" sz="4400" dirty="0" smtClean="0">
              <a:solidFill>
                <a:srgbClr val="7030A0"/>
              </a:solidFill>
            </a:endParaRPr>
          </a:p>
          <a:p>
            <a:pPr marL="571500" indent="-571500">
              <a:buFont typeface="Wingdings" panose="05000000000000000000" pitchFamily="2" charset="2"/>
              <a:buChar char="Ø"/>
            </a:pPr>
            <a:r>
              <a:rPr lang="en-US" sz="4400" dirty="0" smtClean="0"/>
              <a:t>Say the definition of preposition.</a:t>
            </a:r>
          </a:p>
          <a:p>
            <a:pPr marL="571500" indent="-571500">
              <a:buFont typeface="Wingdings" panose="05000000000000000000" pitchFamily="2" charset="2"/>
              <a:buChar char="Ø"/>
            </a:pPr>
            <a:r>
              <a:rPr lang="en-US" sz="4400" dirty="0" smtClean="0"/>
              <a:t>Use preposition practically in their real life situation.</a:t>
            </a:r>
          </a:p>
          <a:p>
            <a:pPr marL="571500" indent="-571500">
              <a:buFont typeface="Wingdings" panose="05000000000000000000" pitchFamily="2" charset="2"/>
              <a:buChar char="Ø"/>
            </a:pPr>
            <a:r>
              <a:rPr lang="en-US" sz="4400" dirty="0" smtClean="0"/>
              <a:t>Develop written skill using preposition.</a:t>
            </a:r>
            <a:endParaRPr lang="en-US" sz="4400" dirty="0"/>
          </a:p>
        </p:txBody>
      </p:sp>
      <p:sp>
        <p:nvSpPr>
          <p:cNvPr id="2" name="Horizontal Scroll 1"/>
          <p:cNvSpPr/>
          <p:nvPr/>
        </p:nvSpPr>
        <p:spPr>
          <a:xfrm>
            <a:off x="927279" y="115910"/>
            <a:ext cx="8525814" cy="780422"/>
          </a:xfrm>
          <a:prstGeom prst="horizontalScroll">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Times New Roman" panose="02020603050405020304" pitchFamily="18" charset="0"/>
                <a:cs typeface="Times New Roman" panose="02020603050405020304" pitchFamily="18" charset="0"/>
              </a:rPr>
              <a:t> </a:t>
            </a:r>
            <a:r>
              <a:rPr lang="en-US" sz="4000" dirty="0" smtClean="0">
                <a:solidFill>
                  <a:schemeClr val="tx1"/>
                </a:solidFill>
                <a:latin typeface="Times New Roman" panose="02020603050405020304" pitchFamily="18" charset="0"/>
                <a:cs typeface="Times New Roman" panose="02020603050405020304" pitchFamily="18" charset="0"/>
              </a:rPr>
              <a:t>LEARNING OUTCOMES</a:t>
            </a:r>
            <a:endParaRPr lang="en-GB" sz="4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37066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
                                            <p:txEl>
                                              <p:pRg st="0" end="0"/>
                                            </p:txEl>
                                          </p:spTgt>
                                        </p:tgtEl>
                                      </p:cBhvr>
                                    </p:animEffect>
                                  </p:childTnLst>
                                </p:cTn>
                              </p:par>
                              <p:par>
                                <p:cTn id="17" presetID="53" presetClass="entr" presetSubtype="16" fill="hold" nodeType="with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 calcmode="lin" valueType="num">
                                      <p:cBhvr>
                                        <p:cTn id="19"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21" dur="500"/>
                                        <p:tgtEl>
                                          <p:spTgt spid="5">
                                            <p:txEl>
                                              <p:pRg st="1" end="1"/>
                                            </p:txEl>
                                          </p:spTgt>
                                        </p:tgtEl>
                                      </p:cBhvr>
                                    </p:animEffect>
                                  </p:childTnLst>
                                </p:cTn>
                              </p:par>
                              <p:par>
                                <p:cTn id="22" presetID="53" presetClass="entr" presetSubtype="16" fill="hold" nodeType="withEffect">
                                  <p:stCondLst>
                                    <p:cond delay="0"/>
                                  </p:stCondLst>
                                  <p:childTnLst>
                                    <p:set>
                                      <p:cBhvr>
                                        <p:cTn id="23" dur="1" fill="hold">
                                          <p:stCondLst>
                                            <p:cond delay="0"/>
                                          </p:stCondLst>
                                        </p:cTn>
                                        <p:tgtEl>
                                          <p:spTgt spid="5">
                                            <p:txEl>
                                              <p:pRg st="2" end="2"/>
                                            </p:txEl>
                                          </p:spTgt>
                                        </p:tgtEl>
                                        <p:attrNameLst>
                                          <p:attrName>style.visibility</p:attrName>
                                        </p:attrNameLst>
                                      </p:cBhvr>
                                      <p:to>
                                        <p:strVal val="visible"/>
                                      </p:to>
                                    </p:set>
                                    <p:anim calcmode="lin" valueType="num">
                                      <p:cBhvr>
                                        <p:cTn id="2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6" dur="500"/>
                                        <p:tgtEl>
                                          <p:spTgt spid="5">
                                            <p:txEl>
                                              <p:pRg st="2" end="2"/>
                                            </p:txEl>
                                          </p:spTgt>
                                        </p:tgtEl>
                                      </p:cBhvr>
                                    </p:animEffect>
                                  </p:childTnLst>
                                </p:cTn>
                              </p:par>
                              <p:par>
                                <p:cTn id="27" presetID="53" presetClass="entr" presetSubtype="16" fill="hold" nodeType="withEffect">
                                  <p:stCondLst>
                                    <p:cond delay="0"/>
                                  </p:stCondLst>
                                  <p:childTnLst>
                                    <p:set>
                                      <p:cBhvr>
                                        <p:cTn id="28" dur="1" fill="hold">
                                          <p:stCondLst>
                                            <p:cond delay="0"/>
                                          </p:stCondLst>
                                        </p:cTn>
                                        <p:tgtEl>
                                          <p:spTgt spid="5">
                                            <p:txEl>
                                              <p:pRg st="3" end="3"/>
                                            </p:txEl>
                                          </p:spTgt>
                                        </p:tgtEl>
                                        <p:attrNameLst>
                                          <p:attrName>style.visibility</p:attrName>
                                        </p:attrNameLst>
                                      </p:cBhvr>
                                      <p:to>
                                        <p:strVal val="visible"/>
                                      </p:to>
                                    </p:set>
                                    <p:anim calcmode="lin" valueType="num">
                                      <p:cBhvr>
                                        <p:cTn id="29"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30"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1"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2331" y="182635"/>
            <a:ext cx="12840212" cy="109869"/>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1442435" y="991673"/>
            <a:ext cx="9105362" cy="507427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8" name="Rectangle 7"/>
          <p:cNvSpPr/>
          <p:nvPr/>
        </p:nvSpPr>
        <p:spPr>
          <a:xfrm>
            <a:off x="1442435" y="850993"/>
            <a:ext cx="9105362" cy="507427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9" name="TextBox 8"/>
          <p:cNvSpPr txBox="1"/>
          <p:nvPr/>
        </p:nvSpPr>
        <p:spPr>
          <a:xfrm rot="21011494">
            <a:off x="-19538" y="305529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10" name="Picture 9" descr="aid2705338-728px-Draw-a-Wild-Flower-Step-7"/>
          <p:cNvPicPr>
            <a:picLocks noChangeAspect="1" noChangeArrowheads="1"/>
          </p:cNvPicPr>
          <p:nvPr/>
        </p:nvPicPr>
        <p:blipFill>
          <a:blip r:embed="rId2">
            <a:extLst>
              <a:ext uri="{BEBA8EAE-BF5A-486C-A8C5-ECC9F3942E4B}">
                <a14:imgProps xmlns:a14="http://schemas.microsoft.com/office/drawing/2010/main">
                  <a14:imgLayer r:embed="rId3">
                    <a14:imgEffect>
                      <a14:artisticFilmGrain/>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50940" y="1126493"/>
            <a:ext cx="7688351" cy="576693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a:extLst>
            <a:ext uri="{909E8E84-426E-40DD-AFC4-6F175D3DCCD1}">
              <a14:hiddenFill xmlns:a14="http://schemas.microsoft.com/office/drawing/2010/main">
                <a:solidFill>
                  <a:srgbClr val="FFFFFF"/>
                </a:solidFill>
              </a14:hiddenFill>
            </a:ext>
          </a:extLst>
        </p:spPr>
      </p:pic>
      <p:sp>
        <p:nvSpPr>
          <p:cNvPr id="11" name="Rectangle 10"/>
          <p:cNvSpPr/>
          <p:nvPr/>
        </p:nvSpPr>
        <p:spPr>
          <a:xfrm>
            <a:off x="2614825" y="425888"/>
            <a:ext cx="6965901" cy="5817358"/>
          </a:xfrm>
          <a:prstGeom prst="rect">
            <a:avLst/>
          </a:prstGeom>
        </p:spPr>
        <p:txBody>
          <a:bodyPr wrap="square">
            <a:prstTxWarp prst="textCircle">
              <a:avLst/>
            </a:prstTxWarp>
            <a:spAutoFit/>
          </a:bodyPr>
          <a:lstStyle/>
          <a:p>
            <a:r>
              <a:rPr lang="en-US" sz="6000" b="1" dirty="0" smtClean="0">
                <a:ln w="12700">
                  <a:solidFill>
                    <a:srgbClr val="FFFF00"/>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     </a:t>
            </a:r>
            <a:r>
              <a:rPr lang="en-US" sz="9600" b="1" dirty="0" smtClean="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Dhalahara   Westpara   </a:t>
            </a:r>
            <a:r>
              <a:rPr lang="en-US" sz="96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Secondary    Girls’   School</a:t>
            </a:r>
            <a:endParaRPr lang="en-US" sz="9600" b="1" dirty="0">
              <a:ln w="6600">
                <a:solidFill>
                  <a:srgbClr val="002060"/>
                </a:solidFill>
                <a:prstDash val="solid"/>
              </a:ln>
              <a:solidFill>
                <a:srgbClr val="FFFF00"/>
              </a:solidFill>
              <a:effectLst>
                <a:outerShdw dist="38100" dir="2640000" algn="bl" rotWithShape="0">
                  <a:schemeClr val="tx2">
                    <a:lumMod val="75000"/>
                  </a:schemeClr>
                </a:outerShdw>
              </a:effectLst>
            </a:endParaRPr>
          </a:p>
        </p:txBody>
      </p:sp>
      <p:sp>
        <p:nvSpPr>
          <p:cNvPr id="12" name="Rectangle 11"/>
          <p:cNvSpPr/>
          <p:nvPr/>
        </p:nvSpPr>
        <p:spPr>
          <a:xfrm>
            <a:off x="3593412" y="1283393"/>
            <a:ext cx="5008729" cy="3820993"/>
          </a:xfrm>
          <a:prstGeom prst="rect">
            <a:avLst/>
          </a:prstGeom>
        </p:spPr>
        <p:txBody>
          <a:bodyPr>
            <a:prstTxWarp prst="textCircle">
              <a:avLst/>
            </a:prstTxWarp>
            <a:spAutoFit/>
          </a:bodyPr>
          <a:lstStyle/>
          <a:p>
            <a:r>
              <a:rPr lang="en-US" sz="6600" b="1" dirty="0" smtClean="0">
                <a:ln w="12700">
                  <a:solidFill>
                    <a:srgbClr val="44546A">
                      <a:lumMod val="75000"/>
                    </a:srgbClr>
                  </a:solidFill>
                  <a:prstDash val="solid"/>
                </a:ln>
                <a:solidFill>
                  <a:srgbClr val="FF000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 </a:t>
            </a:r>
            <a:r>
              <a:rPr lang="en-US" sz="6600" b="1" dirty="0" smtClean="0">
                <a:ln w="12700">
                  <a:solidFill>
                    <a:srgbClr val="44546A">
                      <a:lumMod val="75000"/>
                    </a:srgbClr>
                  </a:solidFill>
                  <a:prstDash val="solid"/>
                </a:ln>
                <a:solidFill>
                  <a:srgbClr val="00B05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WELCOME   TO  </a:t>
            </a:r>
            <a:r>
              <a:rPr lang="en-US" sz="6600" b="1" dirty="0">
                <a:ln w="12700">
                  <a:solidFill>
                    <a:srgbClr val="44546A">
                      <a:lumMod val="75000"/>
                    </a:srgbClr>
                  </a:solidFill>
                  <a:prstDash val="solid"/>
                </a:ln>
                <a:solidFill>
                  <a:srgbClr val="00B050"/>
                </a:solidFill>
                <a:effectLst>
                  <a:outerShdw dist="38100" dir="2640000" algn="bl" rotWithShape="0">
                    <a:srgbClr val="44546A">
                      <a:lumMod val="75000"/>
                    </a:srgbClr>
                  </a:outerShdw>
                </a:effectLst>
                <a:latin typeface="Times New Roman" panose="02020603050405020304" pitchFamily="18" charset="0"/>
                <a:cs typeface="Times New Roman" panose="02020603050405020304" pitchFamily="18" charset="0"/>
              </a:rPr>
              <a:t>MULTIMEDIA   CLASS</a:t>
            </a:r>
            <a:endParaRPr lang="en-US" dirty="0">
              <a:solidFill>
                <a:srgbClr val="00B050"/>
              </a:solidFill>
            </a:endParaRPr>
          </a:p>
        </p:txBody>
      </p:sp>
      <p:sp>
        <p:nvSpPr>
          <p:cNvPr id="13" name="Rectangle 12"/>
          <p:cNvSpPr/>
          <p:nvPr/>
        </p:nvSpPr>
        <p:spPr>
          <a:xfrm>
            <a:off x="3667463" y="2367714"/>
            <a:ext cx="4860626" cy="1323439"/>
          </a:xfrm>
          <a:prstGeom prst="rect">
            <a:avLst/>
          </a:prstGeom>
        </p:spPr>
        <p:txBody>
          <a:bodyPr wrap="none">
            <a:spAutoFit/>
          </a:bodyPr>
          <a:lstStyle/>
          <a:p>
            <a:pPr lvl="0"/>
            <a:r>
              <a:rPr lang="en-US" sz="8000" b="1" dirty="0">
                <a:ln w="9525">
                  <a:solidFill>
                    <a:schemeClr val="bg1"/>
                  </a:solidFill>
                  <a:prstDash val="solid"/>
                </a:ln>
                <a:effectLst>
                  <a:outerShdw blurRad="12700" dist="38100" dir="2700000" algn="tl" rotWithShape="0">
                    <a:schemeClr val="bg1">
                      <a:lumMod val="50000"/>
                    </a:schemeClr>
                  </a:outerShdw>
                </a:effectLst>
                <a:latin typeface="Times New Roman" panose="02020603050405020304" pitchFamily="18" charset="0"/>
                <a:cs typeface="Times New Roman" panose="02020603050405020304" pitchFamily="18" charset="0"/>
              </a:rPr>
              <a:t>ENGLISH</a:t>
            </a:r>
          </a:p>
        </p:txBody>
      </p:sp>
      <p:sp>
        <p:nvSpPr>
          <p:cNvPr id="14" name="Rectangle 13"/>
          <p:cNvSpPr/>
          <p:nvPr/>
        </p:nvSpPr>
        <p:spPr>
          <a:xfrm>
            <a:off x="35500" y="31799"/>
            <a:ext cx="2975019" cy="824247"/>
          </a:xfrm>
          <a:prstGeom prst="rect">
            <a:avLst/>
          </a:prstGeom>
          <a:solidFill>
            <a:schemeClr val="accent6">
              <a:lumMod val="60000"/>
              <a:lumOff val="40000"/>
            </a:schemeClr>
          </a:solidFill>
        </p:spPr>
        <p:style>
          <a:lnRef idx="1">
            <a:schemeClr val="dk1"/>
          </a:lnRef>
          <a:fillRef idx="3">
            <a:schemeClr val="dk1"/>
          </a:fillRef>
          <a:effectRef idx="2">
            <a:schemeClr val="dk1"/>
          </a:effectRef>
          <a:fontRef idx="minor">
            <a:schemeClr val="lt1"/>
          </a:fontRef>
        </p:style>
        <p:txBody>
          <a:bodyPr rtlCol="0" anchor="ctr"/>
          <a:lstStyle/>
          <a:p>
            <a:pPr algn="ctr"/>
            <a:r>
              <a:rPr lang="en-US" sz="4800" dirty="0" smtClean="0">
                <a:solidFill>
                  <a:schemeClr val="tx1"/>
                </a:solidFill>
              </a:rPr>
              <a:t>Warm up</a:t>
            </a:r>
            <a:endParaRPr lang="en-US" sz="4800" dirty="0">
              <a:solidFill>
                <a:schemeClr val="tx1"/>
              </a:solidFill>
            </a:endParaRPr>
          </a:p>
        </p:txBody>
      </p:sp>
      <p:sp>
        <p:nvSpPr>
          <p:cNvPr id="15" name="Rectangle 14"/>
          <p:cNvSpPr/>
          <p:nvPr/>
        </p:nvSpPr>
        <p:spPr>
          <a:xfrm>
            <a:off x="9839291" y="-16805"/>
            <a:ext cx="2303258" cy="824247"/>
          </a:xfrm>
          <a:prstGeom prst="rect">
            <a:avLst/>
          </a:prstGeom>
          <a:solidFill>
            <a:schemeClr val="accent6">
              <a:lumMod val="60000"/>
              <a:lumOff val="40000"/>
            </a:schemeClr>
          </a:solidFill>
        </p:spPr>
        <p:style>
          <a:lnRef idx="1">
            <a:schemeClr val="dk1"/>
          </a:lnRef>
          <a:fillRef idx="3">
            <a:schemeClr val="dk1"/>
          </a:fillRef>
          <a:effectRef idx="2">
            <a:schemeClr val="dk1"/>
          </a:effectRef>
          <a:fontRef idx="minor">
            <a:schemeClr val="lt1"/>
          </a:fontRef>
        </p:style>
        <p:txBody>
          <a:bodyPr rtlCol="0" anchor="ctr"/>
          <a:lstStyle/>
          <a:p>
            <a:pPr algn="ctr"/>
            <a:r>
              <a:rPr lang="en-US" sz="4800" dirty="0">
                <a:solidFill>
                  <a:schemeClr val="tx1"/>
                </a:solidFill>
              </a:rPr>
              <a:t>5</a:t>
            </a:r>
            <a:r>
              <a:rPr lang="en-US" sz="4800" dirty="0" smtClean="0">
                <a:solidFill>
                  <a:schemeClr val="tx1"/>
                </a:solidFill>
              </a:rPr>
              <a:t> min.</a:t>
            </a:r>
            <a:endParaRPr lang="en-US" sz="4800" dirty="0">
              <a:solidFill>
                <a:schemeClr val="tx1"/>
              </a:solidFill>
            </a:endParaRPr>
          </a:p>
        </p:txBody>
      </p:sp>
      <p:pic>
        <p:nvPicPr>
          <p:cNvPr id="7" name="Picture 6"/>
          <p:cNvPicPr>
            <a:picLocks noChangeAspect="1"/>
          </p:cNvPicPr>
          <p:nvPr/>
        </p:nvPicPr>
        <p:blipFill>
          <a:blip r:embed="rId4">
            <a:duotone>
              <a:schemeClr val="accent6">
                <a:shade val="45000"/>
                <a:satMod val="135000"/>
              </a:schemeClr>
              <a:prstClr val="white"/>
            </a:duotone>
            <a:extLst>
              <a:ext uri="{BEBA8EAE-BF5A-486C-A8C5-ECC9F3942E4B}">
                <a14:imgProps xmlns:a14="http://schemas.microsoft.com/office/drawing/2010/main">
                  <a14:imgLayer r:embed="rId5">
                    <a14:imgEffect>
                      <a14:brightnessContrast bright="40000" contrast="-20000"/>
                    </a14:imgEffect>
                  </a14:imgLayer>
                </a14:imgProps>
              </a:ext>
            </a:extLst>
          </a:blip>
          <a:stretch>
            <a:fillRect/>
          </a:stretch>
        </p:blipFill>
        <p:spPr>
          <a:xfrm>
            <a:off x="6114197" y="-16805"/>
            <a:ext cx="6077803" cy="6858000"/>
          </a:xfrm>
          <a:prstGeom prst="rect">
            <a:avLst/>
          </a:prstGeom>
        </p:spPr>
      </p:pic>
      <p:pic>
        <p:nvPicPr>
          <p:cNvPr id="5" name="Picture 4"/>
          <p:cNvPicPr>
            <a:picLocks noChangeAspect="1"/>
          </p:cNvPicPr>
          <p:nvPr/>
        </p:nvPicPr>
        <p:blipFill>
          <a:blip r:embed="rId6">
            <a:duotone>
              <a:schemeClr val="accent6">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23548" y="0"/>
            <a:ext cx="6018663" cy="6858000"/>
          </a:xfrm>
          <a:prstGeom prst="rect">
            <a:avLst/>
          </a:prstGeom>
        </p:spPr>
      </p:pic>
    </p:spTree>
    <p:extLst>
      <p:ext uri="{BB962C8B-B14F-4D97-AF65-F5344CB8AC3E}">
        <p14:creationId xmlns:p14="http://schemas.microsoft.com/office/powerpoint/2010/main" val="3855557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66667E-6 0 L -0.49297 -0.00255 " pathEditMode="relative" rAng="0" ptsTypes="AA">
                                      <p:cBhvr>
                                        <p:cTn id="6" dur="2000" fill="hold"/>
                                        <p:tgtEl>
                                          <p:spTgt spid="5"/>
                                        </p:tgtEl>
                                        <p:attrNameLst>
                                          <p:attrName>ppt_x</p:attrName>
                                          <p:attrName>ppt_y</p:attrName>
                                        </p:attrNameLst>
                                      </p:cBhvr>
                                      <p:rCtr x="-24648" y="-139"/>
                                    </p:animMotion>
                                  </p:childTnLst>
                                </p:cTn>
                              </p:par>
                              <p:par>
                                <p:cTn id="7" presetID="42" presetClass="path" presetSubtype="0" accel="50000" decel="50000" fill="hold" nodeType="withEffect">
                                  <p:stCondLst>
                                    <p:cond delay="0"/>
                                  </p:stCondLst>
                                  <p:childTnLst>
                                    <p:animMotion origin="layout" path="M -1.04167E-6 0 L 0.50013 -0.00162 " pathEditMode="relative" rAng="0" ptsTypes="AA">
                                      <p:cBhvr>
                                        <p:cTn id="8" dur="2000" fill="hold"/>
                                        <p:tgtEl>
                                          <p:spTgt spid="7"/>
                                        </p:tgtEl>
                                        <p:attrNameLst>
                                          <p:attrName>ppt_x</p:attrName>
                                          <p:attrName>ppt_y</p:attrName>
                                        </p:attrNameLst>
                                      </p:cBhvr>
                                      <p:rCtr x="25000" y="-93"/>
                                    </p:animMotion>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1000" fill="hold"/>
                                        <p:tgtEl>
                                          <p:spTgt spid="12"/>
                                        </p:tgtEl>
                                        <p:attrNameLst>
                                          <p:attrName>ppt_w</p:attrName>
                                        </p:attrNameLst>
                                      </p:cBhvr>
                                      <p:tavLst>
                                        <p:tav tm="0">
                                          <p:val>
                                            <p:strVal val="#ppt_w*0.70"/>
                                          </p:val>
                                        </p:tav>
                                        <p:tav tm="100000">
                                          <p:val>
                                            <p:strVal val="#ppt_w"/>
                                          </p:val>
                                        </p:tav>
                                      </p:tavLst>
                                    </p:anim>
                                    <p:anim calcmode="lin" valueType="num">
                                      <p:cBhvr>
                                        <p:cTn id="20" dur="1000" fill="hold"/>
                                        <p:tgtEl>
                                          <p:spTgt spid="12"/>
                                        </p:tgtEl>
                                        <p:attrNameLst>
                                          <p:attrName>ppt_h</p:attrName>
                                        </p:attrNameLst>
                                      </p:cBhvr>
                                      <p:tavLst>
                                        <p:tav tm="0">
                                          <p:val>
                                            <p:strVal val="#ppt_h"/>
                                          </p:val>
                                        </p:tav>
                                        <p:tav tm="100000">
                                          <p:val>
                                            <p:strVal val="#ppt_h"/>
                                          </p:val>
                                        </p:tav>
                                      </p:tavLst>
                                    </p:anim>
                                    <p:animEffect transition="in" filter="fade">
                                      <p:cBhvr>
                                        <p:cTn id="21" dur="10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16"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ox(in)">
                                      <p:cBhvr>
                                        <p:cTn id="26" dur="20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Rectangle 4"/>
          <p:cNvSpPr/>
          <p:nvPr/>
        </p:nvSpPr>
        <p:spPr>
          <a:xfrm>
            <a:off x="3122432" y="0"/>
            <a:ext cx="5824620" cy="782045"/>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Times New Roman" panose="02020603050405020304" pitchFamily="18" charset="0"/>
                <a:cs typeface="Times New Roman" panose="02020603050405020304" pitchFamily="18" charset="0"/>
              </a:rPr>
              <a:t> </a:t>
            </a:r>
            <a:r>
              <a:rPr lang="en-US" sz="4000" dirty="0" smtClean="0">
                <a:solidFill>
                  <a:schemeClr val="tx1"/>
                </a:solidFill>
                <a:latin typeface="Times New Roman" panose="02020603050405020304" pitchFamily="18" charset="0"/>
                <a:cs typeface="Times New Roman" panose="02020603050405020304" pitchFamily="18" charset="0"/>
              </a:rPr>
              <a:t>Let’s see some pictures.</a:t>
            </a:r>
            <a:endParaRPr lang="en-GB" sz="4000"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7011" y="3290819"/>
            <a:ext cx="2388628" cy="2697745"/>
          </a:xfrm>
          <a:prstGeom prst="rect">
            <a:avLst/>
          </a:prstGeom>
        </p:spPr>
      </p:pic>
      <p:pic>
        <p:nvPicPr>
          <p:cNvPr id="8" name="Picture 7"/>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00964" y="787792"/>
            <a:ext cx="6182663" cy="6182663"/>
          </a:xfrm>
          <a:prstGeom prst="rect">
            <a:avLst/>
          </a:prstGeom>
        </p:spPr>
      </p:pic>
      <p:sp>
        <p:nvSpPr>
          <p:cNvPr id="9" name="Rectangle 8"/>
          <p:cNvSpPr/>
          <p:nvPr/>
        </p:nvSpPr>
        <p:spPr>
          <a:xfrm>
            <a:off x="4753109" y="1145739"/>
            <a:ext cx="5743978" cy="7856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t>
            </a:r>
            <a:r>
              <a:rPr lang="en-US" sz="4000" dirty="0" smtClean="0">
                <a:solidFill>
                  <a:schemeClr val="tx1"/>
                </a:solidFill>
              </a:rPr>
              <a:t>The cat is ----------the chair.</a:t>
            </a:r>
            <a:endParaRPr lang="en-US" sz="4000" dirty="0">
              <a:solidFill>
                <a:schemeClr val="tx1"/>
              </a:solidFill>
            </a:endParaRPr>
          </a:p>
        </p:txBody>
      </p:sp>
      <p:sp>
        <p:nvSpPr>
          <p:cNvPr id="10" name="Rectangle 9"/>
          <p:cNvSpPr/>
          <p:nvPr/>
        </p:nvSpPr>
        <p:spPr>
          <a:xfrm>
            <a:off x="6839487" y="1036264"/>
            <a:ext cx="1571222" cy="425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under</a:t>
            </a:r>
            <a:endParaRPr lang="en-US" sz="4000" dirty="0">
              <a:solidFill>
                <a:schemeClr val="tx1"/>
              </a:solidFill>
            </a:endParaRPr>
          </a:p>
        </p:txBody>
      </p:sp>
      <p:sp>
        <p:nvSpPr>
          <p:cNvPr id="11" name="Rectangle 10"/>
          <p:cNvSpPr/>
          <p:nvPr/>
        </p:nvSpPr>
        <p:spPr>
          <a:xfrm>
            <a:off x="5035639" y="2787236"/>
            <a:ext cx="5743978" cy="7856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t>
            </a:r>
            <a:r>
              <a:rPr lang="en-US" sz="4000" dirty="0" smtClean="0">
                <a:solidFill>
                  <a:schemeClr val="tx1"/>
                </a:solidFill>
              </a:rPr>
              <a:t>The cat is ----------the chair.</a:t>
            </a:r>
            <a:endParaRPr lang="en-US" sz="4000" dirty="0">
              <a:solidFill>
                <a:schemeClr val="tx1"/>
              </a:solidFill>
            </a:endParaRPr>
          </a:p>
        </p:txBody>
      </p:sp>
      <p:sp>
        <p:nvSpPr>
          <p:cNvPr id="12" name="Rectangle 11"/>
          <p:cNvSpPr/>
          <p:nvPr/>
        </p:nvSpPr>
        <p:spPr>
          <a:xfrm>
            <a:off x="7122017" y="2600031"/>
            <a:ext cx="1571222" cy="425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by</a:t>
            </a:r>
            <a:endParaRPr lang="en-US" sz="4000" dirty="0">
              <a:solidFill>
                <a:schemeClr val="tx1"/>
              </a:solidFill>
            </a:endParaRPr>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201" y="3667423"/>
            <a:ext cx="2500111" cy="2650590"/>
          </a:xfrm>
          <a:prstGeom prst="rect">
            <a:avLst/>
          </a:prstGeom>
        </p:spPr>
      </p:pic>
      <p:sp>
        <p:nvSpPr>
          <p:cNvPr id="14" name="Rectangle 13"/>
          <p:cNvSpPr/>
          <p:nvPr/>
        </p:nvSpPr>
        <p:spPr>
          <a:xfrm>
            <a:off x="5419859" y="4124596"/>
            <a:ext cx="5743978" cy="785612"/>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t>
            </a:r>
            <a:r>
              <a:rPr lang="en-US" sz="4000" dirty="0" smtClean="0">
                <a:solidFill>
                  <a:schemeClr val="tx1"/>
                </a:solidFill>
              </a:rPr>
              <a:t>The cat is ----------the chair.</a:t>
            </a:r>
            <a:endParaRPr lang="en-US" sz="4000" dirty="0">
              <a:solidFill>
                <a:schemeClr val="tx1"/>
              </a:solidFill>
            </a:endParaRPr>
          </a:p>
        </p:txBody>
      </p:sp>
      <p:sp>
        <p:nvSpPr>
          <p:cNvPr id="15" name="Rectangle 14"/>
          <p:cNvSpPr/>
          <p:nvPr/>
        </p:nvSpPr>
        <p:spPr>
          <a:xfrm>
            <a:off x="7535195" y="3963444"/>
            <a:ext cx="1571222" cy="4250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on</a:t>
            </a:r>
            <a:endParaRPr lang="en-US" sz="4000" dirty="0">
              <a:solidFill>
                <a:schemeClr val="tx1"/>
              </a:solidFill>
            </a:endParaRPr>
          </a:p>
        </p:txBody>
      </p:sp>
    </p:spTree>
    <p:extLst>
      <p:ext uri="{BB962C8B-B14F-4D97-AF65-F5344CB8AC3E}">
        <p14:creationId xmlns:p14="http://schemas.microsoft.com/office/powerpoint/2010/main" val="1227270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0" presetClass="path" presetSubtype="0" accel="50000" decel="50000" fill="hold" nodeType="clickEffect">
                                  <p:stCondLst>
                                    <p:cond delay="0"/>
                                  </p:stCondLst>
                                  <p:childTnLst>
                                    <p:animMotion origin="layout" path="M -0.00612 -0.00208 L -0.07278 0.02963 C -0.1013 0.04352 -0.13971 0.05972 -0.13919 0.05787 L -0.14153 0.05555 " pathEditMode="relative" rAng="9900000" ptsTypes="AAAA">
                                      <p:cBhvr>
                                        <p:cTn id="35" dur="2000" fill="hold"/>
                                        <p:tgtEl>
                                          <p:spTgt spid="7"/>
                                        </p:tgtEl>
                                        <p:attrNameLst>
                                          <p:attrName>ppt_x</p:attrName>
                                          <p:attrName>ppt_y</p:attrName>
                                        </p:attrNameLst>
                                      </p:cBhvr>
                                      <p:rCtr x="-6758" y="2894"/>
                                    </p:animMotion>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1+#ppt_w/2"/>
                                          </p:val>
                                        </p:tav>
                                        <p:tav tm="100000">
                                          <p:val>
                                            <p:strVal val="#ppt_x"/>
                                          </p:val>
                                        </p:tav>
                                      </p:tavLst>
                                    </p:anim>
                                    <p:anim calcmode="lin" valueType="num">
                                      <p:cBhvr additive="base">
                                        <p:cTn id="4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0-#ppt_w/2"/>
                                          </p:val>
                                        </p:tav>
                                        <p:tav tm="100000">
                                          <p:val>
                                            <p:strVal val="#ppt_x"/>
                                          </p:val>
                                        </p:tav>
                                      </p:tavLst>
                                    </p:anim>
                                    <p:anim calcmode="lin" valueType="num">
                                      <p:cBhvr additive="base">
                                        <p:cTn id="47"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13"/>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57" presetClass="path" presetSubtype="0" accel="50000" decel="50000" fill="hold" nodeType="clickEffect">
                                  <p:stCondLst>
                                    <p:cond delay="0"/>
                                  </p:stCondLst>
                                  <p:childTnLst>
                                    <p:animMotion origin="layout" path="M -0.00222 0.01273 L -0.00222 -0.15903 C -0.00222 -0.23588 0.01666 -0.33056 0.03216 -0.33056 L 0.06653 -0.33056 " pathEditMode="relative" rAng="0" ptsTypes="AAAA">
                                      <p:cBhvr>
                                        <p:cTn id="55" dur="2000" fill="hold"/>
                                        <p:tgtEl>
                                          <p:spTgt spid="13"/>
                                        </p:tgtEl>
                                        <p:attrNameLst>
                                          <p:attrName>ppt_x</p:attrName>
                                          <p:attrName>ppt_y</p:attrName>
                                        </p:attrNameLst>
                                      </p:cBhvr>
                                      <p:rCtr x="3438" y="-17176"/>
                                    </p:animMotion>
                                  </p:childTnLst>
                                </p:cTn>
                              </p:par>
                            </p:childTnLst>
                          </p:cTn>
                        </p:par>
                      </p:childTnLst>
                    </p:cTn>
                  </p:par>
                  <p:par>
                    <p:cTn id="56" fill="hold">
                      <p:stCondLst>
                        <p:cond delay="indefinite"/>
                      </p:stCondLst>
                      <p:childTnLst>
                        <p:par>
                          <p:cTn id="57" fill="hold">
                            <p:stCondLst>
                              <p:cond delay="0"/>
                            </p:stCondLst>
                            <p:childTnLst>
                              <p:par>
                                <p:cTn id="58" presetID="2" presetClass="entr" presetSubtype="2"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1+#ppt_w/2"/>
                                          </p:val>
                                        </p:tav>
                                        <p:tav tm="100000">
                                          <p:val>
                                            <p:strVal val="#ppt_x"/>
                                          </p:val>
                                        </p:tav>
                                      </p:tavLst>
                                    </p:anim>
                                    <p:anim calcmode="lin" valueType="num">
                                      <p:cBhvr additive="base">
                                        <p:cTn id="61"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additive="base">
                                        <p:cTn id="66" dur="500" fill="hold"/>
                                        <p:tgtEl>
                                          <p:spTgt spid="15"/>
                                        </p:tgtEl>
                                        <p:attrNameLst>
                                          <p:attrName>ppt_x</p:attrName>
                                        </p:attrNameLst>
                                      </p:cBhvr>
                                      <p:tavLst>
                                        <p:tav tm="0">
                                          <p:val>
                                            <p:strVal val="0-#ppt_w/2"/>
                                          </p:val>
                                        </p:tav>
                                        <p:tav tm="100000">
                                          <p:val>
                                            <p:strVal val="#ppt_x"/>
                                          </p:val>
                                        </p:tav>
                                      </p:tavLst>
                                    </p:anim>
                                    <p:anim calcmode="lin" valueType="num">
                                      <p:cBhvr additive="base">
                                        <p:cTn id="67"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p:bldP spid="11" grpId="0" animBg="1"/>
      <p:bldP spid="12" grpId="0"/>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TextBox 4"/>
          <p:cNvSpPr txBox="1"/>
          <p:nvPr/>
        </p:nvSpPr>
        <p:spPr>
          <a:xfrm>
            <a:off x="366611" y="0"/>
            <a:ext cx="11052752" cy="1938992"/>
          </a:xfrm>
          <a:prstGeom prst="rect">
            <a:avLst/>
          </a:prstGeom>
          <a:noFill/>
        </p:spPr>
        <p:txBody>
          <a:bodyPr wrap="square" rtlCol="0">
            <a:spAutoFit/>
          </a:bodyPr>
          <a:lstStyle/>
          <a:p>
            <a:pPr lvl="0"/>
            <a:r>
              <a:rPr lang="en-US" sz="4400" b="1" dirty="0" smtClean="0">
                <a:latin typeface="Times New Roman" panose="02020603050405020304" pitchFamily="18" charset="0"/>
                <a:cs typeface="Times New Roman" panose="02020603050405020304" pitchFamily="18" charset="0"/>
              </a:rPr>
              <a:t>So, what kinds of part of speech</a:t>
            </a:r>
            <a:r>
              <a:rPr lang="en-US" sz="3200" b="1" dirty="0">
                <a:latin typeface="Times New Roman" panose="02020603050405020304" pitchFamily="18" charset="0"/>
                <a:cs typeface="Times New Roman" panose="02020603050405020304" pitchFamily="18" charset="0"/>
              </a:rPr>
              <a:t> </a:t>
            </a:r>
            <a:r>
              <a:rPr lang="en-US" sz="4400" b="1" dirty="0" smtClean="0">
                <a:latin typeface="Times New Roman" panose="02020603050405020304" pitchFamily="18" charset="0"/>
                <a:cs typeface="Times New Roman" panose="02020603050405020304" pitchFamily="18" charset="0"/>
              </a:rPr>
              <a:t> </a:t>
            </a:r>
            <a:r>
              <a:rPr lang="en-US" sz="6000" i="1" u="sng" dirty="0" smtClean="0">
                <a:latin typeface="Times New Roman" panose="02020603050405020304" pitchFamily="18" charset="0"/>
                <a:cs typeface="Times New Roman" panose="02020603050405020304" pitchFamily="18" charset="0"/>
              </a:rPr>
              <a:t>under</a:t>
            </a:r>
            <a:r>
              <a:rPr lang="en-US" sz="6000" i="1" dirty="0" smtClean="0">
                <a:latin typeface="Times New Roman" panose="02020603050405020304" pitchFamily="18" charset="0"/>
                <a:cs typeface="Times New Roman" panose="02020603050405020304" pitchFamily="18" charset="0"/>
              </a:rPr>
              <a:t>,</a:t>
            </a:r>
            <a:r>
              <a:rPr lang="en-US" sz="6000" i="1" dirty="0">
                <a:latin typeface="Times New Roman" panose="02020603050405020304" pitchFamily="18" charset="0"/>
                <a:cs typeface="Times New Roman" panose="02020603050405020304" pitchFamily="18" charset="0"/>
              </a:rPr>
              <a:t> </a:t>
            </a:r>
            <a:r>
              <a:rPr lang="en-US" sz="6000" i="1" u="sng" dirty="0" smtClean="0">
                <a:latin typeface="Times New Roman" panose="02020603050405020304" pitchFamily="18" charset="0"/>
                <a:cs typeface="Times New Roman" panose="02020603050405020304" pitchFamily="18" charset="0"/>
              </a:rPr>
              <a:t>by</a:t>
            </a:r>
            <a:r>
              <a:rPr lang="en-US" sz="6000" i="1" dirty="0" smtClean="0">
                <a:latin typeface="Times New Roman" panose="02020603050405020304" pitchFamily="18" charset="0"/>
                <a:cs typeface="Times New Roman" panose="02020603050405020304" pitchFamily="18" charset="0"/>
              </a:rPr>
              <a:t> </a:t>
            </a:r>
            <a:r>
              <a:rPr lang="en-US" sz="6000" dirty="0" smtClean="0">
                <a:latin typeface="Times New Roman" panose="02020603050405020304" pitchFamily="18" charset="0"/>
                <a:cs typeface="Times New Roman" panose="02020603050405020304" pitchFamily="18" charset="0"/>
              </a:rPr>
              <a:t>and </a:t>
            </a:r>
            <a:r>
              <a:rPr lang="en-US" sz="6000" i="1" u="sng" dirty="0" smtClean="0">
                <a:latin typeface="Times New Roman" panose="02020603050405020304" pitchFamily="18" charset="0"/>
                <a:cs typeface="Times New Roman" panose="02020603050405020304" pitchFamily="18" charset="0"/>
              </a:rPr>
              <a:t>on</a:t>
            </a:r>
            <a:r>
              <a:rPr lang="en-US" sz="4400" dirty="0" smtClean="0">
                <a:latin typeface="Times New Roman" panose="02020603050405020304" pitchFamily="18" charset="0"/>
                <a:cs typeface="Times New Roman" panose="02020603050405020304" pitchFamily="18" charset="0"/>
              </a:rPr>
              <a:t> </a:t>
            </a:r>
            <a:r>
              <a:rPr lang="en-US" sz="4400" b="1" dirty="0" smtClean="0">
                <a:latin typeface="Times New Roman" panose="02020603050405020304" pitchFamily="18" charset="0"/>
                <a:cs typeface="Times New Roman" panose="02020603050405020304" pitchFamily="18" charset="0"/>
              </a:rPr>
              <a:t>are ?</a:t>
            </a:r>
            <a:endParaRPr lang="en-US" sz="4400" b="1" dirty="0">
              <a:latin typeface="Times New Roman" panose="02020603050405020304" pitchFamily="18" charset="0"/>
              <a:cs typeface="Times New Roman" panose="02020603050405020304" pitchFamily="18" charset="0"/>
            </a:endParaRPr>
          </a:p>
        </p:txBody>
      </p:sp>
      <p:sp>
        <p:nvSpPr>
          <p:cNvPr id="7" name="Horizontal Scroll 6"/>
          <p:cNvSpPr/>
          <p:nvPr/>
        </p:nvSpPr>
        <p:spPr>
          <a:xfrm>
            <a:off x="2558698" y="1285213"/>
            <a:ext cx="8860665" cy="5572787"/>
          </a:xfrm>
          <a:prstGeom prst="horizontalScroll">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n w="0"/>
                <a:solidFill>
                  <a:schemeClr val="tx1"/>
                </a:solidFill>
                <a:effectLst>
                  <a:outerShdw blurRad="38100" dist="19050" dir="2700000" algn="tl" rotWithShape="0">
                    <a:schemeClr val="dk1">
                      <a:alpha val="40000"/>
                    </a:schemeClr>
                  </a:outerShdw>
                </a:effectLst>
              </a:rPr>
              <a:t> </a:t>
            </a:r>
            <a:r>
              <a:rPr lang="en-US" sz="11500" dirty="0">
                <a:ln w="0"/>
                <a:solidFill>
                  <a:schemeClr val="tx1"/>
                </a:solidFill>
                <a:effectLst>
                  <a:outerShdw blurRad="38100" dist="19050" dir="2700000" algn="tl" rotWithShape="0">
                    <a:schemeClr val="dk1">
                      <a:alpha val="40000"/>
                    </a:schemeClr>
                  </a:outerShdw>
                </a:effectLst>
              </a:rPr>
              <a:t>T</a:t>
            </a:r>
            <a:r>
              <a:rPr lang="en-US" sz="11500" dirty="0" smtClean="0">
                <a:ln w="0"/>
                <a:solidFill>
                  <a:schemeClr val="tx1"/>
                </a:solidFill>
                <a:effectLst>
                  <a:outerShdw blurRad="38100" dist="19050" dir="2700000" algn="tl" rotWithShape="0">
                    <a:schemeClr val="dk1">
                      <a:alpha val="40000"/>
                    </a:schemeClr>
                  </a:outerShdw>
                </a:effectLst>
              </a:rPr>
              <a:t>hey are preposition</a:t>
            </a:r>
            <a:endParaRPr lang="en-US" sz="1150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196468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Title 1"/>
          <p:cNvSpPr>
            <a:spLocks noGrp="1"/>
          </p:cNvSpPr>
          <p:nvPr>
            <p:ph type="ctrTitle"/>
          </p:nvPr>
        </p:nvSpPr>
        <p:spPr>
          <a:xfrm>
            <a:off x="946848" y="371522"/>
            <a:ext cx="10067779" cy="1240301"/>
          </a:xfrm>
          <a:noFill/>
        </p:spPr>
        <p:txBody>
          <a:bodyPr>
            <a:noAutofit/>
          </a:bodyPr>
          <a:lstStyle/>
          <a:p>
            <a:r>
              <a:rPr lang="en-US" sz="7200" b="1" dirty="0" smtClean="0">
                <a:solidFill>
                  <a:schemeClr val="tx1"/>
                </a:solidFill>
                <a:latin typeface="Bernard MT Condensed" panose="02050806060905020404" pitchFamily="18" charset="0"/>
              </a:rPr>
              <a:t>So, our today’s lesson is ----</a:t>
            </a:r>
            <a:endParaRPr lang="en-US" sz="7200" b="1" dirty="0">
              <a:solidFill>
                <a:schemeClr val="tx1"/>
              </a:solidFill>
              <a:latin typeface="Bernard MT Condensed" panose="02050806060905020404" pitchFamily="18" charset="0"/>
            </a:endParaRPr>
          </a:p>
        </p:txBody>
      </p:sp>
      <p:sp>
        <p:nvSpPr>
          <p:cNvPr id="7" name="Subtitle 2"/>
          <p:cNvSpPr>
            <a:spLocks noGrp="1"/>
          </p:cNvSpPr>
          <p:nvPr>
            <p:ph type="subTitle" idx="1"/>
          </p:nvPr>
        </p:nvSpPr>
        <p:spPr>
          <a:xfrm>
            <a:off x="1442435" y="2524819"/>
            <a:ext cx="9144000" cy="2334936"/>
          </a:xfrm>
          <a:noFill/>
        </p:spPr>
        <p:txBody>
          <a:bodyPr>
            <a:noAutofit/>
          </a:bodyPr>
          <a:lstStyle/>
          <a:p>
            <a:r>
              <a:rPr lang="en-US" sz="13800" dirty="0" smtClean="0">
                <a:latin typeface="Bernard MT Condensed" panose="02050806060905020404" pitchFamily="18" charset="0"/>
              </a:rPr>
              <a:t>Preposition</a:t>
            </a:r>
            <a:endParaRPr lang="en-US" sz="13800" dirty="0">
              <a:latin typeface="Bernard MT Condensed" panose="02050806060905020404" pitchFamily="18" charset="0"/>
            </a:endParaRPr>
          </a:p>
        </p:txBody>
      </p:sp>
    </p:spTree>
    <p:extLst>
      <p:ext uri="{BB962C8B-B14F-4D97-AF65-F5344CB8AC3E}">
        <p14:creationId xmlns:p14="http://schemas.microsoft.com/office/powerpoint/2010/main" val="386686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circle(in)">
                                      <p:cBhvr>
                                        <p:cTn id="15"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Rectangle 4"/>
          <p:cNvSpPr/>
          <p:nvPr/>
        </p:nvSpPr>
        <p:spPr>
          <a:xfrm>
            <a:off x="3206838" y="90152"/>
            <a:ext cx="5782615" cy="52803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latin typeface="Times New Roman" panose="02020603050405020304" pitchFamily="18" charset="0"/>
                <a:cs typeface="Times New Roman" panose="02020603050405020304" pitchFamily="18" charset="0"/>
              </a:rPr>
              <a:t> </a:t>
            </a:r>
            <a:r>
              <a:rPr lang="en-US" sz="4000" dirty="0" smtClean="0">
                <a:solidFill>
                  <a:schemeClr val="tx1"/>
                </a:solidFill>
                <a:latin typeface="Times New Roman" panose="02020603050405020304" pitchFamily="18" charset="0"/>
                <a:cs typeface="Times New Roman" panose="02020603050405020304" pitchFamily="18" charset="0"/>
              </a:rPr>
              <a:t>Let’s enjoy a video clip.</a:t>
            </a:r>
            <a:endParaRPr lang="en-GB" sz="4000" dirty="0">
              <a:latin typeface="Times New Roman" panose="02020603050405020304" pitchFamily="18" charset="0"/>
              <a:cs typeface="Times New Roman" panose="02020603050405020304" pitchFamily="18" charset="0"/>
            </a:endParaRPr>
          </a:p>
        </p:txBody>
      </p:sp>
      <p:sp>
        <p:nvSpPr>
          <p:cNvPr id="2" name="TextBox 1"/>
          <p:cNvSpPr txBox="1"/>
          <p:nvPr/>
        </p:nvSpPr>
        <p:spPr>
          <a:xfrm>
            <a:off x="2395469" y="1692951"/>
            <a:ext cx="9053848" cy="584775"/>
          </a:xfrm>
          <a:prstGeom prst="rect">
            <a:avLst/>
          </a:prstGeom>
          <a:noFill/>
        </p:spPr>
        <p:txBody>
          <a:bodyPr wrap="square" rtlCol="0">
            <a:spAutoFit/>
          </a:bodyPr>
          <a:lstStyle/>
          <a:p>
            <a:r>
              <a:rPr lang="en-GB" dirty="0"/>
              <a:t>  </a:t>
            </a:r>
            <a:r>
              <a:rPr lang="en-GB" sz="3200" dirty="0">
                <a:hlinkClick r:id="rId2"/>
              </a:rPr>
              <a:t>https://www.youtube.com/watch?v=dQPFmztOA-g</a:t>
            </a:r>
            <a:endParaRPr lang="en-GB" sz="3200" dirty="0"/>
          </a:p>
        </p:txBody>
      </p:sp>
    </p:spTree>
    <p:extLst>
      <p:ext uri="{BB962C8B-B14F-4D97-AF65-F5344CB8AC3E}">
        <p14:creationId xmlns:p14="http://schemas.microsoft.com/office/powerpoint/2010/main" val="1060353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28057" y="95850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8" name="Picture 7"/>
          <p:cNvPicPr>
            <a:picLocks noChangeAspect="1"/>
          </p:cNvPicPr>
          <p:nvPr/>
        </p:nvPicPr>
        <p:blipFill>
          <a:blip r:embed="rId2" cstate="print">
            <a:extLst>
              <a:ext uri="{BEBA8EAE-BF5A-486C-A8C5-ECC9F3942E4B}">
                <a14:imgProps xmlns:a14="http://schemas.microsoft.com/office/drawing/2010/main">
                  <a14:imgLayer r:embed="rId3">
                    <a14:imgEffect>
                      <a14:backgroundRemoval t="154" b="100000" l="0" r="97653"/>
                    </a14:imgEffect>
                  </a14:imgLayer>
                </a14:imgProps>
              </a:ext>
              <a:ext uri="{28A0092B-C50C-407E-A947-70E740481C1C}">
                <a14:useLocalDpi xmlns:a14="http://schemas.microsoft.com/office/drawing/2010/main" val="0"/>
              </a:ext>
            </a:extLst>
          </a:blip>
          <a:stretch>
            <a:fillRect/>
          </a:stretch>
        </p:blipFill>
        <p:spPr>
          <a:xfrm>
            <a:off x="9172904" y="17814"/>
            <a:ext cx="1844696" cy="2462769"/>
          </a:xfrm>
          <a:prstGeom prst="rect">
            <a:avLst/>
          </a:prstGeom>
          <a:ln cap="rnd">
            <a:solidFill>
              <a:schemeClr val="accent1"/>
            </a:solidFill>
          </a:ln>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13153" t="45539" r="12538"/>
          <a:stretch/>
        </p:blipFill>
        <p:spPr>
          <a:xfrm>
            <a:off x="2383091" y="382224"/>
            <a:ext cx="7012227" cy="2890910"/>
          </a:xfrm>
          <a:prstGeom prst="rect">
            <a:avLst/>
          </a:prstGeom>
        </p:spPr>
      </p:pic>
      <p:sp>
        <p:nvSpPr>
          <p:cNvPr id="10" name="Rectangle 9"/>
          <p:cNvSpPr/>
          <p:nvPr/>
        </p:nvSpPr>
        <p:spPr>
          <a:xfrm>
            <a:off x="526924" y="2957316"/>
            <a:ext cx="7582486" cy="8018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dirty="0">
                <a:solidFill>
                  <a:schemeClr val="tx1"/>
                </a:solidFill>
                <a:latin typeface="Times New Roman" panose="02020603050405020304" pitchFamily="18" charset="0"/>
                <a:cs typeface="Times New Roman" panose="02020603050405020304" pitchFamily="18" charset="0"/>
              </a:rPr>
              <a:t>T</a:t>
            </a:r>
            <a:r>
              <a:rPr lang="en-US" sz="4000" dirty="0" smtClean="0">
                <a:solidFill>
                  <a:schemeClr val="tx1"/>
                </a:solidFill>
                <a:latin typeface="Times New Roman" panose="02020603050405020304" pitchFamily="18" charset="0"/>
                <a:cs typeface="Times New Roman" panose="02020603050405020304" pitchFamily="18" charset="0"/>
              </a:rPr>
              <a:t>he cat is--------------the car.</a:t>
            </a:r>
            <a:endParaRPr lang="en-US" dirty="0">
              <a:latin typeface="Times New Roman" panose="02020603050405020304" pitchFamily="18" charset="0"/>
              <a:cs typeface="Times New Roman" panose="02020603050405020304" pitchFamily="18" charset="0"/>
            </a:endParaRPr>
          </a:p>
        </p:txBody>
      </p:sp>
      <p:sp>
        <p:nvSpPr>
          <p:cNvPr id="11" name="Rectangle 10"/>
          <p:cNvSpPr/>
          <p:nvPr/>
        </p:nvSpPr>
        <p:spPr>
          <a:xfrm>
            <a:off x="3417835" y="2939072"/>
            <a:ext cx="1800665" cy="5486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 behind</a:t>
            </a:r>
            <a:endParaRPr lang="en-US" sz="3600" dirty="0">
              <a:solidFill>
                <a:schemeClr val="tx1"/>
              </a:solidFill>
            </a:endParaRPr>
          </a:p>
        </p:txBody>
      </p:sp>
      <p:sp>
        <p:nvSpPr>
          <p:cNvPr id="12" name="Rectangle 11"/>
          <p:cNvSpPr/>
          <p:nvPr/>
        </p:nvSpPr>
        <p:spPr>
          <a:xfrm>
            <a:off x="-344263" y="4213759"/>
            <a:ext cx="8875920" cy="7174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Times New Roman" panose="02020603050405020304" pitchFamily="18" charset="0"/>
                <a:cs typeface="Times New Roman" panose="02020603050405020304" pitchFamily="18" charset="0"/>
              </a:rPr>
              <a:t>The </a:t>
            </a:r>
            <a:r>
              <a:rPr lang="en-US" sz="4000" dirty="0">
                <a:solidFill>
                  <a:schemeClr val="tx1"/>
                </a:solidFill>
                <a:latin typeface="Times New Roman" panose="02020603050405020304" pitchFamily="18" charset="0"/>
                <a:cs typeface="Times New Roman" panose="02020603050405020304" pitchFamily="18" charset="0"/>
              </a:rPr>
              <a:t>cat </a:t>
            </a:r>
            <a:r>
              <a:rPr lang="en-US" sz="4000" dirty="0" smtClean="0">
                <a:solidFill>
                  <a:schemeClr val="tx1"/>
                </a:solidFill>
                <a:latin typeface="Times New Roman" panose="02020603050405020304" pitchFamily="18" charset="0"/>
                <a:cs typeface="Times New Roman" panose="02020603050405020304" pitchFamily="18" charset="0"/>
              </a:rPr>
              <a:t>is-------------------------the </a:t>
            </a:r>
            <a:r>
              <a:rPr lang="en-US" sz="4000" dirty="0">
                <a:solidFill>
                  <a:schemeClr val="tx1"/>
                </a:solidFill>
                <a:latin typeface="Times New Roman" panose="02020603050405020304" pitchFamily="18" charset="0"/>
                <a:cs typeface="Times New Roman" panose="02020603050405020304" pitchFamily="18" charset="0"/>
              </a:rPr>
              <a:t>car</a:t>
            </a:r>
            <a:endParaRPr lang="en-US" sz="4000" dirty="0"/>
          </a:p>
        </p:txBody>
      </p:sp>
      <p:sp>
        <p:nvSpPr>
          <p:cNvPr id="13" name="Rectangle 12"/>
          <p:cNvSpPr/>
          <p:nvPr/>
        </p:nvSpPr>
        <p:spPr>
          <a:xfrm>
            <a:off x="2383091" y="3968254"/>
            <a:ext cx="4017639" cy="5205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 before/in front of</a:t>
            </a:r>
            <a:endParaRPr lang="en-US" sz="3600" dirty="0">
              <a:solidFill>
                <a:schemeClr val="tx1"/>
              </a:solidFill>
            </a:endParaRPr>
          </a:p>
        </p:txBody>
      </p:sp>
      <p:sp>
        <p:nvSpPr>
          <p:cNvPr id="14" name="Left-Right Arrow 13"/>
          <p:cNvSpPr/>
          <p:nvPr/>
        </p:nvSpPr>
        <p:spPr>
          <a:xfrm>
            <a:off x="7956757" y="2705708"/>
            <a:ext cx="4017640" cy="1502217"/>
          </a:xfrm>
          <a:prstGeom prst="leftRightArrow">
            <a:avLst>
              <a:gd name="adj1" fmla="val 93495"/>
              <a:gd name="adj2" fmla="val 33659"/>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t>    </a:t>
            </a:r>
            <a:r>
              <a:rPr lang="en-US" sz="2800" dirty="0" smtClean="0">
                <a:solidFill>
                  <a:schemeClr val="tx1"/>
                </a:solidFill>
              </a:rPr>
              <a:t>Car is Noun.</a:t>
            </a:r>
          </a:p>
          <a:p>
            <a:pPr algn="ctr"/>
            <a:r>
              <a:rPr lang="en-US" sz="2800" b="1" i="1" u="sng" dirty="0" smtClean="0">
                <a:solidFill>
                  <a:schemeClr val="tx1"/>
                </a:solidFill>
              </a:rPr>
              <a:t>Behind</a:t>
            </a:r>
            <a:r>
              <a:rPr lang="en-US" sz="2800" dirty="0" smtClean="0">
                <a:solidFill>
                  <a:srgbClr val="FF0000"/>
                </a:solidFill>
              </a:rPr>
              <a:t> </a:t>
            </a:r>
            <a:r>
              <a:rPr lang="en-US" sz="2800" dirty="0" smtClean="0">
                <a:solidFill>
                  <a:schemeClr val="tx1"/>
                </a:solidFill>
              </a:rPr>
              <a:t>modifies another noun car.</a:t>
            </a:r>
            <a:endParaRPr lang="en-US" sz="2800" dirty="0">
              <a:solidFill>
                <a:schemeClr val="tx1"/>
              </a:solidFill>
            </a:endParaRPr>
          </a:p>
        </p:txBody>
      </p:sp>
      <p:sp>
        <p:nvSpPr>
          <p:cNvPr id="15" name="Left-Right Arrow 14"/>
          <p:cNvSpPr/>
          <p:nvPr/>
        </p:nvSpPr>
        <p:spPr>
          <a:xfrm>
            <a:off x="8165564" y="2678062"/>
            <a:ext cx="3701075" cy="1662132"/>
          </a:xfrm>
          <a:prstGeom prst="leftRightArrow">
            <a:avLst>
              <a:gd name="adj1" fmla="val 98630"/>
              <a:gd name="adj2" fmla="val 8413"/>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Cat </a:t>
            </a:r>
            <a:r>
              <a:rPr lang="en-US" sz="2800" dirty="0">
                <a:solidFill>
                  <a:schemeClr val="tx1"/>
                </a:solidFill>
              </a:rPr>
              <a:t>is </a:t>
            </a:r>
            <a:r>
              <a:rPr lang="en-US" sz="2800" dirty="0" smtClean="0">
                <a:solidFill>
                  <a:schemeClr val="tx1"/>
                </a:solidFill>
              </a:rPr>
              <a:t>Noun.</a:t>
            </a:r>
            <a:endParaRPr lang="en-US" sz="2800" dirty="0">
              <a:solidFill>
                <a:schemeClr val="tx1"/>
              </a:solidFill>
            </a:endParaRPr>
          </a:p>
          <a:p>
            <a:pPr algn="ctr"/>
            <a:r>
              <a:rPr lang="en-US" sz="2800" b="1" i="1" u="sng" dirty="0" smtClean="0">
                <a:solidFill>
                  <a:schemeClr val="tx1"/>
                </a:solidFill>
              </a:rPr>
              <a:t>Before/in front of </a:t>
            </a:r>
            <a:r>
              <a:rPr lang="en-US" sz="2800" dirty="0">
                <a:solidFill>
                  <a:schemeClr val="tx1"/>
                </a:solidFill>
              </a:rPr>
              <a:t>modifies </a:t>
            </a:r>
            <a:r>
              <a:rPr lang="en-US" sz="2800" dirty="0" smtClean="0">
                <a:solidFill>
                  <a:schemeClr val="tx1"/>
                </a:solidFill>
              </a:rPr>
              <a:t>another </a:t>
            </a:r>
            <a:r>
              <a:rPr lang="en-US" sz="2800" dirty="0">
                <a:solidFill>
                  <a:schemeClr val="tx1"/>
                </a:solidFill>
              </a:rPr>
              <a:t>noun </a:t>
            </a:r>
            <a:r>
              <a:rPr lang="en-US" sz="2800" dirty="0" smtClean="0">
                <a:solidFill>
                  <a:schemeClr val="tx1"/>
                </a:solidFill>
              </a:rPr>
              <a:t>car                                                             </a:t>
            </a:r>
            <a:endParaRPr lang="en-US" sz="2800" dirty="0">
              <a:solidFill>
                <a:schemeClr val="tx1"/>
              </a:solidFill>
            </a:endParaRPr>
          </a:p>
        </p:txBody>
      </p:sp>
      <p:sp>
        <p:nvSpPr>
          <p:cNvPr id="16" name="TextBox 15"/>
          <p:cNvSpPr txBox="1"/>
          <p:nvPr/>
        </p:nvSpPr>
        <p:spPr>
          <a:xfrm>
            <a:off x="379932" y="5059463"/>
            <a:ext cx="11812068" cy="707886"/>
          </a:xfrm>
          <a:prstGeom prst="rect">
            <a:avLst/>
          </a:prstGeom>
          <a:noFill/>
        </p:spPr>
        <p:txBody>
          <a:bodyPr wrap="square" rtlCol="0">
            <a:spAutoFit/>
          </a:bodyPr>
          <a:lstStyle/>
          <a:p>
            <a:r>
              <a:rPr lang="en-US" sz="4000" dirty="0" smtClean="0"/>
              <a:t>SO,A  preposition sits before a------------------------. What?</a:t>
            </a:r>
            <a:endParaRPr lang="en-US" sz="4000" dirty="0"/>
          </a:p>
        </p:txBody>
      </p:sp>
      <p:sp>
        <p:nvSpPr>
          <p:cNvPr id="17" name="TextBox 16"/>
          <p:cNvSpPr txBox="1"/>
          <p:nvPr/>
        </p:nvSpPr>
        <p:spPr>
          <a:xfrm>
            <a:off x="6681676" y="4735111"/>
            <a:ext cx="3822888" cy="707886"/>
          </a:xfrm>
          <a:prstGeom prst="rect">
            <a:avLst/>
          </a:prstGeom>
          <a:noFill/>
        </p:spPr>
        <p:txBody>
          <a:bodyPr wrap="square" rtlCol="0">
            <a:spAutoFit/>
          </a:bodyPr>
          <a:lstStyle/>
          <a:p>
            <a:r>
              <a:rPr lang="en-US" sz="4000" dirty="0" smtClean="0"/>
              <a:t>Noun or pronoun</a:t>
            </a:r>
            <a:endParaRPr lang="en-US" sz="4000" dirty="0"/>
          </a:p>
        </p:txBody>
      </p:sp>
      <p:sp>
        <p:nvSpPr>
          <p:cNvPr id="18" name="TextBox 17"/>
          <p:cNvSpPr txBox="1"/>
          <p:nvPr/>
        </p:nvSpPr>
        <p:spPr>
          <a:xfrm>
            <a:off x="302454" y="6000500"/>
            <a:ext cx="11857149" cy="707886"/>
          </a:xfrm>
          <a:prstGeom prst="rect">
            <a:avLst/>
          </a:prstGeom>
          <a:noFill/>
        </p:spPr>
        <p:txBody>
          <a:bodyPr wrap="square" rtlCol="0">
            <a:spAutoFit/>
          </a:bodyPr>
          <a:lstStyle/>
          <a:p>
            <a:r>
              <a:rPr lang="en-US" sz="4000" dirty="0" smtClean="0"/>
              <a:t>And it modifies other -------------------------?</a:t>
            </a:r>
            <a:endParaRPr lang="en-US" sz="4000" dirty="0"/>
          </a:p>
        </p:txBody>
      </p:sp>
      <p:sp>
        <p:nvSpPr>
          <p:cNvPr id="19" name="TextBox 18"/>
          <p:cNvSpPr txBox="1"/>
          <p:nvPr/>
        </p:nvSpPr>
        <p:spPr>
          <a:xfrm>
            <a:off x="4770232" y="5662697"/>
            <a:ext cx="3822888" cy="707886"/>
          </a:xfrm>
          <a:prstGeom prst="rect">
            <a:avLst/>
          </a:prstGeom>
          <a:noFill/>
        </p:spPr>
        <p:txBody>
          <a:bodyPr wrap="square" rtlCol="0">
            <a:spAutoFit/>
          </a:bodyPr>
          <a:lstStyle/>
          <a:p>
            <a:r>
              <a:rPr lang="en-US" sz="4000" dirty="0" smtClean="0"/>
              <a:t>Noun or pronoun</a:t>
            </a:r>
            <a:endParaRPr lang="en-US" sz="4000" dirty="0"/>
          </a:p>
        </p:txBody>
      </p:sp>
    </p:spTree>
    <p:extLst>
      <p:ext uri="{BB962C8B-B14F-4D97-AF65-F5344CB8AC3E}">
        <p14:creationId xmlns:p14="http://schemas.microsoft.com/office/powerpoint/2010/main" val="252999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1+#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8" presetClass="entr" presetSubtype="16"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diamond(in)">
                                      <p:cBhvr>
                                        <p:cTn id="19" dur="2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ppt_w</p:attrName>
                                        </p:attrNameLst>
                                      </p:cBhvr>
                                      <p:tavLst>
                                        <p:tav tm="0">
                                          <p:val>
                                            <p:fltVal val="0"/>
                                          </p:val>
                                        </p:tav>
                                        <p:tav tm="100000">
                                          <p:val>
                                            <p:strVal val="#ppt_w"/>
                                          </p:val>
                                        </p:tav>
                                      </p:tavLst>
                                    </p:anim>
                                    <p:anim calcmode="lin" valueType="num">
                                      <p:cBhvr>
                                        <p:cTn id="25" dur="500" fill="hold"/>
                                        <p:tgtEl>
                                          <p:spTgt spid="11"/>
                                        </p:tgtEl>
                                        <p:attrNameLst>
                                          <p:attrName>ppt_h</p:attrName>
                                        </p:attrNameLst>
                                      </p:cBhvr>
                                      <p:tavLst>
                                        <p:tav tm="0">
                                          <p:val>
                                            <p:fltVal val="0"/>
                                          </p:val>
                                        </p:tav>
                                        <p:tav tm="100000">
                                          <p:val>
                                            <p:strVal val="#ppt_h"/>
                                          </p:val>
                                        </p:tav>
                                      </p:tavLst>
                                    </p:anim>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4" presetClass="path" presetSubtype="0" accel="50000" decel="50000" fill="hold" nodeType="clickEffect">
                                  <p:stCondLst>
                                    <p:cond delay="0"/>
                                  </p:stCondLst>
                                  <p:childTnLst>
                                    <p:animMotion origin="layout" path="M -0.00026 -0.00047 L -0.19427 -0.20996 C -0.23463 -0.25718 -0.29518 -0.28264 -0.35898 -0.28264 C -0.43138 -0.28264 -0.48945 -0.25718 -0.52981 -0.20996 L -0.72291 -0.00047 " pathEditMode="relative" rAng="10800000" ptsTypes="AAAAA">
                                      <p:cBhvr>
                                        <p:cTn id="36" dur="2000" fill="hold"/>
                                        <p:tgtEl>
                                          <p:spTgt spid="8"/>
                                        </p:tgtEl>
                                        <p:attrNameLst>
                                          <p:attrName>ppt_x</p:attrName>
                                          <p:attrName>ppt_y</p:attrName>
                                        </p:attrNameLst>
                                      </p:cBhvr>
                                      <p:rCtr x="-36133" y="-14097"/>
                                    </p:animMotion>
                                  </p:childTnLst>
                                </p:cTn>
                              </p:par>
                            </p:childTnLst>
                          </p:cTn>
                        </p:par>
                      </p:childTnLst>
                    </p:cTn>
                  </p:par>
                  <p:par>
                    <p:cTn id="37" fill="hold">
                      <p:stCondLst>
                        <p:cond delay="indefinite"/>
                      </p:stCondLst>
                      <p:childTnLst>
                        <p:par>
                          <p:cTn id="38" fill="hold">
                            <p:stCondLst>
                              <p:cond delay="0"/>
                            </p:stCondLst>
                            <p:childTnLst>
                              <p:par>
                                <p:cTn id="39" presetID="8" presetClass="entr" presetSubtype="16"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diamond(in)">
                                      <p:cBhvr>
                                        <p:cTn id="41" dur="20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0-#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500" fill="hold"/>
                                        <p:tgtEl>
                                          <p:spTgt spid="19"/>
                                        </p:tgtEl>
                                        <p:attrNameLst>
                                          <p:attrName>ppt_x</p:attrName>
                                        </p:attrNameLst>
                                      </p:cBhvr>
                                      <p:tavLst>
                                        <p:tav tm="0">
                                          <p:val>
                                            <p:strVal val="#ppt_x"/>
                                          </p:val>
                                        </p:tav>
                                        <p:tav tm="100000">
                                          <p:val>
                                            <p:strVal val="#ppt_x"/>
                                          </p:val>
                                        </p:tav>
                                      </p:tavLst>
                                    </p:anim>
                                    <p:anim calcmode="lin" valueType="num">
                                      <p:cBhvr additive="base">
                                        <p:cTn id="7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animBg="1"/>
      <p:bldP spid="15" grpId="0" animBg="1"/>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TextBox 4"/>
          <p:cNvSpPr txBox="1"/>
          <p:nvPr/>
        </p:nvSpPr>
        <p:spPr>
          <a:xfrm>
            <a:off x="227923" y="3024259"/>
            <a:ext cx="11599759" cy="3785652"/>
          </a:xfrm>
          <a:prstGeom prst="rect">
            <a:avLst/>
          </a:prstGeom>
          <a:solidFill>
            <a:schemeClr val="accent6">
              <a:lumMod val="60000"/>
              <a:lumOff val="40000"/>
            </a:schemeClr>
          </a:solidFill>
        </p:spPr>
        <p:txBody>
          <a:bodyPr wrap="square" rtlCol="0">
            <a:spAutoFit/>
          </a:bodyPr>
          <a:lstStyle/>
          <a:p>
            <a:r>
              <a:rPr lang="en-US" sz="4800" dirty="0"/>
              <a:t>A</a:t>
            </a:r>
            <a:r>
              <a:rPr lang="en-US" sz="4800" dirty="0" smtClean="0"/>
              <a:t> preposition is a word placed before a </a:t>
            </a:r>
            <a:r>
              <a:rPr lang="en-US" sz="4800" i="1" dirty="0" smtClean="0">
                <a:latin typeface="Times New Roman" panose="02020603050405020304" pitchFamily="18" charset="0"/>
                <a:cs typeface="Times New Roman" panose="02020603050405020304" pitchFamily="18" charset="0"/>
              </a:rPr>
              <a:t>noun or a pronoun</a:t>
            </a:r>
            <a:r>
              <a:rPr lang="en-US" sz="4800" i="1" dirty="0" smtClean="0"/>
              <a:t> </a:t>
            </a:r>
            <a:r>
              <a:rPr lang="en-US" sz="4800" dirty="0" smtClean="0"/>
              <a:t>to show its relation to some other words in the sentence.</a:t>
            </a:r>
            <a:r>
              <a:rPr lang="en-US" sz="4800" dirty="0"/>
              <a:t> In other words,</a:t>
            </a:r>
            <a:r>
              <a:rPr lang="en-US" sz="4800" dirty="0" smtClean="0"/>
              <a:t> a preposition </a:t>
            </a:r>
            <a:r>
              <a:rPr lang="en-US" sz="4800" dirty="0"/>
              <a:t>is a modifying word that modifies other </a:t>
            </a:r>
            <a:r>
              <a:rPr lang="en-US" sz="4800" i="1" dirty="0">
                <a:latin typeface="Times New Roman" panose="02020603050405020304" pitchFamily="18" charset="0"/>
                <a:cs typeface="Times New Roman" panose="02020603050405020304" pitchFamily="18" charset="0"/>
              </a:rPr>
              <a:t>noun or pronoun</a:t>
            </a:r>
            <a:r>
              <a:rPr lang="en-US" sz="4800" dirty="0">
                <a:latin typeface="Times New Roman" panose="02020603050405020304" pitchFamily="18" charset="0"/>
                <a:cs typeface="Times New Roman" panose="02020603050405020304" pitchFamily="18" charset="0"/>
              </a:rPr>
              <a:t>.</a:t>
            </a:r>
          </a:p>
        </p:txBody>
      </p:sp>
      <p:sp>
        <p:nvSpPr>
          <p:cNvPr id="7" name="TextBox 6"/>
          <p:cNvSpPr txBox="1"/>
          <p:nvPr/>
        </p:nvSpPr>
        <p:spPr>
          <a:xfrm>
            <a:off x="141667" y="0"/>
            <a:ext cx="9285668" cy="830997"/>
          </a:xfrm>
          <a:prstGeom prst="rect">
            <a:avLst/>
          </a:prstGeom>
          <a:noFill/>
        </p:spPr>
        <p:txBody>
          <a:bodyPr wrap="square" rtlCol="0">
            <a:spAutoFit/>
          </a:bodyPr>
          <a:lstStyle/>
          <a:p>
            <a:r>
              <a:rPr lang="en-US" sz="4800" dirty="0"/>
              <a:t>So what is preposition?</a:t>
            </a:r>
          </a:p>
        </p:txBody>
      </p:sp>
      <p:sp>
        <p:nvSpPr>
          <p:cNvPr id="8" name="TextBox 7"/>
          <p:cNvSpPr txBox="1"/>
          <p:nvPr/>
        </p:nvSpPr>
        <p:spPr>
          <a:xfrm>
            <a:off x="291548" y="970567"/>
            <a:ext cx="11330609" cy="1200329"/>
          </a:xfrm>
          <a:prstGeom prst="rect">
            <a:avLst/>
          </a:prstGeom>
          <a:noFill/>
        </p:spPr>
        <p:txBody>
          <a:bodyPr wrap="square" rtlCol="0">
            <a:spAutoFit/>
          </a:bodyPr>
          <a:lstStyle/>
          <a:p>
            <a:r>
              <a:rPr lang="en-US" sz="3600" b="1" i="1" u="sng" dirty="0" smtClean="0"/>
              <a:t>Pre </a:t>
            </a:r>
            <a:r>
              <a:rPr lang="en-US" sz="3600" b="1" i="1" dirty="0" smtClean="0"/>
              <a:t> </a:t>
            </a:r>
            <a:r>
              <a:rPr lang="en-US" sz="3600" b="1" dirty="0" smtClean="0"/>
              <a:t>means</a:t>
            </a:r>
            <a:r>
              <a:rPr lang="en-US" sz="3600" b="1" i="1" dirty="0" smtClean="0"/>
              <a:t>  </a:t>
            </a:r>
            <a:r>
              <a:rPr lang="en-US" sz="3600" b="1" i="1" u="sng" dirty="0" smtClean="0"/>
              <a:t>before</a:t>
            </a:r>
            <a:r>
              <a:rPr lang="en-US" sz="3600" b="1" i="1" dirty="0" smtClean="0"/>
              <a:t>  and </a:t>
            </a:r>
            <a:r>
              <a:rPr lang="en-US" sz="3600" b="1" i="1" u="sng" dirty="0" smtClean="0"/>
              <a:t>position</a:t>
            </a:r>
            <a:r>
              <a:rPr lang="en-US" sz="3600" b="1" i="1" dirty="0" smtClean="0"/>
              <a:t> </a:t>
            </a:r>
            <a:r>
              <a:rPr lang="en-US" sz="3600" b="1" dirty="0" smtClean="0"/>
              <a:t>means</a:t>
            </a:r>
            <a:r>
              <a:rPr lang="en-US" sz="3600" b="1" i="1" dirty="0" smtClean="0"/>
              <a:t>  </a:t>
            </a:r>
            <a:r>
              <a:rPr lang="en-US" sz="3600" b="1" i="1" u="sng" dirty="0" smtClean="0"/>
              <a:t>place &gt;&gt; preposition= before place</a:t>
            </a:r>
            <a:endParaRPr lang="en-US" sz="3600" b="1" i="1" dirty="0" smtClean="0"/>
          </a:p>
        </p:txBody>
      </p:sp>
      <p:sp>
        <p:nvSpPr>
          <p:cNvPr id="9" name="TextBox 8"/>
          <p:cNvSpPr txBox="1"/>
          <p:nvPr/>
        </p:nvSpPr>
        <p:spPr>
          <a:xfrm>
            <a:off x="2831275" y="2121192"/>
            <a:ext cx="4330521" cy="646331"/>
          </a:xfrm>
          <a:prstGeom prst="rect">
            <a:avLst/>
          </a:prstGeom>
          <a:noFill/>
        </p:spPr>
        <p:txBody>
          <a:bodyPr wrap="square" rtlCol="0">
            <a:spAutoFit/>
          </a:bodyPr>
          <a:lstStyle/>
          <a:p>
            <a:r>
              <a:rPr lang="en-US" sz="3200" b="1" i="1" u="sng" dirty="0" smtClean="0">
                <a:solidFill>
                  <a:srgbClr val="C00000"/>
                </a:solidFill>
              </a:rPr>
              <a:t> </a:t>
            </a:r>
            <a:r>
              <a:rPr lang="en-US" sz="3600" b="1" i="1" u="sng" dirty="0" smtClean="0">
                <a:latin typeface="Times New Roman" panose="02020603050405020304" pitchFamily="18" charset="0"/>
                <a:cs typeface="Times New Roman" panose="02020603050405020304" pitchFamily="18" charset="0"/>
              </a:rPr>
              <a:t>noun or pronoun</a:t>
            </a:r>
            <a:endParaRPr lang="en-US" sz="3600" b="1" i="1" dirty="0">
              <a:latin typeface="Times New Roman" panose="02020603050405020304" pitchFamily="18" charset="0"/>
              <a:cs typeface="Times New Roman" panose="02020603050405020304" pitchFamily="18" charset="0"/>
            </a:endParaRPr>
          </a:p>
        </p:txBody>
      </p:sp>
      <p:sp>
        <p:nvSpPr>
          <p:cNvPr id="10" name="TextBox 9"/>
          <p:cNvSpPr txBox="1"/>
          <p:nvPr/>
        </p:nvSpPr>
        <p:spPr>
          <a:xfrm>
            <a:off x="278296" y="2121192"/>
            <a:ext cx="2552979" cy="646331"/>
          </a:xfrm>
          <a:prstGeom prst="rect">
            <a:avLst/>
          </a:prstGeom>
          <a:noFill/>
        </p:spPr>
        <p:txBody>
          <a:bodyPr wrap="square" rtlCol="0">
            <a:spAutoFit/>
          </a:bodyPr>
          <a:lstStyle/>
          <a:p>
            <a:r>
              <a:rPr lang="en-US" sz="3600" dirty="0" smtClean="0">
                <a:solidFill>
                  <a:srgbClr val="002060"/>
                </a:solidFill>
              </a:rPr>
              <a:t>Before what?</a:t>
            </a:r>
            <a:endParaRPr lang="en-US" sz="3600" dirty="0">
              <a:solidFill>
                <a:srgbClr val="002060"/>
              </a:solidFill>
            </a:endParaRPr>
          </a:p>
        </p:txBody>
      </p:sp>
    </p:spTree>
    <p:extLst>
      <p:ext uri="{BB962C8B-B14F-4D97-AF65-F5344CB8AC3E}">
        <p14:creationId xmlns:p14="http://schemas.microsoft.com/office/powerpoint/2010/main" val="56190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 calcmode="lin" valueType="num">
                                      <p:cBhvr>
                                        <p:cTn id="28"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29"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0" end="0"/>
                                            </p:txEl>
                                          </p:spTgt>
                                        </p:tgtEl>
                                        <p:attrNameLst>
                                          <p:attrName>style.visibility</p:attrName>
                                        </p:attrNameLst>
                                      </p:cBhvr>
                                      <p:to>
                                        <p:strVal val="visible"/>
                                      </p:to>
                                    </p:set>
                                    <p:anim calcmode="lin" valueType="num">
                                      <p:cBhvr>
                                        <p:cTn id="35"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3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097" y="1519866"/>
            <a:ext cx="2907438" cy="22636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04" y="4165356"/>
            <a:ext cx="2945831" cy="195321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p:cNvSpPr txBox="1"/>
          <p:nvPr/>
        </p:nvSpPr>
        <p:spPr>
          <a:xfrm>
            <a:off x="2920341" y="1837836"/>
            <a:ext cx="9345769" cy="769441"/>
          </a:xfrm>
          <a:prstGeom prst="rect">
            <a:avLst/>
          </a:prstGeom>
          <a:noFill/>
        </p:spPr>
        <p:txBody>
          <a:bodyPr wrap="square" rtlCol="0">
            <a:spAutoFit/>
          </a:bodyPr>
          <a:lstStyle/>
          <a:p>
            <a:r>
              <a:rPr lang="en-US" sz="4400" dirty="0" smtClean="0"/>
              <a:t>T</a:t>
            </a:r>
            <a:r>
              <a:rPr lang="en-US" sz="4400" dirty="0" smtClean="0">
                <a:latin typeface="Times New Roman" panose="02020603050405020304" pitchFamily="18" charset="0"/>
                <a:cs typeface="Times New Roman" panose="02020603050405020304" pitchFamily="18" charset="0"/>
              </a:rPr>
              <a:t>here are two cats……the table</a:t>
            </a:r>
            <a:r>
              <a:rPr lang="en-US" sz="4400" dirty="0" smtClean="0">
                <a:solidFill>
                  <a:srgbClr val="7030A0"/>
                </a:solidFill>
                <a:latin typeface="Times New Roman" panose="02020603050405020304" pitchFamily="18" charset="0"/>
                <a:cs typeface="Times New Roman" panose="02020603050405020304" pitchFamily="18" charset="0"/>
              </a:rPr>
              <a:t>. </a:t>
            </a:r>
            <a:r>
              <a:rPr lang="en-US" sz="4400" dirty="0" smtClean="0">
                <a:latin typeface="Times New Roman" panose="02020603050405020304" pitchFamily="18" charset="0"/>
                <a:cs typeface="Times New Roman" panose="02020603050405020304" pitchFamily="18" charset="0"/>
              </a:rPr>
              <a:t>Where?</a:t>
            </a:r>
            <a:endParaRPr lang="en-US" sz="4400" dirty="0"/>
          </a:p>
        </p:txBody>
      </p:sp>
      <p:sp>
        <p:nvSpPr>
          <p:cNvPr id="9" name="TextBox 8"/>
          <p:cNvSpPr txBox="1"/>
          <p:nvPr/>
        </p:nvSpPr>
        <p:spPr>
          <a:xfrm>
            <a:off x="7125292" y="1490122"/>
            <a:ext cx="935866" cy="923330"/>
          </a:xfrm>
          <a:prstGeom prst="rect">
            <a:avLst/>
          </a:prstGeom>
          <a:noFill/>
        </p:spPr>
        <p:txBody>
          <a:bodyPr wrap="square" rtlCol="0">
            <a:spAutoFit/>
          </a:bodyPr>
          <a:lstStyle/>
          <a:p>
            <a:r>
              <a:rPr lang="en-US" sz="5400" dirty="0" smtClean="0"/>
              <a:t>on</a:t>
            </a:r>
            <a:endParaRPr lang="en-US" sz="5400" dirty="0"/>
          </a:p>
        </p:txBody>
      </p:sp>
      <p:sp>
        <p:nvSpPr>
          <p:cNvPr id="10" name="TextBox 9"/>
          <p:cNvSpPr txBox="1"/>
          <p:nvPr/>
        </p:nvSpPr>
        <p:spPr>
          <a:xfrm>
            <a:off x="3142445" y="5222495"/>
            <a:ext cx="9345769" cy="769441"/>
          </a:xfrm>
          <a:prstGeom prst="rect">
            <a:avLst/>
          </a:prstGeom>
          <a:noFill/>
        </p:spPr>
        <p:txBody>
          <a:bodyPr wrap="square" rtlCol="0">
            <a:spAutoFit/>
          </a:bodyPr>
          <a:lstStyle/>
          <a:p>
            <a:r>
              <a:rPr lang="en-US" sz="4400" dirty="0" smtClean="0">
                <a:latin typeface="Times New Roman" panose="02020603050405020304" pitchFamily="18" charset="0"/>
                <a:cs typeface="Times New Roman" panose="02020603050405020304" pitchFamily="18" charset="0"/>
              </a:rPr>
              <a:t>There is a cat………the table. </a:t>
            </a:r>
            <a:r>
              <a:rPr lang="en-US" sz="4400" dirty="0">
                <a:latin typeface="Times New Roman" panose="02020603050405020304" pitchFamily="18" charset="0"/>
                <a:cs typeface="Times New Roman" panose="02020603050405020304" pitchFamily="18" charset="0"/>
              </a:rPr>
              <a:t>Where?</a:t>
            </a:r>
          </a:p>
        </p:txBody>
      </p:sp>
      <p:sp>
        <p:nvSpPr>
          <p:cNvPr id="11" name="TextBox 10"/>
          <p:cNvSpPr txBox="1"/>
          <p:nvPr/>
        </p:nvSpPr>
        <p:spPr>
          <a:xfrm>
            <a:off x="6256986" y="4874781"/>
            <a:ext cx="1558343" cy="769441"/>
          </a:xfrm>
          <a:prstGeom prst="rect">
            <a:avLst/>
          </a:prstGeom>
          <a:noFill/>
        </p:spPr>
        <p:txBody>
          <a:bodyPr wrap="square" rtlCol="0">
            <a:spAutoFit/>
          </a:bodyPr>
          <a:lstStyle/>
          <a:p>
            <a:r>
              <a:rPr lang="en-US" sz="4400" dirty="0" smtClean="0"/>
              <a:t>under</a:t>
            </a:r>
            <a:endParaRPr lang="en-US" sz="4400" dirty="0"/>
          </a:p>
        </p:txBody>
      </p:sp>
      <p:sp>
        <p:nvSpPr>
          <p:cNvPr id="12" name="TextBox 11"/>
          <p:cNvSpPr txBox="1"/>
          <p:nvPr/>
        </p:nvSpPr>
        <p:spPr>
          <a:xfrm>
            <a:off x="1442434" y="231166"/>
            <a:ext cx="9859618" cy="707886"/>
          </a:xfrm>
          <a:prstGeom prst="rect">
            <a:avLst/>
          </a:prstGeom>
          <a:solidFill>
            <a:schemeClr val="accent5">
              <a:lumMod val="40000"/>
              <a:lumOff val="60000"/>
            </a:schemeClr>
          </a:solidFill>
        </p:spPr>
        <p:txBody>
          <a:bodyPr wrap="square" rtlCol="0">
            <a:spAutoFit/>
          </a:bodyPr>
          <a:lstStyle/>
          <a:p>
            <a:r>
              <a:rPr lang="en-US" sz="4000" dirty="0" smtClean="0"/>
              <a:t>Let’s discus about prepositions and their use.</a:t>
            </a:r>
            <a:endParaRPr lang="en-US" sz="4000" dirty="0"/>
          </a:p>
        </p:txBody>
      </p:sp>
    </p:spTree>
    <p:extLst>
      <p:ext uri="{BB962C8B-B14F-4D97-AF65-F5344CB8AC3E}">
        <p14:creationId xmlns:p14="http://schemas.microsoft.com/office/powerpoint/2010/main" val="99129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barn(inVertical)">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arn(inVertical)">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95509" y="850124"/>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Cloud Callout 4"/>
          <p:cNvSpPr/>
          <p:nvPr/>
        </p:nvSpPr>
        <p:spPr>
          <a:xfrm>
            <a:off x="64394" y="1521689"/>
            <a:ext cx="3889421" cy="1558344"/>
          </a:xfrm>
          <a:prstGeom prst="cloudCallou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dirty="0" smtClean="0">
                <a:solidFill>
                  <a:schemeClr val="tx1"/>
                </a:solidFill>
              </a:rPr>
              <a:t>cloud</a:t>
            </a:r>
            <a:endParaRPr lang="en-US" sz="4000"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394" y="-338910"/>
            <a:ext cx="3355178" cy="1860599"/>
          </a:xfrm>
          <a:prstGeom prst="rect">
            <a:avLst/>
          </a:prstGeom>
        </p:spPr>
      </p:pic>
      <p:sp>
        <p:nvSpPr>
          <p:cNvPr id="8" name="Rectangle 7"/>
          <p:cNvSpPr/>
          <p:nvPr/>
        </p:nvSpPr>
        <p:spPr>
          <a:xfrm>
            <a:off x="3601528" y="169358"/>
            <a:ext cx="8210843" cy="84406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t>
            </a:r>
            <a:r>
              <a:rPr lang="en-US" sz="3600" dirty="0" smtClean="0">
                <a:solidFill>
                  <a:schemeClr val="tx1"/>
                </a:solidFill>
              </a:rPr>
              <a:t>The helicopter is flying -------    the cloud.</a:t>
            </a:r>
            <a:endParaRPr lang="en-US" sz="3600" dirty="0">
              <a:solidFill>
                <a:schemeClr val="tx1"/>
              </a:solidFill>
            </a:endParaRPr>
          </a:p>
        </p:txBody>
      </p:sp>
      <p:sp>
        <p:nvSpPr>
          <p:cNvPr id="9" name="Rectangle 8"/>
          <p:cNvSpPr/>
          <p:nvPr/>
        </p:nvSpPr>
        <p:spPr>
          <a:xfrm>
            <a:off x="8173528" y="60285"/>
            <a:ext cx="1420837" cy="5321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 above</a:t>
            </a:r>
            <a:endParaRPr lang="en-US" sz="3600" dirty="0">
              <a:solidFill>
                <a:schemeClr val="tx1"/>
              </a:solidFill>
            </a:endParaRPr>
          </a:p>
        </p:txBody>
      </p:sp>
      <p:sp>
        <p:nvSpPr>
          <p:cNvPr id="12" name="Rectangle 11"/>
          <p:cNvSpPr/>
          <p:nvPr/>
        </p:nvSpPr>
        <p:spPr>
          <a:xfrm>
            <a:off x="4880143" y="3693231"/>
            <a:ext cx="7432402" cy="707886"/>
          </a:xfrm>
          <a:prstGeom prst="rect">
            <a:avLst/>
          </a:prstGeom>
        </p:spPr>
        <p:txBody>
          <a:bodyPr wrap="square">
            <a:spAutoFit/>
          </a:bodyPr>
          <a:lstStyle/>
          <a:p>
            <a:pPr algn="ctr"/>
            <a:r>
              <a:rPr lang="en-US" sz="4000" dirty="0"/>
              <a:t>The cat </a:t>
            </a:r>
            <a:r>
              <a:rPr lang="en-US" sz="4000" dirty="0" smtClean="0"/>
              <a:t>jumped  --------   the </a:t>
            </a:r>
            <a:r>
              <a:rPr lang="en-US" sz="4000" dirty="0"/>
              <a:t>chair.</a:t>
            </a:r>
          </a:p>
        </p:txBody>
      </p:sp>
      <p:sp>
        <p:nvSpPr>
          <p:cNvPr id="13" name="Rounded Rectangle 12"/>
          <p:cNvSpPr/>
          <p:nvPr/>
        </p:nvSpPr>
        <p:spPr>
          <a:xfrm>
            <a:off x="8450827" y="3454080"/>
            <a:ext cx="1659988" cy="47830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dirty="0" smtClean="0">
                <a:solidFill>
                  <a:schemeClr val="tx1"/>
                </a:solidFill>
              </a:rPr>
              <a:t>over</a:t>
            </a:r>
            <a:endParaRPr lang="en-US" sz="4000" dirty="0">
              <a:solidFill>
                <a:schemeClr val="tx1"/>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6812" y="2660625"/>
            <a:ext cx="6289431" cy="4197375"/>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546" y="3996395"/>
            <a:ext cx="2500111" cy="2650590"/>
          </a:xfrm>
          <a:prstGeom prst="rect">
            <a:avLst/>
          </a:prstGeom>
        </p:spPr>
      </p:pic>
    </p:spTree>
    <p:extLst>
      <p:ext uri="{BB962C8B-B14F-4D97-AF65-F5344CB8AC3E}">
        <p14:creationId xmlns:p14="http://schemas.microsoft.com/office/powerpoint/2010/main" val="126618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down)">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childTnLst>
                    </p:cTn>
                  </p:par>
                  <p:par>
                    <p:cTn id="32" fill="hold">
                      <p:stCondLst>
                        <p:cond delay="indefinite"/>
                      </p:stCondLst>
                      <p:childTnLst>
                        <p:par>
                          <p:cTn id="33" fill="hold">
                            <p:stCondLst>
                              <p:cond delay="0"/>
                            </p:stCondLst>
                            <p:childTnLst>
                              <p:par>
                                <p:cTn id="34" presetID="58" presetClass="path" presetSubtype="0" accel="50000" decel="50000" fill="hold" nodeType="clickEffect">
                                  <p:stCondLst>
                                    <p:cond delay="0"/>
                                  </p:stCondLst>
                                  <p:childTnLst>
                                    <p:animMotion origin="layout" path="M -0.05247 0.0118 L 0.06615 -0.33033 C 0.09219 -0.40487 0.13151 -0.45278 0.17552 -0.46042 C 0.22474 -0.46667 0.26628 -0.42616 0.29688 -0.35903 L 0.4431 -0.04977 " pathEditMode="relative" rAng="15960000" ptsTypes="AAAAA">
                                      <p:cBhvr>
                                        <p:cTn id="35" dur="2000" fill="hold"/>
                                        <p:tgtEl>
                                          <p:spTgt spid="15"/>
                                        </p:tgtEl>
                                        <p:attrNameLst>
                                          <p:attrName>ppt_x</p:attrName>
                                          <p:attrName>ppt_y</p:attrName>
                                        </p:attrNameLst>
                                      </p:cBhvr>
                                      <p:rCtr x="23906" y="-25162"/>
                                    </p:animMotion>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down)">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TextBox 4"/>
          <p:cNvSpPr txBox="1"/>
          <p:nvPr/>
        </p:nvSpPr>
        <p:spPr>
          <a:xfrm>
            <a:off x="262345" y="130628"/>
            <a:ext cx="6061181" cy="769441"/>
          </a:xfrm>
          <a:prstGeom prst="rect">
            <a:avLst/>
          </a:prstGeom>
          <a:solidFill>
            <a:schemeClr val="accent6">
              <a:lumMod val="60000"/>
              <a:lumOff val="40000"/>
            </a:schemeClr>
          </a:solidFill>
        </p:spPr>
        <p:txBody>
          <a:bodyPr wrap="square" rtlCol="0">
            <a:spAutoFit/>
          </a:bodyPr>
          <a:lstStyle/>
          <a:p>
            <a:r>
              <a:rPr lang="en-US" sz="4400" dirty="0" smtClean="0">
                <a:solidFill>
                  <a:srgbClr val="00B050"/>
                </a:solidFill>
              </a:rPr>
              <a:t>INDIVIDUAL WORK</a:t>
            </a:r>
            <a:endParaRPr lang="en-US" sz="4400" dirty="0">
              <a:solidFill>
                <a:srgbClr val="00B050"/>
              </a:solidFill>
            </a:endParaRPr>
          </a:p>
        </p:txBody>
      </p:sp>
      <p:sp>
        <p:nvSpPr>
          <p:cNvPr id="7" name="TextBox 6"/>
          <p:cNvSpPr txBox="1"/>
          <p:nvPr/>
        </p:nvSpPr>
        <p:spPr>
          <a:xfrm>
            <a:off x="133557" y="900069"/>
            <a:ext cx="11238488" cy="584775"/>
          </a:xfrm>
          <a:prstGeom prst="rect">
            <a:avLst/>
          </a:prstGeom>
          <a:noFill/>
        </p:spPr>
        <p:txBody>
          <a:bodyPr wrap="square" rtlCol="0">
            <a:spAutoFit/>
          </a:bodyPr>
          <a:lstStyle/>
          <a:p>
            <a:r>
              <a:rPr lang="en-US" sz="3200" dirty="0" smtClean="0"/>
              <a:t>Match the preposition from the above list with the pictures below.</a:t>
            </a:r>
            <a:endParaRPr lang="en-US" sz="3200" dirty="0"/>
          </a:p>
        </p:txBody>
      </p:sp>
      <p:sp>
        <p:nvSpPr>
          <p:cNvPr id="8" name="TextBox 7"/>
          <p:cNvSpPr txBox="1"/>
          <p:nvPr/>
        </p:nvSpPr>
        <p:spPr>
          <a:xfrm>
            <a:off x="378908" y="1484844"/>
            <a:ext cx="1018333" cy="707886"/>
          </a:xfrm>
          <a:prstGeom prst="rect">
            <a:avLst/>
          </a:prstGeom>
          <a:noFill/>
        </p:spPr>
        <p:txBody>
          <a:bodyPr wrap="square" rtlCol="0">
            <a:spAutoFit/>
          </a:bodyPr>
          <a:lstStyle/>
          <a:p>
            <a:r>
              <a:rPr lang="en-US" sz="4000" dirty="0" smtClean="0"/>
              <a:t>on </a:t>
            </a:r>
            <a:endParaRPr lang="en-US" sz="4000" dirty="0"/>
          </a:p>
        </p:txBody>
      </p:sp>
      <p:sp>
        <p:nvSpPr>
          <p:cNvPr id="9" name="TextBox 8"/>
          <p:cNvSpPr txBox="1"/>
          <p:nvPr/>
        </p:nvSpPr>
        <p:spPr>
          <a:xfrm>
            <a:off x="2701455" y="1484844"/>
            <a:ext cx="1414480" cy="707886"/>
          </a:xfrm>
          <a:prstGeom prst="rect">
            <a:avLst/>
          </a:prstGeom>
          <a:noFill/>
        </p:spPr>
        <p:txBody>
          <a:bodyPr wrap="square" rtlCol="0">
            <a:spAutoFit/>
          </a:bodyPr>
          <a:lstStyle/>
          <a:p>
            <a:r>
              <a:rPr lang="en-US" sz="4000" dirty="0" smtClean="0"/>
              <a:t>under</a:t>
            </a:r>
            <a:endParaRPr lang="en-US" sz="4000" dirty="0"/>
          </a:p>
        </p:txBody>
      </p:sp>
      <p:sp>
        <p:nvSpPr>
          <p:cNvPr id="10" name="TextBox 9"/>
          <p:cNvSpPr txBox="1"/>
          <p:nvPr/>
        </p:nvSpPr>
        <p:spPr>
          <a:xfrm>
            <a:off x="5420149" y="1546399"/>
            <a:ext cx="1258957" cy="707886"/>
          </a:xfrm>
          <a:prstGeom prst="rect">
            <a:avLst/>
          </a:prstGeom>
          <a:noFill/>
        </p:spPr>
        <p:txBody>
          <a:bodyPr wrap="square" rtlCol="0">
            <a:spAutoFit/>
          </a:bodyPr>
          <a:lstStyle/>
          <a:p>
            <a:r>
              <a:rPr lang="en-US" sz="4000" dirty="0" smtClean="0"/>
              <a:t>over</a:t>
            </a:r>
            <a:endParaRPr lang="en-US" sz="4000" dirty="0"/>
          </a:p>
        </p:txBody>
      </p:sp>
      <p:sp>
        <p:nvSpPr>
          <p:cNvPr id="11" name="TextBox 10"/>
          <p:cNvSpPr txBox="1"/>
          <p:nvPr/>
        </p:nvSpPr>
        <p:spPr>
          <a:xfrm>
            <a:off x="7572857" y="1546399"/>
            <a:ext cx="1623580" cy="707886"/>
          </a:xfrm>
          <a:prstGeom prst="rect">
            <a:avLst/>
          </a:prstGeom>
          <a:noFill/>
        </p:spPr>
        <p:txBody>
          <a:bodyPr wrap="square" rtlCol="0">
            <a:spAutoFit/>
          </a:bodyPr>
          <a:lstStyle/>
          <a:p>
            <a:r>
              <a:rPr lang="en-US" sz="4000" dirty="0" smtClean="0"/>
              <a:t>before</a:t>
            </a:r>
            <a:endParaRPr lang="en-US" sz="4000" dirty="0"/>
          </a:p>
        </p:txBody>
      </p:sp>
      <p:sp>
        <p:nvSpPr>
          <p:cNvPr id="12" name="TextBox 11"/>
          <p:cNvSpPr txBox="1"/>
          <p:nvPr/>
        </p:nvSpPr>
        <p:spPr>
          <a:xfrm>
            <a:off x="9650990" y="1567618"/>
            <a:ext cx="927652" cy="707886"/>
          </a:xfrm>
          <a:prstGeom prst="rect">
            <a:avLst/>
          </a:prstGeom>
          <a:noFill/>
        </p:spPr>
        <p:txBody>
          <a:bodyPr wrap="square" rtlCol="0">
            <a:spAutoFit/>
          </a:bodyPr>
          <a:lstStyle/>
          <a:p>
            <a:r>
              <a:rPr lang="en-US" sz="4000" dirty="0" smtClean="0"/>
              <a:t>up</a:t>
            </a:r>
            <a:endParaRPr lang="en-US" sz="4000" dirty="0"/>
          </a:p>
        </p:txBody>
      </p:sp>
      <p:pic>
        <p:nvPicPr>
          <p:cNvPr id="13" name="Picture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1800" y="4288665"/>
            <a:ext cx="2664207" cy="2328139"/>
          </a:xfrm>
          <a:prstGeom prst="rect">
            <a:avLst/>
          </a:prstGeom>
          <a:ln w="88900" cap="sq" cmpd="thickThin">
            <a:solidFill>
              <a:srgbClr val="000000"/>
            </a:solidFill>
            <a:prstDash val="solid"/>
            <a:miter lim="800000"/>
          </a:ln>
          <a:effectLst>
            <a:innerShdw blurRad="76200">
              <a:srgbClr val="000000"/>
            </a:innerShdw>
          </a:effectLst>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559" y="4378817"/>
            <a:ext cx="2429338" cy="2182969"/>
          </a:xfrm>
          <a:prstGeom prst="rect">
            <a:avLst/>
          </a:prstGeom>
          <a:ln w="88900" cap="sq" cmpd="thickThin">
            <a:solidFill>
              <a:srgbClr val="000000"/>
            </a:solidFill>
            <a:prstDash val="solid"/>
            <a:miter lim="800000"/>
          </a:ln>
          <a:effectLst>
            <a:innerShdw blurRad="76200">
              <a:srgbClr val="000000"/>
            </a:innerShdw>
          </a:effectLst>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36007" y="4172755"/>
            <a:ext cx="2720279" cy="2444049"/>
          </a:xfrm>
          <a:prstGeom prst="rect">
            <a:avLst/>
          </a:prstGeom>
          <a:ln w="88900" cap="sq" cmpd="thickThin">
            <a:solidFill>
              <a:srgbClr val="000000"/>
            </a:solidFill>
            <a:prstDash val="solid"/>
            <a:miter lim="800000"/>
          </a:ln>
          <a:effectLst>
            <a:innerShdw blurRad="76200">
              <a:srgbClr val="000000"/>
            </a:innerShdw>
          </a:effectLst>
        </p:spPr>
      </p:pic>
      <p:sp>
        <p:nvSpPr>
          <p:cNvPr id="16" name="Cloud Callout 15"/>
          <p:cNvSpPr/>
          <p:nvPr/>
        </p:nvSpPr>
        <p:spPr>
          <a:xfrm>
            <a:off x="9939784" y="3022045"/>
            <a:ext cx="2210874" cy="1701614"/>
          </a:xfrm>
          <a:prstGeom prst="cloudCallou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5471" y="2014605"/>
            <a:ext cx="2463498" cy="1558344"/>
          </a:xfrm>
          <a:prstGeom prst="rect">
            <a:avLst/>
          </a:prstGeom>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80865" y="4378817"/>
            <a:ext cx="2335716" cy="2182969"/>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656823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9" presetClass="path" presetSubtype="0" accel="50000" decel="50000" fill="hold" grpId="0" nodeType="clickEffect">
                                  <p:stCondLst>
                                    <p:cond delay="0"/>
                                  </p:stCondLst>
                                  <p:childTnLst>
                                    <p:animMotion origin="layout" path="M 3.54167E-6 4.44444E-6 L 0.44583 0.27708 " pathEditMode="relative" rAng="0" ptsTypes="AA">
                                      <p:cBhvr>
                                        <p:cTn id="18" dur="2000" fill="hold"/>
                                        <p:tgtEl>
                                          <p:spTgt spid="8"/>
                                        </p:tgtEl>
                                        <p:attrNameLst>
                                          <p:attrName>ppt_x</p:attrName>
                                          <p:attrName>ppt_y</p:attrName>
                                        </p:attrNameLst>
                                      </p:cBhvr>
                                      <p:rCtr x="22292" y="13843"/>
                                    </p:animMotion>
                                  </p:childTnLst>
                                </p:cTn>
                              </p:par>
                            </p:childTnLst>
                          </p:cTn>
                        </p:par>
                      </p:childTnLst>
                    </p:cTn>
                  </p:par>
                  <p:par>
                    <p:cTn id="19" fill="hold">
                      <p:stCondLst>
                        <p:cond delay="indefinite"/>
                      </p:stCondLst>
                      <p:childTnLst>
                        <p:par>
                          <p:cTn id="20" fill="hold">
                            <p:stCondLst>
                              <p:cond delay="0"/>
                            </p:stCondLst>
                            <p:childTnLst>
                              <p:par>
                                <p:cTn id="21" presetID="49" presetClass="path" presetSubtype="0" accel="50000" decel="50000" fill="hold" grpId="0" nodeType="clickEffect">
                                  <p:stCondLst>
                                    <p:cond delay="0"/>
                                  </p:stCondLst>
                                  <p:childTnLst>
                                    <p:animMotion origin="layout" path="M 0.01627 -0.07269 L 0.43711 0.27708 " pathEditMode="relative" rAng="0" ptsTypes="AA">
                                      <p:cBhvr>
                                        <p:cTn id="22" dur="2000" fill="hold"/>
                                        <p:tgtEl>
                                          <p:spTgt spid="9"/>
                                        </p:tgtEl>
                                        <p:attrNameLst>
                                          <p:attrName>ppt_x</p:attrName>
                                          <p:attrName>ppt_y</p:attrName>
                                        </p:attrNameLst>
                                      </p:cBhvr>
                                      <p:rCtr x="21042" y="17477"/>
                                    </p:animMotion>
                                  </p:childTnLst>
                                </p:cTn>
                              </p:par>
                            </p:childTnLst>
                          </p:cTn>
                        </p:par>
                      </p:childTnLst>
                    </p:cTn>
                  </p:par>
                  <p:par>
                    <p:cTn id="23" fill="hold">
                      <p:stCondLst>
                        <p:cond delay="indefinite"/>
                      </p:stCondLst>
                      <p:childTnLst>
                        <p:par>
                          <p:cTn id="24" fill="hold">
                            <p:stCondLst>
                              <p:cond delay="0"/>
                            </p:stCondLst>
                            <p:childTnLst>
                              <p:par>
                                <p:cTn id="25" presetID="49" presetClass="path" presetSubtype="0" accel="50000" decel="50000" fill="hold" grpId="0" nodeType="clickEffect">
                                  <p:stCondLst>
                                    <p:cond delay="0"/>
                                  </p:stCondLst>
                                  <p:childTnLst>
                                    <p:animMotion origin="layout" path="M -0.09296 -0.08333 L 0.31094 0.18218 " pathEditMode="relative" rAng="0" ptsTypes="AA">
                                      <p:cBhvr>
                                        <p:cTn id="26" dur="2000" fill="hold"/>
                                        <p:tgtEl>
                                          <p:spTgt spid="10"/>
                                        </p:tgtEl>
                                        <p:attrNameLst>
                                          <p:attrName>ppt_x</p:attrName>
                                          <p:attrName>ppt_y</p:attrName>
                                        </p:attrNameLst>
                                      </p:cBhvr>
                                      <p:rCtr x="20195" y="13264"/>
                                    </p:animMotion>
                                  </p:childTnLst>
                                </p:cTn>
                              </p:par>
                            </p:childTnLst>
                          </p:cTn>
                        </p:par>
                      </p:childTnLst>
                    </p:cTn>
                  </p:par>
                  <p:par>
                    <p:cTn id="27" fill="hold">
                      <p:stCondLst>
                        <p:cond delay="indefinite"/>
                      </p:stCondLst>
                      <p:childTnLst>
                        <p:par>
                          <p:cTn id="28" fill="hold">
                            <p:stCondLst>
                              <p:cond delay="0"/>
                            </p:stCondLst>
                            <p:childTnLst>
                              <p:par>
                                <p:cTn id="29" presetID="49" presetClass="path" presetSubtype="0" accel="50000" decel="50000" fill="hold" grpId="0" nodeType="clickEffect">
                                  <p:stCondLst>
                                    <p:cond delay="0"/>
                                  </p:stCondLst>
                                  <p:childTnLst>
                                    <p:animMotion origin="layout" path="M -2.08333E-7 -3.33333E-6 L -0.58307 0.29236 " pathEditMode="relative" rAng="0" ptsTypes="AA">
                                      <p:cBhvr>
                                        <p:cTn id="30" dur="2000" fill="hold"/>
                                        <p:tgtEl>
                                          <p:spTgt spid="11"/>
                                        </p:tgtEl>
                                        <p:attrNameLst>
                                          <p:attrName>ppt_x</p:attrName>
                                          <p:attrName>ppt_y</p:attrName>
                                        </p:attrNameLst>
                                      </p:cBhvr>
                                      <p:rCtr x="-29154" y="14606"/>
                                    </p:animMotion>
                                  </p:childTnLst>
                                </p:cTn>
                              </p:par>
                            </p:childTnLst>
                          </p:cTn>
                        </p:par>
                      </p:childTnLst>
                    </p:cTn>
                  </p:par>
                  <p:par>
                    <p:cTn id="31" fill="hold">
                      <p:stCondLst>
                        <p:cond delay="indefinite"/>
                      </p:stCondLst>
                      <p:childTnLst>
                        <p:par>
                          <p:cTn id="32" fill="hold">
                            <p:stCondLst>
                              <p:cond delay="0"/>
                            </p:stCondLst>
                            <p:childTnLst>
                              <p:par>
                                <p:cTn id="33" presetID="49" presetClass="path" presetSubtype="0" accel="50000" decel="50000" fill="hold" grpId="0" nodeType="clickEffect">
                                  <p:stCondLst>
                                    <p:cond delay="0"/>
                                  </p:stCondLst>
                                  <p:childTnLst>
                                    <p:animMotion origin="layout" path="M 0.04036 -0.0037 L -0.55912 0.25278 " pathEditMode="relative" rAng="0" ptsTypes="AA">
                                      <p:cBhvr>
                                        <p:cTn id="34" dur="2000" fill="hold"/>
                                        <p:tgtEl>
                                          <p:spTgt spid="12"/>
                                        </p:tgtEl>
                                        <p:attrNameLst>
                                          <p:attrName>ppt_x</p:attrName>
                                          <p:attrName>ppt_y</p:attrName>
                                        </p:attrNameLst>
                                      </p:cBhvr>
                                      <p:rCtr x="-29974" y="1282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p:bldP spid="10" grpId="0"/>
      <p:bldP spid="11"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185" y="101881"/>
            <a:ext cx="3139628" cy="28017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23116" t="27138" r="23511" b="16642"/>
          <a:stretch/>
        </p:blipFill>
        <p:spPr>
          <a:xfrm>
            <a:off x="167427" y="2897749"/>
            <a:ext cx="3464418" cy="20348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a:off x="3232598" y="1353127"/>
            <a:ext cx="8959402" cy="68258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BANGA BONDHU would fond-</a:t>
            </a:r>
            <a:r>
              <a:rPr lang="en-US" sz="4000" dirty="0" smtClean="0">
                <a:solidFill>
                  <a:schemeClr val="tx1"/>
                </a:solidFill>
              </a:rPr>
              <a:t>----- </a:t>
            </a:r>
            <a:r>
              <a:rPr lang="en-US" sz="4000" dirty="0" smtClean="0">
                <a:solidFill>
                  <a:schemeClr val="tx1"/>
                </a:solidFill>
              </a:rPr>
              <a:t>tea. </a:t>
            </a:r>
            <a:endParaRPr lang="en-US" sz="4000" dirty="0">
              <a:solidFill>
                <a:schemeClr val="tx1"/>
              </a:solidFill>
            </a:endParaRPr>
          </a:p>
        </p:txBody>
      </p:sp>
      <p:sp>
        <p:nvSpPr>
          <p:cNvPr id="9" name="Rectangle 8"/>
          <p:cNvSpPr/>
          <p:nvPr/>
        </p:nvSpPr>
        <p:spPr>
          <a:xfrm>
            <a:off x="3747752" y="3359239"/>
            <a:ext cx="8229599" cy="68258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There are ten mangoes -----the basket.</a:t>
            </a:r>
            <a:endParaRPr lang="en-US" sz="4000" dirty="0">
              <a:solidFill>
                <a:schemeClr val="tx1"/>
              </a:solidFill>
            </a:endParaRPr>
          </a:p>
        </p:txBody>
      </p:sp>
      <p:sp>
        <p:nvSpPr>
          <p:cNvPr id="10" name="Rectangle 9"/>
          <p:cNvSpPr/>
          <p:nvPr/>
        </p:nvSpPr>
        <p:spPr>
          <a:xfrm>
            <a:off x="5074276" y="4346673"/>
            <a:ext cx="6762723" cy="68258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The cat jumped---------the chair.</a:t>
            </a:r>
            <a:endParaRPr lang="en-US" sz="4000" dirty="0">
              <a:solidFill>
                <a:schemeClr val="tx1"/>
              </a:solidFill>
            </a:endParaRPr>
          </a:p>
        </p:txBody>
      </p:sp>
      <p:sp>
        <p:nvSpPr>
          <p:cNvPr id="11" name="Rectangle 10"/>
          <p:cNvSpPr/>
          <p:nvPr/>
        </p:nvSpPr>
        <p:spPr>
          <a:xfrm>
            <a:off x="9990786" y="1138751"/>
            <a:ext cx="701899" cy="4407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i="1" u="sng" dirty="0" smtClean="0">
                <a:solidFill>
                  <a:schemeClr val="tx1"/>
                </a:solidFill>
                <a:effectLst>
                  <a:outerShdw blurRad="38100" dist="38100" dir="2700000" algn="tl">
                    <a:srgbClr val="000000">
                      <a:alpha val="43137"/>
                    </a:srgbClr>
                  </a:outerShdw>
                </a:effectLst>
              </a:rPr>
              <a:t>of</a:t>
            </a:r>
            <a:endParaRPr lang="en-US" sz="4000" b="1" i="1" u="sng" dirty="0">
              <a:solidFill>
                <a:schemeClr val="tx1"/>
              </a:solidFill>
              <a:effectLst>
                <a:outerShdw blurRad="38100" dist="38100" dir="2700000" algn="tl">
                  <a:srgbClr val="000000">
                    <a:alpha val="43137"/>
                  </a:srgbClr>
                </a:outerShdw>
              </a:effectLst>
            </a:endParaRPr>
          </a:p>
        </p:txBody>
      </p:sp>
      <p:sp>
        <p:nvSpPr>
          <p:cNvPr id="12" name="Rectangle 11"/>
          <p:cNvSpPr/>
          <p:nvPr/>
        </p:nvSpPr>
        <p:spPr>
          <a:xfrm>
            <a:off x="8598256" y="4138727"/>
            <a:ext cx="833907" cy="4407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i="1" u="sng" dirty="0" smtClean="0">
                <a:solidFill>
                  <a:schemeClr val="tx1"/>
                </a:solidFill>
              </a:rPr>
              <a:t>off</a:t>
            </a:r>
            <a:endParaRPr lang="en-US" sz="4000" b="1" i="1" u="sng" dirty="0">
              <a:solidFill>
                <a:schemeClr val="tx1"/>
              </a:solidFill>
            </a:endParaRPr>
          </a:p>
        </p:txBody>
      </p:sp>
      <p:sp>
        <p:nvSpPr>
          <p:cNvPr id="13" name="Rectangle 12"/>
          <p:cNvSpPr/>
          <p:nvPr/>
        </p:nvSpPr>
        <p:spPr>
          <a:xfrm>
            <a:off x="8480737" y="3087217"/>
            <a:ext cx="1068947" cy="4407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000" b="1" i="1" u="sng" dirty="0" smtClean="0">
                <a:solidFill>
                  <a:schemeClr val="tx1"/>
                </a:solidFill>
              </a:rPr>
              <a:t>in</a:t>
            </a:r>
            <a:endParaRPr lang="en-US" sz="4000" b="1" i="1" u="sng" dirty="0">
              <a:solidFill>
                <a:schemeClr val="tx1"/>
              </a:solidFill>
            </a:endParaRPr>
          </a:p>
        </p:txBody>
      </p:sp>
      <p:sp>
        <p:nvSpPr>
          <p:cNvPr id="14" name="Rectangle 13"/>
          <p:cNvSpPr/>
          <p:nvPr/>
        </p:nvSpPr>
        <p:spPr>
          <a:xfrm>
            <a:off x="3747752" y="177075"/>
            <a:ext cx="7400321" cy="877220"/>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dirty="0" smtClean="0">
                <a:solidFill>
                  <a:schemeClr val="tx1"/>
                </a:solidFill>
              </a:rPr>
              <a:t>More about preposition.</a:t>
            </a:r>
            <a:endParaRPr lang="en-US" sz="5400" dirty="0">
              <a:solidFill>
                <a:schemeClr val="tx1"/>
              </a:solidFill>
            </a:endParaRPr>
          </a:p>
        </p:txBody>
      </p:sp>
      <p:pic>
        <p:nvPicPr>
          <p:cNvPr id="15" name="Picture 1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6134" t="11456" r="18889" b="9671"/>
          <a:stretch/>
        </p:blipFill>
        <p:spPr>
          <a:xfrm>
            <a:off x="2633731" y="4417585"/>
            <a:ext cx="2112135" cy="2563864"/>
          </a:xfrm>
          <a:prstGeom prst="rect">
            <a:avLst/>
          </a:prstGeom>
        </p:spPr>
      </p:pic>
      <p:pic>
        <p:nvPicPr>
          <p:cNvPr id="16" name="Pictur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060141" y="3999361"/>
            <a:ext cx="1375222" cy="1678675"/>
          </a:xfrm>
          <a:prstGeom prst="rect">
            <a:avLst/>
          </a:prstGeom>
        </p:spPr>
      </p:pic>
    </p:spTree>
    <p:extLst>
      <p:ext uri="{BB962C8B-B14F-4D97-AF65-F5344CB8AC3E}">
        <p14:creationId xmlns:p14="http://schemas.microsoft.com/office/powerpoint/2010/main" val="3430609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1+#ppt_w/2"/>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12"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0-#ppt_w/2"/>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box(in)">
                                      <p:cBhvr>
                                        <p:cTn id="36" dur="20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2"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0-#ppt_w/2"/>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1+#ppt_w/2"/>
                                          </p:val>
                                        </p:tav>
                                        <p:tav tm="100000">
                                          <p:val>
                                            <p:strVal val="#ppt_x"/>
                                          </p:val>
                                        </p:tav>
                                      </p:tavLst>
                                    </p:anim>
                                    <p:anim calcmode="lin" valueType="num">
                                      <p:cBhvr additive="base">
                                        <p:cTn id="4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2000"/>
                                        <p:tgtEl>
                                          <p:spTgt spid="16"/>
                                        </p:tgtEl>
                                      </p:cBhvr>
                                    </p:animEffect>
                                  </p:childTnLst>
                                </p:cTn>
                              </p:par>
                            </p:childTnLst>
                          </p:cTn>
                        </p:par>
                      </p:childTnLst>
                    </p:cTn>
                  </p:par>
                  <p:par>
                    <p:cTn id="54" fill="hold">
                      <p:stCondLst>
                        <p:cond delay="indefinite"/>
                      </p:stCondLst>
                      <p:childTnLst>
                        <p:par>
                          <p:cTn id="55" fill="hold">
                            <p:stCondLst>
                              <p:cond delay="0"/>
                            </p:stCondLst>
                            <p:childTnLst>
                              <p:par>
                                <p:cTn id="56" presetID="51" presetClass="path" presetSubtype="0" accel="50000" decel="50000" fill="hold" nodeType="clickEffect">
                                  <p:stCondLst>
                                    <p:cond delay="0"/>
                                  </p:stCondLst>
                                  <p:childTnLst>
                                    <p:animMotion origin="layout" path="M 0.00899 0.03564 L -0.06276 -0.06436 C -0.07799 -0.08635 -0.09518 -0.0919 -0.10872 -0.08172 C -0.12409 -0.07037 -0.13281 -0.04561 -0.13476 -0.00996 L -0.14544 0.1537 " pathEditMode="relative" rAng="4020000" ptsTypes="AAAAA">
                                      <p:cBhvr>
                                        <p:cTn id="57" dur="2000" fill="hold"/>
                                        <p:tgtEl>
                                          <p:spTgt spid="16"/>
                                        </p:tgtEl>
                                        <p:attrNameLst>
                                          <p:attrName>ppt_x</p:attrName>
                                          <p:attrName>ppt_y</p:attrName>
                                        </p:attrNameLst>
                                      </p:cBhvr>
                                      <p:rCtr x="-9805" y="-2847"/>
                                    </p:animMotion>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box(in)">
                                      <p:cBhvr>
                                        <p:cTn id="62" dur="2000"/>
                                        <p:tgtEl>
                                          <p:spTgt spid="10"/>
                                        </p:tgtEl>
                                      </p:cBhvr>
                                    </p:animEffect>
                                  </p:childTnLst>
                                </p:cTn>
                              </p:par>
                            </p:childTnLst>
                          </p:cTn>
                        </p:par>
                      </p:childTnLst>
                    </p:cTn>
                  </p:par>
                  <p:par>
                    <p:cTn id="63" fill="hold">
                      <p:stCondLst>
                        <p:cond delay="indefinite"/>
                      </p:stCondLst>
                      <p:childTnLst>
                        <p:par>
                          <p:cTn id="64" fill="hold">
                            <p:stCondLst>
                              <p:cond delay="0"/>
                            </p:stCondLst>
                            <p:childTnLst>
                              <p:par>
                                <p:cTn id="65" presetID="2" presetClass="entr" presetSubtype="6"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additive="base">
                                        <p:cTn id="67" dur="500" fill="hold"/>
                                        <p:tgtEl>
                                          <p:spTgt spid="12"/>
                                        </p:tgtEl>
                                        <p:attrNameLst>
                                          <p:attrName>ppt_x</p:attrName>
                                        </p:attrNameLst>
                                      </p:cBhvr>
                                      <p:tavLst>
                                        <p:tav tm="0">
                                          <p:val>
                                            <p:strVal val="1+#ppt_w/2"/>
                                          </p:val>
                                        </p:tav>
                                        <p:tav tm="100000">
                                          <p:val>
                                            <p:strVal val="#ppt_x"/>
                                          </p:val>
                                        </p:tav>
                                      </p:tavLst>
                                    </p:anim>
                                    <p:anim calcmode="lin" valueType="num">
                                      <p:cBhvr additive="base">
                                        <p:cTn id="6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71" y="150300"/>
            <a:ext cx="2611177" cy="24254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p:cNvSpPr txBox="1"/>
          <p:nvPr/>
        </p:nvSpPr>
        <p:spPr>
          <a:xfrm>
            <a:off x="3397615" y="1207811"/>
            <a:ext cx="7446396" cy="707886"/>
          </a:xfrm>
          <a:prstGeom prst="rect">
            <a:avLst/>
          </a:prstGeom>
          <a:noFill/>
        </p:spPr>
        <p:txBody>
          <a:bodyPr wrap="square" rtlCol="0">
            <a:spAutoFit/>
          </a:bodyPr>
          <a:lstStyle/>
          <a:p>
            <a:r>
              <a:rPr lang="en-US" sz="4000" dirty="0" smtClean="0"/>
              <a:t>A man is standing……….the door</a:t>
            </a:r>
            <a:r>
              <a:rPr lang="en-US" dirty="0" smtClean="0"/>
              <a:t>.</a:t>
            </a:r>
            <a:endParaRPr lang="en-US" dirty="0"/>
          </a:p>
        </p:txBody>
      </p:sp>
      <p:sp>
        <p:nvSpPr>
          <p:cNvPr id="8" name="TextBox 7"/>
          <p:cNvSpPr txBox="1"/>
          <p:nvPr/>
        </p:nvSpPr>
        <p:spPr>
          <a:xfrm>
            <a:off x="7540483" y="985281"/>
            <a:ext cx="991673" cy="707886"/>
          </a:xfrm>
          <a:prstGeom prst="rect">
            <a:avLst/>
          </a:prstGeom>
          <a:noFill/>
        </p:spPr>
        <p:txBody>
          <a:bodyPr wrap="square" rtlCol="0">
            <a:spAutoFit/>
          </a:bodyPr>
          <a:lstStyle/>
          <a:p>
            <a:r>
              <a:rPr lang="en-US" sz="4000" dirty="0" smtClean="0"/>
              <a:t>at</a:t>
            </a:r>
            <a:endParaRPr lang="en-US" sz="40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5" y="2613806"/>
            <a:ext cx="2606354" cy="19774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TextBox 9"/>
          <p:cNvSpPr txBox="1"/>
          <p:nvPr/>
        </p:nvSpPr>
        <p:spPr>
          <a:xfrm>
            <a:off x="3213279" y="3013503"/>
            <a:ext cx="7334518" cy="707886"/>
          </a:xfrm>
          <a:prstGeom prst="rect">
            <a:avLst/>
          </a:prstGeom>
          <a:noFill/>
        </p:spPr>
        <p:txBody>
          <a:bodyPr wrap="square" rtlCol="0">
            <a:spAutoFit/>
          </a:bodyPr>
          <a:lstStyle/>
          <a:p>
            <a:r>
              <a:rPr lang="en-US" sz="4000" dirty="0" err="1" smtClean="0"/>
              <a:t>Mahasthangor</a:t>
            </a:r>
            <a:r>
              <a:rPr lang="en-US" sz="4000" dirty="0" smtClean="0"/>
              <a:t> is …..</a:t>
            </a:r>
            <a:r>
              <a:rPr lang="en-US" sz="4000" dirty="0" err="1" smtClean="0"/>
              <a:t>Bogra</a:t>
            </a:r>
            <a:r>
              <a:rPr lang="en-US" sz="4000" dirty="0" smtClean="0"/>
              <a:t>.</a:t>
            </a:r>
            <a:endParaRPr lang="en-US" sz="4000" dirty="0"/>
          </a:p>
        </p:txBody>
      </p:sp>
      <p:sp>
        <p:nvSpPr>
          <p:cNvPr id="11" name="TextBox 10"/>
          <p:cNvSpPr txBox="1"/>
          <p:nvPr/>
        </p:nvSpPr>
        <p:spPr>
          <a:xfrm>
            <a:off x="6715253" y="2744791"/>
            <a:ext cx="588823" cy="707886"/>
          </a:xfrm>
          <a:prstGeom prst="rect">
            <a:avLst/>
          </a:prstGeom>
          <a:noFill/>
        </p:spPr>
        <p:txBody>
          <a:bodyPr wrap="square" rtlCol="0">
            <a:spAutoFit/>
          </a:bodyPr>
          <a:lstStyle/>
          <a:p>
            <a:r>
              <a:rPr lang="en-US" sz="4000" dirty="0" smtClean="0"/>
              <a:t>in</a:t>
            </a:r>
            <a:endParaRPr lang="en-US" sz="4000" dirty="0"/>
          </a:p>
        </p:txBody>
      </p:sp>
      <p:pic>
        <p:nvPicPr>
          <p:cNvPr id="12" name="Picture 11" descr="dog-in-hot-car.jpg"/>
          <p:cNvPicPr>
            <a:picLocks noChangeAspect="1"/>
          </p:cNvPicPr>
          <p:nvPr/>
        </p:nvPicPr>
        <p:blipFill>
          <a:blip r:embed="rId4"/>
          <a:srcRect t="3089" r="290"/>
          <a:stretch>
            <a:fillRect/>
          </a:stretch>
        </p:blipFill>
        <p:spPr>
          <a:xfrm>
            <a:off x="41871" y="4617730"/>
            <a:ext cx="2611177" cy="21560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TextBox 12"/>
          <p:cNvSpPr txBox="1"/>
          <p:nvPr/>
        </p:nvSpPr>
        <p:spPr>
          <a:xfrm>
            <a:off x="2794715" y="5155032"/>
            <a:ext cx="7585657" cy="707886"/>
          </a:xfrm>
          <a:prstGeom prst="rect">
            <a:avLst/>
          </a:prstGeom>
          <a:noFill/>
        </p:spPr>
        <p:txBody>
          <a:bodyPr wrap="square" rtlCol="0">
            <a:spAutoFit/>
          </a:bodyPr>
          <a:lstStyle/>
          <a:p>
            <a:r>
              <a:rPr lang="en-US" sz="4000" dirty="0" smtClean="0"/>
              <a:t>The dog is ……………... </a:t>
            </a:r>
            <a:r>
              <a:rPr lang="en-US" sz="4000" dirty="0"/>
              <a:t>t</a:t>
            </a:r>
            <a:r>
              <a:rPr lang="en-US" sz="4000" dirty="0" smtClean="0"/>
              <a:t>he car.</a:t>
            </a:r>
            <a:endParaRPr lang="en-US" sz="4000" dirty="0"/>
          </a:p>
        </p:txBody>
      </p:sp>
      <p:sp>
        <p:nvSpPr>
          <p:cNvPr id="14" name="TextBox 13"/>
          <p:cNvSpPr txBox="1"/>
          <p:nvPr/>
        </p:nvSpPr>
        <p:spPr>
          <a:xfrm>
            <a:off x="5548299" y="4801089"/>
            <a:ext cx="2078488" cy="707886"/>
          </a:xfrm>
          <a:prstGeom prst="rect">
            <a:avLst/>
          </a:prstGeom>
          <a:noFill/>
        </p:spPr>
        <p:txBody>
          <a:bodyPr wrap="square" rtlCol="0">
            <a:spAutoFit/>
          </a:bodyPr>
          <a:lstStyle/>
          <a:p>
            <a:r>
              <a:rPr lang="en-US" sz="4000" dirty="0"/>
              <a:t>i</a:t>
            </a:r>
            <a:r>
              <a:rPr lang="en-US" sz="4000" dirty="0" smtClean="0"/>
              <a:t>n/inside</a:t>
            </a:r>
            <a:endParaRPr lang="en-US" sz="4000" dirty="0"/>
          </a:p>
        </p:txBody>
      </p:sp>
    </p:spTree>
    <p:extLst>
      <p:ext uri="{BB962C8B-B14F-4D97-AF65-F5344CB8AC3E}">
        <p14:creationId xmlns:p14="http://schemas.microsoft.com/office/powerpoint/2010/main" val="3210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6"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circle(in)">
                                      <p:cBhvr>
                                        <p:cTn id="33" dur="20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inVertical)">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nodeType="clickEffect">
                                  <p:stCondLst>
                                    <p:cond delay="0"/>
                                  </p:stCondLst>
                                  <p:childTnLst>
                                    <p:set>
                                      <p:cBhvr>
                                        <p:cTn id="56" dur="1" fill="hold">
                                          <p:stCondLst>
                                            <p:cond delay="0"/>
                                          </p:stCondLst>
                                        </p:cTn>
                                        <p:tgtEl>
                                          <p:spTgt spid="14">
                                            <p:txEl>
                                              <p:pRg st="0" end="0"/>
                                            </p:txEl>
                                          </p:spTgt>
                                        </p:tgtEl>
                                        <p:attrNameLst>
                                          <p:attrName>style.visibility</p:attrName>
                                        </p:attrNameLst>
                                      </p:cBhvr>
                                      <p:to>
                                        <p:strVal val="visible"/>
                                      </p:to>
                                    </p:set>
                                    <p:anim calcmode="lin" valueType="num">
                                      <p:cBhvr>
                                        <p:cTn id="57"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58"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59"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5" name="Picture 4" descr="Dog running next to car.jpg"/>
          <p:cNvPicPr>
            <a:picLocks noChangeAspect="1"/>
          </p:cNvPicPr>
          <p:nvPr/>
        </p:nvPicPr>
        <p:blipFill>
          <a:blip r:embed="rId2"/>
          <a:srcRect l="8290" t="25175" r="12954" b="9125"/>
          <a:stretch>
            <a:fillRect/>
          </a:stretch>
        </p:blipFill>
        <p:spPr>
          <a:xfrm>
            <a:off x="13116" y="-1"/>
            <a:ext cx="2949025" cy="32841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10_full_600_thumb[1].jpg"/>
          <p:cNvPicPr>
            <a:picLocks noChangeAspect="1"/>
          </p:cNvPicPr>
          <p:nvPr/>
        </p:nvPicPr>
        <p:blipFill>
          <a:blip r:embed="rId3"/>
          <a:stretch>
            <a:fillRect/>
          </a:stretch>
        </p:blipFill>
        <p:spPr>
          <a:xfrm>
            <a:off x="41872" y="3519138"/>
            <a:ext cx="2920270" cy="32442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p:cNvSpPr/>
          <p:nvPr/>
        </p:nvSpPr>
        <p:spPr>
          <a:xfrm>
            <a:off x="3099515" y="1036354"/>
            <a:ext cx="7448282" cy="707886"/>
          </a:xfrm>
          <a:prstGeom prst="rect">
            <a:avLst/>
          </a:prstGeom>
        </p:spPr>
        <p:txBody>
          <a:bodyPr wrap="square">
            <a:spAutoFit/>
          </a:bodyPr>
          <a:lstStyle/>
          <a:p>
            <a:r>
              <a:rPr lang="en-US" sz="4000" dirty="0"/>
              <a:t>The dog is  </a:t>
            </a:r>
            <a:r>
              <a:rPr lang="en-US" sz="4000" dirty="0" smtClean="0"/>
              <a:t>……………..the </a:t>
            </a:r>
            <a:r>
              <a:rPr lang="en-US" sz="4000" dirty="0"/>
              <a:t>car.</a:t>
            </a:r>
          </a:p>
        </p:txBody>
      </p:sp>
      <p:sp>
        <p:nvSpPr>
          <p:cNvPr id="8" name="TextBox 7"/>
          <p:cNvSpPr txBox="1"/>
          <p:nvPr/>
        </p:nvSpPr>
        <p:spPr>
          <a:xfrm>
            <a:off x="5621628" y="735318"/>
            <a:ext cx="2266682" cy="707886"/>
          </a:xfrm>
          <a:prstGeom prst="rect">
            <a:avLst/>
          </a:prstGeom>
          <a:noFill/>
        </p:spPr>
        <p:txBody>
          <a:bodyPr wrap="square" rtlCol="0">
            <a:spAutoFit/>
          </a:bodyPr>
          <a:lstStyle/>
          <a:p>
            <a:r>
              <a:rPr lang="en-US" sz="4000" dirty="0"/>
              <a:t>b</a:t>
            </a:r>
            <a:r>
              <a:rPr lang="en-US" sz="4000" dirty="0" smtClean="0"/>
              <a:t>y/beside</a:t>
            </a:r>
            <a:endParaRPr lang="en-US" sz="4000" dirty="0"/>
          </a:p>
        </p:txBody>
      </p:sp>
      <p:sp>
        <p:nvSpPr>
          <p:cNvPr id="9" name="TextBox 8"/>
          <p:cNvSpPr txBox="1"/>
          <p:nvPr/>
        </p:nvSpPr>
        <p:spPr>
          <a:xfrm>
            <a:off x="3138608" y="4488108"/>
            <a:ext cx="7409189" cy="707886"/>
          </a:xfrm>
          <a:prstGeom prst="rect">
            <a:avLst/>
          </a:prstGeom>
          <a:noFill/>
        </p:spPr>
        <p:txBody>
          <a:bodyPr wrap="square" rtlCol="0">
            <a:spAutoFit/>
          </a:bodyPr>
          <a:lstStyle/>
          <a:p>
            <a:r>
              <a:rPr lang="en-US" sz="4000" dirty="0" smtClean="0"/>
              <a:t>A boy is jumping ……..the pond</a:t>
            </a:r>
            <a:r>
              <a:rPr lang="en-US" dirty="0" smtClean="0"/>
              <a:t>.</a:t>
            </a:r>
            <a:endParaRPr lang="en-US" dirty="0"/>
          </a:p>
        </p:txBody>
      </p:sp>
      <p:sp>
        <p:nvSpPr>
          <p:cNvPr id="10" name="TextBox 9"/>
          <p:cNvSpPr txBox="1"/>
          <p:nvPr/>
        </p:nvSpPr>
        <p:spPr>
          <a:xfrm>
            <a:off x="6843202" y="4185275"/>
            <a:ext cx="1551199" cy="707886"/>
          </a:xfrm>
          <a:prstGeom prst="rect">
            <a:avLst/>
          </a:prstGeom>
          <a:noFill/>
        </p:spPr>
        <p:txBody>
          <a:bodyPr wrap="square" rtlCol="0">
            <a:spAutoFit/>
          </a:bodyPr>
          <a:lstStyle/>
          <a:p>
            <a:r>
              <a:rPr lang="en-US" sz="4000" dirty="0" smtClean="0"/>
              <a:t>into</a:t>
            </a:r>
            <a:endParaRPr lang="en-US" sz="4000" dirty="0"/>
          </a:p>
        </p:txBody>
      </p:sp>
    </p:spTree>
    <p:extLst>
      <p:ext uri="{BB962C8B-B14F-4D97-AF65-F5344CB8AC3E}">
        <p14:creationId xmlns:p14="http://schemas.microsoft.com/office/powerpoint/2010/main" val="184771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60062" y="982000"/>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sp>
        <p:nvSpPr>
          <p:cNvPr id="5" name="Horizontal Scroll 4"/>
          <p:cNvSpPr/>
          <p:nvPr/>
        </p:nvSpPr>
        <p:spPr>
          <a:xfrm>
            <a:off x="370083" y="-16097"/>
            <a:ext cx="4939968" cy="1149531"/>
          </a:xfrm>
          <a:prstGeom prst="horizontalScroll">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4800" dirty="0" smtClean="0">
                <a:solidFill>
                  <a:srgbClr val="FF0000"/>
                </a:solidFill>
              </a:rPr>
              <a:t>PAIR WORK</a:t>
            </a:r>
            <a:endParaRPr lang="en-US" sz="4800" dirty="0">
              <a:solidFill>
                <a:srgbClr val="FF0000"/>
              </a:solidFill>
            </a:endParaRPr>
          </a:p>
        </p:txBody>
      </p:sp>
      <p:sp>
        <p:nvSpPr>
          <p:cNvPr id="7" name="TextBox 6"/>
          <p:cNvSpPr txBox="1"/>
          <p:nvPr/>
        </p:nvSpPr>
        <p:spPr>
          <a:xfrm>
            <a:off x="122299" y="1199511"/>
            <a:ext cx="11704320" cy="646331"/>
          </a:xfrm>
          <a:prstGeom prst="rect">
            <a:avLst/>
          </a:prstGeom>
          <a:noFill/>
        </p:spPr>
        <p:txBody>
          <a:bodyPr wrap="square" rtlCol="0">
            <a:spAutoFit/>
          </a:bodyPr>
          <a:lstStyle/>
          <a:p>
            <a:r>
              <a:rPr lang="en-US" sz="3600" dirty="0" smtClean="0"/>
              <a:t>Fill in each blank with suitable preposition in the list below.</a:t>
            </a:r>
            <a:endParaRPr lang="en-US" sz="3600" dirty="0"/>
          </a:p>
        </p:txBody>
      </p:sp>
      <p:sp>
        <p:nvSpPr>
          <p:cNvPr id="8" name="TextBox 7"/>
          <p:cNvSpPr txBox="1"/>
          <p:nvPr/>
        </p:nvSpPr>
        <p:spPr>
          <a:xfrm>
            <a:off x="615808" y="4009249"/>
            <a:ext cx="11332553" cy="2554545"/>
          </a:xfrm>
          <a:prstGeom prst="rect">
            <a:avLst/>
          </a:prstGeom>
          <a:noFill/>
        </p:spPr>
        <p:txBody>
          <a:bodyPr wrap="square" rtlCol="0">
            <a:spAutoFit/>
          </a:bodyPr>
          <a:lstStyle/>
          <a:p>
            <a:r>
              <a:rPr lang="en-US" sz="4000" dirty="0" smtClean="0">
                <a:solidFill>
                  <a:srgbClr val="7030A0"/>
                </a:solidFill>
              </a:rPr>
              <a:t> </a:t>
            </a:r>
            <a:r>
              <a:rPr lang="en-US" sz="4000" dirty="0" smtClean="0"/>
              <a:t>Before entering ………the room, he </a:t>
            </a:r>
            <a:r>
              <a:rPr lang="en-US" sz="4000" dirty="0"/>
              <a:t>is </a:t>
            </a:r>
            <a:r>
              <a:rPr lang="en-US" sz="4000" dirty="0" smtClean="0"/>
              <a:t>put </a:t>
            </a:r>
            <a:r>
              <a:rPr lang="en-US" sz="4000" dirty="0"/>
              <a:t>…….his </a:t>
            </a:r>
            <a:r>
              <a:rPr lang="en-US" sz="4000" dirty="0" smtClean="0"/>
              <a:t>shoes. Then he sat down on a chair …………..the wall.</a:t>
            </a:r>
          </a:p>
          <a:p>
            <a:r>
              <a:rPr lang="en-US" sz="4000" dirty="0" smtClean="0"/>
              <a:t>In the mean time a man knocked …….the door who lived ……….a village belong to him.</a:t>
            </a:r>
            <a:endParaRPr lang="en-US" sz="4000" dirty="0"/>
          </a:p>
        </p:txBody>
      </p:sp>
      <p:sp>
        <p:nvSpPr>
          <p:cNvPr id="9" name="TextBox 8"/>
          <p:cNvSpPr txBox="1"/>
          <p:nvPr/>
        </p:nvSpPr>
        <p:spPr>
          <a:xfrm>
            <a:off x="4761411" y="2049980"/>
            <a:ext cx="1097280" cy="707886"/>
          </a:xfrm>
          <a:prstGeom prst="rect">
            <a:avLst/>
          </a:prstGeom>
          <a:noFill/>
        </p:spPr>
        <p:txBody>
          <a:bodyPr wrap="square" rtlCol="0">
            <a:spAutoFit/>
          </a:bodyPr>
          <a:lstStyle/>
          <a:p>
            <a:r>
              <a:rPr lang="en-US" sz="4000" dirty="0" smtClean="0"/>
              <a:t>into</a:t>
            </a:r>
            <a:endParaRPr lang="en-US" sz="4000" dirty="0"/>
          </a:p>
        </p:txBody>
      </p:sp>
      <p:sp>
        <p:nvSpPr>
          <p:cNvPr id="10" name="TextBox 9"/>
          <p:cNvSpPr txBox="1"/>
          <p:nvPr/>
        </p:nvSpPr>
        <p:spPr>
          <a:xfrm>
            <a:off x="2285999" y="2097111"/>
            <a:ext cx="1045029" cy="707886"/>
          </a:xfrm>
          <a:prstGeom prst="rect">
            <a:avLst/>
          </a:prstGeom>
          <a:noFill/>
        </p:spPr>
        <p:txBody>
          <a:bodyPr wrap="square" rtlCol="0">
            <a:spAutoFit/>
          </a:bodyPr>
          <a:lstStyle/>
          <a:p>
            <a:r>
              <a:rPr lang="en-US" sz="4000" dirty="0" smtClean="0"/>
              <a:t>off</a:t>
            </a:r>
            <a:endParaRPr lang="en-US" sz="4000" dirty="0"/>
          </a:p>
        </p:txBody>
      </p:sp>
      <p:sp>
        <p:nvSpPr>
          <p:cNvPr id="11" name="TextBox 10"/>
          <p:cNvSpPr txBox="1"/>
          <p:nvPr/>
        </p:nvSpPr>
        <p:spPr>
          <a:xfrm>
            <a:off x="3076302" y="2085755"/>
            <a:ext cx="1685109" cy="707886"/>
          </a:xfrm>
          <a:prstGeom prst="rect">
            <a:avLst/>
          </a:prstGeom>
          <a:noFill/>
        </p:spPr>
        <p:txBody>
          <a:bodyPr wrap="square" rtlCol="0">
            <a:spAutoFit/>
          </a:bodyPr>
          <a:lstStyle/>
          <a:p>
            <a:r>
              <a:rPr lang="en-US" sz="4000" dirty="0" smtClean="0"/>
              <a:t>beside</a:t>
            </a:r>
            <a:endParaRPr lang="en-US" sz="4000" dirty="0"/>
          </a:p>
        </p:txBody>
      </p:sp>
      <p:sp>
        <p:nvSpPr>
          <p:cNvPr id="12" name="TextBox 11"/>
          <p:cNvSpPr txBox="1"/>
          <p:nvPr/>
        </p:nvSpPr>
        <p:spPr>
          <a:xfrm>
            <a:off x="5858691" y="2046924"/>
            <a:ext cx="1058092" cy="707886"/>
          </a:xfrm>
          <a:prstGeom prst="rect">
            <a:avLst/>
          </a:prstGeom>
          <a:noFill/>
        </p:spPr>
        <p:txBody>
          <a:bodyPr wrap="square" rtlCol="0">
            <a:spAutoFit/>
          </a:bodyPr>
          <a:lstStyle/>
          <a:p>
            <a:r>
              <a:rPr lang="en-US" sz="4000" dirty="0" smtClean="0"/>
              <a:t>at</a:t>
            </a:r>
            <a:endParaRPr lang="en-US" sz="4000" dirty="0"/>
          </a:p>
        </p:txBody>
      </p:sp>
      <p:sp>
        <p:nvSpPr>
          <p:cNvPr id="13" name="TextBox 12"/>
          <p:cNvSpPr txBox="1"/>
          <p:nvPr/>
        </p:nvSpPr>
        <p:spPr>
          <a:xfrm>
            <a:off x="6820891" y="2073581"/>
            <a:ext cx="703315" cy="707886"/>
          </a:xfrm>
          <a:prstGeom prst="rect">
            <a:avLst/>
          </a:prstGeom>
          <a:noFill/>
        </p:spPr>
        <p:txBody>
          <a:bodyPr wrap="square" rtlCol="0">
            <a:spAutoFit/>
          </a:bodyPr>
          <a:lstStyle/>
          <a:p>
            <a:r>
              <a:rPr lang="en-US" sz="4000" dirty="0" smtClean="0"/>
              <a:t>in</a:t>
            </a:r>
            <a:endParaRPr lang="en-US" sz="4000" dirty="0"/>
          </a:p>
        </p:txBody>
      </p:sp>
    </p:spTree>
    <p:extLst>
      <p:ext uri="{BB962C8B-B14F-4D97-AF65-F5344CB8AC3E}">
        <p14:creationId xmlns:p14="http://schemas.microsoft.com/office/powerpoint/2010/main" val="188103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path" presetSubtype="0" accel="50000" decel="50000" fill="hold" grpId="0" nodeType="clickEffect">
                                  <p:stCondLst>
                                    <p:cond delay="0"/>
                                  </p:stCondLst>
                                  <p:childTnLst>
                                    <p:animMotion origin="layout" path="M -0.02253 0.10533 L -0.04506 0.26181 " pathEditMode="relative" rAng="0" ptsTypes="AA">
                                      <p:cBhvr>
                                        <p:cTn id="6" dur="2000" fill="hold"/>
                                        <p:tgtEl>
                                          <p:spTgt spid="9"/>
                                        </p:tgtEl>
                                        <p:attrNameLst>
                                          <p:attrName>ppt_x</p:attrName>
                                          <p:attrName>ppt_y</p:attrName>
                                        </p:attrNameLst>
                                      </p:cBhvr>
                                      <p:rCtr x="-1133" y="7824"/>
                                    </p:animMotion>
                                  </p:childTnLst>
                                </p:cTn>
                              </p:par>
                            </p:childTnLst>
                          </p:cTn>
                        </p:par>
                      </p:childTnLst>
                    </p:cTn>
                  </p:par>
                  <p:par>
                    <p:cTn id="7" fill="hold">
                      <p:stCondLst>
                        <p:cond delay="indefinite"/>
                      </p:stCondLst>
                      <p:childTnLst>
                        <p:par>
                          <p:cTn id="8" fill="hold">
                            <p:stCondLst>
                              <p:cond delay="0"/>
                            </p:stCondLst>
                            <p:childTnLst>
                              <p:par>
                                <p:cTn id="9" presetID="49" presetClass="path" presetSubtype="0" accel="50000" decel="50000" fill="hold" grpId="0" nodeType="clickEffect">
                                  <p:stCondLst>
                                    <p:cond delay="0"/>
                                  </p:stCondLst>
                                  <p:childTnLst>
                                    <p:animMotion origin="layout" path="M 0.022 0.10648 L 0.58776 0.25069 " pathEditMode="relative" rAng="0" ptsTypes="AA">
                                      <p:cBhvr>
                                        <p:cTn id="10" dur="2000" fill="hold"/>
                                        <p:tgtEl>
                                          <p:spTgt spid="10"/>
                                        </p:tgtEl>
                                        <p:attrNameLst>
                                          <p:attrName>ppt_x</p:attrName>
                                          <p:attrName>ppt_y</p:attrName>
                                        </p:attrNameLst>
                                      </p:cBhvr>
                                      <p:rCtr x="28281" y="7199"/>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4.16667E-6 2.96296E-6 L 0.40326 0.35277 " pathEditMode="relative" rAng="0" ptsTypes="AA">
                                      <p:cBhvr>
                                        <p:cTn id="14" dur="2000" fill="hold"/>
                                        <p:tgtEl>
                                          <p:spTgt spid="11"/>
                                        </p:tgtEl>
                                        <p:attrNameLst>
                                          <p:attrName>ppt_x</p:attrName>
                                          <p:attrName>ppt_y</p:attrName>
                                        </p:attrNameLst>
                                      </p:cBhvr>
                                      <p:rCtr x="20156" y="17639"/>
                                    </p:animMotion>
                                  </p:childTnLst>
                                </p:cTn>
                              </p:par>
                            </p:childTnLst>
                          </p:cTn>
                        </p:par>
                      </p:childTnLst>
                    </p:cTn>
                  </p:par>
                  <p:par>
                    <p:cTn id="15" fill="hold">
                      <p:stCondLst>
                        <p:cond delay="indefinite"/>
                      </p:stCondLst>
                      <p:childTnLst>
                        <p:par>
                          <p:cTn id="16" fill="hold">
                            <p:stCondLst>
                              <p:cond delay="0"/>
                            </p:stCondLst>
                            <p:childTnLst>
                              <p:par>
                                <p:cTn id="17" presetID="49" presetClass="path" presetSubtype="0" accel="50000" decel="50000" fill="hold" grpId="0" nodeType="clickEffect">
                                  <p:stCondLst>
                                    <p:cond delay="0"/>
                                  </p:stCondLst>
                                  <p:childTnLst>
                                    <p:animMotion origin="layout" path="M -0.01576 0.09722 L 0.1289 0.44583 " pathEditMode="relative" rAng="0" ptsTypes="AA">
                                      <p:cBhvr>
                                        <p:cTn id="18" dur="2000" fill="hold"/>
                                        <p:tgtEl>
                                          <p:spTgt spid="12"/>
                                        </p:tgtEl>
                                        <p:attrNameLst>
                                          <p:attrName>ppt_x</p:attrName>
                                          <p:attrName>ppt_y</p:attrName>
                                        </p:attrNameLst>
                                      </p:cBhvr>
                                      <p:rCtr x="7227" y="17431"/>
                                    </p:animMotion>
                                  </p:childTnLst>
                                </p:cTn>
                              </p:par>
                            </p:childTnLst>
                          </p:cTn>
                        </p:par>
                      </p:childTnLst>
                    </p:cTn>
                  </p:par>
                  <p:par>
                    <p:cTn id="19" fill="hold">
                      <p:stCondLst>
                        <p:cond delay="indefinite"/>
                      </p:stCondLst>
                      <p:childTnLst>
                        <p:par>
                          <p:cTn id="20" fill="hold">
                            <p:stCondLst>
                              <p:cond delay="0"/>
                            </p:stCondLst>
                            <p:childTnLst>
                              <p:par>
                                <p:cTn id="21" presetID="49" presetClass="path" presetSubtype="0" accel="50000" decel="50000" fill="hold" grpId="0" nodeType="clickEffect">
                                  <p:stCondLst>
                                    <p:cond delay="0"/>
                                  </p:stCondLst>
                                  <p:childTnLst>
                                    <p:animMotion origin="layout" path="M -0.01575 0.09768 L -0.40078 0.53634 " pathEditMode="relative" rAng="0" ptsTypes="AA">
                                      <p:cBhvr>
                                        <p:cTn id="22" dur="2000" fill="hold"/>
                                        <p:tgtEl>
                                          <p:spTgt spid="13"/>
                                        </p:tgtEl>
                                        <p:attrNameLst>
                                          <p:attrName>ppt_x</p:attrName>
                                          <p:attrName>ppt_y</p:attrName>
                                        </p:attrNameLst>
                                      </p:cBhvr>
                                      <p:rCtr x="-19258" y="2192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b="13177"/>
          <a:stretch/>
        </p:blipFill>
        <p:spPr>
          <a:xfrm>
            <a:off x="0" y="0"/>
            <a:ext cx="3619737" cy="21830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4055165" y="212035"/>
            <a:ext cx="7898296" cy="67586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smtClean="0">
                <a:solidFill>
                  <a:schemeClr val="tx1"/>
                </a:solidFill>
              </a:rPr>
              <a:t>There is a cat -----------------the two lions</a:t>
            </a:r>
            <a:r>
              <a:rPr lang="en-US" dirty="0" smtClean="0">
                <a:solidFill>
                  <a:schemeClr val="tx1"/>
                </a:solidFill>
              </a:rPr>
              <a:t>.</a:t>
            </a:r>
            <a:endParaRPr lang="en-US" dirty="0"/>
          </a:p>
        </p:txBody>
      </p:sp>
      <p:sp>
        <p:nvSpPr>
          <p:cNvPr id="8" name="Rectangle 7"/>
          <p:cNvSpPr/>
          <p:nvPr/>
        </p:nvSpPr>
        <p:spPr>
          <a:xfrm>
            <a:off x="6970643" y="173398"/>
            <a:ext cx="2067339" cy="4240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 </a:t>
            </a:r>
            <a:r>
              <a:rPr lang="en-US" sz="3600" dirty="0" smtClean="0">
                <a:solidFill>
                  <a:schemeClr val="tx1"/>
                </a:solidFill>
              </a:rPr>
              <a:t>between</a:t>
            </a:r>
            <a:endParaRPr lang="en-US" sz="3600" dirty="0">
              <a:solidFill>
                <a:schemeClr val="tx1"/>
              </a:solidFill>
            </a:endParaRPr>
          </a:p>
        </p:txBody>
      </p:sp>
      <p:sp>
        <p:nvSpPr>
          <p:cNvPr id="9" name="Rectangle 8"/>
          <p:cNvSpPr/>
          <p:nvPr/>
        </p:nvSpPr>
        <p:spPr>
          <a:xfrm>
            <a:off x="4516009" y="887896"/>
            <a:ext cx="6005683" cy="646331"/>
          </a:xfrm>
          <a:prstGeom prst="rect">
            <a:avLst/>
          </a:prstGeom>
        </p:spPr>
        <p:txBody>
          <a:bodyPr wrap="none">
            <a:spAutoFit/>
          </a:bodyPr>
          <a:lstStyle/>
          <a:p>
            <a:r>
              <a:rPr lang="en-US" sz="3600" dirty="0"/>
              <a:t>Between –</a:t>
            </a:r>
            <a:r>
              <a:rPr lang="en-US" sz="3600" dirty="0">
                <a:solidFill>
                  <a:srgbClr val="C00000"/>
                </a:solidFill>
              </a:rPr>
              <a:t> </a:t>
            </a:r>
            <a:r>
              <a:rPr lang="en-US" sz="3600" dirty="0"/>
              <a:t>two  persons/things</a:t>
            </a:r>
          </a:p>
        </p:txBody>
      </p:sp>
      <p:grpSp>
        <p:nvGrpSpPr>
          <p:cNvPr id="10" name="Group 9"/>
          <p:cNvGrpSpPr/>
          <p:nvPr/>
        </p:nvGrpSpPr>
        <p:grpSpPr>
          <a:xfrm>
            <a:off x="-376078" y="2331838"/>
            <a:ext cx="3773510" cy="3491903"/>
            <a:chOff x="-441900" y="841982"/>
            <a:chExt cx="5441858" cy="5458480"/>
          </a:xfrm>
        </p:grpSpPr>
        <p:pic>
          <p:nvPicPr>
            <p:cNvPr id="11" name="Picture 10"/>
            <p:cNvPicPr>
              <a:picLocks noChangeAspect="1"/>
            </p:cNvPicPr>
            <p:nvPr/>
          </p:nvPicPr>
          <p:blipFill rotWithShape="1">
            <a:blip r:embed="rId3">
              <a:extLst>
                <a:ext uri="{BEBA8EAE-BF5A-486C-A8C5-ECC9F3942E4B}">
                  <a14:imgProps xmlns:a14="http://schemas.microsoft.com/office/drawing/2010/main">
                    <a14:imgLayer r:embed="rId4">
                      <a14:imgEffect>
                        <a14:backgroundRemoval t="9690" b="98837" l="0" r="100000"/>
                      </a14:imgEffect>
                    </a14:imgLayer>
                  </a14:imgProps>
                </a:ext>
                <a:ext uri="{28A0092B-C50C-407E-A947-70E740481C1C}">
                  <a14:useLocalDpi xmlns:a14="http://schemas.microsoft.com/office/drawing/2010/main" val="0"/>
                </a:ext>
              </a:extLst>
            </a:blip>
            <a:srcRect t="25868" r="7486" b="6471"/>
            <a:stretch/>
          </p:blipFill>
          <p:spPr>
            <a:xfrm>
              <a:off x="664695" y="3111479"/>
              <a:ext cx="2643572" cy="1662734"/>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9847" y="3128162"/>
              <a:ext cx="2500111" cy="2650590"/>
            </a:xfrm>
            <a:prstGeom prst="rect">
              <a:avLst/>
            </a:prstGeom>
            <a:ln>
              <a:noFill/>
            </a:ln>
            <a:effectLst>
              <a:outerShdw blurRad="292100" dist="139700" dir="2700000" algn="tl" rotWithShape="0">
                <a:srgbClr val="333333">
                  <a:alpha val="65000"/>
                </a:srgbClr>
              </a:outerShdw>
            </a:effec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5775" y="1180883"/>
              <a:ext cx="2500111" cy="2650590"/>
            </a:xfrm>
            <a:prstGeom prst="rect">
              <a:avLst/>
            </a:prstGeom>
            <a:ln>
              <a:noFill/>
            </a:ln>
            <a:effectLst>
              <a:outerShdw blurRad="292100" dist="139700" dir="2700000" algn="tl" rotWithShape="0">
                <a:srgbClr val="333333">
                  <a:alpha val="65000"/>
                </a:srgbClr>
              </a:outerShdw>
            </a:effectLst>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324" y="882639"/>
              <a:ext cx="2500111" cy="2650590"/>
            </a:xfrm>
            <a:prstGeom prst="rect">
              <a:avLst/>
            </a:prstGeom>
            <a:ln>
              <a:noFill/>
            </a:ln>
            <a:effectLst>
              <a:outerShdw blurRad="292100" dist="139700" dir="2700000" algn="tl" rotWithShape="0">
                <a:srgbClr val="333333">
                  <a:alpha val="65000"/>
                </a:srgbClr>
              </a:outerShdw>
            </a:effectLst>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900" y="3184200"/>
              <a:ext cx="2500111" cy="2650590"/>
            </a:xfrm>
            <a:prstGeom prst="rect">
              <a:avLst/>
            </a:prstGeom>
            <a:ln>
              <a:noFill/>
            </a:ln>
            <a:effectLst>
              <a:outerShdw blurRad="292100" dist="139700" dir="2700000" algn="tl" rotWithShape="0">
                <a:srgbClr val="333333">
                  <a:alpha val="65000"/>
                </a:srgbClr>
              </a:outerShdw>
            </a:effectLst>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2767" y="3649872"/>
              <a:ext cx="2500111" cy="2650590"/>
            </a:xfrm>
            <a:prstGeom prst="rect">
              <a:avLst/>
            </a:prstGeom>
            <a:ln>
              <a:noFill/>
            </a:ln>
            <a:effectLst>
              <a:outerShdw blurRad="292100" dist="139700" dir="2700000" algn="tl" rotWithShape="0">
                <a:srgbClr val="333333">
                  <a:alpha val="65000"/>
                </a:srgbClr>
              </a:outerShdw>
            </a:effectLst>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2768" y="841982"/>
              <a:ext cx="2500111" cy="2650590"/>
            </a:xfrm>
            <a:prstGeom prst="rect">
              <a:avLst/>
            </a:prstGeom>
            <a:ln>
              <a:noFill/>
            </a:ln>
            <a:effectLst>
              <a:outerShdw blurRad="292100" dist="139700" dir="2700000" algn="tl" rotWithShape="0">
                <a:srgbClr val="333333">
                  <a:alpha val="65000"/>
                </a:srgbClr>
              </a:outerShdw>
            </a:effectLst>
          </p:spPr>
        </p:pic>
      </p:grpSp>
      <p:sp>
        <p:nvSpPr>
          <p:cNvPr id="18" name="Rectangle 17"/>
          <p:cNvSpPr/>
          <p:nvPr/>
        </p:nvSpPr>
        <p:spPr>
          <a:xfrm>
            <a:off x="2837229" y="3926926"/>
            <a:ext cx="7898296" cy="67586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smtClean="0">
                <a:solidFill>
                  <a:schemeClr val="tx1"/>
                </a:solidFill>
              </a:rPr>
              <a:t>There is a tiger -----------------the cats</a:t>
            </a:r>
            <a:r>
              <a:rPr lang="en-US" dirty="0" smtClean="0">
                <a:solidFill>
                  <a:schemeClr val="tx1"/>
                </a:solidFill>
              </a:rPr>
              <a:t>.</a:t>
            </a:r>
            <a:endParaRPr lang="en-US" dirty="0"/>
          </a:p>
        </p:txBody>
      </p:sp>
      <p:sp>
        <p:nvSpPr>
          <p:cNvPr id="19" name="Rectangle 18"/>
          <p:cNvSpPr/>
          <p:nvPr/>
        </p:nvSpPr>
        <p:spPr>
          <a:xfrm>
            <a:off x="6371398" y="3756009"/>
            <a:ext cx="2067339" cy="4240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 </a:t>
            </a:r>
            <a:r>
              <a:rPr lang="en-US" sz="3600" dirty="0" smtClean="0">
                <a:solidFill>
                  <a:schemeClr val="tx1"/>
                </a:solidFill>
              </a:rPr>
              <a:t>among</a:t>
            </a:r>
            <a:endParaRPr lang="en-US" sz="3600" dirty="0">
              <a:solidFill>
                <a:schemeClr val="tx1"/>
              </a:solidFill>
            </a:endParaRPr>
          </a:p>
        </p:txBody>
      </p:sp>
      <p:sp>
        <p:nvSpPr>
          <p:cNvPr id="20" name="Rectangle 19"/>
          <p:cNvSpPr/>
          <p:nvPr/>
        </p:nvSpPr>
        <p:spPr>
          <a:xfrm>
            <a:off x="3619737" y="4825049"/>
            <a:ext cx="7570662" cy="646331"/>
          </a:xfrm>
          <a:prstGeom prst="rect">
            <a:avLst/>
          </a:prstGeom>
        </p:spPr>
        <p:txBody>
          <a:bodyPr wrap="none">
            <a:spAutoFit/>
          </a:bodyPr>
          <a:lstStyle/>
          <a:p>
            <a:r>
              <a:rPr lang="en-US" sz="3600" dirty="0"/>
              <a:t>Among-</a:t>
            </a:r>
            <a:r>
              <a:rPr lang="en-US" sz="3600" dirty="0">
                <a:solidFill>
                  <a:srgbClr val="C00000"/>
                </a:solidFill>
              </a:rPr>
              <a:t> </a:t>
            </a:r>
            <a:r>
              <a:rPr lang="en-US" sz="3600" dirty="0"/>
              <a:t>more than two persons/things.</a:t>
            </a:r>
          </a:p>
        </p:txBody>
      </p:sp>
    </p:spTree>
    <p:extLst>
      <p:ext uri="{BB962C8B-B14F-4D97-AF65-F5344CB8AC3E}">
        <p14:creationId xmlns:p14="http://schemas.microsoft.com/office/powerpoint/2010/main" val="224702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0"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edge">
                                      <p:cBhvr>
                                        <p:cTn id="24" dur="2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1+#ppt_w/2"/>
                                          </p:val>
                                        </p:tav>
                                        <p:tav tm="100000">
                                          <p:val>
                                            <p:strVal val="#ppt_x"/>
                                          </p:val>
                                        </p:tav>
                                      </p:tavLst>
                                    </p:anim>
                                    <p:anim calcmode="lin" valueType="num">
                                      <p:cBhvr additive="base">
                                        <p:cTn id="3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box(in)">
                                      <p:cBhvr>
                                        <p:cTn id="35" dur="2000"/>
                                        <p:tgtEl>
                                          <p:spTgt spid="18"/>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box(in)">
                                      <p:cBhvr>
                                        <p:cTn id="46"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8" grpId="0" animBg="1"/>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grpSp>
        <p:nvGrpSpPr>
          <p:cNvPr id="5" name="Group 4"/>
          <p:cNvGrpSpPr/>
          <p:nvPr/>
        </p:nvGrpSpPr>
        <p:grpSpPr>
          <a:xfrm>
            <a:off x="228599" y="544349"/>
            <a:ext cx="1815737" cy="1051559"/>
            <a:chOff x="7308668" y="1680817"/>
            <a:chExt cx="1815737" cy="1051559"/>
          </a:xfrm>
        </p:grpSpPr>
        <p:sp>
          <p:nvSpPr>
            <p:cNvPr id="7" name="Oval 6"/>
            <p:cNvSpPr/>
            <p:nvPr/>
          </p:nvSpPr>
          <p:spPr>
            <a:xfrm>
              <a:off x="8588825" y="2177204"/>
              <a:ext cx="444138" cy="4441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406639" y="2177205"/>
              <a:ext cx="444138" cy="4441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nip Single Corner Rectangle 8"/>
            <p:cNvSpPr/>
            <p:nvPr/>
          </p:nvSpPr>
          <p:spPr>
            <a:xfrm>
              <a:off x="7308668" y="1680817"/>
              <a:ext cx="1815737" cy="718457"/>
            </a:xfrm>
            <a:prstGeom prst="snip1Rect">
              <a:avLst>
                <a:gd name="adj" fmla="val 5000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504609" y="2288239"/>
              <a:ext cx="444138" cy="4441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8641078" y="2177204"/>
              <a:ext cx="444138" cy="44413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726678" y="1737453"/>
              <a:ext cx="281938" cy="3842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8072844" y="1718946"/>
              <a:ext cx="248196" cy="6759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8588825" y="1761930"/>
              <a:ext cx="257994" cy="3341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329345" y="1740718"/>
              <a:ext cx="281938" cy="38423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Smiley Face 15"/>
            <p:cNvSpPr/>
            <p:nvPr/>
          </p:nvSpPr>
          <p:spPr>
            <a:xfrm>
              <a:off x="8606788" y="1835454"/>
              <a:ext cx="222068" cy="226423"/>
            </a:xfrm>
            <a:prstGeom prst="smileyFac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1582498" y="-158230"/>
            <a:ext cx="4002314" cy="3592286"/>
            <a:chOff x="4101737" y="1306286"/>
            <a:chExt cx="2521131" cy="3592286"/>
          </a:xfrm>
        </p:grpSpPr>
        <p:sp>
          <p:nvSpPr>
            <p:cNvPr id="18" name="Oval 17"/>
            <p:cNvSpPr/>
            <p:nvPr/>
          </p:nvSpPr>
          <p:spPr>
            <a:xfrm rot="21327780">
              <a:off x="4101737" y="1306286"/>
              <a:ext cx="2521131" cy="2704454"/>
            </a:xfrm>
            <a:prstGeom prst="ellipse">
              <a:avLst/>
            </a:prstGeom>
            <a:noFill/>
            <a:ln>
              <a:solidFill>
                <a:srgbClr val="FF0000"/>
              </a:solidFill>
            </a:ln>
            <a:scene3d>
              <a:camera prst="isometricOffAxis2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an 18"/>
            <p:cNvSpPr/>
            <p:nvPr/>
          </p:nvSpPr>
          <p:spPr>
            <a:xfrm>
              <a:off x="5238204" y="3988653"/>
              <a:ext cx="124098" cy="909919"/>
            </a:xfrm>
            <a:prstGeom prst="can">
              <a:avLst/>
            </a:prstGeom>
            <a:solidFill>
              <a:schemeClr val="accent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Connector 19"/>
          <p:cNvCxnSpPr/>
          <p:nvPr/>
        </p:nvCxnSpPr>
        <p:spPr>
          <a:xfrm>
            <a:off x="0" y="1484873"/>
            <a:ext cx="12192000" cy="1110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4021975" y="743683"/>
            <a:ext cx="7779026" cy="5941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smtClean="0">
                <a:solidFill>
                  <a:schemeClr val="tx1"/>
                </a:solidFill>
              </a:rPr>
              <a:t>The bus is running ---------------the ring.</a:t>
            </a:r>
            <a:endParaRPr lang="en-US" sz="3600" dirty="0">
              <a:solidFill>
                <a:schemeClr val="tx1"/>
              </a:solidFill>
            </a:endParaRPr>
          </a:p>
        </p:txBody>
      </p:sp>
      <p:sp>
        <p:nvSpPr>
          <p:cNvPr id="22" name="Rectangle 21"/>
          <p:cNvSpPr/>
          <p:nvPr/>
        </p:nvSpPr>
        <p:spPr>
          <a:xfrm>
            <a:off x="8063948" y="582478"/>
            <a:ext cx="1815547" cy="4542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 through</a:t>
            </a:r>
            <a:endParaRPr lang="en-US" sz="3600" dirty="0">
              <a:solidFill>
                <a:schemeClr val="tx1"/>
              </a:solidFill>
            </a:endParaRPr>
          </a:p>
        </p:txBody>
      </p:sp>
      <p:sp>
        <p:nvSpPr>
          <p:cNvPr id="23" name="Flowchart: Connector 22"/>
          <p:cNvSpPr/>
          <p:nvPr/>
        </p:nvSpPr>
        <p:spPr>
          <a:xfrm>
            <a:off x="1314301" y="4380283"/>
            <a:ext cx="1516713" cy="1232452"/>
          </a:xfrm>
          <a:prstGeom prst="flowChartConnector">
            <a:avLst/>
          </a:prstGeom>
          <a:solidFill>
            <a:srgbClr val="FF0000"/>
          </a:solidFill>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200" dirty="0" smtClean="0"/>
              <a:t>sun</a:t>
            </a:r>
            <a:endParaRPr lang="en-US" sz="3200" dirty="0"/>
          </a:p>
        </p:txBody>
      </p:sp>
      <p:sp>
        <p:nvSpPr>
          <p:cNvPr id="24" name="Flowchart: Connector 23"/>
          <p:cNvSpPr/>
          <p:nvPr/>
        </p:nvSpPr>
        <p:spPr>
          <a:xfrm>
            <a:off x="379578" y="3505639"/>
            <a:ext cx="3578087" cy="2981739"/>
          </a:xfrm>
          <a:prstGeom prst="flowChart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Connector 24"/>
          <p:cNvSpPr/>
          <p:nvPr/>
        </p:nvSpPr>
        <p:spPr>
          <a:xfrm>
            <a:off x="2615832" y="3359396"/>
            <a:ext cx="945555" cy="787997"/>
          </a:xfrm>
          <a:prstGeom prst="flowChartConnector">
            <a:avLst/>
          </a:prstGeom>
          <a:blipFill>
            <a:blip r:embed="rId2">
              <a:extLst>
                <a:ext uri="{BEBA8EAE-BF5A-486C-A8C5-ECC9F3942E4B}">
                  <a14:imgProps xmlns:a14="http://schemas.microsoft.com/office/drawing/2010/main">
                    <a14:imgLayer r:embed="rId3">
                      <a14:imgEffect>
                        <a14:artisticChalkSketch/>
                      </a14:imgEffect>
                      <a14:imgEffect>
                        <a14:brightnessContrast bright="40000" contrast="-20000"/>
                      </a14:imgEffect>
                    </a14:imgLayer>
                  </a14:imgProps>
                </a:ext>
              </a:extLst>
            </a:blip>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FF0000"/>
                </a:solidFill>
              </a:rPr>
              <a:t>earth</a:t>
            </a:r>
            <a:endParaRPr lang="en-US" sz="1600" dirty="0">
              <a:solidFill>
                <a:srgbClr val="FF0000"/>
              </a:solidFill>
            </a:endParaRPr>
          </a:p>
        </p:txBody>
      </p:sp>
      <p:sp>
        <p:nvSpPr>
          <p:cNvPr id="26" name="Rectangle 25"/>
          <p:cNvSpPr/>
          <p:nvPr/>
        </p:nvSpPr>
        <p:spPr>
          <a:xfrm>
            <a:off x="4412974" y="4525617"/>
            <a:ext cx="7779026" cy="594105"/>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3600" dirty="0" smtClean="0">
                <a:solidFill>
                  <a:schemeClr val="tx1"/>
                </a:solidFill>
              </a:rPr>
              <a:t>The sun is moving ---------------the sun.</a:t>
            </a:r>
            <a:endParaRPr lang="en-US" sz="3600" dirty="0">
              <a:solidFill>
                <a:schemeClr val="tx1"/>
              </a:solidFill>
            </a:endParaRPr>
          </a:p>
        </p:txBody>
      </p:sp>
      <p:sp>
        <p:nvSpPr>
          <p:cNvPr id="27" name="Rectangle 26"/>
          <p:cNvSpPr/>
          <p:nvPr/>
        </p:nvSpPr>
        <p:spPr>
          <a:xfrm>
            <a:off x="8302487" y="4372186"/>
            <a:ext cx="1815547" cy="4542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chemeClr val="tx1"/>
                </a:solidFill>
              </a:rPr>
              <a:t>round</a:t>
            </a:r>
            <a:endParaRPr lang="en-US" sz="3600" dirty="0">
              <a:solidFill>
                <a:schemeClr val="tx1"/>
              </a:solidFill>
            </a:endParaRPr>
          </a:p>
        </p:txBody>
      </p:sp>
    </p:spTree>
    <p:extLst>
      <p:ext uri="{BB962C8B-B14F-4D97-AF65-F5344CB8AC3E}">
        <p14:creationId xmlns:p14="http://schemas.microsoft.com/office/powerpoint/2010/main" val="294039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ox(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63" presetClass="path" presetSubtype="0" accel="50000" decel="50000" fill="hold" nodeType="clickEffect">
                                  <p:stCondLst>
                                    <p:cond delay="0"/>
                                  </p:stCondLst>
                                  <p:childTnLst>
                                    <p:animMotion origin="layout" path="M 8.33333E-7 1.48148E-6 L 0.84479 0.02754 " pathEditMode="relative" rAng="0" ptsTypes="AA">
                                      <p:cBhvr>
                                        <p:cTn id="17" dur="2000" fill="hold"/>
                                        <p:tgtEl>
                                          <p:spTgt spid="5"/>
                                        </p:tgtEl>
                                        <p:attrNameLst>
                                          <p:attrName>ppt_x</p:attrName>
                                          <p:attrName>ppt_y</p:attrName>
                                        </p:attrNameLst>
                                      </p:cBhvr>
                                      <p:rCtr x="42240" y="1366"/>
                                    </p:animMotion>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ox(in)">
                                      <p:cBhvr>
                                        <p:cTn id="22" dur="20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path" presetSubtype="0" repeatCount="indefinite" fill="hold" grpId="0" nodeType="clickEffect">
                                  <p:stCondLst>
                                    <p:cond delay="3000"/>
                                  </p:stCondLst>
                                  <p:endCondLst>
                                    <p:cond evt="onNext" delay="0">
                                      <p:tgtEl>
                                        <p:sldTgt/>
                                      </p:tgtEl>
                                    </p:cond>
                                  </p:endCondLst>
                                  <p:childTnLst>
                                    <p:animMotion origin="layout" path="M -0.07318 -0.0456 C 0.00768 -0.0456 0.07356 0.05139 0.07356 0.17176 C 0.07356 0.29144 0.00768 0.38935 -0.07318 0.38935 C -0.1543 0.38935 -0.21993 0.29144 -0.21993 0.17176 C -0.21993 0.05139 -0.1543 -0.0456 -0.07318 -0.0456 Z " pathEditMode="relative" rAng="0" ptsTypes="AAAAA">
                                      <p:cBhvr>
                                        <p:cTn id="32" dur="500" fill="hold"/>
                                        <p:tgtEl>
                                          <p:spTgt spid="25"/>
                                        </p:tgtEl>
                                        <p:attrNameLst>
                                          <p:attrName>ppt_x</p:attrName>
                                          <p:attrName>ppt_y</p:attrName>
                                        </p:attrNameLst>
                                      </p:cBhvr>
                                      <p:rCtr x="0" y="21736"/>
                                    </p:animMotion>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box(in)">
                                      <p:cBhvr>
                                        <p:cTn id="37" dur="20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6" grpId="0" animBg="1"/>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7124" y="950100"/>
            <a:ext cx="12192000"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6" name="TextBox 5"/>
          <p:cNvSpPr txBox="1"/>
          <p:nvPr/>
        </p:nvSpPr>
        <p:spPr>
          <a:xfrm rot="21011494">
            <a:off x="-19538" y="3195973"/>
            <a:ext cx="12000553" cy="646331"/>
          </a:xfrm>
          <a:prstGeom prst="rect">
            <a:avLst/>
          </a:prstGeom>
          <a:noFill/>
          <a:ln>
            <a:noFill/>
          </a:ln>
          <a:effectLst/>
          <a:scene3d>
            <a:camera prst="isometricLeftDown"/>
            <a:lightRig rig="threePt" dir="t"/>
          </a:scene3d>
        </p:spPr>
        <p:txBody>
          <a:bodyPr wrap="square" rtlCol="0">
            <a:spAutoFit/>
          </a:bodyPr>
          <a:lstStyle/>
          <a:p>
            <a:r>
              <a:rPr lang="en-US" sz="3600" dirty="0" smtClean="0">
                <a:solidFill>
                  <a:schemeClr val="accent4">
                    <a:lumMod val="40000"/>
                    <a:lumOff val="60000"/>
                  </a:schemeClr>
                </a:solidFill>
              </a:rPr>
              <a:t> </a:t>
            </a:r>
            <a:r>
              <a:rPr lang="en-US" sz="3600" dirty="0">
                <a:solidFill>
                  <a:schemeClr val="accent4">
                    <a:lumMod val="40000"/>
                    <a:lumOff val="60000"/>
                  </a:schemeClr>
                </a:solidFill>
              </a:rPr>
              <a:t>DHALHARA  WESTPARA SECONDARY GIRLS’  </a:t>
            </a:r>
            <a:r>
              <a:rPr lang="en-US" sz="3600" dirty="0" smtClean="0">
                <a:solidFill>
                  <a:schemeClr val="accent4">
                    <a:lumMod val="40000"/>
                    <a:lumOff val="60000"/>
                  </a:schemeClr>
                </a:solidFill>
              </a:rPr>
              <a:t>SCHOOL</a:t>
            </a:r>
            <a:endParaRPr lang="en-GB" sz="3600" dirty="0">
              <a:solidFill>
                <a:schemeClr val="accent4">
                  <a:lumMod val="40000"/>
                  <a:lumOff val="60000"/>
                </a:schemeClr>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3885"/>
            <a:ext cx="2419350" cy="2085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88730" y="113886"/>
            <a:ext cx="2190750" cy="21528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48860" y="33337"/>
            <a:ext cx="2538618" cy="22334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56858" y="73610"/>
            <a:ext cx="2133600" cy="2166524"/>
          </a:xfrm>
          <a:prstGeom prst="rect">
            <a:avLst/>
          </a:prstGeom>
          <a:ln w="88900" cap="sq" cmpd="thickThin">
            <a:solidFill>
              <a:srgbClr val="000000"/>
            </a:solidFill>
            <a:prstDash val="solid"/>
            <a:miter lim="800000"/>
          </a:ln>
          <a:effectLst>
            <a:innerShdw blurRad="76200">
              <a:srgbClr val="000000"/>
            </a:innerShdw>
          </a:effec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16988" y="113886"/>
            <a:ext cx="1914525" cy="21528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0" y="2377440"/>
            <a:ext cx="2538091" cy="1938992"/>
          </a:xfrm>
          <a:prstGeom prst="rect">
            <a:avLst/>
          </a:prstGeom>
          <a:noFill/>
        </p:spPr>
        <p:txBody>
          <a:bodyPr wrap="square" rtlCol="0">
            <a:spAutoFit/>
          </a:bodyPr>
          <a:lstStyle/>
          <a:p>
            <a:r>
              <a:rPr lang="en-US" sz="4000" dirty="0" smtClean="0"/>
              <a:t>The boy is going ……school</a:t>
            </a:r>
            <a:r>
              <a:rPr lang="en-US" dirty="0" smtClean="0"/>
              <a:t>.</a:t>
            </a:r>
            <a:endParaRPr lang="en-US" dirty="0"/>
          </a:p>
        </p:txBody>
      </p:sp>
      <p:sp>
        <p:nvSpPr>
          <p:cNvPr id="12" name="TextBox 11"/>
          <p:cNvSpPr txBox="1"/>
          <p:nvPr/>
        </p:nvSpPr>
        <p:spPr>
          <a:xfrm>
            <a:off x="2588730" y="2390503"/>
            <a:ext cx="2360129" cy="1692771"/>
          </a:xfrm>
          <a:prstGeom prst="rect">
            <a:avLst/>
          </a:prstGeom>
          <a:noFill/>
        </p:spPr>
        <p:txBody>
          <a:bodyPr wrap="square" rtlCol="0">
            <a:spAutoFit/>
          </a:bodyPr>
          <a:lstStyle/>
          <a:p>
            <a:r>
              <a:rPr lang="en-US" sz="3200" dirty="0"/>
              <a:t>The boy is </a:t>
            </a:r>
            <a:r>
              <a:rPr lang="en-US" sz="3200" dirty="0" smtClean="0"/>
              <a:t>going……</a:t>
            </a:r>
          </a:p>
          <a:p>
            <a:r>
              <a:rPr lang="en-US" sz="3200" dirty="0"/>
              <a:t>t</a:t>
            </a:r>
            <a:r>
              <a:rPr lang="en-US" sz="3200" dirty="0" smtClean="0"/>
              <a:t>he school</a:t>
            </a:r>
            <a:r>
              <a:rPr lang="en-US" sz="4000" dirty="0"/>
              <a:t>.</a:t>
            </a:r>
          </a:p>
        </p:txBody>
      </p:sp>
      <p:sp>
        <p:nvSpPr>
          <p:cNvPr id="13" name="TextBox 12"/>
          <p:cNvSpPr txBox="1"/>
          <p:nvPr/>
        </p:nvSpPr>
        <p:spPr>
          <a:xfrm>
            <a:off x="4948861" y="2521131"/>
            <a:ext cx="2383442" cy="2554545"/>
          </a:xfrm>
          <a:prstGeom prst="rect">
            <a:avLst/>
          </a:prstGeom>
          <a:noFill/>
        </p:spPr>
        <p:txBody>
          <a:bodyPr wrap="square" rtlCol="0">
            <a:spAutoFit/>
          </a:bodyPr>
          <a:lstStyle/>
          <a:p>
            <a:r>
              <a:rPr lang="en-US" sz="4000" dirty="0" smtClean="0"/>
              <a:t>I know nothing …….  .the old hero.</a:t>
            </a:r>
            <a:endParaRPr lang="en-US" dirty="0"/>
          </a:p>
        </p:txBody>
      </p:sp>
      <p:sp>
        <p:nvSpPr>
          <p:cNvPr id="14" name="TextBox 13"/>
          <p:cNvSpPr txBox="1"/>
          <p:nvPr/>
        </p:nvSpPr>
        <p:spPr>
          <a:xfrm>
            <a:off x="7407163" y="2547741"/>
            <a:ext cx="2486539" cy="1362790"/>
          </a:xfrm>
          <a:prstGeom prst="rect">
            <a:avLst/>
          </a:prstGeom>
          <a:noFill/>
        </p:spPr>
        <p:txBody>
          <a:bodyPr wrap="square" rtlCol="0">
            <a:spAutoFit/>
          </a:bodyPr>
          <a:lstStyle/>
          <a:p>
            <a:r>
              <a:rPr lang="en-US" sz="4000" dirty="0"/>
              <a:t>W</a:t>
            </a:r>
            <a:r>
              <a:rPr lang="en-US" sz="4000" dirty="0" smtClean="0"/>
              <a:t>e write ………pen</a:t>
            </a:r>
            <a:r>
              <a:rPr lang="en-US" dirty="0" smtClean="0"/>
              <a:t>.</a:t>
            </a:r>
            <a:endParaRPr lang="en-US" dirty="0"/>
          </a:p>
        </p:txBody>
      </p:sp>
      <p:sp>
        <p:nvSpPr>
          <p:cNvPr id="15" name="TextBox 14"/>
          <p:cNvSpPr txBox="1"/>
          <p:nvPr/>
        </p:nvSpPr>
        <p:spPr>
          <a:xfrm>
            <a:off x="9790458" y="2521131"/>
            <a:ext cx="2141055" cy="1754326"/>
          </a:xfrm>
          <a:prstGeom prst="rect">
            <a:avLst/>
          </a:prstGeom>
          <a:noFill/>
        </p:spPr>
        <p:txBody>
          <a:bodyPr wrap="square" rtlCol="0">
            <a:spAutoFit/>
          </a:bodyPr>
          <a:lstStyle/>
          <a:p>
            <a:r>
              <a:rPr lang="en-US" sz="3600" dirty="0" smtClean="0"/>
              <a:t>Football is played……the boy.</a:t>
            </a:r>
            <a:endParaRPr lang="en-US" sz="3600" dirty="0"/>
          </a:p>
        </p:txBody>
      </p:sp>
      <p:sp>
        <p:nvSpPr>
          <p:cNvPr id="16" name="TextBox 15"/>
          <p:cNvSpPr txBox="1"/>
          <p:nvPr/>
        </p:nvSpPr>
        <p:spPr>
          <a:xfrm>
            <a:off x="75120" y="4429345"/>
            <a:ext cx="1529554" cy="2308324"/>
          </a:xfrm>
          <a:prstGeom prst="rect">
            <a:avLst/>
          </a:prstGeom>
          <a:solidFill>
            <a:schemeClr val="tx2">
              <a:lumMod val="10000"/>
              <a:lumOff val="90000"/>
            </a:schemeClr>
          </a:solidFill>
        </p:spPr>
        <p:txBody>
          <a:bodyPr wrap="square" rtlCol="0">
            <a:spAutoFit/>
          </a:bodyPr>
          <a:lstStyle/>
          <a:p>
            <a:r>
              <a:rPr lang="en-US" sz="3600" dirty="0" smtClean="0"/>
              <a:t>Goal/ target is</a:t>
            </a:r>
          </a:p>
          <a:p>
            <a:r>
              <a:rPr lang="en-US" sz="3600" dirty="0" smtClean="0"/>
              <a:t>school</a:t>
            </a:r>
            <a:endParaRPr lang="en-US" sz="3600" dirty="0"/>
          </a:p>
        </p:txBody>
      </p:sp>
      <p:sp>
        <p:nvSpPr>
          <p:cNvPr id="17" name="TextBox 16"/>
          <p:cNvSpPr txBox="1"/>
          <p:nvPr/>
        </p:nvSpPr>
        <p:spPr>
          <a:xfrm>
            <a:off x="2602517" y="4505191"/>
            <a:ext cx="1460312" cy="2308324"/>
          </a:xfrm>
          <a:prstGeom prst="rect">
            <a:avLst/>
          </a:prstGeom>
          <a:solidFill>
            <a:schemeClr val="bg1"/>
          </a:solidFill>
        </p:spPr>
        <p:txBody>
          <a:bodyPr wrap="square" rtlCol="0">
            <a:spAutoFit/>
          </a:bodyPr>
          <a:lstStyle/>
          <a:p>
            <a:r>
              <a:rPr lang="en-US" sz="3600" dirty="0"/>
              <a:t>Goal</a:t>
            </a:r>
            <a:r>
              <a:rPr lang="en-US" sz="3600" dirty="0" smtClean="0"/>
              <a:t>/ target is not</a:t>
            </a:r>
            <a:endParaRPr lang="en-US" sz="3600" dirty="0"/>
          </a:p>
          <a:p>
            <a:r>
              <a:rPr lang="en-US" sz="3600" dirty="0"/>
              <a:t>school</a:t>
            </a:r>
          </a:p>
        </p:txBody>
      </p:sp>
      <p:sp>
        <p:nvSpPr>
          <p:cNvPr id="18" name="TextBox 17"/>
          <p:cNvSpPr txBox="1"/>
          <p:nvPr/>
        </p:nvSpPr>
        <p:spPr>
          <a:xfrm>
            <a:off x="7875580" y="4585689"/>
            <a:ext cx="1371600" cy="1754326"/>
          </a:xfrm>
          <a:prstGeom prst="rect">
            <a:avLst/>
          </a:prstGeom>
          <a:solidFill>
            <a:schemeClr val="bg1"/>
          </a:solidFill>
        </p:spPr>
        <p:txBody>
          <a:bodyPr wrap="square" rtlCol="0">
            <a:spAutoFit/>
          </a:bodyPr>
          <a:lstStyle/>
          <a:p>
            <a:r>
              <a:rPr lang="en-US" sz="3600" dirty="0" smtClean="0"/>
              <a:t>With for things</a:t>
            </a:r>
            <a:endParaRPr lang="en-US" sz="3600" dirty="0"/>
          </a:p>
        </p:txBody>
      </p:sp>
      <p:sp>
        <p:nvSpPr>
          <p:cNvPr id="19" name="TextBox 18"/>
          <p:cNvSpPr txBox="1"/>
          <p:nvPr/>
        </p:nvSpPr>
        <p:spPr>
          <a:xfrm>
            <a:off x="10215720" y="4824047"/>
            <a:ext cx="1517060" cy="1200329"/>
          </a:xfrm>
          <a:prstGeom prst="rect">
            <a:avLst/>
          </a:prstGeom>
          <a:solidFill>
            <a:schemeClr val="bg1"/>
          </a:solidFill>
        </p:spPr>
        <p:txBody>
          <a:bodyPr wrap="square" rtlCol="0">
            <a:spAutoFit/>
          </a:bodyPr>
          <a:lstStyle/>
          <a:p>
            <a:r>
              <a:rPr lang="en-US" sz="3600" dirty="0" smtClean="0"/>
              <a:t>By for person</a:t>
            </a:r>
            <a:endParaRPr lang="en-US" sz="3600" dirty="0"/>
          </a:p>
        </p:txBody>
      </p:sp>
      <p:sp>
        <p:nvSpPr>
          <p:cNvPr id="20" name="TextBox 19"/>
          <p:cNvSpPr txBox="1"/>
          <p:nvPr/>
        </p:nvSpPr>
        <p:spPr>
          <a:xfrm>
            <a:off x="227561" y="3539645"/>
            <a:ext cx="732597" cy="707886"/>
          </a:xfrm>
          <a:prstGeom prst="rect">
            <a:avLst/>
          </a:prstGeom>
          <a:noFill/>
        </p:spPr>
        <p:txBody>
          <a:bodyPr wrap="square" rtlCol="0">
            <a:spAutoFit/>
          </a:bodyPr>
          <a:lstStyle/>
          <a:p>
            <a:r>
              <a:rPr lang="en-US" sz="4000" dirty="0" smtClean="0"/>
              <a:t>to</a:t>
            </a:r>
            <a:endParaRPr lang="en-US" sz="4000" dirty="0"/>
          </a:p>
        </p:txBody>
      </p:sp>
      <p:sp>
        <p:nvSpPr>
          <p:cNvPr id="21" name="TextBox 20"/>
          <p:cNvSpPr txBox="1"/>
          <p:nvPr/>
        </p:nvSpPr>
        <p:spPr>
          <a:xfrm>
            <a:off x="3587318" y="2866391"/>
            <a:ext cx="1550942" cy="584775"/>
          </a:xfrm>
          <a:prstGeom prst="rect">
            <a:avLst/>
          </a:prstGeom>
          <a:noFill/>
        </p:spPr>
        <p:txBody>
          <a:bodyPr wrap="square" rtlCol="0">
            <a:spAutoFit/>
          </a:bodyPr>
          <a:lstStyle/>
          <a:p>
            <a:r>
              <a:rPr lang="en-US" sz="3200" dirty="0" smtClean="0"/>
              <a:t>towards</a:t>
            </a:r>
            <a:endParaRPr lang="en-US" sz="3200" dirty="0"/>
          </a:p>
        </p:txBody>
      </p:sp>
      <p:sp>
        <p:nvSpPr>
          <p:cNvPr id="22" name="TextBox 21"/>
          <p:cNvSpPr txBox="1"/>
          <p:nvPr/>
        </p:nvSpPr>
        <p:spPr>
          <a:xfrm>
            <a:off x="4784807" y="3539645"/>
            <a:ext cx="1692243" cy="707886"/>
          </a:xfrm>
          <a:prstGeom prst="rect">
            <a:avLst/>
          </a:prstGeom>
          <a:noFill/>
        </p:spPr>
        <p:txBody>
          <a:bodyPr wrap="square" rtlCol="0">
            <a:spAutoFit/>
          </a:bodyPr>
          <a:lstStyle/>
          <a:p>
            <a:r>
              <a:rPr lang="en-US" sz="4000" dirty="0" smtClean="0"/>
              <a:t>about</a:t>
            </a:r>
            <a:endParaRPr lang="en-US" sz="4000" dirty="0"/>
          </a:p>
        </p:txBody>
      </p:sp>
      <p:sp>
        <p:nvSpPr>
          <p:cNvPr id="23" name="TextBox 22"/>
          <p:cNvSpPr txBox="1"/>
          <p:nvPr/>
        </p:nvSpPr>
        <p:spPr>
          <a:xfrm>
            <a:off x="7487478" y="3090517"/>
            <a:ext cx="1212272" cy="707886"/>
          </a:xfrm>
          <a:prstGeom prst="rect">
            <a:avLst/>
          </a:prstGeom>
          <a:noFill/>
        </p:spPr>
        <p:txBody>
          <a:bodyPr wrap="square" rtlCol="0">
            <a:spAutoFit/>
          </a:bodyPr>
          <a:lstStyle/>
          <a:p>
            <a:r>
              <a:rPr lang="en-US" sz="4000" dirty="0" smtClean="0"/>
              <a:t>with</a:t>
            </a:r>
            <a:endParaRPr lang="en-US" sz="4000" dirty="0"/>
          </a:p>
        </p:txBody>
      </p:sp>
      <p:sp>
        <p:nvSpPr>
          <p:cNvPr id="24" name="TextBox 23"/>
          <p:cNvSpPr txBox="1"/>
          <p:nvPr/>
        </p:nvSpPr>
        <p:spPr>
          <a:xfrm flipH="1">
            <a:off x="11266097" y="2882945"/>
            <a:ext cx="732902" cy="707886"/>
          </a:xfrm>
          <a:prstGeom prst="rect">
            <a:avLst/>
          </a:prstGeom>
          <a:noFill/>
        </p:spPr>
        <p:txBody>
          <a:bodyPr wrap="square" rtlCol="0">
            <a:spAutoFit/>
          </a:bodyPr>
          <a:lstStyle/>
          <a:p>
            <a:r>
              <a:rPr lang="en-US" sz="4000" dirty="0" smtClean="0"/>
              <a:t>by</a:t>
            </a:r>
            <a:endParaRPr lang="en-US" sz="4000" dirty="0"/>
          </a:p>
        </p:txBody>
      </p:sp>
    </p:spTree>
    <p:extLst>
      <p:ext uri="{BB962C8B-B14F-4D97-AF65-F5344CB8AC3E}">
        <p14:creationId xmlns:p14="http://schemas.microsoft.com/office/powerpoint/2010/main" val="3802539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ppt_x"/>
                                          </p:val>
                                        </p:tav>
                                        <p:tav tm="100000">
                                          <p:val>
                                            <p:strVal val="#ppt_x"/>
                                          </p:val>
                                        </p:tav>
                                      </p:tavLst>
                                    </p:anim>
                                    <p:anim calcmode="lin" valueType="num">
                                      <p:cBhvr additive="base">
                                        <p:cTn id="2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ppt_x"/>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500" fill="hold"/>
                                        <p:tgtEl>
                                          <p:spTgt spid="17"/>
                                        </p:tgtEl>
                                        <p:attrNameLst>
                                          <p:attrName>ppt_x</p:attrName>
                                        </p:attrNameLst>
                                      </p:cBhvr>
                                      <p:tavLst>
                                        <p:tav tm="0">
                                          <p:val>
                                            <p:strVal val="#ppt_x"/>
                                          </p:val>
                                        </p:tav>
                                        <p:tav tm="100000">
                                          <p:val>
                                            <p:strVal val="#ppt_x"/>
                                          </p:val>
                                        </p:tav>
                                      </p:tavLst>
                                    </p:anim>
                                    <p:anim calcmode="lin" valueType="num">
                                      <p:cBhvr additive="base">
                                        <p:cTn id="5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ppt_x"/>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ppt_x"/>
                                          </p:val>
                                        </p:tav>
                                        <p:tav tm="100000">
                                          <p:val>
                                            <p:strVal val="#ppt_x"/>
                                          </p:val>
                                        </p:tav>
                                      </p:tavLst>
                                    </p:anim>
                                    <p:anim calcmode="lin" valueType="num">
                                      <p:cBhvr additive="base">
                                        <p:cTn id="6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fill="hold"/>
                                        <p:tgtEl>
                                          <p:spTgt spid="9"/>
                                        </p:tgtEl>
                                        <p:attrNameLst>
                                          <p:attrName>ppt_x</p:attrName>
                                        </p:attrNameLst>
                                      </p:cBhvr>
                                      <p:tavLst>
                                        <p:tav tm="0">
                                          <p:val>
                                            <p:strVal val="#ppt_x"/>
                                          </p:val>
                                        </p:tav>
                                        <p:tav tm="100000">
                                          <p:val>
                                            <p:strVal val="#ppt_x"/>
                                          </p:val>
                                        </p:tav>
                                      </p:tavLst>
                                    </p:anim>
                                    <p:anim calcmode="lin" valueType="num">
                                      <p:cBhvr additive="base">
                                        <p:cTn id="7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additive="base">
                                        <p:cTn id="79" dur="500" fill="hold"/>
                                        <p:tgtEl>
                                          <p:spTgt spid="14"/>
                                        </p:tgtEl>
                                        <p:attrNameLst>
                                          <p:attrName>ppt_x</p:attrName>
                                        </p:attrNameLst>
                                      </p:cBhvr>
                                      <p:tavLst>
                                        <p:tav tm="0">
                                          <p:val>
                                            <p:strVal val="#ppt_x"/>
                                          </p:val>
                                        </p:tav>
                                        <p:tav tm="100000">
                                          <p:val>
                                            <p:strVal val="#ppt_x"/>
                                          </p:val>
                                        </p:tav>
                                      </p:tavLst>
                                    </p:anim>
                                    <p:anim calcmode="lin" valueType="num">
                                      <p:cBhvr additive="base">
                                        <p:cTn id="8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ppt_x"/>
                                          </p:val>
                                        </p:tav>
                                        <p:tav tm="100000">
                                          <p:val>
                                            <p:strVal val="#ppt_x"/>
                                          </p:val>
                                        </p:tav>
                                      </p:tavLst>
                                    </p:anim>
                                    <p:anim calcmode="lin" valueType="num">
                                      <p:cBhvr additive="base">
                                        <p:cTn id="8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additive="base">
                                        <p:cTn id="91" dur="500" fill="hold"/>
                                        <p:tgtEl>
                                          <p:spTgt spid="18"/>
                                        </p:tgtEl>
                                        <p:attrNameLst>
                                          <p:attrName>ppt_x</p:attrName>
                                        </p:attrNameLst>
                                      </p:cBhvr>
                                      <p:tavLst>
                                        <p:tav tm="0">
                                          <p:val>
                                            <p:strVal val="#ppt_x"/>
                                          </p:val>
                                        </p:tav>
                                        <p:tav tm="100000">
                                          <p:val>
                                            <p:strVal val="#ppt_x"/>
                                          </p:val>
                                        </p:tav>
                                      </p:tavLst>
                                    </p:anim>
                                    <p:anim calcmode="lin" valueType="num">
                                      <p:cBhvr additive="base">
                                        <p:cTn id="9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0"/>
                                        </p:tgtEl>
                                        <p:attrNameLst>
                                          <p:attrName>style.visibility</p:attrName>
                                        </p:attrNameLst>
                                      </p:cBhvr>
                                      <p:to>
                                        <p:strVal val="visible"/>
                                      </p:to>
                                    </p:set>
                                    <p:anim calcmode="lin" valueType="num">
                                      <p:cBhvr additive="base">
                                        <p:cTn id="97" dur="500" fill="hold"/>
                                        <p:tgtEl>
                                          <p:spTgt spid="10"/>
                                        </p:tgtEl>
                                        <p:attrNameLst>
                                          <p:attrName>ppt_x</p:attrName>
                                        </p:attrNameLst>
                                      </p:cBhvr>
                                      <p:tavLst>
                                        <p:tav tm="0">
                                          <p:val>
                                            <p:strVal val="#ppt_x"/>
                                          </p:val>
                                        </p:tav>
                                        <p:tav tm="100000">
                                          <p:val>
                                            <p:strVal val="#ppt_x"/>
                                          </p:val>
                                        </p:tav>
                                      </p:tavLst>
                                    </p:anim>
                                    <p:anim calcmode="lin" valueType="num">
                                      <p:cBhvr additive="base">
                                        <p:cTn id="9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additive="base">
                                        <p:cTn id="103" dur="500" fill="hold"/>
                                        <p:tgtEl>
                                          <p:spTgt spid="15"/>
                                        </p:tgtEl>
                                        <p:attrNameLst>
                                          <p:attrName>ppt_x</p:attrName>
                                        </p:attrNameLst>
                                      </p:cBhvr>
                                      <p:tavLst>
                                        <p:tav tm="0">
                                          <p:val>
                                            <p:strVal val="#ppt_x"/>
                                          </p:val>
                                        </p:tav>
                                        <p:tav tm="100000">
                                          <p:val>
                                            <p:strVal val="#ppt_x"/>
                                          </p:val>
                                        </p:tav>
                                      </p:tavLst>
                                    </p:anim>
                                    <p:anim calcmode="lin" valueType="num">
                                      <p:cBhvr additive="base">
                                        <p:cTn id="10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grpId="0" nodeType="clickEffect">
                                  <p:stCondLst>
                                    <p:cond delay="0"/>
                                  </p:stCondLst>
                                  <p:childTnLst>
                                    <p:set>
                                      <p:cBhvr>
                                        <p:cTn id="108" dur="1" fill="hold">
                                          <p:stCondLst>
                                            <p:cond delay="0"/>
                                          </p:stCondLst>
                                        </p:cTn>
                                        <p:tgtEl>
                                          <p:spTgt spid="24"/>
                                        </p:tgtEl>
                                        <p:attrNameLst>
                                          <p:attrName>style.visibility</p:attrName>
                                        </p:attrNameLst>
                                      </p:cBhvr>
                                      <p:to>
                                        <p:strVal val="visible"/>
                                      </p:to>
                                    </p:set>
                                    <p:anim calcmode="lin" valueType="num">
                                      <p:cBhvr additive="base">
                                        <p:cTn id="109" dur="500" fill="hold"/>
                                        <p:tgtEl>
                                          <p:spTgt spid="24"/>
                                        </p:tgtEl>
                                        <p:attrNameLst>
                                          <p:attrName>ppt_x</p:attrName>
                                        </p:attrNameLst>
                                      </p:cBhvr>
                                      <p:tavLst>
                                        <p:tav tm="0">
                                          <p:val>
                                            <p:strVal val="#ppt_x"/>
                                          </p:val>
                                        </p:tav>
                                        <p:tav tm="100000">
                                          <p:val>
                                            <p:strVal val="#ppt_x"/>
                                          </p:val>
                                        </p:tav>
                                      </p:tavLst>
                                    </p:anim>
                                    <p:anim calcmode="lin" valueType="num">
                                      <p:cBhvr additive="base">
                                        <p:cTn id="11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fill="hold"/>
                                        <p:tgtEl>
                                          <p:spTgt spid="19"/>
                                        </p:tgtEl>
                                        <p:attrNameLst>
                                          <p:attrName>ppt_x</p:attrName>
                                        </p:attrNameLst>
                                      </p:cBhvr>
                                      <p:tavLst>
                                        <p:tav tm="0">
                                          <p:val>
                                            <p:strVal val="#ppt_x"/>
                                          </p:val>
                                        </p:tav>
                                        <p:tav tm="100000">
                                          <p:val>
                                            <p:strVal val="#ppt_x"/>
                                          </p:val>
                                        </p:tav>
                                      </p:tavLst>
                                    </p:anim>
                                    <p:anim calcmode="lin" valueType="num">
                                      <p:cBhvr additive="base">
                                        <p:cTn id="11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animBg="1"/>
      <p:bldP spid="17" grpId="0" animBg="1"/>
      <p:bldP spid="18" grpId="0" animBg="1"/>
      <p:bldP spid="19" grpId="0" animBg="1"/>
      <p:bldP spid="20" grpId="0"/>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991673"/>
            <a:ext cx="12191999"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26" name="Horizontal Scroll 25"/>
          <p:cNvSpPr/>
          <p:nvPr/>
        </p:nvSpPr>
        <p:spPr>
          <a:xfrm>
            <a:off x="1343210" y="0"/>
            <a:ext cx="9749307" cy="1254034"/>
          </a:xfrm>
          <a:prstGeom prst="horizontalScroll">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rPr>
              <a:t>Different use of some same prepositions</a:t>
            </a:r>
            <a:endParaRPr lang="en-US" sz="4000" dirty="0">
              <a:solidFill>
                <a:schemeClr val="tx1"/>
              </a:solidFill>
            </a:endParaRPr>
          </a:p>
        </p:txBody>
      </p:sp>
      <p:sp>
        <p:nvSpPr>
          <p:cNvPr id="27" name="TextBox 26"/>
          <p:cNvSpPr txBox="1"/>
          <p:nvPr/>
        </p:nvSpPr>
        <p:spPr>
          <a:xfrm>
            <a:off x="0" y="1897689"/>
            <a:ext cx="10136777" cy="5016758"/>
          </a:xfrm>
          <a:prstGeom prst="rect">
            <a:avLst/>
          </a:prstGeom>
          <a:noFill/>
        </p:spPr>
        <p:txBody>
          <a:bodyPr wrap="square" rtlCol="0">
            <a:spAutoFit/>
          </a:bodyPr>
          <a:lstStyle/>
          <a:p>
            <a:pPr marL="342900" indent="-342900">
              <a:buAutoNum type="arabicPeriod"/>
            </a:pPr>
            <a:r>
              <a:rPr lang="en-US" sz="3200" dirty="0" smtClean="0"/>
              <a:t>Our school will start …………Monday next.</a:t>
            </a:r>
          </a:p>
          <a:p>
            <a:pPr marL="342900" indent="-342900">
              <a:buAutoNum type="arabicPeriod"/>
            </a:pPr>
            <a:r>
              <a:rPr lang="en-US" sz="3200" dirty="0" smtClean="0"/>
              <a:t>Magura  is …………Khulna division.</a:t>
            </a:r>
          </a:p>
          <a:p>
            <a:pPr marL="342900" indent="-342900">
              <a:buAutoNum type="arabicPeriod"/>
            </a:pPr>
            <a:r>
              <a:rPr lang="en-US" sz="3200" dirty="0" smtClean="0"/>
              <a:t>We work……….day and sleep ……..night.</a:t>
            </a:r>
          </a:p>
          <a:p>
            <a:pPr marL="342900" indent="-342900">
              <a:buAutoNum type="arabicPeriod"/>
            </a:pPr>
            <a:r>
              <a:rPr lang="en-US" sz="3200" dirty="0"/>
              <a:t> T</a:t>
            </a:r>
            <a:r>
              <a:rPr lang="en-US" sz="3200" dirty="0" smtClean="0"/>
              <a:t>he boy came…..me danching.</a:t>
            </a:r>
          </a:p>
          <a:p>
            <a:pPr marL="342900" indent="-342900">
              <a:buAutoNum type="arabicPeriod"/>
            </a:pPr>
            <a:r>
              <a:rPr lang="en-US" sz="3200" dirty="0" smtClean="0"/>
              <a:t>The night is ………….  .</a:t>
            </a:r>
          </a:p>
          <a:p>
            <a:pPr marL="342900" indent="-342900">
              <a:buAutoNum type="arabicPeriod"/>
            </a:pPr>
            <a:r>
              <a:rPr lang="en-US" sz="3200" dirty="0" smtClean="0"/>
              <a:t>He goes to school …….10 am.</a:t>
            </a:r>
          </a:p>
          <a:p>
            <a:pPr marL="342900" indent="-342900">
              <a:buAutoNum type="arabicPeriod"/>
            </a:pPr>
            <a:r>
              <a:rPr lang="en-US" sz="3200" dirty="0" smtClean="0"/>
              <a:t>I go to market ………my father.</a:t>
            </a:r>
          </a:p>
          <a:p>
            <a:pPr marL="342900" indent="-342900">
              <a:buAutoNum type="arabicPeriod"/>
            </a:pPr>
            <a:r>
              <a:rPr lang="en-US" sz="3200" dirty="0"/>
              <a:t> </a:t>
            </a:r>
            <a:r>
              <a:rPr lang="en-US" sz="3200" dirty="0" smtClean="0"/>
              <a:t>He fell ………….a deep sleep.</a:t>
            </a:r>
          </a:p>
          <a:p>
            <a:pPr marL="342900" indent="-342900">
              <a:buAutoNum type="arabicPeriod"/>
            </a:pPr>
            <a:r>
              <a:rPr lang="en-US" sz="3200" dirty="0" smtClean="0"/>
              <a:t>He is ……….danger.</a:t>
            </a:r>
          </a:p>
          <a:p>
            <a:pPr marL="342900" indent="-342900">
              <a:buAutoNum type="arabicPeriod"/>
            </a:pPr>
            <a:r>
              <a:rPr lang="en-US" sz="3200" dirty="0" smtClean="0"/>
              <a:t>Man is mortal, no doubt …………..this matter.</a:t>
            </a:r>
            <a:endParaRPr lang="en-US" sz="3200" dirty="0"/>
          </a:p>
        </p:txBody>
      </p:sp>
      <p:sp>
        <p:nvSpPr>
          <p:cNvPr id="28" name="TextBox 27"/>
          <p:cNvSpPr txBox="1"/>
          <p:nvPr/>
        </p:nvSpPr>
        <p:spPr>
          <a:xfrm>
            <a:off x="403053" y="1205102"/>
            <a:ext cx="636105" cy="584775"/>
          </a:xfrm>
          <a:prstGeom prst="rect">
            <a:avLst/>
          </a:prstGeom>
          <a:noFill/>
        </p:spPr>
        <p:txBody>
          <a:bodyPr wrap="square" rtlCol="0">
            <a:spAutoFit/>
          </a:bodyPr>
          <a:lstStyle/>
          <a:p>
            <a:r>
              <a:rPr lang="en-US" sz="3200" i="1" dirty="0" smtClean="0"/>
              <a:t>on</a:t>
            </a:r>
            <a:endParaRPr lang="en-US" sz="3200" i="1" dirty="0"/>
          </a:p>
        </p:txBody>
      </p:sp>
      <p:sp>
        <p:nvSpPr>
          <p:cNvPr id="29" name="TextBox 28"/>
          <p:cNvSpPr txBox="1"/>
          <p:nvPr/>
        </p:nvSpPr>
        <p:spPr>
          <a:xfrm>
            <a:off x="1092568" y="1205101"/>
            <a:ext cx="1232452" cy="584775"/>
          </a:xfrm>
          <a:prstGeom prst="rect">
            <a:avLst/>
          </a:prstGeom>
          <a:noFill/>
        </p:spPr>
        <p:txBody>
          <a:bodyPr wrap="square" rtlCol="0">
            <a:spAutoFit/>
          </a:bodyPr>
          <a:lstStyle/>
          <a:p>
            <a:r>
              <a:rPr lang="en-US" sz="3200" i="1" dirty="0" smtClean="0"/>
              <a:t>under</a:t>
            </a:r>
            <a:endParaRPr lang="en-US" sz="3200" i="1" dirty="0"/>
          </a:p>
        </p:txBody>
      </p:sp>
      <p:sp>
        <p:nvSpPr>
          <p:cNvPr id="30" name="TextBox 29"/>
          <p:cNvSpPr txBox="1"/>
          <p:nvPr/>
        </p:nvSpPr>
        <p:spPr>
          <a:xfrm>
            <a:off x="2275493" y="1210400"/>
            <a:ext cx="666491" cy="584775"/>
          </a:xfrm>
          <a:prstGeom prst="rect">
            <a:avLst/>
          </a:prstGeom>
          <a:noFill/>
        </p:spPr>
        <p:txBody>
          <a:bodyPr wrap="square" rtlCol="0">
            <a:spAutoFit/>
          </a:bodyPr>
          <a:lstStyle/>
          <a:p>
            <a:r>
              <a:rPr lang="en-US" sz="3200" i="1" dirty="0" smtClean="0"/>
              <a:t>by</a:t>
            </a:r>
            <a:endParaRPr lang="en-US" sz="3200" i="1" dirty="0"/>
          </a:p>
        </p:txBody>
      </p:sp>
      <p:sp>
        <p:nvSpPr>
          <p:cNvPr id="31" name="TextBox 30"/>
          <p:cNvSpPr txBox="1"/>
          <p:nvPr/>
        </p:nvSpPr>
        <p:spPr>
          <a:xfrm>
            <a:off x="2941984" y="1218350"/>
            <a:ext cx="622852" cy="584775"/>
          </a:xfrm>
          <a:prstGeom prst="rect">
            <a:avLst/>
          </a:prstGeom>
          <a:noFill/>
        </p:spPr>
        <p:txBody>
          <a:bodyPr wrap="square" rtlCol="0">
            <a:spAutoFit/>
          </a:bodyPr>
          <a:lstStyle/>
          <a:p>
            <a:r>
              <a:rPr lang="en-US" sz="3200" i="1" dirty="0" smtClean="0"/>
              <a:t>at</a:t>
            </a:r>
            <a:endParaRPr lang="en-US" sz="3200" i="1" dirty="0"/>
          </a:p>
        </p:txBody>
      </p:sp>
      <p:sp>
        <p:nvSpPr>
          <p:cNvPr id="32" name="TextBox 31"/>
          <p:cNvSpPr txBox="1"/>
          <p:nvPr/>
        </p:nvSpPr>
        <p:spPr>
          <a:xfrm>
            <a:off x="3455296" y="1205101"/>
            <a:ext cx="636104" cy="584775"/>
          </a:xfrm>
          <a:prstGeom prst="rect">
            <a:avLst/>
          </a:prstGeom>
          <a:noFill/>
        </p:spPr>
        <p:txBody>
          <a:bodyPr wrap="square" rtlCol="0">
            <a:spAutoFit/>
          </a:bodyPr>
          <a:lstStyle/>
          <a:p>
            <a:r>
              <a:rPr lang="en-US" sz="3200" i="1" dirty="0" smtClean="0"/>
              <a:t>to</a:t>
            </a:r>
            <a:endParaRPr lang="en-US" sz="3200" i="1" dirty="0"/>
          </a:p>
        </p:txBody>
      </p:sp>
      <p:sp>
        <p:nvSpPr>
          <p:cNvPr id="33" name="TextBox 32"/>
          <p:cNvSpPr txBox="1"/>
          <p:nvPr/>
        </p:nvSpPr>
        <p:spPr>
          <a:xfrm>
            <a:off x="3955396" y="1205101"/>
            <a:ext cx="1014170" cy="584775"/>
          </a:xfrm>
          <a:prstGeom prst="rect">
            <a:avLst/>
          </a:prstGeom>
          <a:noFill/>
        </p:spPr>
        <p:txBody>
          <a:bodyPr wrap="square" rtlCol="0">
            <a:spAutoFit/>
          </a:bodyPr>
          <a:lstStyle/>
          <a:p>
            <a:r>
              <a:rPr lang="en-US" sz="3200" i="1" dirty="0" smtClean="0"/>
              <a:t>over</a:t>
            </a:r>
            <a:endParaRPr lang="en-US" sz="3200" i="1" dirty="0"/>
          </a:p>
        </p:txBody>
      </p:sp>
      <p:sp>
        <p:nvSpPr>
          <p:cNvPr id="34" name="TextBox 33"/>
          <p:cNvSpPr txBox="1"/>
          <p:nvPr/>
        </p:nvSpPr>
        <p:spPr>
          <a:xfrm>
            <a:off x="4844810" y="1205100"/>
            <a:ext cx="662608" cy="584775"/>
          </a:xfrm>
          <a:prstGeom prst="rect">
            <a:avLst/>
          </a:prstGeom>
          <a:noFill/>
        </p:spPr>
        <p:txBody>
          <a:bodyPr wrap="square" rtlCol="0">
            <a:spAutoFit/>
          </a:bodyPr>
          <a:lstStyle/>
          <a:p>
            <a:r>
              <a:rPr lang="en-US" sz="3200" i="1" dirty="0" smtClean="0"/>
              <a:t>at</a:t>
            </a:r>
            <a:endParaRPr lang="en-US" sz="3200" i="1" dirty="0"/>
          </a:p>
        </p:txBody>
      </p:sp>
      <p:sp>
        <p:nvSpPr>
          <p:cNvPr id="35" name="TextBox 34"/>
          <p:cNvSpPr txBox="1"/>
          <p:nvPr/>
        </p:nvSpPr>
        <p:spPr>
          <a:xfrm>
            <a:off x="5316401" y="1205099"/>
            <a:ext cx="1103772" cy="584775"/>
          </a:xfrm>
          <a:prstGeom prst="rect">
            <a:avLst/>
          </a:prstGeom>
          <a:noFill/>
        </p:spPr>
        <p:txBody>
          <a:bodyPr wrap="square" rtlCol="0">
            <a:spAutoFit/>
          </a:bodyPr>
          <a:lstStyle/>
          <a:p>
            <a:r>
              <a:rPr lang="en-US" sz="3200" i="1" dirty="0" smtClean="0"/>
              <a:t>with</a:t>
            </a:r>
            <a:endParaRPr lang="en-US" sz="3200" i="1" dirty="0"/>
          </a:p>
        </p:txBody>
      </p:sp>
      <p:sp>
        <p:nvSpPr>
          <p:cNvPr id="36" name="TextBox 35"/>
          <p:cNvSpPr txBox="1"/>
          <p:nvPr/>
        </p:nvSpPr>
        <p:spPr>
          <a:xfrm>
            <a:off x="6217864" y="1205098"/>
            <a:ext cx="950315" cy="584775"/>
          </a:xfrm>
          <a:prstGeom prst="rect">
            <a:avLst/>
          </a:prstGeom>
          <a:noFill/>
        </p:spPr>
        <p:txBody>
          <a:bodyPr wrap="square" rtlCol="0">
            <a:spAutoFit/>
          </a:bodyPr>
          <a:lstStyle/>
          <a:p>
            <a:r>
              <a:rPr lang="en-US" sz="3200" i="1" dirty="0" smtClean="0"/>
              <a:t>into</a:t>
            </a:r>
            <a:endParaRPr lang="en-US" sz="3200" i="1" dirty="0"/>
          </a:p>
        </p:txBody>
      </p:sp>
      <p:sp>
        <p:nvSpPr>
          <p:cNvPr id="37" name="TextBox 36"/>
          <p:cNvSpPr txBox="1"/>
          <p:nvPr/>
        </p:nvSpPr>
        <p:spPr>
          <a:xfrm>
            <a:off x="7020444" y="1205097"/>
            <a:ext cx="821635" cy="584775"/>
          </a:xfrm>
          <a:prstGeom prst="rect">
            <a:avLst/>
          </a:prstGeom>
          <a:noFill/>
        </p:spPr>
        <p:txBody>
          <a:bodyPr wrap="square" rtlCol="0">
            <a:spAutoFit/>
          </a:bodyPr>
          <a:lstStyle/>
          <a:p>
            <a:r>
              <a:rPr lang="en-US" sz="3200" i="1" dirty="0" smtClean="0"/>
              <a:t>in</a:t>
            </a:r>
            <a:endParaRPr lang="en-US" sz="3200" i="1" dirty="0"/>
          </a:p>
        </p:txBody>
      </p:sp>
      <p:sp>
        <p:nvSpPr>
          <p:cNvPr id="38" name="TextBox 37"/>
          <p:cNvSpPr txBox="1"/>
          <p:nvPr/>
        </p:nvSpPr>
        <p:spPr>
          <a:xfrm>
            <a:off x="7521748" y="1191844"/>
            <a:ext cx="1401522" cy="584775"/>
          </a:xfrm>
          <a:prstGeom prst="rect">
            <a:avLst/>
          </a:prstGeom>
          <a:noFill/>
        </p:spPr>
        <p:txBody>
          <a:bodyPr wrap="square" rtlCol="0">
            <a:spAutoFit/>
          </a:bodyPr>
          <a:lstStyle/>
          <a:p>
            <a:r>
              <a:rPr lang="en-US" sz="3200" i="1" dirty="0" smtClean="0"/>
              <a:t>behind</a:t>
            </a:r>
            <a:endParaRPr lang="en-US" sz="3200" i="1" dirty="0"/>
          </a:p>
        </p:txBody>
      </p:sp>
    </p:spTree>
    <p:extLst>
      <p:ext uri="{BB962C8B-B14F-4D97-AF65-F5344CB8AC3E}">
        <p14:creationId xmlns:p14="http://schemas.microsoft.com/office/powerpoint/2010/main" val="26697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9" presetClass="path" presetSubtype="0" accel="50000" decel="50000" fill="hold" grpId="0" nodeType="clickEffect">
                                  <p:stCondLst>
                                    <p:cond delay="0"/>
                                  </p:stCondLst>
                                  <p:childTnLst>
                                    <p:animMotion origin="layout" path="M 0.03295 -0.14306 L 0.29415 0.08703 " pathEditMode="relative" rAng="0" ptsTypes="AA">
                                      <p:cBhvr>
                                        <p:cTn id="18" dur="2000" fill="hold"/>
                                        <p:tgtEl>
                                          <p:spTgt spid="28"/>
                                        </p:tgtEl>
                                        <p:attrNameLst>
                                          <p:attrName>ppt_x</p:attrName>
                                          <p:attrName>ppt_y</p:attrName>
                                        </p:attrNameLst>
                                      </p:cBhvr>
                                      <p:rCtr x="13060" y="11505"/>
                                    </p:animMotion>
                                  </p:childTnLst>
                                </p:cTn>
                              </p:par>
                            </p:childTnLst>
                          </p:cTn>
                        </p:par>
                      </p:childTnLst>
                    </p:cTn>
                  </p:par>
                  <p:par>
                    <p:cTn id="19" fill="hold">
                      <p:stCondLst>
                        <p:cond delay="indefinite"/>
                      </p:stCondLst>
                      <p:childTnLst>
                        <p:par>
                          <p:cTn id="20" fill="hold">
                            <p:stCondLst>
                              <p:cond delay="0"/>
                            </p:stCondLst>
                            <p:childTnLst>
                              <p:par>
                                <p:cTn id="21" presetID="49" presetClass="path" presetSubtype="0" accel="50000" decel="50000" fill="hold" grpId="0" nodeType="clickEffect">
                                  <p:stCondLst>
                                    <p:cond delay="0"/>
                                  </p:stCondLst>
                                  <p:childTnLst>
                                    <p:animMotion origin="layout" path="M -4.16667E-6 2.96296E-6 L 0.08803 0.15949 " pathEditMode="relative" rAng="0" ptsTypes="AA">
                                      <p:cBhvr>
                                        <p:cTn id="22" dur="2000" fill="hold"/>
                                        <p:tgtEl>
                                          <p:spTgt spid="29"/>
                                        </p:tgtEl>
                                        <p:attrNameLst>
                                          <p:attrName>ppt_x</p:attrName>
                                          <p:attrName>ppt_y</p:attrName>
                                        </p:attrNameLst>
                                      </p:cBhvr>
                                      <p:rCtr x="4401" y="7963"/>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 0 L 0 0.25 E" pathEditMode="relative" ptsTypes="">
                                      <p:cBhvr>
                                        <p:cTn id="26" dur="2000" fill="hold"/>
                                        <p:tgtEl>
                                          <p:spTgt spid="30"/>
                                        </p:tgtEl>
                                        <p:attrNameLst>
                                          <p:attrName>ppt_x</p:attrName>
                                          <p:attrName>ppt_y</p:attrName>
                                        </p:attrNameLst>
                                      </p:cBhvr>
                                    </p:animMotion>
                                  </p:childTnLst>
                                </p:cTn>
                              </p:par>
                            </p:childTnLst>
                          </p:cTn>
                        </p:par>
                      </p:childTnLst>
                    </p:cTn>
                  </p:par>
                  <p:par>
                    <p:cTn id="27" fill="hold">
                      <p:stCondLst>
                        <p:cond delay="indefinite"/>
                      </p:stCondLst>
                      <p:childTnLst>
                        <p:par>
                          <p:cTn id="28" fill="hold">
                            <p:stCondLst>
                              <p:cond delay="0"/>
                            </p:stCondLst>
                            <p:childTnLst>
                              <p:par>
                                <p:cTn id="29" presetID="49" presetClass="path" presetSubtype="0" accel="50000" decel="50000" fill="hold" grpId="0" nodeType="clickEffect">
                                  <p:stCondLst>
                                    <p:cond delay="0"/>
                                  </p:stCondLst>
                                  <p:childTnLst>
                                    <p:animMotion origin="layout" path="M 3.125E-6 1.11111E-6 L 0.19375 0.22616 " pathEditMode="relative" rAng="0" ptsTypes="AA">
                                      <p:cBhvr>
                                        <p:cTn id="30" dur="2000" fill="hold"/>
                                        <p:tgtEl>
                                          <p:spTgt spid="31"/>
                                        </p:tgtEl>
                                        <p:attrNameLst>
                                          <p:attrName>ppt_x</p:attrName>
                                          <p:attrName>ppt_y</p:attrName>
                                        </p:attrNameLst>
                                      </p:cBhvr>
                                      <p:rCtr x="9687" y="11296"/>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4.79167E-6 2.96296E-6 L -0.05717 0.29768 " pathEditMode="relative" rAng="0" ptsTypes="AA">
                                      <p:cBhvr>
                                        <p:cTn id="34" dur="2000" fill="hold"/>
                                        <p:tgtEl>
                                          <p:spTgt spid="32"/>
                                        </p:tgtEl>
                                        <p:attrNameLst>
                                          <p:attrName>ppt_x</p:attrName>
                                          <p:attrName>ppt_y</p:attrName>
                                        </p:attrNameLst>
                                      </p:cBhvr>
                                      <p:rCtr x="-2865" y="14884"/>
                                    </p:animMotion>
                                  </p:childTnLst>
                                </p:cTn>
                              </p:par>
                            </p:childTnLst>
                          </p:cTn>
                        </p:par>
                      </p:childTnLst>
                    </p:cTn>
                  </p:par>
                  <p:par>
                    <p:cTn id="35" fill="hold">
                      <p:stCondLst>
                        <p:cond delay="indefinite"/>
                      </p:stCondLst>
                      <p:childTnLst>
                        <p:par>
                          <p:cTn id="36" fill="hold">
                            <p:stCondLst>
                              <p:cond delay="0"/>
                            </p:stCondLst>
                            <p:childTnLst>
                              <p:par>
                                <p:cTn id="37" presetID="49" presetClass="path" presetSubtype="0" accel="50000" decel="50000" fill="hold" grpId="0" nodeType="clickEffect">
                                  <p:stCondLst>
                                    <p:cond delay="0"/>
                                  </p:stCondLst>
                                  <p:childTnLst>
                                    <p:animMotion origin="layout" path="M 4.375E-6 2.96296E-6 L -0.11563 0.37106 " pathEditMode="relative" rAng="0" ptsTypes="AA">
                                      <p:cBhvr>
                                        <p:cTn id="38" dur="2000" fill="hold"/>
                                        <p:tgtEl>
                                          <p:spTgt spid="33"/>
                                        </p:tgtEl>
                                        <p:attrNameLst>
                                          <p:attrName>ppt_x</p:attrName>
                                          <p:attrName>ppt_y</p:attrName>
                                        </p:attrNameLst>
                                      </p:cBhvr>
                                      <p:rCtr x="-5781" y="18542"/>
                                    </p:animMotion>
                                  </p:childTnLst>
                                </p:cTn>
                              </p:par>
                            </p:childTnLst>
                          </p:cTn>
                        </p:par>
                      </p:childTnLst>
                    </p:cTn>
                  </p:par>
                  <p:par>
                    <p:cTn id="39" fill="hold">
                      <p:stCondLst>
                        <p:cond delay="indefinite"/>
                      </p:stCondLst>
                      <p:childTnLst>
                        <p:par>
                          <p:cTn id="40" fill="hold">
                            <p:stCondLst>
                              <p:cond delay="0"/>
                            </p:stCondLst>
                            <p:childTnLst>
                              <p:par>
                                <p:cTn id="41" presetID="49" presetClass="path" presetSubtype="0" accel="50000" decel="50000" fill="hold" grpId="0" nodeType="clickEffect">
                                  <p:stCondLst>
                                    <p:cond delay="0"/>
                                  </p:stCondLst>
                                  <p:childTnLst>
                                    <p:animMotion origin="layout" path="M 8.33333E-7 2.96296E-6 L -0.1125 0.44074 " pathEditMode="relative" rAng="0" ptsTypes="AA">
                                      <p:cBhvr>
                                        <p:cTn id="42" dur="2000" fill="hold"/>
                                        <p:tgtEl>
                                          <p:spTgt spid="34"/>
                                        </p:tgtEl>
                                        <p:attrNameLst>
                                          <p:attrName>ppt_x</p:attrName>
                                          <p:attrName>ppt_y</p:attrName>
                                        </p:attrNameLst>
                                      </p:cBhvr>
                                      <p:rCtr x="-5625" y="22037"/>
                                    </p:animMotion>
                                  </p:childTnLst>
                                </p:cTn>
                              </p:par>
                            </p:childTnLst>
                          </p:cTn>
                        </p:par>
                      </p:childTnLst>
                    </p:cTn>
                  </p:par>
                  <p:par>
                    <p:cTn id="43" fill="hold">
                      <p:stCondLst>
                        <p:cond delay="indefinite"/>
                      </p:stCondLst>
                      <p:childTnLst>
                        <p:par>
                          <p:cTn id="44" fill="hold">
                            <p:stCondLst>
                              <p:cond delay="0"/>
                            </p:stCondLst>
                            <p:childTnLst>
                              <p:par>
                                <p:cTn id="45" presetID="49" presetClass="path" presetSubtype="0" accel="50000" decel="50000" fill="hold" grpId="0" nodeType="clickEffect">
                                  <p:stCondLst>
                                    <p:cond delay="0"/>
                                  </p:stCondLst>
                                  <p:childTnLst>
                                    <p:animMotion origin="layout" path="M 0 2.96296E-6 L -0.21094 0.51018 " pathEditMode="relative" rAng="0" ptsTypes="AA">
                                      <p:cBhvr>
                                        <p:cTn id="46" dur="2000" fill="hold"/>
                                        <p:tgtEl>
                                          <p:spTgt spid="35"/>
                                        </p:tgtEl>
                                        <p:attrNameLst>
                                          <p:attrName>ppt_x</p:attrName>
                                          <p:attrName>ppt_y</p:attrName>
                                        </p:attrNameLst>
                                      </p:cBhvr>
                                      <p:rCtr x="-10547" y="25509"/>
                                    </p:animMotion>
                                  </p:childTnLst>
                                </p:cTn>
                              </p:par>
                            </p:childTnLst>
                          </p:cTn>
                        </p:par>
                      </p:childTnLst>
                    </p:cTn>
                  </p:par>
                  <p:par>
                    <p:cTn id="47" fill="hold">
                      <p:stCondLst>
                        <p:cond delay="indefinite"/>
                      </p:stCondLst>
                      <p:childTnLst>
                        <p:par>
                          <p:cTn id="48" fill="hold">
                            <p:stCondLst>
                              <p:cond delay="0"/>
                            </p:stCondLst>
                            <p:childTnLst>
                              <p:par>
                                <p:cTn id="49" presetID="49" presetClass="path" presetSubtype="0" accel="50000" decel="50000" fill="hold" grpId="0" nodeType="clickEffect">
                                  <p:stCondLst>
                                    <p:cond delay="0"/>
                                  </p:stCondLst>
                                  <p:childTnLst>
                                    <p:animMotion origin="layout" path="M 1.66667E-6 2.96296E-6 L -0.36237 0.59143 " pathEditMode="relative" rAng="0" ptsTypes="AA">
                                      <p:cBhvr>
                                        <p:cTn id="50" dur="2000" fill="hold"/>
                                        <p:tgtEl>
                                          <p:spTgt spid="36"/>
                                        </p:tgtEl>
                                        <p:attrNameLst>
                                          <p:attrName>ppt_x</p:attrName>
                                          <p:attrName>ppt_y</p:attrName>
                                        </p:attrNameLst>
                                      </p:cBhvr>
                                      <p:rCtr x="-18125" y="29560"/>
                                    </p:animMotion>
                                  </p:childTnLst>
                                </p:cTn>
                              </p:par>
                            </p:childTnLst>
                          </p:cTn>
                        </p:par>
                      </p:childTnLst>
                    </p:cTn>
                  </p:par>
                  <p:par>
                    <p:cTn id="51" fill="hold">
                      <p:stCondLst>
                        <p:cond delay="indefinite"/>
                      </p:stCondLst>
                      <p:childTnLst>
                        <p:par>
                          <p:cTn id="52" fill="hold">
                            <p:stCondLst>
                              <p:cond delay="0"/>
                            </p:stCondLst>
                            <p:childTnLst>
                              <p:par>
                                <p:cTn id="53" presetID="49" presetClass="path" presetSubtype="0" accel="50000" decel="50000" fill="hold" grpId="0" nodeType="clickEffect">
                                  <p:stCondLst>
                                    <p:cond delay="0"/>
                                  </p:stCondLst>
                                  <p:childTnLst>
                                    <p:animMotion origin="layout" path="M 4.79167E-6 2.96296E-6 L -0.45743 0.66666 " pathEditMode="relative" rAng="0" ptsTypes="AA">
                                      <p:cBhvr>
                                        <p:cTn id="54" dur="2000" fill="hold"/>
                                        <p:tgtEl>
                                          <p:spTgt spid="37"/>
                                        </p:tgtEl>
                                        <p:attrNameLst>
                                          <p:attrName>ppt_x</p:attrName>
                                          <p:attrName>ppt_y</p:attrName>
                                        </p:attrNameLst>
                                      </p:cBhvr>
                                      <p:rCtr x="-22878" y="33333"/>
                                    </p:animMotion>
                                  </p:childTnLst>
                                </p:cTn>
                              </p:par>
                            </p:childTnLst>
                          </p:cTn>
                        </p:par>
                      </p:childTnLst>
                    </p:cTn>
                  </p:par>
                  <p:par>
                    <p:cTn id="55" fill="hold">
                      <p:stCondLst>
                        <p:cond delay="indefinite"/>
                      </p:stCondLst>
                      <p:childTnLst>
                        <p:par>
                          <p:cTn id="56" fill="hold">
                            <p:stCondLst>
                              <p:cond delay="0"/>
                            </p:stCondLst>
                            <p:childTnLst>
                              <p:par>
                                <p:cTn id="57" presetID="49" presetClass="path" presetSubtype="0" accel="50000" decel="50000" fill="hold" grpId="0" nodeType="clickEffect">
                                  <p:stCondLst>
                                    <p:cond delay="0"/>
                                  </p:stCondLst>
                                  <p:childTnLst>
                                    <p:animMotion origin="layout" path="M 1.04167E-6 4.81481E-6 L -0.23477 0.72268 " pathEditMode="relative" rAng="0" ptsTypes="AA">
                                      <p:cBhvr>
                                        <p:cTn id="58" dur="2000" fill="hold"/>
                                        <p:tgtEl>
                                          <p:spTgt spid="38"/>
                                        </p:tgtEl>
                                        <p:attrNameLst>
                                          <p:attrName>ppt_x</p:attrName>
                                          <p:attrName>ppt_y</p:attrName>
                                        </p:attrNameLst>
                                      </p:cBhvr>
                                      <p:rCtr x="-11745" y="3613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p:bldP spid="29" grpId="0"/>
      <p:bldP spid="30" grpId="0"/>
      <p:bldP spid="31" grpId="0"/>
      <p:bldP spid="32" grpId="0"/>
      <p:bldP spid="33" grpId="0"/>
      <p:bldP spid="34" grpId="0"/>
      <p:bldP spid="35" grpId="0"/>
      <p:bldP spid="36" grpId="0"/>
      <p:bldP spid="37"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3" name="Horizontal Scroll 2"/>
          <p:cNvSpPr/>
          <p:nvPr/>
        </p:nvSpPr>
        <p:spPr>
          <a:xfrm>
            <a:off x="2312126" y="104502"/>
            <a:ext cx="6374674" cy="783772"/>
          </a:xfrm>
          <a:prstGeom prst="horizontalScroll">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chemeClr val="tx1"/>
                </a:solidFill>
              </a:rPr>
              <a:t>GROUP WORK</a:t>
            </a:r>
            <a:endParaRPr lang="en-US" sz="4800" dirty="0">
              <a:solidFill>
                <a:schemeClr val="tx1"/>
              </a:solidFill>
            </a:endParaRPr>
          </a:p>
        </p:txBody>
      </p:sp>
      <p:sp>
        <p:nvSpPr>
          <p:cNvPr id="4" name="TextBox 3"/>
          <p:cNvSpPr txBox="1"/>
          <p:nvPr/>
        </p:nvSpPr>
        <p:spPr>
          <a:xfrm>
            <a:off x="444137" y="1075534"/>
            <a:ext cx="11586754" cy="646331"/>
          </a:xfrm>
          <a:prstGeom prst="rect">
            <a:avLst/>
          </a:prstGeom>
          <a:solidFill>
            <a:schemeClr val="accent5">
              <a:lumMod val="20000"/>
              <a:lumOff val="80000"/>
            </a:schemeClr>
          </a:solidFill>
        </p:spPr>
        <p:txBody>
          <a:bodyPr wrap="square" rtlCol="0">
            <a:spAutoFit/>
          </a:bodyPr>
          <a:lstStyle/>
          <a:p>
            <a:r>
              <a:rPr lang="en-US" sz="3600" dirty="0"/>
              <a:t>Fill in each blank with suitable preposition in the list below.</a:t>
            </a:r>
          </a:p>
        </p:txBody>
      </p:sp>
      <p:sp>
        <p:nvSpPr>
          <p:cNvPr id="5" name="TextBox 4"/>
          <p:cNvSpPr txBox="1"/>
          <p:nvPr/>
        </p:nvSpPr>
        <p:spPr>
          <a:xfrm>
            <a:off x="946322" y="2077440"/>
            <a:ext cx="10097588" cy="4401205"/>
          </a:xfrm>
          <a:prstGeom prst="rect">
            <a:avLst/>
          </a:prstGeom>
          <a:solidFill>
            <a:schemeClr val="accent5">
              <a:lumMod val="20000"/>
              <a:lumOff val="80000"/>
            </a:schemeClr>
          </a:solidFill>
        </p:spPr>
        <p:txBody>
          <a:bodyPr wrap="square" rtlCol="0">
            <a:spAutoFit/>
          </a:bodyPr>
          <a:lstStyle/>
          <a:p>
            <a:r>
              <a:rPr lang="en-US" sz="4000" dirty="0" smtClean="0"/>
              <a:t>Rna is a student ……….class 8. He goes </a:t>
            </a:r>
            <a:r>
              <a:rPr lang="en-US" sz="4000" i="1" dirty="0" smtClean="0"/>
              <a:t>……</a:t>
            </a:r>
            <a:r>
              <a:rPr lang="en-US" sz="4000" dirty="0" smtClean="0"/>
              <a:t> school regularly. He starts ……..school…… 9.30 am. ………the way to school he never mix …….bad boys. He is always attentive ……his lessons. He always cut good figure ……the exam. So he is respected …….all. We wish he will be a good citizen ……future.</a:t>
            </a:r>
            <a:endParaRPr lang="en-US" sz="4000" dirty="0"/>
          </a:p>
        </p:txBody>
      </p:sp>
      <p:sp>
        <p:nvSpPr>
          <p:cNvPr id="6" name="TextBox 5"/>
          <p:cNvSpPr txBox="1"/>
          <p:nvPr/>
        </p:nvSpPr>
        <p:spPr>
          <a:xfrm>
            <a:off x="4545875" y="2037806"/>
            <a:ext cx="953588" cy="769441"/>
          </a:xfrm>
          <a:prstGeom prst="rect">
            <a:avLst/>
          </a:prstGeom>
          <a:solidFill>
            <a:schemeClr val="accent5">
              <a:lumMod val="20000"/>
              <a:lumOff val="80000"/>
            </a:schemeClr>
          </a:solidFill>
        </p:spPr>
        <p:txBody>
          <a:bodyPr wrap="square" rtlCol="0">
            <a:spAutoFit/>
          </a:bodyPr>
          <a:lstStyle/>
          <a:p>
            <a:r>
              <a:rPr lang="en-US" sz="4400" i="1" dirty="0" smtClean="0"/>
              <a:t>of</a:t>
            </a:r>
            <a:endParaRPr lang="en-US" sz="4400" i="1" dirty="0"/>
          </a:p>
        </p:txBody>
      </p:sp>
      <p:sp>
        <p:nvSpPr>
          <p:cNvPr id="7" name="TextBox 6"/>
          <p:cNvSpPr txBox="1"/>
          <p:nvPr/>
        </p:nvSpPr>
        <p:spPr>
          <a:xfrm>
            <a:off x="9274628" y="1983768"/>
            <a:ext cx="783771" cy="769441"/>
          </a:xfrm>
          <a:prstGeom prst="rect">
            <a:avLst/>
          </a:prstGeom>
          <a:solidFill>
            <a:schemeClr val="accent5">
              <a:lumMod val="20000"/>
              <a:lumOff val="80000"/>
            </a:schemeClr>
          </a:solidFill>
        </p:spPr>
        <p:txBody>
          <a:bodyPr wrap="square" rtlCol="0">
            <a:spAutoFit/>
          </a:bodyPr>
          <a:lstStyle/>
          <a:p>
            <a:r>
              <a:rPr lang="en-US" sz="4400" i="1" dirty="0" smtClean="0"/>
              <a:t>to</a:t>
            </a:r>
            <a:endParaRPr lang="en-US" sz="4400" i="1" dirty="0"/>
          </a:p>
        </p:txBody>
      </p:sp>
      <p:sp>
        <p:nvSpPr>
          <p:cNvPr id="8" name="TextBox 7"/>
          <p:cNvSpPr txBox="1"/>
          <p:nvPr/>
        </p:nvSpPr>
        <p:spPr>
          <a:xfrm>
            <a:off x="6381205" y="2547257"/>
            <a:ext cx="1005840" cy="769441"/>
          </a:xfrm>
          <a:prstGeom prst="rect">
            <a:avLst/>
          </a:prstGeom>
          <a:solidFill>
            <a:schemeClr val="accent5">
              <a:lumMod val="20000"/>
              <a:lumOff val="80000"/>
            </a:schemeClr>
          </a:solidFill>
        </p:spPr>
        <p:txBody>
          <a:bodyPr wrap="square" rtlCol="0">
            <a:spAutoFit/>
          </a:bodyPr>
          <a:lstStyle/>
          <a:p>
            <a:r>
              <a:rPr lang="en-US" sz="4400" i="1" dirty="0" smtClean="0"/>
              <a:t>for</a:t>
            </a:r>
            <a:endParaRPr lang="en-US" sz="4400" i="1" dirty="0"/>
          </a:p>
        </p:txBody>
      </p:sp>
      <p:sp>
        <p:nvSpPr>
          <p:cNvPr id="9" name="TextBox 8"/>
          <p:cNvSpPr txBox="1"/>
          <p:nvPr/>
        </p:nvSpPr>
        <p:spPr>
          <a:xfrm>
            <a:off x="9039497" y="2607303"/>
            <a:ext cx="875210" cy="769441"/>
          </a:xfrm>
          <a:prstGeom prst="rect">
            <a:avLst/>
          </a:prstGeom>
          <a:solidFill>
            <a:schemeClr val="accent5">
              <a:lumMod val="20000"/>
              <a:lumOff val="80000"/>
            </a:schemeClr>
          </a:solidFill>
        </p:spPr>
        <p:txBody>
          <a:bodyPr wrap="square" rtlCol="0">
            <a:spAutoFit/>
          </a:bodyPr>
          <a:lstStyle/>
          <a:p>
            <a:r>
              <a:rPr lang="en-US" sz="4400" i="1" dirty="0" smtClean="0"/>
              <a:t>at</a:t>
            </a:r>
            <a:endParaRPr lang="en-US" sz="4400" i="1" dirty="0"/>
          </a:p>
        </p:txBody>
      </p:sp>
      <p:sp>
        <p:nvSpPr>
          <p:cNvPr id="10" name="TextBox 9"/>
          <p:cNvSpPr txBox="1"/>
          <p:nvPr/>
        </p:nvSpPr>
        <p:spPr>
          <a:xfrm>
            <a:off x="1892481" y="3316698"/>
            <a:ext cx="1136469" cy="769441"/>
          </a:xfrm>
          <a:prstGeom prst="rect">
            <a:avLst/>
          </a:prstGeom>
          <a:solidFill>
            <a:schemeClr val="accent5">
              <a:lumMod val="20000"/>
              <a:lumOff val="80000"/>
            </a:schemeClr>
          </a:solidFill>
        </p:spPr>
        <p:txBody>
          <a:bodyPr wrap="square" rtlCol="0">
            <a:spAutoFit/>
          </a:bodyPr>
          <a:lstStyle/>
          <a:p>
            <a:r>
              <a:rPr lang="en-US" sz="4400" i="1" dirty="0" smtClean="0"/>
              <a:t>On</a:t>
            </a:r>
            <a:r>
              <a:rPr lang="en-US" sz="4400" dirty="0" smtClean="0"/>
              <a:t> </a:t>
            </a:r>
            <a:endParaRPr lang="en-US" sz="4400" dirty="0"/>
          </a:p>
        </p:txBody>
      </p:sp>
      <p:sp>
        <p:nvSpPr>
          <p:cNvPr id="11" name="TextBox 10"/>
          <p:cNvSpPr txBox="1"/>
          <p:nvPr/>
        </p:nvSpPr>
        <p:spPr>
          <a:xfrm>
            <a:off x="599258" y="3827124"/>
            <a:ext cx="1293223" cy="769441"/>
          </a:xfrm>
          <a:prstGeom prst="rect">
            <a:avLst/>
          </a:prstGeom>
          <a:solidFill>
            <a:schemeClr val="accent5">
              <a:lumMod val="20000"/>
              <a:lumOff val="80000"/>
            </a:schemeClr>
          </a:solidFill>
        </p:spPr>
        <p:txBody>
          <a:bodyPr wrap="square" rtlCol="0">
            <a:spAutoFit/>
          </a:bodyPr>
          <a:lstStyle/>
          <a:p>
            <a:r>
              <a:rPr lang="en-US" sz="4400" dirty="0" smtClean="0"/>
              <a:t>with</a:t>
            </a:r>
            <a:endParaRPr lang="en-US" sz="4400" dirty="0"/>
          </a:p>
        </p:txBody>
      </p:sp>
      <p:sp>
        <p:nvSpPr>
          <p:cNvPr id="12" name="TextBox 11"/>
          <p:cNvSpPr txBox="1"/>
          <p:nvPr/>
        </p:nvSpPr>
        <p:spPr>
          <a:xfrm>
            <a:off x="8334103" y="3827125"/>
            <a:ext cx="705394" cy="769441"/>
          </a:xfrm>
          <a:prstGeom prst="rect">
            <a:avLst/>
          </a:prstGeom>
          <a:solidFill>
            <a:schemeClr val="accent5">
              <a:lumMod val="20000"/>
              <a:lumOff val="80000"/>
            </a:schemeClr>
          </a:solidFill>
        </p:spPr>
        <p:txBody>
          <a:bodyPr wrap="square" rtlCol="0">
            <a:spAutoFit/>
          </a:bodyPr>
          <a:lstStyle/>
          <a:p>
            <a:r>
              <a:rPr lang="en-US" sz="4400" i="1" dirty="0" smtClean="0"/>
              <a:t>to</a:t>
            </a:r>
            <a:endParaRPr lang="en-US" sz="4400" i="1" dirty="0"/>
          </a:p>
        </p:txBody>
      </p:sp>
      <p:sp>
        <p:nvSpPr>
          <p:cNvPr id="13" name="TextBox 12"/>
          <p:cNvSpPr txBox="1"/>
          <p:nvPr/>
        </p:nvSpPr>
        <p:spPr>
          <a:xfrm>
            <a:off x="8085908" y="4403042"/>
            <a:ext cx="953589" cy="769441"/>
          </a:xfrm>
          <a:prstGeom prst="rect">
            <a:avLst/>
          </a:prstGeom>
          <a:solidFill>
            <a:schemeClr val="accent5">
              <a:lumMod val="20000"/>
              <a:lumOff val="80000"/>
            </a:schemeClr>
          </a:solidFill>
        </p:spPr>
        <p:txBody>
          <a:bodyPr wrap="square" rtlCol="0">
            <a:spAutoFit/>
          </a:bodyPr>
          <a:lstStyle/>
          <a:p>
            <a:r>
              <a:rPr lang="en-US" sz="4400" i="1" dirty="0" smtClean="0"/>
              <a:t>in</a:t>
            </a:r>
            <a:endParaRPr lang="en-US" sz="4400" i="1" dirty="0"/>
          </a:p>
        </p:txBody>
      </p:sp>
      <p:sp>
        <p:nvSpPr>
          <p:cNvPr id="14" name="TextBox 13"/>
          <p:cNvSpPr txBox="1"/>
          <p:nvPr/>
        </p:nvSpPr>
        <p:spPr>
          <a:xfrm>
            <a:off x="4761412" y="5068389"/>
            <a:ext cx="770709" cy="769441"/>
          </a:xfrm>
          <a:prstGeom prst="rect">
            <a:avLst/>
          </a:prstGeom>
          <a:solidFill>
            <a:schemeClr val="accent5">
              <a:lumMod val="20000"/>
              <a:lumOff val="80000"/>
            </a:schemeClr>
          </a:solidFill>
        </p:spPr>
        <p:txBody>
          <a:bodyPr wrap="square" rtlCol="0">
            <a:spAutoFit/>
          </a:bodyPr>
          <a:lstStyle/>
          <a:p>
            <a:r>
              <a:rPr lang="en-US" sz="4400" i="1" dirty="0" smtClean="0"/>
              <a:t>by</a:t>
            </a:r>
            <a:endParaRPr lang="en-US" sz="4400" i="1" dirty="0"/>
          </a:p>
        </p:txBody>
      </p:sp>
      <p:sp>
        <p:nvSpPr>
          <p:cNvPr id="15" name="TextBox 14"/>
          <p:cNvSpPr txBox="1"/>
          <p:nvPr/>
        </p:nvSpPr>
        <p:spPr>
          <a:xfrm>
            <a:off x="3694030" y="5414840"/>
            <a:ext cx="692331" cy="769441"/>
          </a:xfrm>
          <a:prstGeom prst="rect">
            <a:avLst/>
          </a:prstGeom>
          <a:solidFill>
            <a:schemeClr val="accent5">
              <a:lumMod val="20000"/>
              <a:lumOff val="80000"/>
            </a:schemeClr>
          </a:solidFill>
        </p:spPr>
        <p:txBody>
          <a:bodyPr wrap="square" rtlCol="0">
            <a:spAutoFit/>
          </a:bodyPr>
          <a:lstStyle/>
          <a:p>
            <a:r>
              <a:rPr lang="en-US" sz="4400" i="1" dirty="0" smtClean="0"/>
              <a:t>in</a:t>
            </a:r>
            <a:endParaRPr lang="en-US" sz="4400" i="1" dirty="0"/>
          </a:p>
        </p:txBody>
      </p:sp>
    </p:spTree>
    <p:extLst>
      <p:ext uri="{BB962C8B-B14F-4D97-AF65-F5344CB8AC3E}">
        <p14:creationId xmlns:p14="http://schemas.microsoft.com/office/powerpoint/2010/main" val="4184412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ppt_x"/>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additive="base">
                                        <p:cTn id="55" dur="500" fill="hold"/>
                                        <p:tgtEl>
                                          <p:spTgt spid="11"/>
                                        </p:tgtEl>
                                        <p:attrNameLst>
                                          <p:attrName>ppt_x</p:attrName>
                                        </p:attrNameLst>
                                      </p:cBhvr>
                                      <p:tavLst>
                                        <p:tav tm="0">
                                          <p:val>
                                            <p:strVal val="#ppt_x"/>
                                          </p:val>
                                        </p:tav>
                                        <p:tav tm="100000">
                                          <p:val>
                                            <p:strVal val="#ppt_x"/>
                                          </p:val>
                                        </p:tav>
                                      </p:tavLst>
                                    </p:anim>
                                    <p:anim calcmode="lin" valueType="num">
                                      <p:cBhvr additive="base">
                                        <p:cTn id="5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500" fill="hold"/>
                                        <p:tgtEl>
                                          <p:spTgt spid="13"/>
                                        </p:tgtEl>
                                        <p:attrNameLst>
                                          <p:attrName>ppt_x</p:attrName>
                                        </p:attrNameLst>
                                      </p:cBhvr>
                                      <p:tavLst>
                                        <p:tav tm="0">
                                          <p:val>
                                            <p:strVal val="#ppt_x"/>
                                          </p:val>
                                        </p:tav>
                                        <p:tav tm="100000">
                                          <p:val>
                                            <p:strVal val="#ppt_x"/>
                                          </p:val>
                                        </p:tav>
                                      </p:tavLst>
                                    </p:anim>
                                    <p:anim calcmode="lin" valueType="num">
                                      <p:cBhvr additive="base">
                                        <p:cTn id="6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ppt_x"/>
                                          </p:val>
                                        </p:tav>
                                        <p:tav tm="100000">
                                          <p:val>
                                            <p:strVal val="#ppt_x"/>
                                          </p:val>
                                        </p:tav>
                                      </p:tavLst>
                                    </p:anim>
                                    <p:anim calcmode="lin" valueType="num">
                                      <p:cBhvr additive="base">
                                        <p:cTn id="7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additive="base">
                                        <p:cTn id="79" dur="500" fill="hold"/>
                                        <p:tgtEl>
                                          <p:spTgt spid="15"/>
                                        </p:tgtEl>
                                        <p:attrNameLst>
                                          <p:attrName>ppt_x</p:attrName>
                                        </p:attrNameLst>
                                      </p:cBhvr>
                                      <p:tavLst>
                                        <p:tav tm="0">
                                          <p:val>
                                            <p:strVal val="#ppt_x"/>
                                          </p:val>
                                        </p:tav>
                                        <p:tav tm="100000">
                                          <p:val>
                                            <p:strVal val="#ppt_x"/>
                                          </p:val>
                                        </p:tav>
                                      </p:tavLst>
                                    </p:anim>
                                    <p:anim calcmode="lin" valueType="num">
                                      <p:cBhvr additive="base">
                                        <p:cTn id="8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4134119" y="141668"/>
            <a:ext cx="7559898" cy="65811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Oval 3"/>
          <p:cNvSpPr/>
          <p:nvPr/>
        </p:nvSpPr>
        <p:spPr>
          <a:xfrm>
            <a:off x="-257577" y="141668"/>
            <a:ext cx="4559123" cy="5112914"/>
          </a:xfrm>
          <a:prstGeom prst="ellipse">
            <a:avLst/>
          </a:prstGeom>
          <a:solidFill>
            <a:schemeClr val="accent4">
              <a:lumMod val="20000"/>
              <a:lumOff val="80000"/>
            </a:schemeClr>
          </a:solidFill>
          <a:scene3d>
            <a:camera prst="isometricLeftDown"/>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chemeClr val="tx1"/>
                </a:solidFill>
              </a:rPr>
              <a:t> LET’S SEE AGAIN.</a:t>
            </a:r>
            <a:endParaRPr lang="en-US" sz="5400" dirty="0">
              <a:solidFill>
                <a:schemeClr val="tx1"/>
              </a:solidFill>
            </a:endParaRPr>
          </a:p>
        </p:txBody>
      </p:sp>
    </p:spTree>
    <p:extLst>
      <p:ext uri="{BB962C8B-B14F-4D97-AF65-F5344CB8AC3E}">
        <p14:creationId xmlns:p14="http://schemas.microsoft.com/office/powerpoint/2010/main" val="6818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1030310"/>
            <a:ext cx="12192000"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sp>
        <p:nvSpPr>
          <p:cNvPr id="4" name="Horizontal Scroll 3"/>
          <p:cNvSpPr/>
          <p:nvPr/>
        </p:nvSpPr>
        <p:spPr>
          <a:xfrm>
            <a:off x="3103809" y="90152"/>
            <a:ext cx="5283490" cy="1374234"/>
          </a:xfrm>
          <a:prstGeom prst="horizontalScroll">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dirty="0" smtClean="0">
                <a:solidFill>
                  <a:srgbClr val="002060"/>
                </a:solidFill>
              </a:rPr>
              <a:t>HOME WORK</a:t>
            </a:r>
            <a:endParaRPr lang="en-US" sz="6000" dirty="0">
              <a:solidFill>
                <a:srgbClr val="002060"/>
              </a:solidFill>
            </a:endParaRPr>
          </a:p>
        </p:txBody>
      </p:sp>
      <p:sp>
        <p:nvSpPr>
          <p:cNvPr id="5" name="TextBox 4"/>
          <p:cNvSpPr txBox="1"/>
          <p:nvPr/>
        </p:nvSpPr>
        <p:spPr>
          <a:xfrm>
            <a:off x="0" y="1514912"/>
            <a:ext cx="11578107" cy="769441"/>
          </a:xfrm>
          <a:prstGeom prst="rect">
            <a:avLst/>
          </a:prstGeom>
          <a:noFill/>
        </p:spPr>
        <p:txBody>
          <a:bodyPr wrap="square" rtlCol="0">
            <a:spAutoFit/>
          </a:bodyPr>
          <a:lstStyle/>
          <a:p>
            <a:r>
              <a:rPr lang="en-US" sz="4400" dirty="0" smtClean="0"/>
              <a:t>Fill in the blank with suitable prepositions.</a:t>
            </a:r>
            <a:endParaRPr lang="en-US" sz="4400" dirty="0"/>
          </a:p>
        </p:txBody>
      </p:sp>
      <p:sp>
        <p:nvSpPr>
          <p:cNvPr id="6" name="TextBox 5"/>
          <p:cNvSpPr txBox="1"/>
          <p:nvPr/>
        </p:nvSpPr>
        <p:spPr>
          <a:xfrm>
            <a:off x="218942" y="2614410"/>
            <a:ext cx="11663554" cy="3170099"/>
          </a:xfrm>
          <a:prstGeom prst="rect">
            <a:avLst/>
          </a:prstGeom>
          <a:noFill/>
        </p:spPr>
        <p:txBody>
          <a:bodyPr wrap="square" rtlCol="0">
            <a:spAutoFit/>
          </a:bodyPr>
          <a:lstStyle/>
          <a:p>
            <a:r>
              <a:rPr lang="en-US" sz="4000" dirty="0" smtClean="0"/>
              <a:t>Mr. Roy is going …………office……..foot. Every day he goes to office ……rickshaw. But today he is going there …foot because today is a hortal day. He does not like it because hortal causes a lot……suffering ……the common people.</a:t>
            </a:r>
            <a:endParaRPr lang="en-US" sz="4000" dirty="0"/>
          </a:p>
        </p:txBody>
      </p:sp>
    </p:spTree>
    <p:extLst>
      <p:ext uri="{BB962C8B-B14F-4D97-AF65-F5344CB8AC3E}">
        <p14:creationId xmlns:p14="http://schemas.microsoft.com/office/powerpoint/2010/main" val="89504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 calcmode="lin" valueType="num">
                                      <p:cBhvr additive="base">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 calcmode="lin" valueType="num">
                                      <p:cBhvr additive="base">
                                        <p:cTn id="19"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1442435" y="991673"/>
            <a:ext cx="9105362" cy="5074276"/>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endParaRPr lang="en-GB" sz="2800" dirty="0"/>
          </a:p>
        </p:txBody>
      </p:sp>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artisticTexturizer/>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514787" y="631266"/>
            <a:ext cx="7367452" cy="47810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TextBox 3"/>
          <p:cNvSpPr txBox="1"/>
          <p:nvPr/>
        </p:nvSpPr>
        <p:spPr>
          <a:xfrm>
            <a:off x="5146582" y="1821440"/>
            <a:ext cx="3017520" cy="1200329"/>
          </a:xfrm>
          <a:prstGeom prst="rect">
            <a:avLst/>
          </a:prstGeom>
          <a:noFill/>
        </p:spPr>
        <p:txBody>
          <a:bodyPr wrap="square" rtlCol="0">
            <a:spAutoFit/>
          </a:bodyPr>
          <a:lstStyle/>
          <a:p>
            <a:r>
              <a:rPr lang="en-US" sz="7200" dirty="0" smtClean="0">
                <a:solidFill>
                  <a:srgbClr val="FFFF00"/>
                </a:solidFill>
              </a:rPr>
              <a:t>Thanks </a:t>
            </a:r>
            <a:endParaRPr lang="en-US" sz="7200" dirty="0">
              <a:solidFill>
                <a:srgbClr val="FFFF00"/>
              </a:solidFill>
            </a:endParaRPr>
          </a:p>
        </p:txBody>
      </p:sp>
      <p:graphicFrame>
        <p:nvGraphicFramePr>
          <p:cNvPr id="5" name="Object 4">
            <a:hlinkClick r:id="" action="ppaction://noaction">
              <a:snd r:embed="rId5" name="applause.wav"/>
            </a:hlinkClick>
          </p:cNvPr>
          <p:cNvGraphicFramePr>
            <a:graphicFrameLocks noChangeAspect="1"/>
          </p:cNvGraphicFramePr>
          <p:nvPr>
            <p:extLst>
              <p:ext uri="{D42A27DB-BD31-4B8C-83A1-F6EECF244321}">
                <p14:modId xmlns:p14="http://schemas.microsoft.com/office/powerpoint/2010/main" val="2178336807"/>
              </p:ext>
            </p:extLst>
          </p:nvPr>
        </p:nvGraphicFramePr>
        <p:xfrm>
          <a:off x="9797043" y="4210341"/>
          <a:ext cx="454025" cy="490537"/>
        </p:xfrm>
        <a:graphic>
          <a:graphicData uri="http://schemas.openxmlformats.org/presentationml/2006/ole">
            <mc:AlternateContent xmlns:mc="http://schemas.openxmlformats.org/markup-compatibility/2006">
              <mc:Choice xmlns:v="urn:schemas-microsoft-com:vml" Requires="v">
                <p:oleObj spid="_x0000_s1033" name="Packager Shell Object" showAsIcon="1" r:id="rId6" imgW="453240" imgH="491040" progId="Package">
                  <p:embed/>
                </p:oleObj>
              </mc:Choice>
              <mc:Fallback>
                <p:oleObj name="Packager Shell Object" showAsIcon="1" r:id="rId6" imgW="453240" imgH="491040" progId="Package">
                  <p:embed/>
                  <p:pic>
                    <p:nvPicPr>
                      <p:cNvPr id="0" name=""/>
                      <p:cNvPicPr/>
                      <p:nvPr/>
                    </p:nvPicPr>
                    <p:blipFill>
                      <a:blip r:embed="rId7"/>
                      <a:stretch>
                        <a:fillRect/>
                      </a:stretch>
                    </p:blipFill>
                    <p:spPr>
                      <a:xfrm>
                        <a:off x="9797043" y="4210341"/>
                        <a:ext cx="454025" cy="490537"/>
                      </a:xfrm>
                      <a:prstGeom prst="rect">
                        <a:avLst/>
                      </a:prstGeom>
                    </p:spPr>
                  </p:pic>
                </p:oleObj>
              </mc:Fallback>
            </mc:AlternateContent>
          </a:graphicData>
        </a:graphic>
      </p:graphicFrame>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976306" y="1974018"/>
            <a:ext cx="2095500" cy="209550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100117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277</TotalTime>
  <Words>1020</Words>
  <Application>Microsoft Office PowerPoint</Application>
  <PresentationFormat>Widescreen</PresentationFormat>
  <Paragraphs>205</Paragraphs>
  <Slides>24</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32" baseType="lpstr">
      <vt:lpstr>Arial</vt:lpstr>
      <vt:lpstr>Bernard MT Condensed</vt:lpstr>
      <vt:lpstr>Calibri</vt:lpstr>
      <vt:lpstr>Garamond</vt:lpstr>
      <vt:lpstr>Times New Roman</vt:lpstr>
      <vt:lpstr>Wingdings</vt:lpstr>
      <vt:lpstr>Organic</vt:lpstr>
      <vt:lpstr>Packager Shell Object</vt:lpstr>
      <vt:lpstr>PowerPoint Presentation</vt:lpstr>
      <vt:lpstr>PowerPoint Presentation</vt:lpstr>
      <vt:lpstr>PowerPoint Presentation</vt:lpstr>
      <vt:lpstr>PowerPoint Presentation</vt:lpstr>
      <vt:lpstr>PowerPoint Presentation</vt:lpstr>
      <vt:lpstr>So, our today’s lesson is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48</cp:revision>
  <dcterms:created xsi:type="dcterms:W3CDTF">2019-10-17T15:22:45Z</dcterms:created>
  <dcterms:modified xsi:type="dcterms:W3CDTF">2019-10-25T14:17:25Z</dcterms:modified>
</cp:coreProperties>
</file>