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58" r:id="rId4"/>
    <p:sldId id="259" r:id="rId5"/>
    <p:sldId id="297" r:id="rId6"/>
    <p:sldId id="260" r:id="rId7"/>
    <p:sldId id="298" r:id="rId8"/>
    <p:sldId id="261" r:id="rId9"/>
    <p:sldId id="262" r:id="rId10"/>
    <p:sldId id="271" r:id="rId11"/>
    <p:sldId id="272" r:id="rId12"/>
    <p:sldId id="273" r:id="rId13"/>
    <p:sldId id="263" r:id="rId14"/>
    <p:sldId id="278" r:id="rId15"/>
    <p:sldId id="279" r:id="rId16"/>
    <p:sldId id="294" r:id="rId17"/>
    <p:sldId id="280" r:id="rId18"/>
    <p:sldId id="270" r:id="rId19"/>
    <p:sldId id="296" r:id="rId20"/>
    <p:sldId id="264" r:id="rId21"/>
    <p:sldId id="288" r:id="rId22"/>
    <p:sldId id="289" r:id="rId23"/>
    <p:sldId id="292" r:id="rId24"/>
    <p:sldId id="291" r:id="rId25"/>
    <p:sldId id="266" r:id="rId26"/>
    <p:sldId id="267" r:id="rId27"/>
    <p:sldId id="268" r:id="rId28"/>
    <p:sldId id="269"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624" autoAdjust="0"/>
  </p:normalViewPr>
  <p:slideViewPr>
    <p:cSldViewPr>
      <p:cViewPr>
        <p:scale>
          <a:sx n="66" d="100"/>
          <a:sy n="66" d="100"/>
        </p:scale>
        <p:origin x="-630"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6D1E0C-B036-4A12-ACC3-36C369679DA9}" type="datetimeFigureOut">
              <a:rPr lang="en-US" smtClean="0"/>
              <a:pPr/>
              <a:t>10/30/2017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CF31F3-F668-49E2-BAA9-53E196F376E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CF31F3-F668-49E2-BAA9-53E196F376E2}" type="slidenum">
              <a:rPr lang="en-US" smtClean="0"/>
              <a:pPr/>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10/30/2017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10/30/2017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10/30/2017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9200" y="304800"/>
            <a:ext cx="6400800" cy="1569660"/>
          </a:xfrm>
          <a:prstGeom prst="rect">
            <a:avLst/>
          </a:prstGeom>
          <a:solidFill>
            <a:srgbClr val="002060"/>
          </a:solidFill>
        </p:spPr>
        <p:txBody>
          <a:bodyPr wrap="square" rtlCol="0">
            <a:spAutoFit/>
          </a:bodyPr>
          <a:lstStyle/>
          <a:p>
            <a:pPr algn="ctr"/>
            <a:r>
              <a:rPr lang="bn-IN" sz="9600" dirty="0" smtClean="0">
                <a:solidFill>
                  <a:srgbClr val="00B0F0"/>
                </a:solidFill>
                <a:latin typeface="NikoshBAN" pitchFamily="2" charset="0"/>
                <a:cs typeface="NikoshBAN" pitchFamily="2" charset="0"/>
              </a:rPr>
              <a:t>স্বাগতম</a:t>
            </a:r>
            <a:endParaRPr lang="en-US" sz="9600" dirty="0">
              <a:solidFill>
                <a:srgbClr val="00B0F0"/>
              </a:solidFill>
              <a:latin typeface="NikoshBAN" pitchFamily="2" charset="0"/>
              <a:cs typeface="NikoshBAN" pitchFamily="2" charset="0"/>
            </a:endParaRPr>
          </a:p>
        </p:txBody>
      </p:sp>
      <p:pic>
        <p:nvPicPr>
          <p:cNvPr id="6" name="Picture 5" descr="20161015173020.jpg"/>
          <p:cNvPicPr>
            <a:picLocks noChangeAspect="1"/>
          </p:cNvPicPr>
          <p:nvPr/>
        </p:nvPicPr>
        <p:blipFill>
          <a:blip r:embed="rId2"/>
          <a:stretch>
            <a:fillRect/>
          </a:stretch>
        </p:blipFill>
        <p:spPr>
          <a:xfrm>
            <a:off x="1524000" y="2590800"/>
            <a:ext cx="6038850" cy="4038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 calcmode="lin" valueType="num">
                                      <p:cBhvr>
                                        <p:cTn id="14" dur="500" fill="hold"/>
                                        <p:tgtEl>
                                          <p:spTgt spid="6"/>
                                        </p:tgtEl>
                                        <p:attrNameLst>
                                          <p:attrName>style.rotation</p:attrName>
                                        </p:attrNameLst>
                                      </p:cBhvr>
                                      <p:tavLst>
                                        <p:tav tm="0">
                                          <p:val>
                                            <p:fltVal val="360"/>
                                          </p:val>
                                        </p:tav>
                                        <p:tav tm="100000">
                                          <p:val>
                                            <p:fltVal val="0"/>
                                          </p:val>
                                        </p:tav>
                                      </p:tavLst>
                                    </p:anim>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304800"/>
            <a:ext cx="6705600" cy="707886"/>
          </a:xfrm>
          <a:prstGeom prst="rect">
            <a:avLst/>
          </a:prstGeom>
          <a:solidFill>
            <a:schemeClr val="accent6">
              <a:lumMod val="40000"/>
              <a:lumOff val="60000"/>
            </a:schemeClr>
          </a:solidFill>
        </p:spPr>
        <p:txBody>
          <a:bodyPr wrap="square" rtlCol="0">
            <a:spAutoFit/>
          </a:bodyPr>
          <a:lstStyle/>
          <a:p>
            <a:pPr algn="ctr"/>
            <a:r>
              <a:rPr lang="bn-BD" sz="4000" dirty="0" smtClean="0">
                <a:latin typeface="NikoshBAN" pitchFamily="2" charset="0"/>
                <a:cs typeface="NikoshBAN" pitchFamily="2" charset="0"/>
              </a:rPr>
              <a:t>নতুন শব্দসমূহের তাহকীক</a:t>
            </a:r>
            <a:endParaRPr lang="en-US" sz="4000" dirty="0">
              <a:latin typeface="NikoshBAN" pitchFamily="2" charset="0"/>
              <a:cs typeface="NikoshBAN" pitchFamily="2" charset="0"/>
            </a:endParaRPr>
          </a:p>
        </p:txBody>
      </p:sp>
      <p:sp>
        <p:nvSpPr>
          <p:cNvPr id="3" name="TextBox 2"/>
          <p:cNvSpPr txBox="1"/>
          <p:nvPr/>
        </p:nvSpPr>
        <p:spPr>
          <a:xfrm>
            <a:off x="6781800" y="1219200"/>
            <a:ext cx="1600200" cy="707886"/>
          </a:xfrm>
          <a:prstGeom prst="rect">
            <a:avLst/>
          </a:prstGeom>
          <a:solidFill>
            <a:schemeClr val="tx2">
              <a:lumMod val="40000"/>
              <a:lumOff val="60000"/>
            </a:schemeClr>
          </a:solidFill>
        </p:spPr>
        <p:txBody>
          <a:bodyPr wrap="square" rtlCol="0">
            <a:spAutoFit/>
          </a:bodyPr>
          <a:lstStyle/>
          <a:p>
            <a:pPr algn="r"/>
            <a:r>
              <a:rPr lang="bn-BD" sz="4000" dirty="0" smtClean="0">
                <a:latin typeface="Arial" pitchFamily="34" charset="0"/>
                <a:cs typeface="Arial" pitchFamily="34" charset="0"/>
              </a:rPr>
              <a:t> </a:t>
            </a:r>
            <a:r>
              <a:rPr lang="ar-SA" sz="4000" dirty="0" smtClean="0">
                <a:latin typeface="Arial" pitchFamily="34" charset="0"/>
                <a:cs typeface="Arial" pitchFamily="34" charset="0"/>
              </a:rPr>
              <a:t>مخزى</a:t>
            </a:r>
            <a:endParaRPr lang="en-US" sz="4000" dirty="0">
              <a:latin typeface="Arial" pitchFamily="34" charset="0"/>
              <a:cs typeface="Arial" pitchFamily="34" charset="0"/>
            </a:endParaRPr>
          </a:p>
        </p:txBody>
      </p:sp>
      <p:sp>
        <p:nvSpPr>
          <p:cNvPr id="4" name="TextBox 3"/>
          <p:cNvSpPr txBox="1"/>
          <p:nvPr/>
        </p:nvSpPr>
        <p:spPr>
          <a:xfrm>
            <a:off x="6629400" y="1981200"/>
            <a:ext cx="1371600" cy="523220"/>
          </a:xfrm>
          <a:prstGeom prst="rect">
            <a:avLst/>
          </a:prstGeom>
          <a:noFill/>
        </p:spPr>
        <p:txBody>
          <a:bodyPr wrap="square" rtlCol="0">
            <a:spAutoFit/>
          </a:bodyPr>
          <a:lstStyle/>
          <a:p>
            <a:pPr algn="r" rtl="1"/>
            <a:r>
              <a:rPr lang="ar-SA" sz="2800" dirty="0" smtClean="0">
                <a:latin typeface="NikoshBAN" pitchFamily="2" charset="0"/>
                <a:cs typeface="NikoshBAN" pitchFamily="2" charset="0"/>
              </a:rPr>
              <a:t> </a:t>
            </a:r>
            <a:r>
              <a:rPr lang="ar-SA" sz="2800" dirty="0" smtClean="0">
                <a:latin typeface="Arial" pitchFamily="34" charset="0"/>
                <a:cs typeface="Arial" pitchFamily="34" charset="0"/>
              </a:rPr>
              <a:t>الصيغة</a:t>
            </a:r>
            <a:r>
              <a:rPr lang="bn-BD" sz="2800" dirty="0" smtClean="0">
                <a:latin typeface="Arial" pitchFamily="34" charset="0"/>
                <a:cs typeface="Arial" pitchFamily="34" charset="0"/>
              </a:rPr>
              <a:t>	</a:t>
            </a:r>
            <a:r>
              <a:rPr lang="ar-SA" sz="2800" dirty="0" smtClean="0">
                <a:latin typeface="Arial" pitchFamily="34" charset="0"/>
                <a:cs typeface="Arial" pitchFamily="34" charset="0"/>
              </a:rPr>
              <a:t>:</a:t>
            </a:r>
            <a:endParaRPr lang="en-US" sz="2800" dirty="0">
              <a:latin typeface="NikoshBAN" pitchFamily="2" charset="0"/>
              <a:cs typeface="NikoshBAN" pitchFamily="2" charset="0"/>
            </a:endParaRPr>
          </a:p>
        </p:txBody>
      </p:sp>
      <p:sp>
        <p:nvSpPr>
          <p:cNvPr id="5" name="TextBox 4"/>
          <p:cNvSpPr txBox="1"/>
          <p:nvPr/>
        </p:nvSpPr>
        <p:spPr>
          <a:xfrm>
            <a:off x="6705600" y="2590800"/>
            <a:ext cx="1371600" cy="523220"/>
          </a:xfrm>
          <a:prstGeom prst="rect">
            <a:avLst/>
          </a:prstGeom>
          <a:noFill/>
        </p:spPr>
        <p:txBody>
          <a:bodyPr wrap="square" rtlCol="0">
            <a:spAutoFit/>
          </a:bodyPr>
          <a:lstStyle/>
          <a:p>
            <a:pPr algn="r"/>
            <a:r>
              <a:rPr lang="ar-SA" sz="2800" dirty="0" smtClean="0">
                <a:latin typeface="Arial" pitchFamily="34" charset="0"/>
                <a:cs typeface="Arial" pitchFamily="34" charset="0"/>
              </a:rPr>
              <a:t> البحث:</a:t>
            </a:r>
            <a:endParaRPr lang="en-US" sz="2800" dirty="0">
              <a:latin typeface="Arial" pitchFamily="34" charset="0"/>
              <a:cs typeface="Arial" pitchFamily="34" charset="0"/>
            </a:endParaRPr>
          </a:p>
        </p:txBody>
      </p:sp>
      <p:sp>
        <p:nvSpPr>
          <p:cNvPr id="6" name="TextBox 5"/>
          <p:cNvSpPr txBox="1"/>
          <p:nvPr/>
        </p:nvSpPr>
        <p:spPr>
          <a:xfrm>
            <a:off x="6705600" y="3200400"/>
            <a:ext cx="1371600" cy="523220"/>
          </a:xfrm>
          <a:prstGeom prst="rect">
            <a:avLst/>
          </a:prstGeom>
          <a:noFill/>
        </p:spPr>
        <p:txBody>
          <a:bodyPr wrap="square" rtlCol="0">
            <a:spAutoFit/>
          </a:bodyPr>
          <a:lstStyle/>
          <a:p>
            <a:pPr algn="r"/>
            <a:r>
              <a:rPr lang="ar-SA" sz="2800" dirty="0" smtClean="0">
                <a:latin typeface="Arial" pitchFamily="34" charset="0"/>
                <a:cs typeface="Arial" pitchFamily="34" charset="0"/>
              </a:rPr>
              <a:t> الباب:</a:t>
            </a:r>
            <a:endParaRPr lang="en-US" sz="2800" dirty="0">
              <a:latin typeface="Arial" pitchFamily="34" charset="0"/>
              <a:cs typeface="Arial" pitchFamily="34" charset="0"/>
            </a:endParaRPr>
          </a:p>
        </p:txBody>
      </p:sp>
      <p:sp>
        <p:nvSpPr>
          <p:cNvPr id="7" name="TextBox 6"/>
          <p:cNvSpPr txBox="1"/>
          <p:nvPr/>
        </p:nvSpPr>
        <p:spPr>
          <a:xfrm>
            <a:off x="6553200" y="3886200"/>
            <a:ext cx="1524000" cy="523220"/>
          </a:xfrm>
          <a:prstGeom prst="rect">
            <a:avLst/>
          </a:prstGeom>
          <a:noFill/>
        </p:spPr>
        <p:txBody>
          <a:bodyPr wrap="square" rtlCol="0">
            <a:spAutoFit/>
          </a:bodyPr>
          <a:lstStyle/>
          <a:p>
            <a:pPr algn="r"/>
            <a:r>
              <a:rPr lang="ar-SA" sz="2800" dirty="0" smtClean="0">
                <a:latin typeface="Arial" pitchFamily="34" charset="0"/>
                <a:cs typeface="Arial" pitchFamily="34" charset="0"/>
              </a:rPr>
              <a:t> المصدر:</a:t>
            </a:r>
            <a:endParaRPr lang="en-US" sz="2800" dirty="0">
              <a:latin typeface="Arial" pitchFamily="34" charset="0"/>
              <a:cs typeface="Arial" pitchFamily="34" charset="0"/>
            </a:endParaRPr>
          </a:p>
        </p:txBody>
      </p:sp>
      <p:sp>
        <p:nvSpPr>
          <p:cNvPr id="8" name="TextBox 7"/>
          <p:cNvSpPr txBox="1"/>
          <p:nvPr/>
        </p:nvSpPr>
        <p:spPr>
          <a:xfrm>
            <a:off x="6705600" y="4572000"/>
            <a:ext cx="1371600" cy="523220"/>
          </a:xfrm>
          <a:prstGeom prst="rect">
            <a:avLst/>
          </a:prstGeom>
          <a:noFill/>
        </p:spPr>
        <p:txBody>
          <a:bodyPr wrap="square" rtlCol="0">
            <a:spAutoFit/>
          </a:bodyPr>
          <a:lstStyle/>
          <a:p>
            <a:pPr algn="r"/>
            <a:r>
              <a:rPr lang="ar-SA" sz="2800" dirty="0" smtClean="0">
                <a:latin typeface="Arial" pitchFamily="34" charset="0"/>
                <a:cs typeface="Arial" pitchFamily="34" charset="0"/>
              </a:rPr>
              <a:t> المادة:</a:t>
            </a:r>
            <a:endParaRPr lang="en-US" sz="2800" dirty="0">
              <a:latin typeface="Arial" pitchFamily="34" charset="0"/>
              <a:cs typeface="Arial" pitchFamily="34" charset="0"/>
            </a:endParaRPr>
          </a:p>
        </p:txBody>
      </p:sp>
      <p:sp>
        <p:nvSpPr>
          <p:cNvPr id="9" name="TextBox 8"/>
          <p:cNvSpPr txBox="1"/>
          <p:nvPr/>
        </p:nvSpPr>
        <p:spPr>
          <a:xfrm>
            <a:off x="2819400" y="1981200"/>
            <a:ext cx="3124200" cy="523220"/>
          </a:xfrm>
          <a:prstGeom prst="rect">
            <a:avLst/>
          </a:prstGeom>
          <a:noFill/>
        </p:spPr>
        <p:txBody>
          <a:bodyPr wrap="square" rtlCol="0">
            <a:spAutoFit/>
          </a:bodyPr>
          <a:lstStyle/>
          <a:p>
            <a:pPr algn="r"/>
            <a:r>
              <a:rPr lang="ar-SA" sz="2800" dirty="0" smtClean="0">
                <a:latin typeface="NikoshBAN" pitchFamily="2" charset="0"/>
                <a:cs typeface="NikoshBAN" pitchFamily="2" charset="0"/>
              </a:rPr>
              <a:t> </a:t>
            </a:r>
            <a:r>
              <a:rPr lang="ar-SA" sz="2800" dirty="0" smtClean="0">
                <a:latin typeface="Arial" pitchFamily="34" charset="0"/>
                <a:cs typeface="Arial" pitchFamily="34" charset="0"/>
              </a:rPr>
              <a:t>جمع مذكر </a:t>
            </a:r>
            <a:endParaRPr lang="en-US" sz="2800" dirty="0">
              <a:latin typeface="NikoshBAN" pitchFamily="2" charset="0"/>
              <a:cs typeface="NikoshBAN" pitchFamily="2" charset="0"/>
            </a:endParaRPr>
          </a:p>
        </p:txBody>
      </p:sp>
      <p:sp>
        <p:nvSpPr>
          <p:cNvPr id="10" name="TextBox 9"/>
          <p:cNvSpPr txBox="1"/>
          <p:nvPr/>
        </p:nvSpPr>
        <p:spPr>
          <a:xfrm>
            <a:off x="3962400" y="4572000"/>
            <a:ext cx="2133600" cy="523220"/>
          </a:xfrm>
          <a:prstGeom prst="rect">
            <a:avLst/>
          </a:prstGeom>
          <a:noFill/>
        </p:spPr>
        <p:txBody>
          <a:bodyPr wrap="square" rtlCol="0">
            <a:spAutoFit/>
          </a:bodyPr>
          <a:lstStyle/>
          <a:p>
            <a:pPr algn="r"/>
            <a:r>
              <a:rPr lang="ar-SA" sz="2800" dirty="0" smtClean="0">
                <a:latin typeface="NikoshBAN" pitchFamily="2" charset="0"/>
                <a:cs typeface="NikoshBAN" pitchFamily="2" charset="0"/>
              </a:rPr>
              <a:t> </a:t>
            </a:r>
            <a:r>
              <a:rPr lang="ar-SA" sz="2800" dirty="0" smtClean="0">
                <a:latin typeface="Arial" pitchFamily="34" charset="0"/>
                <a:cs typeface="Arial" pitchFamily="34" charset="0"/>
              </a:rPr>
              <a:t>خ – ز - ى</a:t>
            </a:r>
            <a:endParaRPr lang="en-US" sz="2800" dirty="0">
              <a:latin typeface="NikoshBAN" pitchFamily="2" charset="0"/>
              <a:cs typeface="NikoshBAN" pitchFamily="2" charset="0"/>
            </a:endParaRPr>
          </a:p>
        </p:txBody>
      </p:sp>
      <p:sp>
        <p:nvSpPr>
          <p:cNvPr id="11" name="TextBox 10"/>
          <p:cNvSpPr txBox="1"/>
          <p:nvPr/>
        </p:nvSpPr>
        <p:spPr>
          <a:xfrm>
            <a:off x="3810000" y="3276600"/>
            <a:ext cx="2133600" cy="523220"/>
          </a:xfrm>
          <a:prstGeom prst="rect">
            <a:avLst/>
          </a:prstGeom>
          <a:noFill/>
        </p:spPr>
        <p:txBody>
          <a:bodyPr wrap="square" rtlCol="0">
            <a:spAutoFit/>
          </a:bodyPr>
          <a:lstStyle/>
          <a:p>
            <a:pPr algn="r"/>
            <a:r>
              <a:rPr lang="ar-SA" sz="2800" dirty="0" smtClean="0">
                <a:latin typeface="Arial" pitchFamily="34" charset="0"/>
                <a:cs typeface="Arial" pitchFamily="34" charset="0"/>
              </a:rPr>
              <a:t>افعال</a:t>
            </a:r>
            <a:endParaRPr lang="en-US" sz="2800" dirty="0">
              <a:latin typeface="Arial" pitchFamily="34" charset="0"/>
              <a:cs typeface="Arial" pitchFamily="34" charset="0"/>
            </a:endParaRPr>
          </a:p>
        </p:txBody>
      </p:sp>
      <p:sp>
        <p:nvSpPr>
          <p:cNvPr id="12" name="TextBox 11"/>
          <p:cNvSpPr txBox="1"/>
          <p:nvPr/>
        </p:nvSpPr>
        <p:spPr>
          <a:xfrm>
            <a:off x="3886200" y="3962400"/>
            <a:ext cx="2133600" cy="523220"/>
          </a:xfrm>
          <a:prstGeom prst="rect">
            <a:avLst/>
          </a:prstGeom>
          <a:noFill/>
        </p:spPr>
        <p:txBody>
          <a:bodyPr wrap="square" rtlCol="0">
            <a:spAutoFit/>
          </a:bodyPr>
          <a:lstStyle/>
          <a:p>
            <a:pPr algn="r"/>
            <a:r>
              <a:rPr lang="ar-SA" sz="2800" dirty="0" smtClean="0">
                <a:latin typeface="NikoshBAN" pitchFamily="2" charset="0"/>
                <a:cs typeface="NikoshBAN" pitchFamily="2" charset="0"/>
              </a:rPr>
              <a:t>ا</a:t>
            </a:r>
            <a:r>
              <a:rPr lang="ar-SA" sz="2800" dirty="0" smtClean="0">
                <a:latin typeface="Arial" pitchFamily="34" charset="0"/>
                <a:cs typeface="Arial" pitchFamily="34" charset="0"/>
              </a:rPr>
              <a:t>لاخزاء</a:t>
            </a:r>
            <a:endParaRPr lang="en-US" sz="2800" dirty="0">
              <a:latin typeface="Arial" pitchFamily="34" charset="0"/>
              <a:cs typeface="Arial" pitchFamily="34" charset="0"/>
            </a:endParaRPr>
          </a:p>
        </p:txBody>
      </p:sp>
      <p:sp>
        <p:nvSpPr>
          <p:cNvPr id="13" name="TextBox 12"/>
          <p:cNvSpPr txBox="1"/>
          <p:nvPr/>
        </p:nvSpPr>
        <p:spPr>
          <a:xfrm>
            <a:off x="1524000" y="2667000"/>
            <a:ext cx="4419600" cy="523220"/>
          </a:xfrm>
          <a:prstGeom prst="rect">
            <a:avLst/>
          </a:prstGeom>
          <a:noFill/>
        </p:spPr>
        <p:txBody>
          <a:bodyPr wrap="square" rtlCol="0">
            <a:spAutoFit/>
          </a:bodyPr>
          <a:lstStyle/>
          <a:p>
            <a:pPr algn="r"/>
            <a:r>
              <a:rPr lang="ar-SA" sz="2800" dirty="0" smtClean="0">
                <a:latin typeface="NikoshBAN" pitchFamily="2" charset="0"/>
                <a:cs typeface="NikoshBAN" pitchFamily="2" charset="0"/>
              </a:rPr>
              <a:t>اسم فاعل</a:t>
            </a:r>
            <a:endParaRPr lang="en-US" sz="2800" dirty="0">
              <a:latin typeface="NikoshBAN" pitchFamily="2" charset="0"/>
              <a:cs typeface="NikoshBAN" pitchFamily="2" charset="0"/>
            </a:endParaRPr>
          </a:p>
        </p:txBody>
      </p:sp>
      <p:sp>
        <p:nvSpPr>
          <p:cNvPr id="14" name="TextBox 13"/>
          <p:cNvSpPr txBox="1"/>
          <p:nvPr/>
        </p:nvSpPr>
        <p:spPr>
          <a:xfrm>
            <a:off x="6629400" y="5181600"/>
            <a:ext cx="1371600" cy="523220"/>
          </a:xfrm>
          <a:prstGeom prst="rect">
            <a:avLst/>
          </a:prstGeom>
          <a:noFill/>
        </p:spPr>
        <p:txBody>
          <a:bodyPr wrap="square" rtlCol="0">
            <a:spAutoFit/>
          </a:bodyPr>
          <a:lstStyle/>
          <a:p>
            <a:pPr algn="r"/>
            <a:r>
              <a:rPr lang="ar-SA" sz="2800" dirty="0" smtClean="0">
                <a:latin typeface="Arial" pitchFamily="34" charset="0"/>
                <a:cs typeface="Arial" pitchFamily="34" charset="0"/>
              </a:rPr>
              <a:t> الجنس:</a:t>
            </a:r>
            <a:endParaRPr lang="en-US" sz="2800" dirty="0">
              <a:latin typeface="Arial" pitchFamily="34" charset="0"/>
              <a:cs typeface="Arial" pitchFamily="34" charset="0"/>
            </a:endParaRPr>
          </a:p>
        </p:txBody>
      </p:sp>
      <p:sp>
        <p:nvSpPr>
          <p:cNvPr id="15" name="TextBox 14"/>
          <p:cNvSpPr txBox="1"/>
          <p:nvPr/>
        </p:nvSpPr>
        <p:spPr>
          <a:xfrm>
            <a:off x="6705600" y="6019800"/>
            <a:ext cx="1371600" cy="523220"/>
          </a:xfrm>
          <a:prstGeom prst="rect">
            <a:avLst/>
          </a:prstGeom>
          <a:noFill/>
        </p:spPr>
        <p:txBody>
          <a:bodyPr wrap="square" rtlCol="0">
            <a:spAutoFit/>
          </a:bodyPr>
          <a:lstStyle/>
          <a:p>
            <a:pPr algn="r"/>
            <a:r>
              <a:rPr lang="ar-SA" sz="2800" dirty="0" smtClean="0">
                <a:latin typeface="Arial" pitchFamily="34" charset="0"/>
                <a:cs typeface="Arial" pitchFamily="34" charset="0"/>
              </a:rPr>
              <a:t> المعنى:</a:t>
            </a:r>
            <a:endParaRPr lang="en-US" sz="2800" dirty="0">
              <a:latin typeface="Arial" pitchFamily="34" charset="0"/>
              <a:cs typeface="Arial" pitchFamily="34" charset="0"/>
            </a:endParaRPr>
          </a:p>
        </p:txBody>
      </p:sp>
      <p:sp>
        <p:nvSpPr>
          <p:cNvPr id="16" name="TextBox 15"/>
          <p:cNvSpPr txBox="1"/>
          <p:nvPr/>
        </p:nvSpPr>
        <p:spPr>
          <a:xfrm>
            <a:off x="3886200" y="5257800"/>
            <a:ext cx="2133600" cy="523220"/>
          </a:xfrm>
          <a:prstGeom prst="rect">
            <a:avLst/>
          </a:prstGeom>
          <a:noFill/>
        </p:spPr>
        <p:txBody>
          <a:bodyPr wrap="square" rtlCol="0">
            <a:spAutoFit/>
          </a:bodyPr>
          <a:lstStyle/>
          <a:p>
            <a:pPr algn="r"/>
            <a:r>
              <a:rPr lang="ar-SA" sz="2800" dirty="0" smtClean="0">
                <a:latin typeface="Arial" pitchFamily="34" charset="0"/>
                <a:cs typeface="Arial" pitchFamily="34" charset="0"/>
              </a:rPr>
              <a:t>ناقص يائى</a:t>
            </a:r>
            <a:endParaRPr lang="en-US" sz="2800" dirty="0">
              <a:latin typeface="Arial" pitchFamily="34" charset="0"/>
              <a:cs typeface="Arial" pitchFamily="34" charset="0"/>
            </a:endParaRPr>
          </a:p>
        </p:txBody>
      </p:sp>
      <p:sp>
        <p:nvSpPr>
          <p:cNvPr id="17" name="TextBox 16"/>
          <p:cNvSpPr txBox="1"/>
          <p:nvPr/>
        </p:nvSpPr>
        <p:spPr>
          <a:xfrm>
            <a:off x="2895600" y="5943600"/>
            <a:ext cx="3200400" cy="523220"/>
          </a:xfrm>
          <a:prstGeom prst="rect">
            <a:avLst/>
          </a:prstGeom>
          <a:noFill/>
        </p:spPr>
        <p:txBody>
          <a:bodyPr wrap="square" rtlCol="0">
            <a:spAutoFit/>
          </a:bodyPr>
          <a:lstStyle/>
          <a:p>
            <a:pPr algn="r"/>
            <a:r>
              <a:rPr lang="ar-SA" sz="2800" dirty="0" smtClean="0">
                <a:latin typeface="NikoshBAN" pitchFamily="2" charset="0"/>
                <a:cs typeface="NikoshBAN" pitchFamily="2" charset="0"/>
              </a:rPr>
              <a:t> </a:t>
            </a:r>
            <a:r>
              <a:rPr lang="bn-BD" sz="2800" dirty="0" smtClean="0">
                <a:latin typeface="NikoshBAN" pitchFamily="2" charset="0"/>
                <a:cs typeface="NikoshBAN" pitchFamily="2" charset="0"/>
              </a:rPr>
              <a:t> অপমানকারী </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additive="base">
                                        <p:cTn id="55" dur="500" fill="hold"/>
                                        <p:tgtEl>
                                          <p:spTgt spid="8"/>
                                        </p:tgtEl>
                                        <p:attrNameLst>
                                          <p:attrName>ppt_x</p:attrName>
                                        </p:attrNameLst>
                                      </p:cBhvr>
                                      <p:tavLst>
                                        <p:tav tm="0">
                                          <p:val>
                                            <p:strVal val="#ppt_x"/>
                                          </p:val>
                                        </p:tav>
                                        <p:tav tm="100000">
                                          <p:val>
                                            <p:strVal val="#ppt_x"/>
                                          </p:val>
                                        </p:tav>
                                      </p:tavLst>
                                    </p:anim>
                                    <p:anim calcmode="lin" valueType="num">
                                      <p:cBhvr additive="base">
                                        <p:cTn id="5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500" fill="hold"/>
                                        <p:tgtEl>
                                          <p:spTgt spid="10"/>
                                        </p:tgtEl>
                                        <p:attrNameLst>
                                          <p:attrName>ppt_x</p:attrName>
                                        </p:attrNameLst>
                                      </p:cBhvr>
                                      <p:tavLst>
                                        <p:tav tm="0">
                                          <p:val>
                                            <p:strVal val="#ppt_x"/>
                                          </p:val>
                                        </p:tav>
                                        <p:tav tm="100000">
                                          <p:val>
                                            <p:strVal val="#ppt_x"/>
                                          </p:val>
                                        </p:tav>
                                      </p:tavLst>
                                    </p:anim>
                                    <p:anim calcmode="lin" valueType="num">
                                      <p:cBhvr additive="base">
                                        <p:cTn id="6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ppt_x"/>
                                          </p:val>
                                        </p:tav>
                                        <p:tav tm="100000">
                                          <p:val>
                                            <p:strVal val="#ppt_x"/>
                                          </p:val>
                                        </p:tav>
                                      </p:tavLst>
                                    </p:anim>
                                    <p:anim calcmode="lin" valueType="num">
                                      <p:cBhvr additive="base">
                                        <p:cTn id="6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additive="base">
                                        <p:cTn id="73" dur="500" fill="hold"/>
                                        <p:tgtEl>
                                          <p:spTgt spid="16"/>
                                        </p:tgtEl>
                                        <p:attrNameLst>
                                          <p:attrName>ppt_x</p:attrName>
                                        </p:attrNameLst>
                                      </p:cBhvr>
                                      <p:tavLst>
                                        <p:tav tm="0">
                                          <p:val>
                                            <p:strVal val="#ppt_x"/>
                                          </p:val>
                                        </p:tav>
                                        <p:tav tm="100000">
                                          <p:val>
                                            <p:strVal val="#ppt_x"/>
                                          </p:val>
                                        </p:tav>
                                      </p:tavLst>
                                    </p:anim>
                                    <p:anim calcmode="lin" valueType="num">
                                      <p:cBhvr additive="base">
                                        <p:cTn id="7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additive="base">
                                        <p:cTn id="79" dur="500" fill="hold"/>
                                        <p:tgtEl>
                                          <p:spTgt spid="15"/>
                                        </p:tgtEl>
                                        <p:attrNameLst>
                                          <p:attrName>ppt_x</p:attrName>
                                        </p:attrNameLst>
                                      </p:cBhvr>
                                      <p:tavLst>
                                        <p:tav tm="0">
                                          <p:val>
                                            <p:strVal val="#ppt_x"/>
                                          </p:val>
                                        </p:tav>
                                        <p:tav tm="100000">
                                          <p:val>
                                            <p:strVal val="#ppt_x"/>
                                          </p:val>
                                        </p:tav>
                                      </p:tavLst>
                                    </p:anim>
                                    <p:anim calcmode="lin" valueType="num">
                                      <p:cBhvr additive="base">
                                        <p:cTn id="8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7"/>
                                        </p:tgtEl>
                                        <p:attrNameLst>
                                          <p:attrName>style.visibility</p:attrName>
                                        </p:attrNameLst>
                                      </p:cBhvr>
                                      <p:to>
                                        <p:strVal val="visible"/>
                                      </p:to>
                                    </p:set>
                                    <p:anim calcmode="lin" valueType="num">
                                      <p:cBhvr additive="base">
                                        <p:cTn id="85" dur="500" fill="hold"/>
                                        <p:tgtEl>
                                          <p:spTgt spid="17"/>
                                        </p:tgtEl>
                                        <p:attrNameLst>
                                          <p:attrName>ppt_x</p:attrName>
                                        </p:attrNameLst>
                                      </p:cBhvr>
                                      <p:tavLst>
                                        <p:tav tm="0">
                                          <p:val>
                                            <p:strVal val="#ppt_x"/>
                                          </p:val>
                                        </p:tav>
                                        <p:tav tm="100000">
                                          <p:val>
                                            <p:strVal val="#ppt_x"/>
                                          </p:val>
                                        </p:tav>
                                      </p:tavLst>
                                    </p:anim>
                                    <p:anim calcmode="lin" valueType="num">
                                      <p:cBhvr additive="base">
                                        <p:cTn id="8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304800"/>
            <a:ext cx="6705600" cy="707886"/>
          </a:xfrm>
          <a:prstGeom prst="rect">
            <a:avLst/>
          </a:prstGeom>
          <a:solidFill>
            <a:schemeClr val="accent6">
              <a:lumMod val="40000"/>
              <a:lumOff val="60000"/>
            </a:schemeClr>
          </a:solidFill>
        </p:spPr>
        <p:txBody>
          <a:bodyPr wrap="square" rtlCol="0">
            <a:spAutoFit/>
          </a:bodyPr>
          <a:lstStyle/>
          <a:p>
            <a:pPr algn="ctr"/>
            <a:r>
              <a:rPr lang="bn-BD" sz="4000" dirty="0" smtClean="0">
                <a:latin typeface="NikoshBAN" pitchFamily="2" charset="0"/>
                <a:cs typeface="NikoshBAN" pitchFamily="2" charset="0"/>
              </a:rPr>
              <a:t>নতুন শব্দসমূহের তাহকীক</a:t>
            </a:r>
            <a:endParaRPr lang="en-US" sz="4000" dirty="0">
              <a:latin typeface="NikoshBAN" pitchFamily="2" charset="0"/>
              <a:cs typeface="NikoshBAN" pitchFamily="2" charset="0"/>
            </a:endParaRPr>
          </a:p>
        </p:txBody>
      </p:sp>
      <p:sp>
        <p:nvSpPr>
          <p:cNvPr id="3" name="TextBox 2"/>
          <p:cNvSpPr txBox="1"/>
          <p:nvPr/>
        </p:nvSpPr>
        <p:spPr>
          <a:xfrm>
            <a:off x="7162800" y="1219200"/>
            <a:ext cx="1219200" cy="707886"/>
          </a:xfrm>
          <a:prstGeom prst="rect">
            <a:avLst/>
          </a:prstGeom>
          <a:solidFill>
            <a:schemeClr val="tx2">
              <a:lumMod val="40000"/>
              <a:lumOff val="60000"/>
            </a:schemeClr>
          </a:solidFill>
        </p:spPr>
        <p:txBody>
          <a:bodyPr wrap="square" rtlCol="0">
            <a:spAutoFit/>
          </a:bodyPr>
          <a:lstStyle/>
          <a:p>
            <a:pPr algn="r"/>
            <a:r>
              <a:rPr lang="ar-SA" sz="4000" dirty="0" smtClean="0">
                <a:latin typeface="NikoshBAN" pitchFamily="2" charset="0"/>
                <a:cs typeface="NikoshBAN" pitchFamily="2" charset="0"/>
              </a:rPr>
              <a:t> </a:t>
            </a:r>
            <a:r>
              <a:rPr lang="ar-SA" sz="4000" dirty="0" smtClean="0">
                <a:latin typeface="Arial" pitchFamily="34" charset="0"/>
                <a:cs typeface="Arial" pitchFamily="34" charset="0"/>
              </a:rPr>
              <a:t>اذان</a:t>
            </a:r>
            <a:endParaRPr lang="en-US" sz="4000" dirty="0">
              <a:latin typeface="NikoshBAN" pitchFamily="2" charset="0"/>
              <a:cs typeface="NikoshBAN" pitchFamily="2" charset="0"/>
            </a:endParaRPr>
          </a:p>
        </p:txBody>
      </p:sp>
      <p:sp>
        <p:nvSpPr>
          <p:cNvPr id="4" name="TextBox 3"/>
          <p:cNvSpPr txBox="1"/>
          <p:nvPr/>
        </p:nvSpPr>
        <p:spPr>
          <a:xfrm>
            <a:off x="6629400" y="1981200"/>
            <a:ext cx="1371600" cy="523220"/>
          </a:xfrm>
          <a:prstGeom prst="rect">
            <a:avLst/>
          </a:prstGeom>
          <a:noFill/>
        </p:spPr>
        <p:txBody>
          <a:bodyPr wrap="square" rtlCol="0">
            <a:spAutoFit/>
          </a:bodyPr>
          <a:lstStyle/>
          <a:p>
            <a:pPr algn="r" rtl="1"/>
            <a:r>
              <a:rPr lang="ar-SA" sz="2800" dirty="0" smtClean="0">
                <a:latin typeface="NikoshBAN" pitchFamily="2" charset="0"/>
                <a:cs typeface="NikoshBAN" pitchFamily="2" charset="0"/>
              </a:rPr>
              <a:t> </a:t>
            </a:r>
            <a:r>
              <a:rPr lang="ar-SA" sz="2800" dirty="0" smtClean="0">
                <a:latin typeface="Arial" pitchFamily="34" charset="0"/>
                <a:cs typeface="Arial" pitchFamily="34" charset="0"/>
              </a:rPr>
              <a:t>الصيغة</a:t>
            </a:r>
            <a:r>
              <a:rPr lang="bn-BD" sz="2800" dirty="0" smtClean="0">
                <a:latin typeface="Arial" pitchFamily="34" charset="0"/>
                <a:cs typeface="Arial" pitchFamily="34" charset="0"/>
              </a:rPr>
              <a:t>	</a:t>
            </a:r>
            <a:r>
              <a:rPr lang="ar-SA" sz="2800" dirty="0" smtClean="0">
                <a:latin typeface="Arial" pitchFamily="34" charset="0"/>
                <a:cs typeface="Arial" pitchFamily="34" charset="0"/>
              </a:rPr>
              <a:t>:</a:t>
            </a:r>
            <a:endParaRPr lang="en-US" sz="2800" dirty="0">
              <a:latin typeface="NikoshBAN" pitchFamily="2" charset="0"/>
              <a:cs typeface="NikoshBAN" pitchFamily="2" charset="0"/>
            </a:endParaRPr>
          </a:p>
        </p:txBody>
      </p:sp>
      <p:sp>
        <p:nvSpPr>
          <p:cNvPr id="6" name="TextBox 5"/>
          <p:cNvSpPr txBox="1"/>
          <p:nvPr/>
        </p:nvSpPr>
        <p:spPr>
          <a:xfrm>
            <a:off x="6553200" y="2895600"/>
            <a:ext cx="1371600" cy="523220"/>
          </a:xfrm>
          <a:prstGeom prst="rect">
            <a:avLst/>
          </a:prstGeom>
          <a:noFill/>
        </p:spPr>
        <p:txBody>
          <a:bodyPr wrap="square" rtlCol="0">
            <a:spAutoFit/>
          </a:bodyPr>
          <a:lstStyle/>
          <a:p>
            <a:pPr algn="r"/>
            <a:r>
              <a:rPr lang="ar-SA" sz="2800" dirty="0" smtClean="0">
                <a:latin typeface="Arial" pitchFamily="34" charset="0"/>
                <a:cs typeface="Arial" pitchFamily="34" charset="0"/>
              </a:rPr>
              <a:t> الباب:</a:t>
            </a:r>
            <a:endParaRPr lang="en-US" sz="2800" dirty="0">
              <a:latin typeface="Arial" pitchFamily="34" charset="0"/>
              <a:cs typeface="Arial" pitchFamily="34" charset="0"/>
            </a:endParaRPr>
          </a:p>
        </p:txBody>
      </p:sp>
      <p:sp>
        <p:nvSpPr>
          <p:cNvPr id="8" name="TextBox 7"/>
          <p:cNvSpPr txBox="1"/>
          <p:nvPr/>
        </p:nvSpPr>
        <p:spPr>
          <a:xfrm>
            <a:off x="6629400" y="3886200"/>
            <a:ext cx="1371600" cy="523220"/>
          </a:xfrm>
          <a:prstGeom prst="rect">
            <a:avLst/>
          </a:prstGeom>
          <a:noFill/>
        </p:spPr>
        <p:txBody>
          <a:bodyPr wrap="square" rtlCol="0">
            <a:spAutoFit/>
          </a:bodyPr>
          <a:lstStyle/>
          <a:p>
            <a:pPr algn="r"/>
            <a:r>
              <a:rPr lang="ar-SA" sz="2800" dirty="0" smtClean="0">
                <a:latin typeface="Arial" pitchFamily="34" charset="0"/>
                <a:cs typeface="Arial" pitchFamily="34" charset="0"/>
              </a:rPr>
              <a:t> المادة:</a:t>
            </a:r>
            <a:endParaRPr lang="en-US" sz="2800" dirty="0">
              <a:latin typeface="Arial" pitchFamily="34" charset="0"/>
              <a:cs typeface="Arial" pitchFamily="34" charset="0"/>
            </a:endParaRPr>
          </a:p>
        </p:txBody>
      </p:sp>
      <p:sp>
        <p:nvSpPr>
          <p:cNvPr id="9" name="TextBox 8"/>
          <p:cNvSpPr txBox="1"/>
          <p:nvPr/>
        </p:nvSpPr>
        <p:spPr>
          <a:xfrm>
            <a:off x="2819400" y="1981200"/>
            <a:ext cx="3124200" cy="523220"/>
          </a:xfrm>
          <a:prstGeom prst="rect">
            <a:avLst/>
          </a:prstGeom>
          <a:noFill/>
        </p:spPr>
        <p:txBody>
          <a:bodyPr wrap="square" rtlCol="0">
            <a:spAutoFit/>
          </a:bodyPr>
          <a:lstStyle/>
          <a:p>
            <a:pPr algn="r"/>
            <a:r>
              <a:rPr lang="ar-SA" sz="2800" dirty="0" smtClean="0">
                <a:latin typeface="NikoshBAN" pitchFamily="2" charset="0"/>
                <a:cs typeface="NikoshBAN" pitchFamily="2" charset="0"/>
              </a:rPr>
              <a:t> مصدر (على وزن فعال)</a:t>
            </a:r>
            <a:endParaRPr lang="en-US" sz="2800" dirty="0">
              <a:latin typeface="NikoshBAN" pitchFamily="2" charset="0"/>
              <a:cs typeface="NikoshBAN" pitchFamily="2" charset="0"/>
            </a:endParaRPr>
          </a:p>
        </p:txBody>
      </p:sp>
      <p:sp>
        <p:nvSpPr>
          <p:cNvPr id="10" name="TextBox 9"/>
          <p:cNvSpPr txBox="1"/>
          <p:nvPr/>
        </p:nvSpPr>
        <p:spPr>
          <a:xfrm>
            <a:off x="3962400" y="3886200"/>
            <a:ext cx="2133600" cy="523220"/>
          </a:xfrm>
          <a:prstGeom prst="rect">
            <a:avLst/>
          </a:prstGeom>
          <a:noFill/>
        </p:spPr>
        <p:txBody>
          <a:bodyPr wrap="square" rtlCol="0">
            <a:spAutoFit/>
          </a:bodyPr>
          <a:lstStyle/>
          <a:p>
            <a:pPr algn="r"/>
            <a:r>
              <a:rPr lang="ar-SA" sz="2800" dirty="0" smtClean="0">
                <a:latin typeface="NikoshBAN" pitchFamily="2" charset="0"/>
                <a:cs typeface="NikoshBAN" pitchFamily="2" charset="0"/>
              </a:rPr>
              <a:t> </a:t>
            </a:r>
            <a:r>
              <a:rPr lang="ar-SA" sz="2800" dirty="0" smtClean="0">
                <a:latin typeface="Arial" pitchFamily="34" charset="0"/>
                <a:cs typeface="Arial" pitchFamily="34" charset="0"/>
              </a:rPr>
              <a:t>أ – ذ - ن</a:t>
            </a:r>
            <a:endParaRPr lang="en-US" sz="2800" dirty="0">
              <a:latin typeface="NikoshBAN" pitchFamily="2" charset="0"/>
              <a:cs typeface="NikoshBAN" pitchFamily="2" charset="0"/>
            </a:endParaRPr>
          </a:p>
        </p:txBody>
      </p:sp>
      <p:sp>
        <p:nvSpPr>
          <p:cNvPr id="11" name="TextBox 10"/>
          <p:cNvSpPr txBox="1"/>
          <p:nvPr/>
        </p:nvSpPr>
        <p:spPr>
          <a:xfrm>
            <a:off x="3810000" y="2895600"/>
            <a:ext cx="2133600" cy="523220"/>
          </a:xfrm>
          <a:prstGeom prst="rect">
            <a:avLst/>
          </a:prstGeom>
          <a:noFill/>
        </p:spPr>
        <p:txBody>
          <a:bodyPr wrap="square" rtlCol="0">
            <a:spAutoFit/>
          </a:bodyPr>
          <a:lstStyle/>
          <a:p>
            <a:pPr algn="r"/>
            <a:r>
              <a:rPr lang="ar-SA" sz="2800" dirty="0" smtClean="0">
                <a:latin typeface="Arial" pitchFamily="34" charset="0"/>
                <a:cs typeface="Arial" pitchFamily="34" charset="0"/>
              </a:rPr>
              <a:t>تفعيل </a:t>
            </a:r>
            <a:endParaRPr lang="en-US" sz="2800" dirty="0">
              <a:latin typeface="Arial" pitchFamily="34" charset="0"/>
              <a:cs typeface="Arial" pitchFamily="34" charset="0"/>
            </a:endParaRPr>
          </a:p>
        </p:txBody>
      </p:sp>
      <p:sp>
        <p:nvSpPr>
          <p:cNvPr id="14" name="TextBox 13"/>
          <p:cNvSpPr txBox="1"/>
          <p:nvPr/>
        </p:nvSpPr>
        <p:spPr>
          <a:xfrm>
            <a:off x="6553200" y="4800600"/>
            <a:ext cx="1371600" cy="523220"/>
          </a:xfrm>
          <a:prstGeom prst="rect">
            <a:avLst/>
          </a:prstGeom>
          <a:noFill/>
        </p:spPr>
        <p:txBody>
          <a:bodyPr wrap="square" rtlCol="0">
            <a:spAutoFit/>
          </a:bodyPr>
          <a:lstStyle/>
          <a:p>
            <a:pPr algn="r"/>
            <a:r>
              <a:rPr lang="ar-SA" sz="2800" dirty="0" smtClean="0">
                <a:latin typeface="Arial" pitchFamily="34" charset="0"/>
                <a:cs typeface="Arial" pitchFamily="34" charset="0"/>
              </a:rPr>
              <a:t> الجنس:</a:t>
            </a:r>
            <a:endParaRPr lang="en-US" sz="2800" dirty="0">
              <a:latin typeface="Arial" pitchFamily="34" charset="0"/>
              <a:cs typeface="Arial" pitchFamily="34" charset="0"/>
            </a:endParaRPr>
          </a:p>
        </p:txBody>
      </p:sp>
      <p:sp>
        <p:nvSpPr>
          <p:cNvPr id="15" name="TextBox 14"/>
          <p:cNvSpPr txBox="1"/>
          <p:nvPr/>
        </p:nvSpPr>
        <p:spPr>
          <a:xfrm>
            <a:off x="6705600" y="6019800"/>
            <a:ext cx="1371600" cy="523220"/>
          </a:xfrm>
          <a:prstGeom prst="rect">
            <a:avLst/>
          </a:prstGeom>
          <a:noFill/>
        </p:spPr>
        <p:txBody>
          <a:bodyPr wrap="square" rtlCol="0">
            <a:spAutoFit/>
          </a:bodyPr>
          <a:lstStyle/>
          <a:p>
            <a:pPr algn="r"/>
            <a:r>
              <a:rPr lang="ar-SA" sz="2800" dirty="0" smtClean="0">
                <a:latin typeface="Arial" pitchFamily="34" charset="0"/>
                <a:cs typeface="Arial" pitchFamily="34" charset="0"/>
              </a:rPr>
              <a:t> المعنى:</a:t>
            </a:r>
            <a:endParaRPr lang="en-US" sz="2800" dirty="0">
              <a:latin typeface="Arial" pitchFamily="34" charset="0"/>
              <a:cs typeface="Arial" pitchFamily="34" charset="0"/>
            </a:endParaRPr>
          </a:p>
        </p:txBody>
      </p:sp>
      <p:sp>
        <p:nvSpPr>
          <p:cNvPr id="16" name="TextBox 15"/>
          <p:cNvSpPr txBox="1"/>
          <p:nvPr/>
        </p:nvSpPr>
        <p:spPr>
          <a:xfrm>
            <a:off x="3886200" y="4800600"/>
            <a:ext cx="2133600" cy="523220"/>
          </a:xfrm>
          <a:prstGeom prst="rect">
            <a:avLst/>
          </a:prstGeom>
          <a:noFill/>
        </p:spPr>
        <p:txBody>
          <a:bodyPr wrap="square" rtlCol="0">
            <a:spAutoFit/>
          </a:bodyPr>
          <a:lstStyle/>
          <a:p>
            <a:pPr algn="r"/>
            <a:r>
              <a:rPr lang="ar-SA" sz="2800" dirty="0" smtClean="0">
                <a:latin typeface="NikoshBAN" pitchFamily="2" charset="0"/>
                <a:cs typeface="NikoshBAN" pitchFamily="2" charset="0"/>
              </a:rPr>
              <a:t>مهموز فاء</a:t>
            </a:r>
            <a:endParaRPr lang="en-US" sz="2800" dirty="0">
              <a:latin typeface="NikoshBAN" pitchFamily="2" charset="0"/>
              <a:cs typeface="NikoshBAN" pitchFamily="2" charset="0"/>
            </a:endParaRPr>
          </a:p>
        </p:txBody>
      </p:sp>
      <p:sp>
        <p:nvSpPr>
          <p:cNvPr id="17" name="TextBox 16"/>
          <p:cNvSpPr txBox="1"/>
          <p:nvPr/>
        </p:nvSpPr>
        <p:spPr>
          <a:xfrm>
            <a:off x="2895600" y="5943600"/>
            <a:ext cx="3200400" cy="523220"/>
          </a:xfrm>
          <a:prstGeom prst="rect">
            <a:avLst/>
          </a:prstGeom>
          <a:noFill/>
        </p:spPr>
        <p:txBody>
          <a:bodyPr wrap="square" rtlCol="0">
            <a:spAutoFit/>
          </a:bodyPr>
          <a:lstStyle/>
          <a:p>
            <a:pPr algn="r"/>
            <a:r>
              <a:rPr lang="bn-BD" sz="2800" dirty="0" smtClean="0">
                <a:latin typeface="NikoshBAN" pitchFamily="2" charset="0"/>
                <a:cs typeface="NikoshBAN" pitchFamily="2" charset="0"/>
              </a:rPr>
              <a:t>ঘোষনা </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ppt_x"/>
                                          </p:val>
                                        </p:tav>
                                        <p:tav tm="100000">
                                          <p:val>
                                            <p:strVal val="#ppt_x"/>
                                          </p:val>
                                        </p:tav>
                                      </p:tavLst>
                                    </p:anim>
                                    <p:anim calcmode="lin" valueType="num">
                                      <p:cBhvr additive="base">
                                        <p:cTn id="6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9" grpId="0"/>
      <p:bldP spid="10" grpId="0"/>
      <p:bldP spid="11" grpId="0"/>
      <p:bldP spid="14" grpId="0"/>
      <p:bldP spid="15" grpId="0"/>
      <p:bldP spid="1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304800"/>
            <a:ext cx="6705600" cy="707886"/>
          </a:xfrm>
          <a:prstGeom prst="rect">
            <a:avLst/>
          </a:prstGeom>
          <a:solidFill>
            <a:schemeClr val="accent6">
              <a:lumMod val="40000"/>
              <a:lumOff val="60000"/>
            </a:schemeClr>
          </a:solidFill>
        </p:spPr>
        <p:txBody>
          <a:bodyPr wrap="square" rtlCol="0">
            <a:spAutoFit/>
          </a:bodyPr>
          <a:lstStyle/>
          <a:p>
            <a:pPr algn="ctr"/>
            <a:r>
              <a:rPr lang="bn-BD" sz="4000" dirty="0" smtClean="0">
                <a:latin typeface="NikoshBAN" pitchFamily="2" charset="0"/>
                <a:cs typeface="NikoshBAN" pitchFamily="2" charset="0"/>
              </a:rPr>
              <a:t>নতুন শব্দসমূহের তাহকীক</a:t>
            </a:r>
            <a:endParaRPr lang="en-US" sz="4000" dirty="0">
              <a:latin typeface="NikoshBAN" pitchFamily="2" charset="0"/>
              <a:cs typeface="NikoshBAN" pitchFamily="2" charset="0"/>
            </a:endParaRPr>
          </a:p>
        </p:txBody>
      </p:sp>
      <p:sp>
        <p:nvSpPr>
          <p:cNvPr id="3" name="TextBox 2"/>
          <p:cNvSpPr txBox="1"/>
          <p:nvPr/>
        </p:nvSpPr>
        <p:spPr>
          <a:xfrm>
            <a:off x="7315200" y="1219200"/>
            <a:ext cx="1066800" cy="707886"/>
          </a:xfrm>
          <a:prstGeom prst="rect">
            <a:avLst/>
          </a:prstGeom>
          <a:solidFill>
            <a:schemeClr val="tx2">
              <a:lumMod val="40000"/>
              <a:lumOff val="60000"/>
            </a:schemeClr>
          </a:solidFill>
        </p:spPr>
        <p:txBody>
          <a:bodyPr wrap="square" rtlCol="0">
            <a:spAutoFit/>
          </a:bodyPr>
          <a:lstStyle/>
          <a:p>
            <a:pPr algn="ctr"/>
            <a:r>
              <a:rPr lang="ar-SA" sz="4000" dirty="0" smtClean="0">
                <a:latin typeface="Arial" pitchFamily="34" charset="0"/>
                <a:cs typeface="Arial" pitchFamily="34" charset="0"/>
              </a:rPr>
              <a:t>تبتم</a:t>
            </a:r>
            <a:endParaRPr lang="en-US" sz="4000" dirty="0">
              <a:latin typeface="Arial" pitchFamily="34" charset="0"/>
              <a:cs typeface="Arial" pitchFamily="34" charset="0"/>
            </a:endParaRPr>
          </a:p>
        </p:txBody>
      </p:sp>
      <p:sp>
        <p:nvSpPr>
          <p:cNvPr id="4" name="TextBox 3"/>
          <p:cNvSpPr txBox="1"/>
          <p:nvPr/>
        </p:nvSpPr>
        <p:spPr>
          <a:xfrm>
            <a:off x="6629400" y="1981200"/>
            <a:ext cx="1371600" cy="523220"/>
          </a:xfrm>
          <a:prstGeom prst="rect">
            <a:avLst/>
          </a:prstGeom>
          <a:noFill/>
        </p:spPr>
        <p:txBody>
          <a:bodyPr wrap="square" rtlCol="0">
            <a:spAutoFit/>
          </a:bodyPr>
          <a:lstStyle/>
          <a:p>
            <a:pPr algn="r" rtl="1"/>
            <a:r>
              <a:rPr lang="ar-SA" sz="2800" dirty="0" smtClean="0">
                <a:latin typeface="NikoshBAN" pitchFamily="2" charset="0"/>
                <a:cs typeface="NikoshBAN" pitchFamily="2" charset="0"/>
              </a:rPr>
              <a:t> </a:t>
            </a:r>
            <a:r>
              <a:rPr lang="ar-SA" sz="2800" dirty="0" smtClean="0">
                <a:latin typeface="Arial" pitchFamily="34" charset="0"/>
                <a:cs typeface="Arial" pitchFamily="34" charset="0"/>
              </a:rPr>
              <a:t>الصيغة</a:t>
            </a:r>
            <a:r>
              <a:rPr lang="bn-BD" sz="2800" dirty="0" smtClean="0">
                <a:latin typeface="Arial" pitchFamily="34" charset="0"/>
                <a:cs typeface="Arial" pitchFamily="34" charset="0"/>
              </a:rPr>
              <a:t>	</a:t>
            </a:r>
            <a:r>
              <a:rPr lang="ar-SA" sz="2800" dirty="0" smtClean="0">
                <a:latin typeface="Arial" pitchFamily="34" charset="0"/>
                <a:cs typeface="Arial" pitchFamily="34" charset="0"/>
              </a:rPr>
              <a:t>:</a:t>
            </a:r>
            <a:endParaRPr lang="en-US" sz="2800" dirty="0">
              <a:latin typeface="NikoshBAN" pitchFamily="2" charset="0"/>
              <a:cs typeface="NikoshBAN" pitchFamily="2" charset="0"/>
            </a:endParaRPr>
          </a:p>
        </p:txBody>
      </p:sp>
      <p:sp>
        <p:nvSpPr>
          <p:cNvPr id="5" name="TextBox 4"/>
          <p:cNvSpPr txBox="1"/>
          <p:nvPr/>
        </p:nvSpPr>
        <p:spPr>
          <a:xfrm>
            <a:off x="6705600" y="2590800"/>
            <a:ext cx="1371600" cy="523220"/>
          </a:xfrm>
          <a:prstGeom prst="rect">
            <a:avLst/>
          </a:prstGeom>
          <a:noFill/>
        </p:spPr>
        <p:txBody>
          <a:bodyPr wrap="square" rtlCol="0">
            <a:spAutoFit/>
          </a:bodyPr>
          <a:lstStyle/>
          <a:p>
            <a:pPr algn="r"/>
            <a:r>
              <a:rPr lang="ar-SA" sz="2800" dirty="0" smtClean="0">
                <a:latin typeface="Arial" pitchFamily="34" charset="0"/>
                <a:cs typeface="Arial" pitchFamily="34" charset="0"/>
              </a:rPr>
              <a:t> البحث:</a:t>
            </a:r>
            <a:endParaRPr lang="en-US" sz="2800" dirty="0">
              <a:latin typeface="Arial" pitchFamily="34" charset="0"/>
              <a:cs typeface="Arial" pitchFamily="34" charset="0"/>
            </a:endParaRPr>
          </a:p>
        </p:txBody>
      </p:sp>
      <p:sp>
        <p:nvSpPr>
          <p:cNvPr id="6" name="TextBox 5"/>
          <p:cNvSpPr txBox="1"/>
          <p:nvPr/>
        </p:nvSpPr>
        <p:spPr>
          <a:xfrm>
            <a:off x="6705600" y="3200400"/>
            <a:ext cx="1371600" cy="523220"/>
          </a:xfrm>
          <a:prstGeom prst="rect">
            <a:avLst/>
          </a:prstGeom>
          <a:noFill/>
        </p:spPr>
        <p:txBody>
          <a:bodyPr wrap="square" rtlCol="0">
            <a:spAutoFit/>
          </a:bodyPr>
          <a:lstStyle/>
          <a:p>
            <a:pPr algn="r"/>
            <a:r>
              <a:rPr lang="ar-SA" sz="2800" dirty="0" smtClean="0">
                <a:latin typeface="Arial" pitchFamily="34" charset="0"/>
                <a:cs typeface="Arial" pitchFamily="34" charset="0"/>
              </a:rPr>
              <a:t> الباب:</a:t>
            </a:r>
            <a:endParaRPr lang="en-US" sz="2800" dirty="0">
              <a:latin typeface="Arial" pitchFamily="34" charset="0"/>
              <a:cs typeface="Arial" pitchFamily="34" charset="0"/>
            </a:endParaRPr>
          </a:p>
        </p:txBody>
      </p:sp>
      <p:sp>
        <p:nvSpPr>
          <p:cNvPr id="7" name="TextBox 6"/>
          <p:cNvSpPr txBox="1"/>
          <p:nvPr/>
        </p:nvSpPr>
        <p:spPr>
          <a:xfrm>
            <a:off x="6553200" y="3886200"/>
            <a:ext cx="1524000" cy="523220"/>
          </a:xfrm>
          <a:prstGeom prst="rect">
            <a:avLst/>
          </a:prstGeom>
          <a:noFill/>
        </p:spPr>
        <p:txBody>
          <a:bodyPr wrap="square" rtlCol="0">
            <a:spAutoFit/>
          </a:bodyPr>
          <a:lstStyle/>
          <a:p>
            <a:pPr algn="r"/>
            <a:r>
              <a:rPr lang="ar-SA" sz="2800" dirty="0" smtClean="0">
                <a:latin typeface="Arial" pitchFamily="34" charset="0"/>
                <a:cs typeface="Arial" pitchFamily="34" charset="0"/>
              </a:rPr>
              <a:t> المصدر:</a:t>
            </a:r>
            <a:endParaRPr lang="en-US" sz="2800" dirty="0">
              <a:latin typeface="Arial" pitchFamily="34" charset="0"/>
              <a:cs typeface="Arial" pitchFamily="34" charset="0"/>
            </a:endParaRPr>
          </a:p>
        </p:txBody>
      </p:sp>
      <p:sp>
        <p:nvSpPr>
          <p:cNvPr id="8" name="TextBox 7"/>
          <p:cNvSpPr txBox="1"/>
          <p:nvPr/>
        </p:nvSpPr>
        <p:spPr>
          <a:xfrm>
            <a:off x="6705600" y="4572000"/>
            <a:ext cx="1371600" cy="523220"/>
          </a:xfrm>
          <a:prstGeom prst="rect">
            <a:avLst/>
          </a:prstGeom>
          <a:noFill/>
        </p:spPr>
        <p:txBody>
          <a:bodyPr wrap="square" rtlCol="0">
            <a:spAutoFit/>
          </a:bodyPr>
          <a:lstStyle/>
          <a:p>
            <a:pPr algn="r"/>
            <a:r>
              <a:rPr lang="ar-SA" sz="2800" dirty="0" smtClean="0">
                <a:latin typeface="Arial" pitchFamily="34" charset="0"/>
                <a:cs typeface="Arial" pitchFamily="34" charset="0"/>
              </a:rPr>
              <a:t> المادة:</a:t>
            </a:r>
            <a:endParaRPr lang="en-US" sz="2800" dirty="0">
              <a:latin typeface="Arial" pitchFamily="34" charset="0"/>
              <a:cs typeface="Arial" pitchFamily="34" charset="0"/>
            </a:endParaRPr>
          </a:p>
        </p:txBody>
      </p:sp>
      <p:sp>
        <p:nvSpPr>
          <p:cNvPr id="9" name="TextBox 8"/>
          <p:cNvSpPr txBox="1"/>
          <p:nvPr/>
        </p:nvSpPr>
        <p:spPr>
          <a:xfrm>
            <a:off x="2819400" y="1981200"/>
            <a:ext cx="3124200" cy="523220"/>
          </a:xfrm>
          <a:prstGeom prst="rect">
            <a:avLst/>
          </a:prstGeom>
          <a:noFill/>
        </p:spPr>
        <p:txBody>
          <a:bodyPr wrap="square" rtlCol="0">
            <a:spAutoFit/>
          </a:bodyPr>
          <a:lstStyle/>
          <a:p>
            <a:pPr algn="r"/>
            <a:r>
              <a:rPr lang="ar-SA" sz="2800" dirty="0" smtClean="0">
                <a:latin typeface="NikoshBAN" pitchFamily="2" charset="0"/>
                <a:cs typeface="NikoshBAN" pitchFamily="2" charset="0"/>
              </a:rPr>
              <a:t> </a:t>
            </a:r>
            <a:r>
              <a:rPr lang="ar-SA" sz="2800" dirty="0" smtClean="0">
                <a:latin typeface="Arial" pitchFamily="34" charset="0"/>
                <a:cs typeface="Arial" pitchFamily="34" charset="0"/>
              </a:rPr>
              <a:t>جمع مذكر حاضر</a:t>
            </a:r>
            <a:endParaRPr lang="en-US" sz="2800" dirty="0">
              <a:latin typeface="NikoshBAN" pitchFamily="2" charset="0"/>
              <a:cs typeface="NikoshBAN" pitchFamily="2" charset="0"/>
            </a:endParaRPr>
          </a:p>
        </p:txBody>
      </p:sp>
      <p:sp>
        <p:nvSpPr>
          <p:cNvPr id="10" name="TextBox 9"/>
          <p:cNvSpPr txBox="1"/>
          <p:nvPr/>
        </p:nvSpPr>
        <p:spPr>
          <a:xfrm>
            <a:off x="3962400" y="4572000"/>
            <a:ext cx="2133600" cy="523220"/>
          </a:xfrm>
          <a:prstGeom prst="rect">
            <a:avLst/>
          </a:prstGeom>
          <a:noFill/>
        </p:spPr>
        <p:txBody>
          <a:bodyPr wrap="square" rtlCol="0">
            <a:spAutoFit/>
          </a:bodyPr>
          <a:lstStyle/>
          <a:p>
            <a:pPr algn="r"/>
            <a:r>
              <a:rPr lang="ar-SA" sz="2800" dirty="0" smtClean="0">
                <a:latin typeface="NikoshBAN" pitchFamily="2" charset="0"/>
                <a:cs typeface="NikoshBAN" pitchFamily="2" charset="0"/>
              </a:rPr>
              <a:t>ت – و - ب</a:t>
            </a:r>
            <a:endParaRPr lang="en-US" sz="2800" dirty="0">
              <a:latin typeface="NikoshBAN" pitchFamily="2" charset="0"/>
              <a:cs typeface="NikoshBAN" pitchFamily="2" charset="0"/>
            </a:endParaRPr>
          </a:p>
        </p:txBody>
      </p:sp>
      <p:sp>
        <p:nvSpPr>
          <p:cNvPr id="11" name="TextBox 10"/>
          <p:cNvSpPr txBox="1"/>
          <p:nvPr/>
        </p:nvSpPr>
        <p:spPr>
          <a:xfrm>
            <a:off x="3810000" y="3276600"/>
            <a:ext cx="2133600" cy="523220"/>
          </a:xfrm>
          <a:prstGeom prst="rect">
            <a:avLst/>
          </a:prstGeom>
          <a:noFill/>
        </p:spPr>
        <p:txBody>
          <a:bodyPr wrap="square" rtlCol="0">
            <a:spAutoFit/>
          </a:bodyPr>
          <a:lstStyle/>
          <a:p>
            <a:pPr algn="r"/>
            <a:r>
              <a:rPr lang="ar-SA" sz="2800" dirty="0" smtClean="0">
                <a:latin typeface="NikoshBAN" pitchFamily="2" charset="0"/>
                <a:cs typeface="NikoshBAN" pitchFamily="2" charset="0"/>
              </a:rPr>
              <a:t>نصر ينصر</a:t>
            </a:r>
            <a:endParaRPr lang="en-US" sz="2800" dirty="0">
              <a:latin typeface="NikoshBAN" pitchFamily="2" charset="0"/>
              <a:cs typeface="NikoshBAN" pitchFamily="2" charset="0"/>
            </a:endParaRPr>
          </a:p>
        </p:txBody>
      </p:sp>
      <p:sp>
        <p:nvSpPr>
          <p:cNvPr id="12" name="TextBox 11"/>
          <p:cNvSpPr txBox="1"/>
          <p:nvPr/>
        </p:nvSpPr>
        <p:spPr>
          <a:xfrm>
            <a:off x="3886200" y="3962400"/>
            <a:ext cx="2133600" cy="523220"/>
          </a:xfrm>
          <a:prstGeom prst="rect">
            <a:avLst/>
          </a:prstGeom>
          <a:noFill/>
        </p:spPr>
        <p:txBody>
          <a:bodyPr wrap="square" rtlCol="0">
            <a:spAutoFit/>
          </a:bodyPr>
          <a:lstStyle/>
          <a:p>
            <a:pPr algn="r"/>
            <a:r>
              <a:rPr lang="ar-SA" sz="2800" dirty="0" smtClean="0">
                <a:latin typeface="NikoshBAN" pitchFamily="2" charset="0"/>
                <a:cs typeface="NikoshBAN" pitchFamily="2" charset="0"/>
              </a:rPr>
              <a:t> التوبة</a:t>
            </a:r>
            <a:endParaRPr lang="en-US" sz="2800" dirty="0">
              <a:latin typeface="NikoshBAN" pitchFamily="2" charset="0"/>
              <a:cs typeface="NikoshBAN" pitchFamily="2" charset="0"/>
            </a:endParaRPr>
          </a:p>
        </p:txBody>
      </p:sp>
      <p:sp>
        <p:nvSpPr>
          <p:cNvPr id="13" name="TextBox 12"/>
          <p:cNvSpPr txBox="1"/>
          <p:nvPr/>
        </p:nvSpPr>
        <p:spPr>
          <a:xfrm>
            <a:off x="1524000" y="2667000"/>
            <a:ext cx="4419600" cy="523220"/>
          </a:xfrm>
          <a:prstGeom prst="rect">
            <a:avLst/>
          </a:prstGeom>
          <a:noFill/>
        </p:spPr>
        <p:txBody>
          <a:bodyPr wrap="square" rtlCol="0">
            <a:spAutoFit/>
          </a:bodyPr>
          <a:lstStyle/>
          <a:p>
            <a:pPr algn="r"/>
            <a:r>
              <a:rPr lang="ar-SA" sz="2800" dirty="0" smtClean="0">
                <a:latin typeface="Arial" pitchFamily="34" charset="0"/>
                <a:cs typeface="Arial" pitchFamily="34" charset="0"/>
              </a:rPr>
              <a:t>اثبات فعل ماضى مطلق معروف</a:t>
            </a:r>
            <a:endParaRPr lang="en-US" sz="2800" dirty="0">
              <a:latin typeface="Arial" pitchFamily="34" charset="0"/>
              <a:cs typeface="Arial" pitchFamily="34" charset="0"/>
            </a:endParaRPr>
          </a:p>
        </p:txBody>
      </p:sp>
      <p:sp>
        <p:nvSpPr>
          <p:cNvPr id="14" name="TextBox 13"/>
          <p:cNvSpPr txBox="1"/>
          <p:nvPr/>
        </p:nvSpPr>
        <p:spPr>
          <a:xfrm>
            <a:off x="6629400" y="5181600"/>
            <a:ext cx="1371600" cy="523220"/>
          </a:xfrm>
          <a:prstGeom prst="rect">
            <a:avLst/>
          </a:prstGeom>
          <a:noFill/>
        </p:spPr>
        <p:txBody>
          <a:bodyPr wrap="square" rtlCol="0">
            <a:spAutoFit/>
          </a:bodyPr>
          <a:lstStyle/>
          <a:p>
            <a:pPr algn="r"/>
            <a:r>
              <a:rPr lang="ar-SA" sz="2800" dirty="0" smtClean="0">
                <a:latin typeface="Arial" pitchFamily="34" charset="0"/>
                <a:cs typeface="Arial" pitchFamily="34" charset="0"/>
              </a:rPr>
              <a:t> الجنس:</a:t>
            </a:r>
            <a:endParaRPr lang="en-US" sz="2800" dirty="0">
              <a:latin typeface="Arial" pitchFamily="34" charset="0"/>
              <a:cs typeface="Arial" pitchFamily="34" charset="0"/>
            </a:endParaRPr>
          </a:p>
        </p:txBody>
      </p:sp>
      <p:sp>
        <p:nvSpPr>
          <p:cNvPr id="15" name="TextBox 14"/>
          <p:cNvSpPr txBox="1"/>
          <p:nvPr/>
        </p:nvSpPr>
        <p:spPr>
          <a:xfrm>
            <a:off x="6705600" y="6019800"/>
            <a:ext cx="1371600" cy="523220"/>
          </a:xfrm>
          <a:prstGeom prst="rect">
            <a:avLst/>
          </a:prstGeom>
          <a:noFill/>
        </p:spPr>
        <p:txBody>
          <a:bodyPr wrap="square" rtlCol="0">
            <a:spAutoFit/>
          </a:bodyPr>
          <a:lstStyle/>
          <a:p>
            <a:pPr algn="r"/>
            <a:r>
              <a:rPr lang="ar-SA" sz="2800" dirty="0" smtClean="0">
                <a:latin typeface="Arial" pitchFamily="34" charset="0"/>
                <a:cs typeface="Arial" pitchFamily="34" charset="0"/>
              </a:rPr>
              <a:t> المعنى:</a:t>
            </a:r>
            <a:endParaRPr lang="en-US" sz="2800" dirty="0">
              <a:latin typeface="Arial" pitchFamily="34" charset="0"/>
              <a:cs typeface="Arial" pitchFamily="34" charset="0"/>
            </a:endParaRPr>
          </a:p>
        </p:txBody>
      </p:sp>
      <p:sp>
        <p:nvSpPr>
          <p:cNvPr id="16" name="TextBox 15"/>
          <p:cNvSpPr txBox="1"/>
          <p:nvPr/>
        </p:nvSpPr>
        <p:spPr>
          <a:xfrm>
            <a:off x="3886200" y="5257800"/>
            <a:ext cx="2133600" cy="523220"/>
          </a:xfrm>
          <a:prstGeom prst="rect">
            <a:avLst/>
          </a:prstGeom>
          <a:noFill/>
        </p:spPr>
        <p:txBody>
          <a:bodyPr wrap="square" rtlCol="0">
            <a:spAutoFit/>
          </a:bodyPr>
          <a:lstStyle/>
          <a:p>
            <a:pPr algn="r"/>
            <a:r>
              <a:rPr lang="ar-SA" sz="2800" dirty="0" smtClean="0">
                <a:latin typeface="NikoshBAN" pitchFamily="2" charset="0"/>
                <a:cs typeface="NikoshBAN" pitchFamily="2" charset="0"/>
              </a:rPr>
              <a:t>اجوف واوى</a:t>
            </a:r>
            <a:endParaRPr lang="en-US" sz="2800" dirty="0">
              <a:latin typeface="NikoshBAN" pitchFamily="2" charset="0"/>
              <a:cs typeface="NikoshBAN" pitchFamily="2" charset="0"/>
            </a:endParaRPr>
          </a:p>
        </p:txBody>
      </p:sp>
      <p:sp>
        <p:nvSpPr>
          <p:cNvPr id="17" name="TextBox 16"/>
          <p:cNvSpPr txBox="1"/>
          <p:nvPr/>
        </p:nvSpPr>
        <p:spPr>
          <a:xfrm>
            <a:off x="2895600" y="5943600"/>
            <a:ext cx="3200400" cy="523220"/>
          </a:xfrm>
          <a:prstGeom prst="rect">
            <a:avLst/>
          </a:prstGeom>
          <a:noFill/>
        </p:spPr>
        <p:txBody>
          <a:bodyPr wrap="square" rtlCol="0">
            <a:spAutoFit/>
          </a:bodyPr>
          <a:lstStyle/>
          <a:p>
            <a:pPr algn="r"/>
            <a:r>
              <a:rPr lang="bn-BD" sz="2800" dirty="0" smtClean="0">
                <a:latin typeface="NikoshBAN" pitchFamily="2" charset="0"/>
                <a:cs typeface="NikoshBAN" pitchFamily="2" charset="0"/>
              </a:rPr>
              <a:t>  তোমরা তাওবা করেছ </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additive="base">
                                        <p:cTn id="55" dur="500" fill="hold"/>
                                        <p:tgtEl>
                                          <p:spTgt spid="8"/>
                                        </p:tgtEl>
                                        <p:attrNameLst>
                                          <p:attrName>ppt_x</p:attrName>
                                        </p:attrNameLst>
                                      </p:cBhvr>
                                      <p:tavLst>
                                        <p:tav tm="0">
                                          <p:val>
                                            <p:strVal val="#ppt_x"/>
                                          </p:val>
                                        </p:tav>
                                        <p:tav tm="100000">
                                          <p:val>
                                            <p:strVal val="#ppt_x"/>
                                          </p:val>
                                        </p:tav>
                                      </p:tavLst>
                                    </p:anim>
                                    <p:anim calcmode="lin" valueType="num">
                                      <p:cBhvr additive="base">
                                        <p:cTn id="5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500" fill="hold"/>
                                        <p:tgtEl>
                                          <p:spTgt spid="10"/>
                                        </p:tgtEl>
                                        <p:attrNameLst>
                                          <p:attrName>ppt_x</p:attrName>
                                        </p:attrNameLst>
                                      </p:cBhvr>
                                      <p:tavLst>
                                        <p:tav tm="0">
                                          <p:val>
                                            <p:strVal val="#ppt_x"/>
                                          </p:val>
                                        </p:tav>
                                        <p:tav tm="100000">
                                          <p:val>
                                            <p:strVal val="#ppt_x"/>
                                          </p:val>
                                        </p:tav>
                                      </p:tavLst>
                                    </p:anim>
                                    <p:anim calcmode="lin" valueType="num">
                                      <p:cBhvr additive="base">
                                        <p:cTn id="6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ppt_x"/>
                                          </p:val>
                                        </p:tav>
                                        <p:tav tm="100000">
                                          <p:val>
                                            <p:strVal val="#ppt_x"/>
                                          </p:val>
                                        </p:tav>
                                      </p:tavLst>
                                    </p:anim>
                                    <p:anim calcmode="lin" valueType="num">
                                      <p:cBhvr additive="base">
                                        <p:cTn id="6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additive="base">
                                        <p:cTn id="73" dur="500" fill="hold"/>
                                        <p:tgtEl>
                                          <p:spTgt spid="16"/>
                                        </p:tgtEl>
                                        <p:attrNameLst>
                                          <p:attrName>ppt_x</p:attrName>
                                        </p:attrNameLst>
                                      </p:cBhvr>
                                      <p:tavLst>
                                        <p:tav tm="0">
                                          <p:val>
                                            <p:strVal val="#ppt_x"/>
                                          </p:val>
                                        </p:tav>
                                        <p:tav tm="100000">
                                          <p:val>
                                            <p:strVal val="#ppt_x"/>
                                          </p:val>
                                        </p:tav>
                                      </p:tavLst>
                                    </p:anim>
                                    <p:anim calcmode="lin" valueType="num">
                                      <p:cBhvr additive="base">
                                        <p:cTn id="7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additive="base">
                                        <p:cTn id="79" dur="500" fill="hold"/>
                                        <p:tgtEl>
                                          <p:spTgt spid="15"/>
                                        </p:tgtEl>
                                        <p:attrNameLst>
                                          <p:attrName>ppt_x</p:attrName>
                                        </p:attrNameLst>
                                      </p:cBhvr>
                                      <p:tavLst>
                                        <p:tav tm="0">
                                          <p:val>
                                            <p:strVal val="#ppt_x"/>
                                          </p:val>
                                        </p:tav>
                                        <p:tav tm="100000">
                                          <p:val>
                                            <p:strVal val="#ppt_x"/>
                                          </p:val>
                                        </p:tav>
                                      </p:tavLst>
                                    </p:anim>
                                    <p:anim calcmode="lin" valueType="num">
                                      <p:cBhvr additive="base">
                                        <p:cTn id="8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7"/>
                                        </p:tgtEl>
                                        <p:attrNameLst>
                                          <p:attrName>style.visibility</p:attrName>
                                        </p:attrNameLst>
                                      </p:cBhvr>
                                      <p:to>
                                        <p:strVal val="visible"/>
                                      </p:to>
                                    </p:set>
                                    <p:anim calcmode="lin" valueType="num">
                                      <p:cBhvr additive="base">
                                        <p:cTn id="85" dur="500" fill="hold"/>
                                        <p:tgtEl>
                                          <p:spTgt spid="17"/>
                                        </p:tgtEl>
                                        <p:attrNameLst>
                                          <p:attrName>ppt_x</p:attrName>
                                        </p:attrNameLst>
                                      </p:cBhvr>
                                      <p:tavLst>
                                        <p:tav tm="0">
                                          <p:val>
                                            <p:strVal val="#ppt_x"/>
                                          </p:val>
                                        </p:tav>
                                        <p:tav tm="100000">
                                          <p:val>
                                            <p:strVal val="#ppt_x"/>
                                          </p:val>
                                        </p:tav>
                                      </p:tavLst>
                                    </p:anim>
                                    <p:anim calcmode="lin" valueType="num">
                                      <p:cBhvr additive="base">
                                        <p:cTn id="8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228600"/>
            <a:ext cx="5715000" cy="646331"/>
          </a:xfrm>
          <a:prstGeom prst="rect">
            <a:avLst/>
          </a:prstGeom>
          <a:solidFill>
            <a:schemeClr val="bg1">
              <a:lumMod val="65000"/>
            </a:schemeClr>
          </a:solidFill>
        </p:spPr>
        <p:txBody>
          <a:bodyPr wrap="square" rtlCol="0">
            <a:spAutoFit/>
          </a:bodyPr>
          <a:lstStyle/>
          <a:p>
            <a:pPr algn="ctr"/>
            <a:r>
              <a:rPr lang="bn-BD" sz="3600" dirty="0" smtClean="0">
                <a:latin typeface="NikoshBAN" pitchFamily="2" charset="0"/>
                <a:cs typeface="NikoshBAN" pitchFamily="2" charset="0"/>
              </a:rPr>
              <a:t>আয়াতসমূহের অনুবাদ</a:t>
            </a:r>
            <a:endParaRPr lang="en-US" sz="3600" dirty="0">
              <a:latin typeface="NikoshBAN" pitchFamily="2" charset="0"/>
              <a:cs typeface="NikoshBAN" pitchFamily="2" charset="0"/>
            </a:endParaRPr>
          </a:p>
        </p:txBody>
      </p:sp>
      <p:sp>
        <p:nvSpPr>
          <p:cNvPr id="3" name="TextBox 2"/>
          <p:cNvSpPr txBox="1"/>
          <p:nvPr/>
        </p:nvSpPr>
        <p:spPr>
          <a:xfrm>
            <a:off x="228600" y="2514600"/>
            <a:ext cx="6172200" cy="2862322"/>
          </a:xfrm>
          <a:prstGeom prst="rect">
            <a:avLst/>
          </a:prstGeom>
          <a:noFill/>
        </p:spPr>
        <p:txBody>
          <a:bodyPr wrap="square" rtlCol="0">
            <a:spAutoFit/>
          </a:bodyPr>
          <a:lstStyle/>
          <a:p>
            <a:pPr algn="just"/>
            <a:r>
              <a:rPr lang="bn-BD" sz="3600" dirty="0" smtClean="0">
                <a:latin typeface="NikoshBAN" pitchFamily="2" charset="0"/>
                <a:cs typeface="NikoshBAN" pitchFamily="2" charset="0"/>
              </a:rPr>
              <a:t>১। এটা </a:t>
            </a:r>
          </a:p>
          <a:p>
            <a:pPr algn="just"/>
            <a:r>
              <a:rPr lang="bn-BD" sz="3600" dirty="0" smtClean="0">
                <a:latin typeface="NikoshBAN" pitchFamily="2" charset="0"/>
                <a:cs typeface="NikoshBAN" pitchFamily="2" charset="0"/>
              </a:rPr>
              <a:t>আল্লাহ ও তার রাসূলের পক্ষ থেকে </a:t>
            </a:r>
          </a:p>
          <a:p>
            <a:pPr algn="just"/>
            <a:r>
              <a:rPr lang="bn-BD" sz="3600" dirty="0" smtClean="0">
                <a:latin typeface="NikoshBAN" pitchFamily="2" charset="0"/>
                <a:cs typeface="NikoshBAN" pitchFamily="2" charset="0"/>
              </a:rPr>
              <a:t>সম্পর্কচ্ছেদের ঘোষনা, </a:t>
            </a:r>
          </a:p>
          <a:p>
            <a:pPr algn="just"/>
            <a:r>
              <a:rPr lang="bn-BD" sz="3600" dirty="0" smtClean="0">
                <a:latin typeface="NikoshBAN" pitchFamily="2" charset="0"/>
                <a:cs typeface="NikoshBAN" pitchFamily="2" charset="0"/>
              </a:rPr>
              <a:t>সেই সকল মুশরিকদের সাথে, </a:t>
            </a:r>
          </a:p>
          <a:p>
            <a:pPr algn="just"/>
            <a:r>
              <a:rPr lang="bn-BD" sz="3600" dirty="0" smtClean="0">
                <a:latin typeface="NikoshBAN" pitchFamily="2" charset="0"/>
                <a:cs typeface="NikoshBAN" pitchFamily="2" charset="0"/>
              </a:rPr>
              <a:t>যাদের সাথে তোমরা চুক্তিবদ্ধ হয়েছিলে। </a:t>
            </a:r>
            <a:endParaRPr lang="bn-IN" sz="3600" dirty="0" smtClean="0">
              <a:latin typeface="NikoshBAN" pitchFamily="2" charset="0"/>
              <a:cs typeface="NikoshBAN" pitchFamily="2" charset="0"/>
            </a:endParaRPr>
          </a:p>
        </p:txBody>
      </p:sp>
      <p:sp>
        <p:nvSpPr>
          <p:cNvPr id="10" name="TextBox 9"/>
          <p:cNvSpPr txBox="1"/>
          <p:nvPr/>
        </p:nvSpPr>
        <p:spPr>
          <a:xfrm>
            <a:off x="5105400" y="1600200"/>
            <a:ext cx="3810000" cy="3416320"/>
          </a:xfrm>
          <a:prstGeom prst="rect">
            <a:avLst/>
          </a:prstGeom>
          <a:noFill/>
        </p:spPr>
        <p:txBody>
          <a:bodyPr wrap="square" rtlCol="0">
            <a:spAutoFit/>
          </a:bodyPr>
          <a:lstStyle/>
          <a:p>
            <a:pPr marL="742950" indent="-742950" algn="r" rtl="1">
              <a:buAutoNum type="arabicPeriod"/>
            </a:pPr>
            <a:r>
              <a:rPr lang="ar-SA" sz="5400" dirty="0" smtClean="0">
                <a:latin typeface="Arial" pitchFamily="34" charset="0"/>
                <a:cs typeface="Arial" pitchFamily="34" charset="0"/>
              </a:rPr>
              <a:t>براءة </a:t>
            </a:r>
            <a:endParaRPr lang="bn-BD" sz="5400" dirty="0" smtClean="0">
              <a:latin typeface="Arial" pitchFamily="34" charset="0"/>
              <a:cs typeface="Arial" pitchFamily="34" charset="0"/>
            </a:endParaRPr>
          </a:p>
          <a:p>
            <a:pPr marL="742950" indent="-742950" algn="r" rtl="1"/>
            <a:r>
              <a:rPr lang="ar-SA" sz="5400" dirty="0" smtClean="0">
                <a:latin typeface="Arial" pitchFamily="34" charset="0"/>
                <a:cs typeface="Arial" pitchFamily="34" charset="0"/>
              </a:rPr>
              <a:t>من الله ورسوله </a:t>
            </a:r>
            <a:endParaRPr lang="bn-BD" sz="5400" dirty="0" smtClean="0">
              <a:latin typeface="Arial" pitchFamily="34" charset="0"/>
              <a:cs typeface="Arial" pitchFamily="34" charset="0"/>
            </a:endParaRPr>
          </a:p>
          <a:p>
            <a:pPr marL="742950" indent="-742950" algn="r" rtl="1"/>
            <a:r>
              <a:rPr lang="ar-SA" sz="5400" dirty="0" smtClean="0">
                <a:latin typeface="Arial" pitchFamily="34" charset="0"/>
                <a:cs typeface="Arial" pitchFamily="34" charset="0"/>
              </a:rPr>
              <a:t>الى الذين</a:t>
            </a:r>
            <a:r>
              <a:rPr lang="bn-BD" sz="5400" dirty="0" smtClean="0">
                <a:latin typeface="Arial" pitchFamily="34" charset="0"/>
                <a:cs typeface="Arial" pitchFamily="34" charset="0"/>
              </a:rPr>
              <a:t> </a:t>
            </a:r>
            <a:r>
              <a:rPr lang="ar-SA" sz="5400" dirty="0" smtClean="0">
                <a:latin typeface="Arial" pitchFamily="34" charset="0"/>
                <a:cs typeface="Arial" pitchFamily="34" charset="0"/>
              </a:rPr>
              <a:t>عاهدتم </a:t>
            </a:r>
            <a:endParaRPr lang="bn-BD" sz="5400" dirty="0" smtClean="0">
              <a:latin typeface="Arial" pitchFamily="34" charset="0"/>
              <a:cs typeface="Arial" pitchFamily="34" charset="0"/>
            </a:endParaRPr>
          </a:p>
          <a:p>
            <a:pPr marL="742950" indent="-742950" algn="r" rtl="1"/>
            <a:r>
              <a:rPr lang="ar-SA" sz="5400" dirty="0" smtClean="0">
                <a:latin typeface="Arial" pitchFamily="34" charset="0"/>
                <a:cs typeface="Arial" pitchFamily="34" charset="0"/>
              </a:rPr>
              <a:t>من المشركين ◊</a:t>
            </a:r>
            <a:endParaRPr lang="bn-IN" sz="5400" dirty="0" smtClean="0">
              <a:latin typeface="Arial" pitchFamily="34"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5"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28" dur="1000" fill="hold"/>
                                        <p:tgtEl>
                                          <p:spTgt spid="3"/>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304800"/>
            <a:ext cx="5715000" cy="830997"/>
          </a:xfrm>
          <a:prstGeom prst="rect">
            <a:avLst/>
          </a:prstGeom>
          <a:solidFill>
            <a:schemeClr val="bg1">
              <a:lumMod val="65000"/>
            </a:schemeClr>
          </a:solidFill>
        </p:spPr>
        <p:txBody>
          <a:bodyPr wrap="square" rtlCol="0">
            <a:spAutoFit/>
          </a:bodyPr>
          <a:lstStyle/>
          <a:p>
            <a:pPr algn="ctr"/>
            <a:r>
              <a:rPr lang="bn-BD" sz="4800" dirty="0" smtClean="0">
                <a:latin typeface="NikoshBAN" pitchFamily="2" charset="0"/>
                <a:cs typeface="NikoshBAN" pitchFamily="2" charset="0"/>
              </a:rPr>
              <a:t>আয়াতসমূহের অনুবাদ</a:t>
            </a:r>
            <a:endParaRPr lang="en-US" sz="4800" dirty="0">
              <a:latin typeface="NikoshBAN" pitchFamily="2" charset="0"/>
              <a:cs typeface="NikoshBAN" pitchFamily="2" charset="0"/>
            </a:endParaRPr>
          </a:p>
        </p:txBody>
      </p:sp>
      <p:sp>
        <p:nvSpPr>
          <p:cNvPr id="3" name="TextBox 2"/>
          <p:cNvSpPr txBox="1"/>
          <p:nvPr/>
        </p:nvSpPr>
        <p:spPr>
          <a:xfrm>
            <a:off x="228600" y="1524000"/>
            <a:ext cx="4191000" cy="5016758"/>
          </a:xfrm>
          <a:prstGeom prst="rect">
            <a:avLst/>
          </a:prstGeom>
          <a:noFill/>
        </p:spPr>
        <p:txBody>
          <a:bodyPr wrap="square" rtlCol="0">
            <a:spAutoFit/>
          </a:bodyPr>
          <a:lstStyle/>
          <a:p>
            <a:r>
              <a:rPr lang="bn-BD" sz="3200" dirty="0" smtClean="0">
                <a:latin typeface="NikoshBAN" pitchFamily="2" charset="0"/>
                <a:cs typeface="NikoshBAN" pitchFamily="2" charset="0"/>
              </a:rPr>
              <a:t>২। (সুতরাং, হে মুশরিকগণ! আরবের) ভূমিতে </a:t>
            </a:r>
          </a:p>
          <a:p>
            <a:r>
              <a:rPr lang="bn-BD" sz="3200" dirty="0" smtClean="0">
                <a:latin typeface="NikoshBAN" pitchFamily="2" charset="0"/>
                <a:cs typeface="NikoshBAN" pitchFamily="2" charset="0"/>
              </a:rPr>
              <a:t>চার মাস পর্যন্ত </a:t>
            </a:r>
          </a:p>
          <a:p>
            <a:r>
              <a:rPr lang="bn-BD" sz="3200" dirty="0" smtClean="0">
                <a:latin typeface="NikoshBAN" pitchFamily="2" charset="0"/>
                <a:cs typeface="NikoshBAN" pitchFamily="2" charset="0"/>
              </a:rPr>
              <a:t>বিচরণ করার অনুমতি আছে। জেনে রেখ, </a:t>
            </a:r>
          </a:p>
          <a:p>
            <a:r>
              <a:rPr lang="bn-BD" sz="3200" dirty="0" smtClean="0">
                <a:latin typeface="NikoshBAN" pitchFamily="2" charset="0"/>
                <a:cs typeface="NikoshBAN" pitchFamily="2" charset="0"/>
              </a:rPr>
              <a:t>তোমরা আল্লাহকে ব্যার্থ করতে পারবেনা </a:t>
            </a:r>
          </a:p>
          <a:p>
            <a:r>
              <a:rPr lang="bn-BD" sz="3200" dirty="0" smtClean="0">
                <a:latin typeface="NikoshBAN" pitchFamily="2" charset="0"/>
                <a:cs typeface="NikoshBAN" pitchFamily="2" charset="0"/>
              </a:rPr>
              <a:t>এবং এটাও (জেনে রেখ) যে, আল্লাহ অবশ্যই তোমাদেরকে লাঞ্ছিত করবেন।</a:t>
            </a:r>
            <a:endParaRPr lang="bn-IN" sz="3200" dirty="0" smtClean="0">
              <a:latin typeface="NikoshBAN" pitchFamily="2" charset="0"/>
              <a:cs typeface="NikoshBAN" pitchFamily="2" charset="0"/>
            </a:endParaRPr>
          </a:p>
        </p:txBody>
      </p:sp>
      <p:sp>
        <p:nvSpPr>
          <p:cNvPr id="4" name="TextBox 3"/>
          <p:cNvSpPr txBox="1"/>
          <p:nvPr/>
        </p:nvSpPr>
        <p:spPr>
          <a:xfrm>
            <a:off x="4724400" y="1600200"/>
            <a:ext cx="4191000" cy="4401205"/>
          </a:xfrm>
          <a:prstGeom prst="rect">
            <a:avLst/>
          </a:prstGeom>
          <a:noFill/>
        </p:spPr>
        <p:txBody>
          <a:bodyPr wrap="square" rtlCol="0">
            <a:spAutoFit/>
          </a:bodyPr>
          <a:lstStyle/>
          <a:p>
            <a:pPr algn="just" rtl="1"/>
            <a:r>
              <a:rPr lang="en-US" sz="4000" dirty="0" smtClean="0">
                <a:latin typeface="Arial" pitchFamily="34" charset="0"/>
                <a:cs typeface="Arial" pitchFamily="34" charset="0"/>
              </a:rPr>
              <a:t> </a:t>
            </a:r>
            <a:r>
              <a:rPr lang="ar-SA" sz="4000" dirty="0" smtClean="0">
                <a:latin typeface="Arial" pitchFamily="34" charset="0"/>
                <a:cs typeface="Arial" pitchFamily="34" charset="0"/>
              </a:rPr>
              <a:t>2. فسيحوا </a:t>
            </a:r>
            <a:endParaRPr lang="bn-BD" sz="4000" dirty="0" smtClean="0">
              <a:latin typeface="Arial" pitchFamily="34" charset="0"/>
              <a:cs typeface="Arial" pitchFamily="34" charset="0"/>
            </a:endParaRPr>
          </a:p>
          <a:p>
            <a:pPr algn="just" rtl="1"/>
            <a:r>
              <a:rPr lang="ar-SA" sz="4000" dirty="0" smtClean="0">
                <a:latin typeface="Arial" pitchFamily="34" charset="0"/>
                <a:cs typeface="Arial" pitchFamily="34" charset="0"/>
              </a:rPr>
              <a:t>فى الارض </a:t>
            </a:r>
            <a:endParaRPr lang="bn-BD" sz="4000" dirty="0" smtClean="0">
              <a:latin typeface="Arial" pitchFamily="34" charset="0"/>
              <a:cs typeface="Arial" pitchFamily="34" charset="0"/>
            </a:endParaRPr>
          </a:p>
          <a:p>
            <a:pPr algn="just" rtl="1"/>
            <a:r>
              <a:rPr lang="ar-SA" sz="4000" dirty="0" smtClean="0">
                <a:latin typeface="Arial" pitchFamily="34" charset="0"/>
                <a:cs typeface="Arial" pitchFamily="34" charset="0"/>
              </a:rPr>
              <a:t>اربعة اشهر </a:t>
            </a:r>
            <a:endParaRPr lang="bn-BD" sz="4000" dirty="0" smtClean="0">
              <a:latin typeface="Arial" pitchFamily="34" charset="0"/>
              <a:cs typeface="Arial" pitchFamily="34" charset="0"/>
            </a:endParaRPr>
          </a:p>
          <a:p>
            <a:pPr algn="just" rtl="1"/>
            <a:r>
              <a:rPr lang="ar-SA" sz="4000" dirty="0" smtClean="0">
                <a:latin typeface="Arial" pitchFamily="34" charset="0"/>
                <a:cs typeface="Arial" pitchFamily="34" charset="0"/>
              </a:rPr>
              <a:t>واعلموا </a:t>
            </a:r>
            <a:endParaRPr lang="bn-BD" sz="4000" dirty="0" smtClean="0">
              <a:latin typeface="Arial" pitchFamily="34" charset="0"/>
              <a:cs typeface="Arial" pitchFamily="34" charset="0"/>
            </a:endParaRPr>
          </a:p>
          <a:p>
            <a:pPr algn="just" rtl="1"/>
            <a:r>
              <a:rPr lang="ar-SA" sz="4000" dirty="0" smtClean="0">
                <a:latin typeface="Arial" pitchFamily="34" charset="0"/>
                <a:cs typeface="Arial" pitchFamily="34" charset="0"/>
              </a:rPr>
              <a:t>انكم غير معجزى الله وان الله مخزى الكافرين ◊</a:t>
            </a:r>
            <a:r>
              <a:rPr lang="bn-BD" sz="4000" dirty="0" smtClean="0">
                <a:latin typeface="Arial" pitchFamily="34" charset="0"/>
                <a:cs typeface="Arial" pitchFamily="34" charset="0"/>
              </a:rPr>
              <a:t> </a:t>
            </a:r>
            <a:endParaRPr lang="bn-IN" sz="3600" dirty="0" smtClean="0">
              <a:latin typeface="Arial" pitchFamily="34"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5"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28" dur="1000" fill="hold"/>
                                        <p:tgtEl>
                                          <p:spTgt spid="3"/>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304800"/>
            <a:ext cx="5715000" cy="1015663"/>
          </a:xfrm>
          <a:prstGeom prst="rect">
            <a:avLst/>
          </a:prstGeom>
          <a:solidFill>
            <a:schemeClr val="bg1">
              <a:lumMod val="65000"/>
            </a:schemeClr>
          </a:solidFill>
        </p:spPr>
        <p:txBody>
          <a:bodyPr wrap="square" rtlCol="0">
            <a:spAutoFit/>
          </a:bodyPr>
          <a:lstStyle/>
          <a:p>
            <a:pPr algn="ctr"/>
            <a:r>
              <a:rPr lang="bn-BD" sz="6000" dirty="0" smtClean="0">
                <a:latin typeface="NikoshBAN" pitchFamily="2" charset="0"/>
                <a:cs typeface="NikoshBAN" pitchFamily="2" charset="0"/>
              </a:rPr>
              <a:t>আয়াতসমূহের অনুবাদ</a:t>
            </a:r>
            <a:endParaRPr lang="en-US" sz="6000" dirty="0">
              <a:latin typeface="NikoshBAN" pitchFamily="2" charset="0"/>
              <a:cs typeface="NikoshBAN" pitchFamily="2" charset="0"/>
            </a:endParaRPr>
          </a:p>
        </p:txBody>
      </p:sp>
      <p:sp>
        <p:nvSpPr>
          <p:cNvPr id="3" name="TextBox 2"/>
          <p:cNvSpPr txBox="1"/>
          <p:nvPr/>
        </p:nvSpPr>
        <p:spPr>
          <a:xfrm>
            <a:off x="228600" y="1524000"/>
            <a:ext cx="4191000" cy="3908762"/>
          </a:xfrm>
          <a:prstGeom prst="rect">
            <a:avLst/>
          </a:prstGeom>
          <a:noFill/>
        </p:spPr>
        <p:txBody>
          <a:bodyPr wrap="square" rtlCol="0">
            <a:spAutoFit/>
          </a:bodyPr>
          <a:lstStyle/>
          <a:p>
            <a:r>
              <a:rPr lang="bn-BD" sz="3600" dirty="0" smtClean="0">
                <a:latin typeface="NikoshBAN" pitchFamily="2" charset="0"/>
                <a:cs typeface="NikoshBAN" pitchFamily="2" charset="0"/>
              </a:rPr>
              <a:t>৩। বড় হজ্জের দিন </a:t>
            </a:r>
          </a:p>
          <a:p>
            <a:r>
              <a:rPr lang="bn-BD" sz="3200" dirty="0" smtClean="0">
                <a:latin typeface="NikoshBAN" pitchFamily="2" charset="0"/>
                <a:cs typeface="NikoshBAN" pitchFamily="2" charset="0"/>
              </a:rPr>
              <a:t>আল্লাহ ও তার রাসূলের পক্ষ হতে </a:t>
            </a:r>
          </a:p>
          <a:p>
            <a:r>
              <a:rPr lang="bn-BD" sz="3600" dirty="0" smtClean="0">
                <a:latin typeface="NikoshBAN" pitchFamily="2" charset="0"/>
                <a:cs typeface="NikoshBAN" pitchFamily="2" charset="0"/>
              </a:rPr>
              <a:t>সমস্ত মানুষের জন্য </a:t>
            </a:r>
          </a:p>
          <a:p>
            <a:r>
              <a:rPr lang="bn-BD" sz="3600" dirty="0" smtClean="0">
                <a:latin typeface="NikoshBAN" pitchFamily="2" charset="0"/>
                <a:cs typeface="NikoshBAN" pitchFamily="2" charset="0"/>
              </a:rPr>
              <a:t>ঘোষনা করা যাচ্ছে যে, আল্লাহও মুশরিকদের সাথে </a:t>
            </a:r>
          </a:p>
          <a:p>
            <a:r>
              <a:rPr lang="bn-BD" sz="3600" dirty="0" smtClean="0">
                <a:latin typeface="NikoshBAN" pitchFamily="2" charset="0"/>
                <a:cs typeface="NikoshBAN" pitchFamily="2" charset="0"/>
              </a:rPr>
              <a:t>সম্পর্কচ্ছদ করেছেন </a:t>
            </a:r>
          </a:p>
          <a:p>
            <a:r>
              <a:rPr lang="bn-BD" sz="3600" dirty="0" smtClean="0">
                <a:latin typeface="NikoshBAN" pitchFamily="2" charset="0"/>
                <a:cs typeface="NikoshBAN" pitchFamily="2" charset="0"/>
              </a:rPr>
              <a:t>এবং তাঁর রাসূলও।</a:t>
            </a:r>
            <a:endParaRPr lang="bn-IN" sz="3600" dirty="0" smtClean="0">
              <a:latin typeface="NikoshBAN" pitchFamily="2" charset="0"/>
              <a:cs typeface="NikoshBAN" pitchFamily="2" charset="0"/>
            </a:endParaRPr>
          </a:p>
        </p:txBody>
      </p:sp>
      <p:sp>
        <p:nvSpPr>
          <p:cNvPr id="4" name="TextBox 3"/>
          <p:cNvSpPr txBox="1"/>
          <p:nvPr/>
        </p:nvSpPr>
        <p:spPr>
          <a:xfrm>
            <a:off x="4724400" y="1600200"/>
            <a:ext cx="4191000" cy="5262979"/>
          </a:xfrm>
          <a:prstGeom prst="rect">
            <a:avLst/>
          </a:prstGeom>
          <a:noFill/>
        </p:spPr>
        <p:txBody>
          <a:bodyPr wrap="square" rtlCol="0">
            <a:spAutoFit/>
          </a:bodyPr>
          <a:lstStyle/>
          <a:p>
            <a:pPr algn="r" rtl="1"/>
            <a:r>
              <a:rPr lang="en-US" sz="4000" dirty="0" smtClean="0">
                <a:latin typeface="Arial" pitchFamily="34" charset="0"/>
                <a:cs typeface="Arial" pitchFamily="34" charset="0"/>
              </a:rPr>
              <a:t> </a:t>
            </a:r>
            <a:r>
              <a:rPr lang="ar-SA" sz="4000" dirty="0" smtClean="0">
                <a:latin typeface="Arial" pitchFamily="34" charset="0"/>
                <a:cs typeface="Arial" pitchFamily="34" charset="0"/>
              </a:rPr>
              <a:t>3</a:t>
            </a:r>
            <a:r>
              <a:rPr lang="ar-SA" sz="4800" dirty="0" smtClean="0">
                <a:latin typeface="Arial" pitchFamily="34" charset="0"/>
                <a:cs typeface="Arial" pitchFamily="34" charset="0"/>
              </a:rPr>
              <a:t>. واذان </a:t>
            </a:r>
            <a:endParaRPr lang="bn-BD" sz="4800" dirty="0" smtClean="0">
              <a:latin typeface="Arial" pitchFamily="34" charset="0"/>
              <a:cs typeface="Arial" pitchFamily="34" charset="0"/>
            </a:endParaRPr>
          </a:p>
          <a:p>
            <a:pPr algn="r" rtl="1"/>
            <a:r>
              <a:rPr lang="ar-SA" sz="4800" dirty="0" smtClean="0">
                <a:latin typeface="Arial" pitchFamily="34" charset="0"/>
                <a:cs typeface="Arial" pitchFamily="34" charset="0"/>
              </a:rPr>
              <a:t>من الله ورسوله </a:t>
            </a:r>
            <a:endParaRPr lang="bn-BD" sz="4800" dirty="0" smtClean="0">
              <a:latin typeface="Arial" pitchFamily="34" charset="0"/>
              <a:cs typeface="Arial" pitchFamily="34" charset="0"/>
            </a:endParaRPr>
          </a:p>
          <a:p>
            <a:pPr algn="r" rtl="1"/>
            <a:r>
              <a:rPr lang="ar-SA" sz="4800" dirty="0" smtClean="0">
                <a:latin typeface="Arial" pitchFamily="34" charset="0"/>
                <a:cs typeface="Arial" pitchFamily="34" charset="0"/>
              </a:rPr>
              <a:t>الى الناس </a:t>
            </a:r>
            <a:endParaRPr lang="bn-BD" sz="4800" dirty="0" smtClean="0">
              <a:latin typeface="Arial" pitchFamily="34" charset="0"/>
              <a:cs typeface="Arial" pitchFamily="34" charset="0"/>
            </a:endParaRPr>
          </a:p>
          <a:p>
            <a:pPr algn="r" rtl="1"/>
            <a:r>
              <a:rPr lang="ar-SA" sz="4800" dirty="0" smtClean="0">
                <a:latin typeface="Arial" pitchFamily="34" charset="0"/>
                <a:cs typeface="Arial" pitchFamily="34" charset="0"/>
              </a:rPr>
              <a:t>يوم الحج الاكبر </a:t>
            </a:r>
            <a:endParaRPr lang="bn-BD" sz="4800" dirty="0" smtClean="0">
              <a:latin typeface="Arial" pitchFamily="34" charset="0"/>
              <a:cs typeface="Arial" pitchFamily="34" charset="0"/>
            </a:endParaRPr>
          </a:p>
          <a:p>
            <a:pPr algn="r" rtl="1"/>
            <a:r>
              <a:rPr lang="ar-SA" sz="4800" dirty="0" smtClean="0">
                <a:latin typeface="Arial" pitchFamily="34" charset="0"/>
                <a:cs typeface="Arial" pitchFamily="34" charset="0"/>
              </a:rPr>
              <a:t>ان الله </a:t>
            </a:r>
            <a:endParaRPr lang="bn-BD" sz="4800" dirty="0" smtClean="0">
              <a:latin typeface="Arial" pitchFamily="34" charset="0"/>
              <a:cs typeface="Arial" pitchFamily="34" charset="0"/>
            </a:endParaRPr>
          </a:p>
          <a:p>
            <a:pPr algn="r" rtl="1"/>
            <a:r>
              <a:rPr lang="ar-SA" sz="4800" dirty="0" smtClean="0">
                <a:latin typeface="Arial" pitchFamily="34" charset="0"/>
                <a:cs typeface="Arial" pitchFamily="34" charset="0"/>
              </a:rPr>
              <a:t>برئ من المشركين ورسوله ، </a:t>
            </a:r>
            <a:endParaRPr lang="bn-IN" sz="4000" dirty="0" smtClean="0">
              <a:latin typeface="Arial" pitchFamily="34"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5" presetClass="entr" presetSubtype="0" fill="hold" grpId="1"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28" dur="1000" fill="hold"/>
                                        <p:tgtEl>
                                          <p:spTgt spid="3"/>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304800"/>
            <a:ext cx="5715000" cy="1015663"/>
          </a:xfrm>
          <a:prstGeom prst="rect">
            <a:avLst/>
          </a:prstGeom>
          <a:solidFill>
            <a:schemeClr val="bg1">
              <a:lumMod val="65000"/>
            </a:schemeClr>
          </a:solidFill>
        </p:spPr>
        <p:txBody>
          <a:bodyPr wrap="square" rtlCol="0">
            <a:spAutoFit/>
          </a:bodyPr>
          <a:lstStyle/>
          <a:p>
            <a:pPr algn="ctr"/>
            <a:r>
              <a:rPr lang="bn-BD" sz="6000" dirty="0" smtClean="0">
                <a:latin typeface="NikoshBAN" pitchFamily="2" charset="0"/>
                <a:cs typeface="NikoshBAN" pitchFamily="2" charset="0"/>
              </a:rPr>
              <a:t>আয়াতসমূহের অনুবাদ</a:t>
            </a:r>
            <a:endParaRPr lang="en-US" sz="6000" dirty="0">
              <a:latin typeface="NikoshBAN" pitchFamily="2" charset="0"/>
              <a:cs typeface="NikoshBAN" pitchFamily="2" charset="0"/>
            </a:endParaRPr>
          </a:p>
        </p:txBody>
      </p:sp>
      <p:sp>
        <p:nvSpPr>
          <p:cNvPr id="3" name="TextBox 2"/>
          <p:cNvSpPr txBox="1"/>
          <p:nvPr/>
        </p:nvSpPr>
        <p:spPr>
          <a:xfrm>
            <a:off x="228600" y="1524000"/>
            <a:ext cx="4800600" cy="5509200"/>
          </a:xfrm>
          <a:prstGeom prst="rect">
            <a:avLst/>
          </a:prstGeom>
          <a:noFill/>
        </p:spPr>
        <p:txBody>
          <a:bodyPr wrap="square" rtlCol="0">
            <a:spAutoFit/>
          </a:bodyPr>
          <a:lstStyle/>
          <a:p>
            <a:r>
              <a:rPr lang="bn-BD" sz="3200" dirty="0" smtClean="0">
                <a:latin typeface="NikoshBAN" pitchFamily="2" charset="0"/>
                <a:cs typeface="NikoshBAN" pitchFamily="2" charset="0"/>
              </a:rPr>
              <a:t>সুতরাং, (হে মুশরিকগণ!) </a:t>
            </a:r>
          </a:p>
          <a:p>
            <a:r>
              <a:rPr lang="bn-BD" sz="3200" dirty="0" smtClean="0">
                <a:latin typeface="NikoshBAN" pitchFamily="2" charset="0"/>
                <a:cs typeface="NikoshBAN" pitchFamily="2" charset="0"/>
              </a:rPr>
              <a:t>তোমরা যদি তাওবা কর, </a:t>
            </a:r>
          </a:p>
          <a:p>
            <a:r>
              <a:rPr lang="bn-BD" sz="2800" dirty="0" smtClean="0">
                <a:latin typeface="NikoshBAN" pitchFamily="2" charset="0"/>
                <a:cs typeface="NikoshBAN" pitchFamily="2" charset="0"/>
              </a:rPr>
              <a:t>তবে তা তোমাদের জন্য কল্যাণকর হবে। </a:t>
            </a:r>
          </a:p>
          <a:p>
            <a:r>
              <a:rPr lang="bn-BD" sz="3200" dirty="0" smtClean="0">
                <a:latin typeface="NikoshBAN" pitchFamily="2" charset="0"/>
                <a:cs typeface="NikoshBAN" pitchFamily="2" charset="0"/>
              </a:rPr>
              <a:t>আর যদি (এখনও) </a:t>
            </a:r>
          </a:p>
          <a:p>
            <a:r>
              <a:rPr lang="bn-BD" sz="3200" dirty="0" smtClean="0">
                <a:latin typeface="NikoshBAN" pitchFamily="2" charset="0"/>
                <a:cs typeface="NikoshBAN" pitchFamily="2" charset="0"/>
              </a:rPr>
              <a:t>তোমরা মুখ ফিরিয়ে নাও, </a:t>
            </a:r>
          </a:p>
          <a:p>
            <a:r>
              <a:rPr lang="bn-BD" sz="3200" dirty="0" smtClean="0">
                <a:latin typeface="NikoshBAN" pitchFamily="2" charset="0"/>
                <a:cs typeface="NikoshBAN" pitchFamily="2" charset="0"/>
              </a:rPr>
              <a:t>তবে স্মরণ রেখ, </a:t>
            </a:r>
          </a:p>
          <a:p>
            <a:r>
              <a:rPr lang="bn-BD" sz="2800" dirty="0" smtClean="0">
                <a:latin typeface="NikoshBAN" pitchFamily="2" charset="0"/>
                <a:cs typeface="NikoshBAN" pitchFamily="2" charset="0"/>
              </a:rPr>
              <a:t>তোমরা আল্লাহকে হীনবল করতে পারবেনা </a:t>
            </a:r>
          </a:p>
          <a:p>
            <a:r>
              <a:rPr lang="bn-BD" sz="3200" dirty="0" smtClean="0">
                <a:latin typeface="NikoshBAN" pitchFamily="2" charset="0"/>
                <a:cs typeface="NikoshBAN" pitchFamily="2" charset="0"/>
              </a:rPr>
              <a:t>এবং (হে রাসূল স</a:t>
            </a:r>
            <a:r>
              <a:rPr lang="en-US" sz="3200" dirty="0" smtClean="0">
                <a:latin typeface="NikoshBAN" pitchFamily="2" charset="0"/>
                <a:cs typeface="NikoshBAN" pitchFamily="2" charset="0"/>
              </a:rPr>
              <a:t>.</a:t>
            </a:r>
            <a:r>
              <a:rPr lang="bn-BD" sz="3200" dirty="0" smtClean="0">
                <a:latin typeface="NikoshBAN" pitchFamily="2" charset="0"/>
                <a:cs typeface="NikoshBAN" pitchFamily="2" charset="0"/>
              </a:rPr>
              <a:t>) </a:t>
            </a:r>
          </a:p>
          <a:p>
            <a:r>
              <a:rPr lang="bn-BD" sz="3200" dirty="0" smtClean="0">
                <a:latin typeface="NikoshBAN" pitchFamily="2" charset="0"/>
                <a:cs typeface="NikoshBAN" pitchFamily="2" charset="0"/>
              </a:rPr>
              <a:t>আপনি কাফেরদেরকে </a:t>
            </a:r>
          </a:p>
          <a:p>
            <a:r>
              <a:rPr lang="bn-BD" sz="3200" dirty="0" smtClean="0">
                <a:latin typeface="NikoshBAN" pitchFamily="2" charset="0"/>
                <a:cs typeface="NikoshBAN" pitchFamily="2" charset="0"/>
              </a:rPr>
              <a:t>যন্ত্রনাদায়ক  শাস্তির সুসংবাদ দিন। </a:t>
            </a:r>
          </a:p>
          <a:p>
            <a:endParaRPr lang="bn-IN" sz="4000" dirty="0" smtClean="0">
              <a:latin typeface="NikoshBAN" pitchFamily="2" charset="0"/>
              <a:cs typeface="NikoshBAN" pitchFamily="2" charset="0"/>
            </a:endParaRPr>
          </a:p>
        </p:txBody>
      </p:sp>
      <p:sp>
        <p:nvSpPr>
          <p:cNvPr id="4" name="TextBox 3"/>
          <p:cNvSpPr txBox="1"/>
          <p:nvPr/>
        </p:nvSpPr>
        <p:spPr>
          <a:xfrm>
            <a:off x="4724400" y="1600200"/>
            <a:ext cx="4191000" cy="5262979"/>
          </a:xfrm>
          <a:prstGeom prst="rect">
            <a:avLst/>
          </a:prstGeom>
          <a:noFill/>
        </p:spPr>
        <p:txBody>
          <a:bodyPr wrap="square" rtlCol="0">
            <a:spAutoFit/>
          </a:bodyPr>
          <a:lstStyle/>
          <a:p>
            <a:pPr algn="r" rtl="1"/>
            <a:r>
              <a:rPr lang="ar-SA" sz="4800" dirty="0" smtClean="0">
                <a:latin typeface="Arial" pitchFamily="34" charset="0"/>
                <a:cs typeface="Arial" pitchFamily="34" charset="0"/>
              </a:rPr>
              <a:t>فان تبتم </a:t>
            </a:r>
            <a:endParaRPr lang="bn-BD" sz="4800" dirty="0" smtClean="0">
              <a:latin typeface="Arial" pitchFamily="34" charset="0"/>
              <a:cs typeface="Arial" pitchFamily="34" charset="0"/>
            </a:endParaRPr>
          </a:p>
          <a:p>
            <a:pPr algn="r" rtl="1"/>
            <a:r>
              <a:rPr lang="ar-SA" sz="4800" dirty="0" smtClean="0">
                <a:latin typeface="Arial" pitchFamily="34" charset="0"/>
                <a:cs typeface="Arial" pitchFamily="34" charset="0"/>
              </a:rPr>
              <a:t>فهو خير لكم ، </a:t>
            </a:r>
            <a:endParaRPr lang="bn-BD" sz="4800" dirty="0" smtClean="0">
              <a:latin typeface="Arial" pitchFamily="34" charset="0"/>
              <a:cs typeface="Arial" pitchFamily="34" charset="0"/>
            </a:endParaRPr>
          </a:p>
          <a:p>
            <a:pPr algn="r" rtl="1"/>
            <a:r>
              <a:rPr lang="ar-SA" sz="4800" dirty="0" smtClean="0">
                <a:latin typeface="Arial" pitchFamily="34" charset="0"/>
                <a:cs typeface="Arial" pitchFamily="34" charset="0"/>
              </a:rPr>
              <a:t>وان توليتم </a:t>
            </a:r>
            <a:endParaRPr lang="bn-BD" sz="4800" dirty="0" smtClean="0">
              <a:latin typeface="Arial" pitchFamily="34" charset="0"/>
              <a:cs typeface="Arial" pitchFamily="34" charset="0"/>
            </a:endParaRPr>
          </a:p>
          <a:p>
            <a:pPr algn="r" rtl="1"/>
            <a:r>
              <a:rPr lang="ar-SA" sz="4800" dirty="0" smtClean="0">
                <a:latin typeface="Arial" pitchFamily="34" charset="0"/>
                <a:cs typeface="Arial" pitchFamily="34" charset="0"/>
              </a:rPr>
              <a:t>فاعلموا </a:t>
            </a:r>
            <a:endParaRPr lang="bn-BD" sz="4800" dirty="0" smtClean="0">
              <a:latin typeface="Arial" pitchFamily="34" charset="0"/>
              <a:cs typeface="Arial" pitchFamily="34" charset="0"/>
            </a:endParaRPr>
          </a:p>
          <a:p>
            <a:pPr algn="r" rtl="1"/>
            <a:r>
              <a:rPr lang="ar-SA" sz="4800" dirty="0" smtClean="0">
                <a:latin typeface="Arial" pitchFamily="34" charset="0"/>
                <a:cs typeface="Arial" pitchFamily="34" charset="0"/>
              </a:rPr>
              <a:t>انكم غيرمعجزى الله  وبشر الذين كفروا بعذاب اليم ◊</a:t>
            </a:r>
            <a:endParaRPr lang="bn-IN" sz="4800" dirty="0" smtClean="0">
              <a:latin typeface="Arial" pitchFamily="34"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5"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28" dur="1000" fill="hold"/>
                                        <p:tgtEl>
                                          <p:spTgt spid="3"/>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304800"/>
            <a:ext cx="5715000" cy="1015663"/>
          </a:xfrm>
          <a:prstGeom prst="rect">
            <a:avLst/>
          </a:prstGeom>
          <a:solidFill>
            <a:schemeClr val="bg1">
              <a:lumMod val="65000"/>
            </a:schemeClr>
          </a:solidFill>
        </p:spPr>
        <p:txBody>
          <a:bodyPr wrap="square" rtlCol="0">
            <a:spAutoFit/>
          </a:bodyPr>
          <a:lstStyle/>
          <a:p>
            <a:pPr algn="ctr"/>
            <a:r>
              <a:rPr lang="bn-BD" sz="6000" dirty="0" smtClean="0">
                <a:latin typeface="NikoshBAN" pitchFamily="2" charset="0"/>
                <a:cs typeface="NikoshBAN" pitchFamily="2" charset="0"/>
              </a:rPr>
              <a:t>আয়াতসমূহের অনুবাদ</a:t>
            </a:r>
            <a:endParaRPr lang="en-US" sz="6000" dirty="0">
              <a:latin typeface="NikoshBAN" pitchFamily="2" charset="0"/>
              <a:cs typeface="NikoshBAN" pitchFamily="2" charset="0"/>
            </a:endParaRPr>
          </a:p>
        </p:txBody>
      </p:sp>
      <p:sp>
        <p:nvSpPr>
          <p:cNvPr id="3" name="TextBox 2"/>
          <p:cNvSpPr txBox="1"/>
          <p:nvPr/>
        </p:nvSpPr>
        <p:spPr>
          <a:xfrm>
            <a:off x="0" y="1371600"/>
            <a:ext cx="8534400" cy="5632311"/>
          </a:xfrm>
          <a:prstGeom prst="rect">
            <a:avLst/>
          </a:prstGeom>
          <a:noFill/>
        </p:spPr>
        <p:txBody>
          <a:bodyPr wrap="square" rtlCol="0">
            <a:spAutoFit/>
          </a:bodyPr>
          <a:lstStyle/>
          <a:p>
            <a:r>
              <a:rPr lang="bn-BD" sz="3600" dirty="0" smtClean="0">
                <a:latin typeface="NikoshBAN" pitchFamily="2" charset="0"/>
                <a:cs typeface="NikoshBAN" pitchFamily="2" charset="0"/>
              </a:rPr>
              <a:t>৪। তবে (হে মুসলিমগণ!),</a:t>
            </a:r>
          </a:p>
          <a:p>
            <a:r>
              <a:rPr lang="bn-BD" sz="3600" dirty="0" smtClean="0">
                <a:latin typeface="NikoshBAN" pitchFamily="2" charset="0"/>
                <a:cs typeface="NikoshBAN" pitchFamily="2" charset="0"/>
              </a:rPr>
              <a:t>যে মুশরিকদের সাথে </a:t>
            </a:r>
          </a:p>
          <a:p>
            <a:r>
              <a:rPr lang="bn-BD" sz="3600" dirty="0" smtClean="0">
                <a:latin typeface="NikoshBAN" pitchFamily="2" charset="0"/>
                <a:cs typeface="NikoshBAN" pitchFamily="2" charset="0"/>
              </a:rPr>
              <a:t>তোমরা চুক্তি সম্পন্ন করেছ, </a:t>
            </a:r>
          </a:p>
          <a:p>
            <a:r>
              <a:rPr lang="bn-BD" sz="3600" dirty="0" smtClean="0">
                <a:latin typeface="NikoshBAN" pitchFamily="2" charset="0"/>
                <a:cs typeface="NikoshBAN" pitchFamily="2" charset="0"/>
              </a:rPr>
              <a:t>ও পরে তারা </a:t>
            </a:r>
          </a:p>
          <a:p>
            <a:r>
              <a:rPr lang="bn-BD" sz="3600" dirty="0" smtClean="0">
                <a:latin typeface="NikoshBAN" pitchFamily="2" charset="0"/>
                <a:cs typeface="NikoshBAN" pitchFamily="2" charset="0"/>
              </a:rPr>
              <a:t>তোমাদের চুক্তি রক্ষায় </a:t>
            </a:r>
          </a:p>
          <a:p>
            <a:r>
              <a:rPr lang="bn-BD" sz="3600" dirty="0" smtClean="0">
                <a:latin typeface="NikoshBAN" pitchFamily="2" charset="0"/>
                <a:cs typeface="NikoshBAN" pitchFamily="2" charset="0"/>
              </a:rPr>
              <a:t>কোন ত্রুটি করেনি, </a:t>
            </a:r>
          </a:p>
          <a:p>
            <a:r>
              <a:rPr lang="bn-BD" sz="3600" dirty="0" smtClean="0">
                <a:latin typeface="NikoshBAN" pitchFamily="2" charset="0"/>
                <a:cs typeface="NikoshBAN" pitchFamily="2" charset="0"/>
              </a:rPr>
              <a:t>এবং তোমাদের বিরুদ্ধে </a:t>
            </a:r>
          </a:p>
          <a:p>
            <a:r>
              <a:rPr lang="bn-BD" sz="3600" dirty="0" smtClean="0">
                <a:latin typeface="NikoshBAN" pitchFamily="2" charset="0"/>
                <a:cs typeface="NikoshBAN" pitchFamily="2" charset="0"/>
              </a:rPr>
              <a:t>কাউকে সহযোগিতাও করেনি, </a:t>
            </a:r>
          </a:p>
          <a:p>
            <a:r>
              <a:rPr lang="bn-BD" sz="3600" dirty="0" smtClean="0">
                <a:latin typeface="NikoshBAN" pitchFamily="2" charset="0"/>
                <a:cs typeface="NikoshBAN" pitchFamily="2" charset="0"/>
              </a:rPr>
              <a:t>তাদের সাথে কৃত চুক্তির মেয়াদ পূর্ণ করবে। </a:t>
            </a:r>
          </a:p>
          <a:p>
            <a:r>
              <a:rPr lang="bn-BD" sz="3600" dirty="0" smtClean="0">
                <a:latin typeface="NikoshBAN" pitchFamily="2" charset="0"/>
                <a:cs typeface="NikoshBAN" pitchFamily="2" charset="0"/>
              </a:rPr>
              <a:t>নিশ্চয়ই আল্লাহ সাবধানতা অবলম্বনকারীদের পছন্দ করেন। </a:t>
            </a:r>
            <a:endParaRPr lang="bn-IN" sz="3600" dirty="0" smtClean="0">
              <a:latin typeface="NikoshBAN" pitchFamily="2" charset="0"/>
              <a:cs typeface="NikoshBAN" pitchFamily="2" charset="0"/>
            </a:endParaRPr>
          </a:p>
        </p:txBody>
      </p:sp>
      <p:sp>
        <p:nvSpPr>
          <p:cNvPr id="4" name="TextBox 3"/>
          <p:cNvSpPr txBox="1"/>
          <p:nvPr/>
        </p:nvSpPr>
        <p:spPr>
          <a:xfrm>
            <a:off x="4724400" y="1600200"/>
            <a:ext cx="4191000" cy="4401205"/>
          </a:xfrm>
          <a:prstGeom prst="rect">
            <a:avLst/>
          </a:prstGeom>
          <a:noFill/>
        </p:spPr>
        <p:txBody>
          <a:bodyPr wrap="square" rtlCol="0">
            <a:spAutoFit/>
          </a:bodyPr>
          <a:lstStyle/>
          <a:p>
            <a:pPr algn="r" rtl="1"/>
            <a:r>
              <a:rPr lang="ar-SA" sz="4000" dirty="0" smtClean="0">
                <a:latin typeface="Arial" pitchFamily="34" charset="0"/>
                <a:cs typeface="Arial" pitchFamily="34" charset="0"/>
              </a:rPr>
              <a:t>4. الا الذين عاهدتم </a:t>
            </a:r>
            <a:endParaRPr lang="bn-BD" sz="4000" dirty="0" smtClean="0">
              <a:latin typeface="Arial" pitchFamily="34" charset="0"/>
              <a:cs typeface="Arial" pitchFamily="34" charset="0"/>
            </a:endParaRPr>
          </a:p>
          <a:p>
            <a:pPr algn="r" rtl="1"/>
            <a:r>
              <a:rPr lang="ar-SA" sz="4000" dirty="0" smtClean="0">
                <a:latin typeface="Arial" pitchFamily="34" charset="0"/>
                <a:cs typeface="Arial" pitchFamily="34" charset="0"/>
              </a:rPr>
              <a:t>من المشركين </a:t>
            </a:r>
            <a:endParaRPr lang="bn-BD" sz="4000" dirty="0" smtClean="0">
              <a:latin typeface="Arial" pitchFamily="34" charset="0"/>
              <a:cs typeface="Arial" pitchFamily="34" charset="0"/>
            </a:endParaRPr>
          </a:p>
          <a:p>
            <a:pPr algn="r" rtl="1"/>
            <a:r>
              <a:rPr lang="ar-SA" sz="4000" dirty="0" smtClean="0">
                <a:latin typeface="Arial" pitchFamily="34" charset="0"/>
                <a:cs typeface="Arial" pitchFamily="34" charset="0"/>
              </a:rPr>
              <a:t>ثم لم ينقصوكم شيئا </a:t>
            </a:r>
            <a:endParaRPr lang="bn-BD" sz="4000" dirty="0" smtClean="0">
              <a:latin typeface="Arial" pitchFamily="34" charset="0"/>
              <a:cs typeface="Arial" pitchFamily="34" charset="0"/>
            </a:endParaRPr>
          </a:p>
          <a:p>
            <a:pPr algn="r" rtl="1"/>
            <a:r>
              <a:rPr lang="ar-SA" sz="4000" dirty="0" smtClean="0">
                <a:latin typeface="Arial" pitchFamily="34" charset="0"/>
                <a:cs typeface="Arial" pitchFamily="34" charset="0"/>
              </a:rPr>
              <a:t>ولم يظاهروا عليكم احدا فاتموا اليهم عهدهم </a:t>
            </a:r>
            <a:endParaRPr lang="bn-BD" sz="4000" dirty="0" smtClean="0">
              <a:latin typeface="Arial" pitchFamily="34" charset="0"/>
              <a:cs typeface="Arial" pitchFamily="34" charset="0"/>
            </a:endParaRPr>
          </a:p>
          <a:p>
            <a:pPr algn="r" rtl="1"/>
            <a:r>
              <a:rPr lang="ar-SA" sz="4000" dirty="0" smtClean="0">
                <a:latin typeface="Arial" pitchFamily="34" charset="0"/>
                <a:cs typeface="Arial" pitchFamily="34" charset="0"/>
              </a:rPr>
              <a:t>الى مدتهم ، </a:t>
            </a:r>
            <a:endParaRPr lang="bn-BD" sz="4000" dirty="0" smtClean="0">
              <a:latin typeface="Arial" pitchFamily="34" charset="0"/>
              <a:cs typeface="Arial" pitchFamily="34" charset="0"/>
            </a:endParaRPr>
          </a:p>
          <a:p>
            <a:pPr algn="r" rtl="1"/>
            <a:r>
              <a:rPr lang="ar-SA" sz="4000" dirty="0" smtClean="0">
                <a:latin typeface="Arial" pitchFamily="34" charset="0"/>
                <a:cs typeface="Arial" pitchFamily="34" charset="0"/>
              </a:rPr>
              <a:t>ان الله يحب المتقين ◊</a:t>
            </a:r>
            <a:endParaRPr lang="bn-IN" sz="4000" dirty="0" smtClean="0">
              <a:latin typeface="Arial" pitchFamily="34"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5"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28" dur="1000" fill="hold"/>
                                        <p:tgtEl>
                                          <p:spTgt spid="3"/>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71600" y="304800"/>
            <a:ext cx="6477000" cy="1015663"/>
          </a:xfrm>
          <a:prstGeom prst="rect">
            <a:avLst/>
          </a:prstGeom>
          <a:solidFill>
            <a:schemeClr val="accent6">
              <a:lumMod val="60000"/>
              <a:lumOff val="40000"/>
            </a:schemeClr>
          </a:solidFill>
        </p:spPr>
        <p:txBody>
          <a:bodyPr wrap="square" rtlCol="0">
            <a:spAutoFit/>
          </a:bodyPr>
          <a:lstStyle/>
          <a:p>
            <a:pPr algn="ctr"/>
            <a:r>
              <a:rPr lang="bn-BD" sz="6000" dirty="0" smtClean="0">
                <a:latin typeface="NikoshBAN" pitchFamily="2" charset="0"/>
                <a:cs typeface="NikoshBAN" pitchFamily="2" charset="0"/>
              </a:rPr>
              <a:t>আয়াতসমূহের শানে নুযূল</a:t>
            </a:r>
            <a:endParaRPr lang="en-US" sz="6000" dirty="0">
              <a:latin typeface="NikoshBAN" pitchFamily="2" charset="0"/>
              <a:cs typeface="NikoshBAN" pitchFamily="2" charset="0"/>
            </a:endParaRPr>
          </a:p>
        </p:txBody>
      </p:sp>
      <p:sp>
        <p:nvSpPr>
          <p:cNvPr id="4" name="TextBox 3"/>
          <p:cNvSpPr txBox="1"/>
          <p:nvPr/>
        </p:nvSpPr>
        <p:spPr>
          <a:xfrm>
            <a:off x="0" y="1295400"/>
            <a:ext cx="2514600" cy="369332"/>
          </a:xfrm>
          <a:prstGeom prst="rect">
            <a:avLst/>
          </a:prstGeom>
          <a:solidFill>
            <a:schemeClr val="bg1"/>
          </a:solidFill>
        </p:spPr>
        <p:txBody>
          <a:bodyPr wrap="square" rtlCol="0">
            <a:spAutoFit/>
          </a:bodyPr>
          <a:lstStyle/>
          <a:p>
            <a:endParaRPr lang="en-US" dirty="0"/>
          </a:p>
        </p:txBody>
      </p:sp>
      <p:sp>
        <p:nvSpPr>
          <p:cNvPr id="5" name="TextBox 4"/>
          <p:cNvSpPr txBox="1"/>
          <p:nvPr/>
        </p:nvSpPr>
        <p:spPr>
          <a:xfrm>
            <a:off x="381000" y="2209800"/>
            <a:ext cx="8382000" cy="3785652"/>
          </a:xfrm>
          <a:prstGeom prst="rect">
            <a:avLst/>
          </a:prstGeom>
          <a:noFill/>
        </p:spPr>
        <p:txBody>
          <a:bodyPr wrap="square" rtlCol="0">
            <a:spAutoFit/>
          </a:bodyPr>
          <a:lstStyle/>
          <a:p>
            <a:pPr algn="just"/>
            <a:r>
              <a:rPr lang="bn-BD" sz="3600" dirty="0" smtClean="0">
                <a:latin typeface="NikoshBAN" pitchFamily="2" charset="0"/>
                <a:cs typeface="NikoshBAN" pitchFamily="2" charset="0"/>
              </a:rPr>
              <a:t>	</a:t>
            </a:r>
            <a:r>
              <a:rPr lang="bn-BD" sz="4000" dirty="0" smtClean="0">
                <a:latin typeface="NikoshBAN" pitchFamily="2" charset="0"/>
                <a:cs typeface="NikoshBAN" pitchFamily="2" charset="0"/>
              </a:rPr>
              <a:t>বর্ণিত আছে যে, ৮ম হিজরীতে মক্কা বিজয়ের পর রাসূল স</a:t>
            </a:r>
            <a:r>
              <a:rPr lang="en-US" sz="4000" dirty="0" smtClean="0">
                <a:latin typeface="NikoshBAN" pitchFamily="2" charset="0"/>
                <a:cs typeface="NikoshBAN" pitchFamily="2" charset="0"/>
              </a:rPr>
              <a:t>. </a:t>
            </a:r>
            <a:r>
              <a:rPr lang="bn-BD" sz="4000" dirty="0" smtClean="0">
                <a:latin typeface="NikoshBAN" pitchFamily="2" charset="0"/>
                <a:cs typeface="NikoshBAN" pitchFamily="2" charset="0"/>
              </a:rPr>
              <a:t>মক্কায় বসবাসরত কাফির ও মুশরিকদের সাথে সন্ধি চুক্তি করলেন। তাতে পারস্পরিক যুদ্ধবিরতি ও শত্রুকে সাহায্য না করার শর্ত বিশেষভাবে স্থান পেয়েছে। </a:t>
            </a:r>
          </a:p>
          <a:p>
            <a:pPr algn="just"/>
            <a:r>
              <a:rPr lang="bn-BD" sz="4000" dirty="0" smtClean="0">
                <a:latin typeface="NikoshBAN" pitchFamily="2" charset="0"/>
                <a:cs typeface="NikoshBAN" pitchFamily="2" charset="0"/>
              </a:rPr>
              <a:t>	</a:t>
            </a:r>
            <a:endParaRPr lang="en-US" sz="40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71600" y="304800"/>
            <a:ext cx="6477000" cy="1015663"/>
          </a:xfrm>
          <a:prstGeom prst="rect">
            <a:avLst/>
          </a:prstGeom>
          <a:solidFill>
            <a:schemeClr val="accent6">
              <a:lumMod val="60000"/>
              <a:lumOff val="40000"/>
            </a:schemeClr>
          </a:solidFill>
        </p:spPr>
        <p:txBody>
          <a:bodyPr wrap="square" rtlCol="0">
            <a:spAutoFit/>
          </a:bodyPr>
          <a:lstStyle/>
          <a:p>
            <a:pPr algn="ctr"/>
            <a:r>
              <a:rPr lang="bn-BD" sz="6000" dirty="0" smtClean="0">
                <a:latin typeface="NikoshBAN" pitchFamily="2" charset="0"/>
                <a:cs typeface="NikoshBAN" pitchFamily="2" charset="0"/>
              </a:rPr>
              <a:t>আয়াতসমূহের শানে নুযূল</a:t>
            </a:r>
            <a:endParaRPr lang="en-US" sz="6000" dirty="0">
              <a:latin typeface="NikoshBAN" pitchFamily="2" charset="0"/>
              <a:cs typeface="NikoshBAN" pitchFamily="2" charset="0"/>
            </a:endParaRPr>
          </a:p>
        </p:txBody>
      </p:sp>
      <p:sp>
        <p:nvSpPr>
          <p:cNvPr id="4" name="TextBox 3"/>
          <p:cNvSpPr txBox="1"/>
          <p:nvPr/>
        </p:nvSpPr>
        <p:spPr>
          <a:xfrm>
            <a:off x="0" y="1295400"/>
            <a:ext cx="2514600" cy="369332"/>
          </a:xfrm>
          <a:prstGeom prst="rect">
            <a:avLst/>
          </a:prstGeom>
          <a:solidFill>
            <a:schemeClr val="bg1"/>
          </a:solidFill>
        </p:spPr>
        <p:txBody>
          <a:bodyPr wrap="square" rtlCol="0">
            <a:spAutoFit/>
          </a:bodyPr>
          <a:lstStyle/>
          <a:p>
            <a:endParaRPr lang="en-US" dirty="0"/>
          </a:p>
        </p:txBody>
      </p:sp>
      <p:sp>
        <p:nvSpPr>
          <p:cNvPr id="5" name="TextBox 4"/>
          <p:cNvSpPr txBox="1"/>
          <p:nvPr/>
        </p:nvSpPr>
        <p:spPr>
          <a:xfrm>
            <a:off x="304800" y="1371600"/>
            <a:ext cx="8382000" cy="5447645"/>
          </a:xfrm>
          <a:prstGeom prst="rect">
            <a:avLst/>
          </a:prstGeom>
          <a:noFill/>
        </p:spPr>
        <p:txBody>
          <a:bodyPr wrap="square" rtlCol="0">
            <a:spAutoFit/>
          </a:bodyPr>
          <a:lstStyle/>
          <a:p>
            <a:pPr algn="just"/>
            <a:r>
              <a:rPr lang="bn-BD" sz="4000" dirty="0" smtClean="0">
                <a:latin typeface="NikoshBAN" pitchFamily="2" charset="0"/>
                <a:cs typeface="NikoshBAN" pitchFamily="2" charset="0"/>
              </a:rPr>
              <a:t>	</a:t>
            </a:r>
          </a:p>
          <a:p>
            <a:pPr algn="just"/>
            <a:r>
              <a:rPr lang="bn-BD" sz="4000" dirty="0" smtClean="0">
                <a:latin typeface="NikoshBAN" pitchFamily="2" charset="0"/>
                <a:cs typeface="NikoshBAN" pitchFamily="2" charset="0"/>
              </a:rPr>
              <a:t>	</a:t>
            </a:r>
            <a:r>
              <a:rPr lang="bn-BD" sz="4400" dirty="0" smtClean="0">
                <a:latin typeface="NikoshBAN" pitchFamily="2" charset="0"/>
                <a:cs typeface="NikoshBAN" pitchFamily="2" charset="0"/>
              </a:rPr>
              <a:t>নবম হিজরীতে রাসূল স</a:t>
            </a:r>
            <a:r>
              <a:rPr lang="en-US" sz="4400" dirty="0" smtClean="0">
                <a:latin typeface="NikoshBAN" pitchFamily="2" charset="0"/>
                <a:cs typeface="NikoshBAN" pitchFamily="2" charset="0"/>
              </a:rPr>
              <a:t>.</a:t>
            </a:r>
            <a:r>
              <a:rPr lang="bn-BD" sz="4400" dirty="0" smtClean="0">
                <a:latin typeface="NikoshBAN" pitchFamily="2" charset="0"/>
                <a:cs typeface="NikoshBAN" pitchFamily="2" charset="0"/>
              </a:rPr>
              <a:t> সাহাবায়ে কেরামকে নিয়ে</a:t>
            </a:r>
            <a:r>
              <a:rPr lang="en-US" sz="4400" dirty="0" smtClean="0">
                <a:latin typeface="NikoshBAN" pitchFamily="2" charset="0"/>
                <a:cs typeface="NikoshBAN" pitchFamily="2" charset="0"/>
              </a:rPr>
              <a:t> </a:t>
            </a:r>
            <a:r>
              <a:rPr lang="bn-BD" sz="4400" dirty="0" smtClean="0">
                <a:latin typeface="NikoshBAN" pitchFamily="2" charset="0"/>
                <a:cs typeface="NikoshBAN" pitchFamily="2" charset="0"/>
              </a:rPr>
              <a:t>রোমানদের বিরুদ্ধে তাবুক অভিযানে গেলেন, এ সুযোগে কোন কোন মশরিক সম্প্রদায় চুক্তি ভঙ্গ করে । রাসূল স</a:t>
            </a:r>
            <a:r>
              <a:rPr lang="en-US" sz="4400" dirty="0" smtClean="0">
                <a:latin typeface="NikoshBAN" pitchFamily="2" charset="0"/>
                <a:cs typeface="NikoshBAN" pitchFamily="2" charset="0"/>
              </a:rPr>
              <a:t>.</a:t>
            </a:r>
            <a:r>
              <a:rPr lang="bn-BD" sz="4400" dirty="0" smtClean="0">
                <a:latin typeface="NikoshBAN" pitchFamily="2" charset="0"/>
                <a:cs typeface="NikoshBAN" pitchFamily="2" charset="0"/>
              </a:rPr>
              <a:t> তাবুকযুদ্ধ হতে প্রত্যাবর্তন করলে আলোচ্য আয়াতসমূহ নাযিল হয়। এতে মক্কার মুশরিকদের সাথে  কৃত যাবতীয় চুক্তি প্রত্যাহারের ঘোষনা দেয়া হয়। </a:t>
            </a:r>
            <a:endParaRPr lang="en-US" sz="44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066800"/>
            <a:ext cx="5029200" cy="1107996"/>
          </a:xfrm>
          <a:prstGeom prst="rect">
            <a:avLst/>
          </a:prstGeom>
          <a:solidFill>
            <a:schemeClr val="accent6">
              <a:lumMod val="40000"/>
              <a:lumOff val="6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6600" dirty="0" smtClean="0">
                <a:latin typeface="NikoshBAN" pitchFamily="2" charset="0"/>
                <a:cs typeface="NikoshBAN" pitchFamily="2" charset="0"/>
              </a:rPr>
              <a:t>শিক্ষক পরিচিতি </a:t>
            </a:r>
            <a:endParaRPr lang="en-US" sz="6600" dirty="0">
              <a:latin typeface="NikoshBAN" pitchFamily="2" charset="0"/>
              <a:cs typeface="NikoshBAN" pitchFamily="2" charset="0"/>
            </a:endParaRPr>
          </a:p>
        </p:txBody>
      </p:sp>
      <p:sp>
        <p:nvSpPr>
          <p:cNvPr id="5" name="TextBox 4"/>
          <p:cNvSpPr txBox="1"/>
          <p:nvPr/>
        </p:nvSpPr>
        <p:spPr>
          <a:xfrm>
            <a:off x="800100" y="2981503"/>
            <a:ext cx="7239000" cy="344709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5400" b="1" dirty="0" smtClean="0">
                <a:latin typeface="NikoshBAN" pitchFamily="2" charset="0"/>
                <a:cs typeface="NikoshBAN" pitchFamily="2" charset="0"/>
              </a:rPr>
              <a:t>মোঃ মাকছুদুল হক</a:t>
            </a:r>
            <a:r>
              <a:rPr lang="en-US" sz="5400" b="1" dirty="0" smtClean="0">
                <a:latin typeface="NikoshBAN" pitchFamily="2" charset="0"/>
                <a:cs typeface="NikoshBAN" pitchFamily="2" charset="0"/>
              </a:rPr>
              <a:t> </a:t>
            </a:r>
            <a:r>
              <a:rPr lang="bn-IN" sz="2000" dirty="0" smtClean="0">
                <a:latin typeface="NikoshBAN" pitchFamily="2" charset="0"/>
                <a:cs typeface="NikoshBAN" pitchFamily="2" charset="0"/>
              </a:rPr>
              <a:t>কামিল (হাদীস), </a:t>
            </a:r>
            <a:r>
              <a:rPr lang="bn-IN" sz="2000" dirty="0" smtClean="0">
                <a:latin typeface="Times New Roman" pitchFamily="18" charset="0"/>
                <a:cs typeface="NikoshBAN" pitchFamily="2" charset="0"/>
              </a:rPr>
              <a:t>এম</a:t>
            </a:r>
            <a:r>
              <a:rPr lang="en-US" sz="2000" dirty="0" smtClean="0">
                <a:latin typeface="Times New Roman" pitchFamily="18" charset="0"/>
                <a:cs typeface="Times New Roman" pitchFamily="18" charset="0"/>
              </a:rPr>
              <a:t>.</a:t>
            </a:r>
            <a:r>
              <a:rPr lang="bn-IN" sz="2000" dirty="0" smtClean="0">
                <a:latin typeface="Times New Roman" pitchFamily="18" charset="0"/>
                <a:cs typeface="NikoshBAN" pitchFamily="2" charset="0"/>
              </a:rPr>
              <a:t>এ</a:t>
            </a:r>
            <a:r>
              <a:rPr lang="en-US" sz="2000" dirty="0" smtClean="0">
                <a:latin typeface="Times New Roman" pitchFamily="18" charset="0"/>
                <a:cs typeface="NikoshBAN" pitchFamily="2" charset="0"/>
              </a:rPr>
              <a:t>.</a:t>
            </a:r>
            <a:r>
              <a:rPr lang="bn-IN" sz="2000" dirty="0" smtClean="0">
                <a:latin typeface="Times New Roman" pitchFamily="18" charset="0"/>
                <a:cs typeface="NikoshBAN" pitchFamily="2" charset="0"/>
              </a:rPr>
              <a:t> (আরবি)</a:t>
            </a:r>
            <a:endParaRPr lang="bn-IN" sz="3600" dirty="0" smtClean="0">
              <a:latin typeface="Times New Roman" pitchFamily="18" charset="0"/>
              <a:cs typeface="NikoshBAN" pitchFamily="2" charset="0"/>
            </a:endParaRPr>
          </a:p>
          <a:p>
            <a:pPr algn="ctr"/>
            <a:r>
              <a:rPr lang="bn-IN" sz="3600" dirty="0" smtClean="0">
                <a:latin typeface="NikoshBAN" pitchFamily="2" charset="0"/>
                <a:cs typeface="NikoshBAN" pitchFamily="2" charset="0"/>
              </a:rPr>
              <a:t>প্রভাষক (আরবি)</a:t>
            </a:r>
          </a:p>
          <a:p>
            <a:pPr algn="ctr"/>
            <a:r>
              <a:rPr lang="bn-IN" sz="4400" dirty="0" smtClean="0">
                <a:latin typeface="NikoshBAN" pitchFamily="2" charset="0"/>
                <a:cs typeface="NikoshBAN" pitchFamily="2" charset="0"/>
              </a:rPr>
              <a:t>ভবানীগঞ্জ কারামতিয়া ফাজিল মাদরাসা</a:t>
            </a:r>
          </a:p>
          <a:p>
            <a:pPr algn="ctr"/>
            <a:r>
              <a:rPr lang="bn-IN" sz="2800" dirty="0" smtClean="0">
                <a:latin typeface="NikoshBAN" pitchFamily="2" charset="0"/>
                <a:cs typeface="NikoshBAN" pitchFamily="2" charset="0"/>
              </a:rPr>
              <a:t>ডাকঘরঃ ভবানীগঞ্জ, সদর, লক্ষ্মীপুর।</a:t>
            </a:r>
          </a:p>
          <a:p>
            <a:pPr algn="ctr"/>
            <a:r>
              <a:rPr lang="bn-IN" sz="2800" dirty="0" smtClean="0">
                <a:latin typeface="NikoshBAN" pitchFamily="2" charset="0"/>
                <a:cs typeface="NikoshBAN" pitchFamily="2" charset="0"/>
              </a:rPr>
              <a:t>মোবাইল নং – ০১৮১৩৫৯৩৮৬৫, ০১৭৪৩১৫৬৭৯৩</a:t>
            </a:r>
          </a:p>
          <a:p>
            <a:pPr algn="ctr"/>
            <a:r>
              <a:rPr lang="bn-IN" sz="2800" dirty="0" smtClean="0">
                <a:latin typeface="NikoshBAN" pitchFamily="2" charset="0"/>
                <a:cs typeface="NikoshBAN" pitchFamily="2" charset="0"/>
              </a:rPr>
              <a:t>ই-মেইল</a:t>
            </a:r>
            <a:r>
              <a:rPr lang="en-US" sz="2800" dirty="0" smtClean="0">
                <a:latin typeface="Times New Roman" pitchFamily="18" charset="0"/>
                <a:cs typeface="Times New Roman" pitchFamily="18" charset="0"/>
              </a:rPr>
              <a:t>: </a:t>
            </a:r>
            <a:r>
              <a:rPr lang="en-US" sz="2800" dirty="0" smtClean="0">
                <a:latin typeface="NikoshBAN" pitchFamily="2" charset="0"/>
                <a:cs typeface="NikoshBAN" pitchFamily="2" charset="0"/>
              </a:rPr>
              <a:t>maksudulhaque</a:t>
            </a:r>
            <a:r>
              <a:rPr lang="en-US" sz="2800" dirty="0" smtClean="0">
                <a:latin typeface="Times New Roman" pitchFamily="18" charset="0"/>
                <a:cs typeface="Times New Roman" pitchFamily="18" charset="0"/>
              </a:rPr>
              <a:t>650@gmail.com</a:t>
            </a:r>
            <a:endParaRPr lang="en-US" sz="2800" dirty="0">
              <a:latin typeface="NikoshBAN" pitchFamily="2" charset="0"/>
              <a:cs typeface="NikoshBAN" pitchFamily="2" charset="0"/>
            </a:endParaRPr>
          </a:p>
        </p:txBody>
      </p:sp>
      <p:pic>
        <p:nvPicPr>
          <p:cNvPr id="7" name="Picture 6" descr="21030.jpg"/>
          <p:cNvPicPr>
            <a:picLocks noChangeAspect="1"/>
          </p:cNvPicPr>
          <p:nvPr/>
        </p:nvPicPr>
        <p:blipFill>
          <a:blip r:embed="rId2"/>
          <a:stretch>
            <a:fillRect/>
          </a:stretch>
        </p:blipFill>
        <p:spPr>
          <a:xfrm>
            <a:off x="6172200" y="457200"/>
            <a:ext cx="2286000" cy="2895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slide(fromBottom)">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8610600" cy="1015663"/>
          </a:xfrm>
          <a:prstGeom prst="rect">
            <a:avLst/>
          </a:prstGeom>
          <a:solidFill>
            <a:schemeClr val="bg1">
              <a:lumMod val="50000"/>
            </a:schemeClr>
          </a:solidFill>
        </p:spPr>
        <p:txBody>
          <a:bodyPr wrap="square" rtlCol="0">
            <a:spAutoFit/>
          </a:bodyPr>
          <a:lstStyle/>
          <a:p>
            <a:pPr algn="ctr"/>
            <a:r>
              <a:rPr lang="bn-BD" sz="6000" dirty="0" smtClean="0">
                <a:latin typeface="NikoshBAN" pitchFamily="2" charset="0"/>
                <a:cs typeface="NikoshBAN" pitchFamily="2" charset="0"/>
              </a:rPr>
              <a:t>বিসমিল্লাহ উল্লেখ না করার কারন</a:t>
            </a:r>
            <a:endParaRPr lang="en-US" sz="6000" dirty="0">
              <a:latin typeface="NikoshBAN" pitchFamily="2" charset="0"/>
              <a:cs typeface="NikoshBAN" pitchFamily="2" charset="0"/>
            </a:endParaRPr>
          </a:p>
        </p:txBody>
      </p:sp>
      <p:sp>
        <p:nvSpPr>
          <p:cNvPr id="8" name="TextBox 7"/>
          <p:cNvSpPr txBox="1"/>
          <p:nvPr/>
        </p:nvSpPr>
        <p:spPr>
          <a:xfrm>
            <a:off x="457200" y="3886200"/>
            <a:ext cx="8534400" cy="1200329"/>
          </a:xfrm>
          <a:prstGeom prst="rect">
            <a:avLst/>
          </a:prstGeom>
          <a:noFill/>
        </p:spPr>
        <p:txBody>
          <a:bodyPr wrap="square" rtlCol="0">
            <a:spAutoFit/>
          </a:bodyPr>
          <a:lstStyle/>
          <a:p>
            <a:pPr algn="just"/>
            <a:r>
              <a:rPr lang="ar-SA" sz="3600" dirty="0" smtClean="0"/>
              <a:t> </a:t>
            </a:r>
            <a:r>
              <a:rPr lang="bn-BD" sz="3600" dirty="0" smtClean="0"/>
              <a:t> </a:t>
            </a:r>
            <a:r>
              <a:rPr lang="bn-BD" sz="3600" dirty="0" smtClean="0">
                <a:latin typeface="NikoshBAN" pitchFamily="2" charset="0"/>
                <a:cs typeface="NikoshBAN" pitchFamily="2" charset="0"/>
              </a:rPr>
              <a:t>১। আল্লাহ তাআলা এ সূরার শুরুতে বিসমিল্লাহ লিখতে নির্দেশ দেননি।</a:t>
            </a:r>
            <a:endParaRPr lang="en-US" sz="3600" dirty="0"/>
          </a:p>
        </p:txBody>
      </p:sp>
      <p:sp>
        <p:nvSpPr>
          <p:cNvPr id="9" name="TextBox 8"/>
          <p:cNvSpPr txBox="1"/>
          <p:nvPr/>
        </p:nvSpPr>
        <p:spPr>
          <a:xfrm>
            <a:off x="228600" y="1600200"/>
            <a:ext cx="8686800" cy="2123658"/>
          </a:xfrm>
          <a:prstGeom prst="rect">
            <a:avLst/>
          </a:prstGeom>
          <a:noFill/>
        </p:spPr>
        <p:txBody>
          <a:bodyPr wrap="square" rtlCol="0">
            <a:spAutoFit/>
          </a:bodyPr>
          <a:lstStyle/>
          <a:p>
            <a:pPr algn="just"/>
            <a:r>
              <a:rPr lang="bn-BD" sz="4400" dirty="0" smtClean="0">
                <a:latin typeface="NikoshBAN" pitchFamily="2" charset="0"/>
                <a:cs typeface="NikoshBAN" pitchFamily="2" charset="0"/>
              </a:rPr>
              <a:t>আল-কুরআনুল কারীমের সূরা তাওবা এর শুরুতে বিসমিল্লাহ উল্লেখ করা হয়নি। ইহার কারন নিম্নরুপঃ </a:t>
            </a:r>
            <a:endParaRPr lang="en-US" sz="4400" dirty="0">
              <a:latin typeface="NikoshBAN" pitchFamily="2" charset="0"/>
              <a:cs typeface="NikoshBAN" pitchFamily="2" charset="0"/>
            </a:endParaRPr>
          </a:p>
        </p:txBody>
      </p:sp>
      <p:sp>
        <p:nvSpPr>
          <p:cNvPr id="5" name="TextBox 4"/>
          <p:cNvSpPr txBox="1"/>
          <p:nvPr/>
        </p:nvSpPr>
        <p:spPr>
          <a:xfrm>
            <a:off x="457200" y="5257800"/>
            <a:ext cx="8534400" cy="646331"/>
          </a:xfrm>
          <a:prstGeom prst="rect">
            <a:avLst/>
          </a:prstGeom>
          <a:noFill/>
        </p:spPr>
        <p:txBody>
          <a:bodyPr wrap="square" rtlCol="0">
            <a:spAutoFit/>
          </a:bodyPr>
          <a:lstStyle/>
          <a:p>
            <a:pPr algn="just"/>
            <a:r>
              <a:rPr lang="ar-SA" sz="3600" dirty="0" smtClean="0"/>
              <a:t> </a:t>
            </a:r>
            <a:r>
              <a:rPr lang="bn-BD" sz="3600" dirty="0" smtClean="0"/>
              <a:t> </a:t>
            </a:r>
            <a:r>
              <a:rPr lang="bn-BD" sz="3600" dirty="0" smtClean="0">
                <a:latin typeface="NikoshBAN" pitchFamily="2" charset="0"/>
                <a:cs typeface="NikoshBAN" pitchFamily="2" charset="0"/>
              </a:rPr>
              <a:t>২। কারো কারো মতে, সূরা তাওবা সূরা আনফালের অংশ।</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Scale>
                                      <p:cBhvr>
                                        <p:cTn id="7"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9"/>
                                        </p:tgtEl>
                                        <p:attrNameLst>
                                          <p:attrName>ppt_x</p:attrName>
                                          <p:attrName>ppt_y</p:attrName>
                                        </p:attrNameLst>
                                      </p:cBhvr>
                                    </p:animMotion>
                                    <p:animEffect transition="in" filter="fade">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35"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2000"/>
                                        <p:tgtEl>
                                          <p:spTgt spid="8"/>
                                        </p:tgtEl>
                                      </p:cBhvr>
                                    </p:animEffect>
                                    <p:anim calcmode="lin" valueType="num">
                                      <p:cBhvr>
                                        <p:cTn id="15" dur="2000" fill="hold"/>
                                        <p:tgtEl>
                                          <p:spTgt spid="8"/>
                                        </p:tgtEl>
                                        <p:attrNameLst>
                                          <p:attrName>style.rotation</p:attrName>
                                        </p:attrNameLst>
                                      </p:cBhvr>
                                      <p:tavLst>
                                        <p:tav tm="0">
                                          <p:val>
                                            <p:fltVal val="720"/>
                                          </p:val>
                                        </p:tav>
                                        <p:tav tm="100000">
                                          <p:val>
                                            <p:fltVal val="0"/>
                                          </p:val>
                                        </p:tav>
                                      </p:tavLst>
                                    </p:anim>
                                    <p:anim calcmode="lin" valueType="num">
                                      <p:cBhvr>
                                        <p:cTn id="16" dur="2000" fill="hold"/>
                                        <p:tgtEl>
                                          <p:spTgt spid="8"/>
                                        </p:tgtEl>
                                        <p:attrNameLst>
                                          <p:attrName>ppt_h</p:attrName>
                                        </p:attrNameLst>
                                      </p:cBhvr>
                                      <p:tavLst>
                                        <p:tav tm="0">
                                          <p:val>
                                            <p:fltVal val="0"/>
                                          </p:val>
                                        </p:tav>
                                        <p:tav tm="100000">
                                          <p:val>
                                            <p:strVal val="#ppt_h"/>
                                          </p:val>
                                        </p:tav>
                                      </p:tavLst>
                                    </p:anim>
                                    <p:anim calcmode="lin" valueType="num">
                                      <p:cBhvr>
                                        <p:cTn id="17" dur="2000" fill="hold"/>
                                        <p:tgtEl>
                                          <p:spTgt spid="8"/>
                                        </p:tgtEl>
                                        <p:attrNameLst>
                                          <p:attrName>ppt_w</p:attrName>
                                        </p:attrNameLst>
                                      </p:cBhvr>
                                      <p:tavLst>
                                        <p:tav tm="0">
                                          <p:val>
                                            <p:fltVal val="0"/>
                                          </p:val>
                                        </p:tav>
                                        <p:tav tm="100000">
                                          <p:val>
                                            <p:strVal val="#ppt_w"/>
                                          </p:val>
                                        </p:tav>
                                      </p:tavLst>
                                    </p:anim>
                                  </p:childTnLst>
                                </p:cTn>
                              </p:par>
                            </p:childTnLst>
                          </p:cTn>
                        </p:par>
                      </p:childTnLst>
                    </p:cTn>
                  </p:par>
                  <p:par>
                    <p:cTn id="18" fill="hold">
                      <p:stCondLst>
                        <p:cond delay="indefinite"/>
                      </p:stCondLst>
                      <p:childTnLst>
                        <p:par>
                          <p:cTn id="19" fill="hold">
                            <p:stCondLst>
                              <p:cond delay="0"/>
                            </p:stCondLst>
                            <p:childTnLst>
                              <p:par>
                                <p:cTn id="20" presetID="35"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2000"/>
                                        <p:tgtEl>
                                          <p:spTgt spid="5"/>
                                        </p:tgtEl>
                                      </p:cBhvr>
                                    </p:animEffect>
                                    <p:anim calcmode="lin" valueType="num">
                                      <p:cBhvr>
                                        <p:cTn id="23" dur="2000" fill="hold"/>
                                        <p:tgtEl>
                                          <p:spTgt spid="5"/>
                                        </p:tgtEl>
                                        <p:attrNameLst>
                                          <p:attrName>style.rotation</p:attrName>
                                        </p:attrNameLst>
                                      </p:cBhvr>
                                      <p:tavLst>
                                        <p:tav tm="0">
                                          <p:val>
                                            <p:fltVal val="720"/>
                                          </p:val>
                                        </p:tav>
                                        <p:tav tm="100000">
                                          <p:val>
                                            <p:fltVal val="0"/>
                                          </p:val>
                                        </p:tav>
                                      </p:tavLst>
                                    </p:anim>
                                    <p:anim calcmode="lin" valueType="num">
                                      <p:cBhvr>
                                        <p:cTn id="24" dur="2000" fill="hold"/>
                                        <p:tgtEl>
                                          <p:spTgt spid="5"/>
                                        </p:tgtEl>
                                        <p:attrNameLst>
                                          <p:attrName>ppt_h</p:attrName>
                                        </p:attrNameLst>
                                      </p:cBhvr>
                                      <p:tavLst>
                                        <p:tav tm="0">
                                          <p:val>
                                            <p:fltVal val="0"/>
                                          </p:val>
                                        </p:tav>
                                        <p:tav tm="100000">
                                          <p:val>
                                            <p:strVal val="#ppt_h"/>
                                          </p:val>
                                        </p:tav>
                                      </p:tavLst>
                                    </p:anim>
                                    <p:anim calcmode="lin" valueType="num">
                                      <p:cBhvr>
                                        <p:cTn id="25" dur="2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533400"/>
            <a:ext cx="8382000" cy="2800767"/>
          </a:xfrm>
          <a:prstGeom prst="rect">
            <a:avLst/>
          </a:prstGeom>
          <a:noFill/>
        </p:spPr>
        <p:txBody>
          <a:bodyPr wrap="square" rtlCol="0">
            <a:spAutoFit/>
          </a:bodyPr>
          <a:lstStyle/>
          <a:p>
            <a:r>
              <a:rPr lang="bn-BD" sz="4400" dirty="0" smtClean="0">
                <a:latin typeface="NikoshBAN" pitchFamily="2" charset="0"/>
                <a:cs typeface="NikoshBAN" pitchFamily="2" charset="0"/>
              </a:rPr>
              <a:t>৩। আলী রা</a:t>
            </a:r>
            <a:r>
              <a:rPr lang="en-US" sz="4400" dirty="0" smtClean="0">
                <a:latin typeface="NikoshBAN" pitchFamily="2" charset="0"/>
                <a:cs typeface="NikoshBAN" pitchFamily="2" charset="0"/>
              </a:rPr>
              <a:t>. </a:t>
            </a:r>
            <a:r>
              <a:rPr lang="bn-BD" sz="4400" dirty="0" smtClean="0">
                <a:latin typeface="NikoshBAN" pitchFamily="2" charset="0"/>
                <a:cs typeface="NikoshBAN" pitchFamily="2" charset="0"/>
              </a:rPr>
              <a:t>বলেন –</a:t>
            </a:r>
            <a:endParaRPr lang="ar-SA" sz="4400" dirty="0" smtClean="0">
              <a:latin typeface="NikoshBAN" pitchFamily="2" charset="0"/>
              <a:cs typeface="NikoshBAN" pitchFamily="2" charset="0"/>
            </a:endParaRPr>
          </a:p>
          <a:p>
            <a:pPr algn="ctr"/>
            <a:r>
              <a:rPr lang="bn-BD" sz="4400" dirty="0" smtClean="0">
                <a:latin typeface="NikoshBAN" pitchFamily="2" charset="0"/>
                <a:cs typeface="NikoshBAN" pitchFamily="2" charset="0"/>
              </a:rPr>
              <a:t> </a:t>
            </a:r>
            <a:r>
              <a:rPr lang="bn-BD" sz="4400" dirty="0" smtClean="0">
                <a:solidFill>
                  <a:srgbClr val="002060"/>
                </a:solidFill>
                <a:latin typeface="NikoshBAN" pitchFamily="2" charset="0"/>
                <a:cs typeface="NikoshBAN" pitchFamily="2" charset="0"/>
              </a:rPr>
              <a:t> </a:t>
            </a:r>
            <a:r>
              <a:rPr lang="ar-SA" sz="4000" dirty="0" smtClean="0">
                <a:solidFill>
                  <a:srgbClr val="002060"/>
                </a:solidFill>
                <a:latin typeface="Arial" pitchFamily="34" charset="0"/>
                <a:cs typeface="Arial" pitchFamily="34" charset="0"/>
              </a:rPr>
              <a:t>ان البسملة امان وهى نزلت لرفع الامن</a:t>
            </a:r>
            <a:endParaRPr lang="bn-BD" sz="4400" dirty="0" smtClean="0">
              <a:latin typeface="NikoshBAN" pitchFamily="2" charset="0"/>
              <a:cs typeface="NikoshBAN" pitchFamily="2" charset="0"/>
            </a:endParaRPr>
          </a:p>
          <a:p>
            <a:r>
              <a:rPr lang="bn-BD" sz="4400" dirty="0" smtClean="0">
                <a:latin typeface="NikoshBAN" pitchFamily="2" charset="0"/>
                <a:cs typeface="NikoshBAN" pitchFamily="2" charset="0"/>
              </a:rPr>
              <a:t>“বিসমিল্লাহ হচ্ছে নিরাপত্তা, আর এ সূরা নাযিল হয়েছে নিরাপত্তা প্রত্যাহারের জন্য।” </a:t>
            </a:r>
            <a:endParaRPr lang="en-US" sz="44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219200"/>
            <a:ext cx="8305800" cy="1261884"/>
          </a:xfrm>
          <a:prstGeom prst="rect">
            <a:avLst/>
          </a:prstGeom>
          <a:noFill/>
        </p:spPr>
        <p:txBody>
          <a:bodyPr wrap="square" rtlCol="0">
            <a:spAutoFit/>
          </a:bodyPr>
          <a:lstStyle/>
          <a:p>
            <a:r>
              <a:rPr lang="en-US" sz="4000" dirty="0" smtClean="0">
                <a:latin typeface="NikoshBAN" pitchFamily="2" charset="0"/>
                <a:cs typeface="NikoshBAN" pitchFamily="2" charset="0"/>
              </a:rPr>
              <a:t>◊</a:t>
            </a:r>
            <a:r>
              <a:rPr lang="bn-BD" sz="4000" dirty="0" smtClean="0">
                <a:latin typeface="NikoshBAN" pitchFamily="2" charset="0"/>
                <a:cs typeface="NikoshBAN" pitchFamily="2" charset="0"/>
              </a:rPr>
              <a:t>  অধিকাংশ সাহাবী ও তাবেয়ীর মতে - </a:t>
            </a:r>
            <a:r>
              <a:rPr lang="bn-BD" sz="3600" dirty="0" smtClean="0">
                <a:latin typeface="NikoshBAN" pitchFamily="2" charset="0"/>
                <a:cs typeface="NikoshBAN" pitchFamily="2" charset="0"/>
              </a:rPr>
              <a:t>হজ্জে আকবর এর দিন হচ্ছে কুরবানীর দিন। </a:t>
            </a:r>
          </a:p>
        </p:txBody>
      </p:sp>
      <p:sp>
        <p:nvSpPr>
          <p:cNvPr id="3" name="TextBox 2"/>
          <p:cNvSpPr txBox="1"/>
          <p:nvPr/>
        </p:nvSpPr>
        <p:spPr>
          <a:xfrm>
            <a:off x="1219200" y="228600"/>
            <a:ext cx="6324600" cy="1015663"/>
          </a:xfrm>
          <a:prstGeom prst="rect">
            <a:avLst/>
          </a:prstGeom>
          <a:solidFill>
            <a:schemeClr val="bg1">
              <a:lumMod val="50000"/>
            </a:schemeClr>
          </a:solidFill>
        </p:spPr>
        <p:txBody>
          <a:bodyPr wrap="square" rtlCol="0">
            <a:spAutoFit/>
          </a:bodyPr>
          <a:lstStyle/>
          <a:p>
            <a:pPr algn="ctr"/>
            <a:r>
              <a:rPr lang="bn-BD" sz="6000" dirty="0" smtClean="0">
                <a:latin typeface="NikoshBAN" pitchFamily="2" charset="0"/>
                <a:cs typeface="NikoshBAN" pitchFamily="2" charset="0"/>
              </a:rPr>
              <a:t>হজ্জে আকবর এর পরিচয়</a:t>
            </a:r>
            <a:endParaRPr lang="en-US" sz="6000" dirty="0">
              <a:latin typeface="NikoshBAN" pitchFamily="2" charset="0"/>
              <a:cs typeface="NikoshBAN" pitchFamily="2" charset="0"/>
            </a:endParaRPr>
          </a:p>
        </p:txBody>
      </p:sp>
      <p:sp>
        <p:nvSpPr>
          <p:cNvPr id="5" name="TextBox 4"/>
          <p:cNvSpPr txBox="1"/>
          <p:nvPr/>
        </p:nvSpPr>
        <p:spPr>
          <a:xfrm>
            <a:off x="457200" y="2667000"/>
            <a:ext cx="8305800" cy="1200329"/>
          </a:xfrm>
          <a:prstGeom prst="rect">
            <a:avLst/>
          </a:prstGeom>
          <a:noFill/>
        </p:spPr>
        <p:txBody>
          <a:bodyPr wrap="square" rtlCol="0">
            <a:spAutoFit/>
          </a:bodyPr>
          <a:lstStyle/>
          <a:p>
            <a:pPr algn="ctr" rtl="1"/>
            <a:r>
              <a:rPr lang="ar-SA" sz="3600" dirty="0" smtClean="0">
                <a:latin typeface="Arial" pitchFamily="34" charset="0"/>
              </a:rPr>
              <a:t>عن على رضـ قال سألت النبى صـ عن يوم الحج الاكبر قال هو يوم النحر</a:t>
            </a:r>
            <a:endParaRPr lang="bn-BD" sz="3600" dirty="0" smtClean="0">
              <a:latin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0" fill="hold"/>
                                        <p:tgtEl>
                                          <p:spTgt spid="5"/>
                                        </p:tgtEl>
                                        <p:attrNameLst>
                                          <p:attrName>ppt_x</p:attrName>
                                        </p:attrNameLst>
                                      </p:cBhvr>
                                      <p:tavLst>
                                        <p:tav tm="0">
                                          <p:val>
                                            <p:strVal val="#ppt_x"/>
                                          </p:val>
                                        </p:tav>
                                        <p:tav tm="100000">
                                          <p:val>
                                            <p:strVal val="#ppt_x"/>
                                          </p:val>
                                        </p:tav>
                                      </p:tavLst>
                                    </p:anim>
                                    <p:anim calcmode="lin" valueType="num">
                                      <p:cBhvr additive="base">
                                        <p:cTn id="13"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838200"/>
            <a:ext cx="8305800" cy="1323439"/>
          </a:xfrm>
          <a:prstGeom prst="rect">
            <a:avLst/>
          </a:prstGeom>
          <a:noFill/>
        </p:spPr>
        <p:txBody>
          <a:bodyPr wrap="square" rtlCol="0">
            <a:spAutoFit/>
          </a:bodyPr>
          <a:lstStyle/>
          <a:p>
            <a:r>
              <a:rPr lang="en-US" sz="4000" dirty="0" smtClean="0">
                <a:latin typeface="NikoshBAN" pitchFamily="2" charset="0"/>
                <a:cs typeface="NikoshBAN" pitchFamily="2" charset="0"/>
              </a:rPr>
              <a:t>◊</a:t>
            </a:r>
            <a:r>
              <a:rPr lang="bn-BD" sz="4000" dirty="0" smtClean="0">
                <a:latin typeface="NikoshBAN" pitchFamily="2" charset="0"/>
                <a:cs typeface="NikoshBAN" pitchFamily="2" charset="0"/>
              </a:rPr>
              <a:t>  ইমাম মালিক ও শাফেয়ী র</a:t>
            </a:r>
            <a:r>
              <a:rPr lang="ar-SA" sz="4000" dirty="0" smtClean="0">
                <a:latin typeface="NikoshBAN" pitchFamily="2" charset="0"/>
                <a:cs typeface="NikoshBAN" pitchFamily="2" charset="0"/>
              </a:rPr>
              <a:t>.</a:t>
            </a:r>
            <a:r>
              <a:rPr lang="bn-BD" sz="4000" dirty="0" smtClean="0">
                <a:latin typeface="NikoshBAN" pitchFamily="2" charset="0"/>
                <a:cs typeface="NikoshBAN" pitchFamily="2" charset="0"/>
              </a:rPr>
              <a:t> এর মতে –</a:t>
            </a:r>
          </a:p>
          <a:p>
            <a:r>
              <a:rPr lang="bn-BD" sz="4000" dirty="0" smtClean="0">
                <a:latin typeface="NikoshBAN" pitchFamily="2" charset="0"/>
                <a:cs typeface="NikoshBAN" pitchFamily="2" charset="0"/>
              </a:rPr>
              <a:t> এর দ্বারা  বরকতময় দিন বুঝানো হয়েছে। </a:t>
            </a:r>
            <a:endParaRPr lang="bn-BD" sz="3600" dirty="0" smtClean="0">
              <a:latin typeface="NikoshBAN" pitchFamily="2" charset="0"/>
              <a:cs typeface="NikoshBAN" pitchFamily="2" charset="0"/>
            </a:endParaRPr>
          </a:p>
        </p:txBody>
      </p:sp>
      <p:sp>
        <p:nvSpPr>
          <p:cNvPr id="4" name="TextBox 3"/>
          <p:cNvSpPr txBox="1"/>
          <p:nvPr/>
        </p:nvSpPr>
        <p:spPr>
          <a:xfrm>
            <a:off x="304800" y="3200400"/>
            <a:ext cx="8305800" cy="2554545"/>
          </a:xfrm>
          <a:prstGeom prst="rect">
            <a:avLst/>
          </a:prstGeom>
          <a:noFill/>
        </p:spPr>
        <p:txBody>
          <a:bodyPr wrap="square" rtlCol="0">
            <a:spAutoFit/>
          </a:bodyPr>
          <a:lstStyle/>
          <a:p>
            <a:pPr algn="just"/>
            <a:r>
              <a:rPr lang="en-US" sz="4000" dirty="0" smtClean="0">
                <a:latin typeface="NikoshBAN" pitchFamily="2" charset="0"/>
                <a:cs typeface="NikoshBAN" pitchFamily="2" charset="0"/>
              </a:rPr>
              <a:t>◊</a:t>
            </a:r>
            <a:r>
              <a:rPr lang="bn-BD" sz="4000" dirty="0" smtClean="0">
                <a:latin typeface="NikoshBAN" pitchFamily="2" charset="0"/>
                <a:cs typeface="NikoshBAN" pitchFamily="2" charset="0"/>
              </a:rPr>
              <a:t>  আব্দুল্লাহ ইবনে আব্বাস রা</a:t>
            </a:r>
            <a:r>
              <a:rPr lang="ar-SA" sz="4000" dirty="0" smtClean="0">
                <a:latin typeface="NikoshBAN" pitchFamily="2" charset="0"/>
                <a:cs typeface="NikoshBAN" pitchFamily="2" charset="0"/>
              </a:rPr>
              <a:t>.</a:t>
            </a:r>
            <a:r>
              <a:rPr lang="bn-BD" sz="4000" dirty="0" smtClean="0">
                <a:latin typeface="NikoshBAN" pitchFamily="2" charset="0"/>
                <a:cs typeface="NikoshBAN" pitchFamily="2" charset="0"/>
              </a:rPr>
              <a:t> সহ অনেক মুফাসসিরের মতে – হজ্জে আকবর এর দিন হচ্ছে, আরাফার দিন তথা যিল-হজ্জ মাসের ৯ তারিখ। </a:t>
            </a:r>
          </a:p>
          <a:p>
            <a:pPr algn="just"/>
            <a:r>
              <a:rPr lang="bn-BD" sz="4000" dirty="0" smtClean="0">
                <a:latin typeface="NikoshBAN" pitchFamily="2" charset="0"/>
                <a:cs typeface="NikoshBAN" pitchFamily="2" charset="0"/>
              </a:rPr>
              <a:t>	রাসূল স</a:t>
            </a:r>
            <a:r>
              <a:rPr lang="ar-SA" sz="4000" dirty="0" smtClean="0">
                <a:latin typeface="NikoshBAN" pitchFamily="2" charset="0"/>
                <a:cs typeface="NikoshBAN" pitchFamily="2" charset="0"/>
              </a:rPr>
              <a:t>.</a:t>
            </a:r>
            <a:r>
              <a:rPr lang="bn-BD" sz="4000" dirty="0" smtClean="0">
                <a:latin typeface="NikoshBAN" pitchFamily="2" charset="0"/>
                <a:cs typeface="NikoshBAN" pitchFamily="2" charset="0"/>
              </a:rPr>
              <a:t> ইরশাদ করেন – </a:t>
            </a:r>
            <a:r>
              <a:rPr lang="ar-SA" sz="4000" dirty="0" smtClean="0">
                <a:latin typeface="NikoshBAN" pitchFamily="2" charset="0"/>
                <a:cs typeface="NikoshBAN" pitchFamily="2" charset="0"/>
              </a:rPr>
              <a:t>الحج عرفة</a:t>
            </a:r>
            <a:endParaRPr lang="bn-BD" sz="3600" dirty="0" smtClean="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Bottom)">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lide(fromBottom)">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609600"/>
            <a:ext cx="8305800" cy="3416320"/>
          </a:xfrm>
          <a:prstGeom prst="rect">
            <a:avLst/>
          </a:prstGeom>
          <a:noFill/>
        </p:spPr>
        <p:txBody>
          <a:bodyPr wrap="square" rtlCol="0">
            <a:spAutoFit/>
          </a:bodyPr>
          <a:lstStyle/>
          <a:p>
            <a:pPr algn="just"/>
            <a:r>
              <a:rPr lang="en-US" sz="5400" dirty="0" smtClean="0">
                <a:latin typeface="NikoshBAN" pitchFamily="2" charset="0"/>
                <a:cs typeface="NikoshBAN" pitchFamily="2" charset="0"/>
              </a:rPr>
              <a:t>◊</a:t>
            </a:r>
            <a:r>
              <a:rPr lang="ar-SA" sz="5400" dirty="0" smtClean="0">
                <a:latin typeface="NikoshBAN" pitchFamily="2" charset="0"/>
                <a:cs typeface="NikoshBAN" pitchFamily="2" charset="0"/>
              </a:rPr>
              <a:t>  </a:t>
            </a:r>
            <a:r>
              <a:rPr lang="bn-BD" sz="5400" dirty="0" smtClean="0">
                <a:latin typeface="NikoshBAN" pitchFamily="2" charset="0"/>
                <a:cs typeface="NikoshBAN" pitchFamily="2" charset="0"/>
              </a:rPr>
              <a:t> ইমাম সুফিয়ান সাওরী র</a:t>
            </a:r>
            <a:r>
              <a:rPr lang="ar-SA" sz="5400" dirty="0" smtClean="0">
                <a:latin typeface="NikoshBAN" pitchFamily="2" charset="0"/>
                <a:cs typeface="NikoshBAN" pitchFamily="2" charset="0"/>
              </a:rPr>
              <a:t>.</a:t>
            </a:r>
            <a:r>
              <a:rPr lang="bn-BD" sz="5400" dirty="0" smtClean="0">
                <a:latin typeface="NikoshBAN" pitchFamily="2" charset="0"/>
                <a:cs typeface="NikoshBAN" pitchFamily="2" charset="0"/>
              </a:rPr>
              <a:t> বলেন – যিল-হজ্জ মাসের ৯ তারিখ হতে ১৩ তারিখ পর্যন্ত দিনগুলিই হজ্জে আকবর এর দিন । </a:t>
            </a:r>
            <a:endParaRPr lang="bn-BD" sz="4800" dirty="0" smtClean="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Bottom)">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685800"/>
            <a:ext cx="5715000" cy="1107996"/>
          </a:xfrm>
          <a:prstGeom prst="rect">
            <a:avLst/>
          </a:prstGeom>
          <a:solidFill>
            <a:srgbClr val="92D050"/>
          </a:solidFill>
        </p:spPr>
        <p:txBody>
          <a:bodyPr wrap="square" rtlCol="0">
            <a:spAutoFit/>
          </a:bodyPr>
          <a:lstStyle/>
          <a:p>
            <a:pPr algn="ctr"/>
            <a:r>
              <a:rPr lang="bn-IN" sz="6600" dirty="0" smtClean="0">
                <a:latin typeface="NikoshBAN" pitchFamily="2" charset="0"/>
                <a:cs typeface="NikoshBAN" pitchFamily="2" charset="0"/>
              </a:rPr>
              <a:t>দলীয় কাজ</a:t>
            </a:r>
            <a:endParaRPr lang="en-US" sz="6600" dirty="0">
              <a:latin typeface="NikoshBAN" pitchFamily="2" charset="0"/>
              <a:cs typeface="NikoshBAN" pitchFamily="2" charset="0"/>
            </a:endParaRPr>
          </a:p>
        </p:txBody>
      </p:sp>
      <p:sp>
        <p:nvSpPr>
          <p:cNvPr id="3" name="TextBox 2"/>
          <p:cNvSpPr txBox="1"/>
          <p:nvPr/>
        </p:nvSpPr>
        <p:spPr>
          <a:xfrm rot="20978675">
            <a:off x="447971" y="1633090"/>
            <a:ext cx="8264072" cy="3354765"/>
          </a:xfrm>
          <a:prstGeom prst="rect">
            <a:avLst/>
          </a:prstGeom>
          <a:noFill/>
        </p:spPr>
        <p:txBody>
          <a:bodyPr wrap="square" rtlCol="0">
            <a:spAutoFit/>
          </a:bodyPr>
          <a:lstStyle/>
          <a:p>
            <a:r>
              <a:rPr lang="en-US" sz="6600" dirty="0" smtClean="0">
                <a:latin typeface="Calibri"/>
                <a:cs typeface="NikoshBAN" pitchFamily="2" charset="0"/>
              </a:rPr>
              <a:t>•</a:t>
            </a:r>
            <a:r>
              <a:rPr lang="bn-IN" sz="8000" dirty="0" smtClean="0">
                <a:latin typeface="NikoshBAN" pitchFamily="2" charset="0"/>
                <a:cs typeface="NikoshBAN" pitchFamily="2" charset="0"/>
              </a:rPr>
              <a:t>শিক্ষার্থীরা</a:t>
            </a:r>
          </a:p>
          <a:p>
            <a:r>
              <a:rPr lang="bn-BD" sz="6600" dirty="0" smtClean="0">
                <a:latin typeface="NikoshBAN" pitchFamily="2" charset="0"/>
                <a:cs typeface="NikoshBAN" pitchFamily="2" charset="0"/>
              </a:rPr>
              <a:t>আয়াতসমূহ থেকে প্রাপ্ত শিক্ষার একটি তালিকা তৈরী করবে।</a:t>
            </a:r>
            <a:endParaRPr lang="en-US" sz="66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from="(-#ppt_w/2)" to="(#ppt_x)" calcmode="lin" valueType="num">
                                      <p:cBhvr>
                                        <p:cTn id="7" dur="600" fill="hold">
                                          <p:stCondLst>
                                            <p:cond delay="0"/>
                                          </p:stCondLst>
                                        </p:cTn>
                                        <p:tgtEl>
                                          <p:spTgt spid="3"/>
                                        </p:tgtEl>
                                        <p:attrNameLst>
                                          <p:attrName>ppt_x</p:attrName>
                                        </p:attrNameLst>
                                      </p:cBhvr>
                                    </p:anim>
                                    <p:anim from="0" to="-1.0" calcmode="lin" valueType="num">
                                      <p:cBhvr>
                                        <p:cTn id="8" dur="200" decel="50000" autoRev="1" fill="hold">
                                          <p:stCondLst>
                                            <p:cond delay="600"/>
                                          </p:stCondLst>
                                        </p:cTn>
                                        <p:tgtEl>
                                          <p:spTgt spid="3"/>
                                        </p:tgtEl>
                                        <p:attrNameLst>
                                          <p:attrName>xshear</p:attrName>
                                        </p:attrNameLst>
                                      </p:cBhvr>
                                    </p:anim>
                                    <p:animScale>
                                      <p:cBhvr>
                                        <p:cTn id="9" dur="200" decel="100000" autoRev="1" fill="hold">
                                          <p:stCondLst>
                                            <p:cond delay="600"/>
                                          </p:stCondLst>
                                        </p:cTn>
                                        <p:tgtEl>
                                          <p:spTgt spid="3"/>
                                        </p:tgtEl>
                                      </p:cBhvr>
                                      <p:from x="100000" y="100000"/>
                                      <p:to x="80000" y="100000"/>
                                    </p:animScale>
                                    <p:anim by="(#ppt_h/3+#ppt_w*0.1)" calcmode="lin" valueType="num">
                                      <p:cBhvr additive="sum">
                                        <p:cTn id="10" dur="200" decel="100000" autoRev="1" fill="hold">
                                          <p:stCondLst>
                                            <p:cond delay="600"/>
                                          </p:stCondLst>
                                        </p:cTn>
                                        <p:tgtEl>
                                          <p:spTgt spid="3"/>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533400"/>
            <a:ext cx="5791200" cy="1107996"/>
          </a:xfrm>
          <a:prstGeom prst="rect">
            <a:avLst/>
          </a:prstGeom>
          <a:solidFill>
            <a:srgbClr val="00B050"/>
          </a:solidFill>
        </p:spPr>
        <p:txBody>
          <a:bodyPr wrap="square" rtlCol="0">
            <a:spAutoFit/>
          </a:bodyPr>
          <a:lstStyle/>
          <a:p>
            <a:pPr algn="ctr"/>
            <a:r>
              <a:rPr lang="bn-IN" sz="6600" dirty="0" smtClean="0">
                <a:latin typeface="NikoshBAN" pitchFamily="2" charset="0"/>
                <a:cs typeface="NikoshBAN" pitchFamily="2" charset="0"/>
              </a:rPr>
              <a:t>মুল্যায়ন </a:t>
            </a:r>
            <a:endParaRPr lang="en-US" sz="6600" dirty="0">
              <a:latin typeface="NikoshBAN" pitchFamily="2" charset="0"/>
              <a:cs typeface="NikoshBAN" pitchFamily="2" charset="0"/>
            </a:endParaRPr>
          </a:p>
        </p:txBody>
      </p:sp>
      <p:sp>
        <p:nvSpPr>
          <p:cNvPr id="5" name="TextBox 4"/>
          <p:cNvSpPr txBox="1"/>
          <p:nvPr/>
        </p:nvSpPr>
        <p:spPr>
          <a:xfrm>
            <a:off x="914400" y="2057400"/>
            <a:ext cx="7086600" cy="769441"/>
          </a:xfrm>
          <a:prstGeom prst="rect">
            <a:avLst/>
          </a:prstGeom>
          <a:noFill/>
        </p:spPr>
        <p:txBody>
          <a:bodyPr wrap="square" rtlCol="0">
            <a:spAutoFit/>
          </a:bodyPr>
          <a:lstStyle/>
          <a:p>
            <a:r>
              <a:rPr lang="bn-IN" sz="4400" dirty="0" smtClean="0">
                <a:latin typeface="NikoshBAN" pitchFamily="2" charset="0"/>
                <a:cs typeface="NikoshBAN" pitchFamily="2" charset="0"/>
              </a:rPr>
              <a:t>*</a:t>
            </a:r>
            <a:r>
              <a:rPr lang="bn-BD" sz="4400" dirty="0" smtClean="0">
                <a:latin typeface="NikoshBAN" pitchFamily="2" charset="0"/>
                <a:cs typeface="NikoshBAN" pitchFamily="2" charset="0"/>
              </a:rPr>
              <a:t> আয়াতসমূহের বাংলায় অনুবাদ কর। </a:t>
            </a:r>
            <a:endParaRPr lang="bn-IN" sz="4400" dirty="0" smtClean="0">
              <a:latin typeface="NikoshBAN" pitchFamily="2" charset="0"/>
              <a:cs typeface="NikoshBAN" pitchFamily="2" charset="0"/>
            </a:endParaRPr>
          </a:p>
        </p:txBody>
      </p:sp>
      <p:sp>
        <p:nvSpPr>
          <p:cNvPr id="8" name="TextBox 7"/>
          <p:cNvSpPr txBox="1"/>
          <p:nvPr/>
        </p:nvSpPr>
        <p:spPr>
          <a:xfrm>
            <a:off x="381000" y="2971800"/>
            <a:ext cx="7696200" cy="646331"/>
          </a:xfrm>
          <a:prstGeom prst="rect">
            <a:avLst/>
          </a:prstGeom>
          <a:noFill/>
        </p:spPr>
        <p:txBody>
          <a:bodyPr wrap="square" rtlCol="0">
            <a:spAutoFit/>
          </a:bodyPr>
          <a:lstStyle/>
          <a:p>
            <a:r>
              <a:rPr lang="en-US" sz="3600" dirty="0" smtClean="0">
                <a:latin typeface="NikoshBAN" pitchFamily="2" charset="0"/>
                <a:cs typeface="NikoshBAN" pitchFamily="2" charset="0"/>
              </a:rPr>
              <a:t>•</a:t>
            </a:r>
            <a:r>
              <a:rPr lang="bn-IN" sz="3600" dirty="0" smtClean="0">
                <a:latin typeface="NikoshBAN" pitchFamily="2" charset="0"/>
                <a:cs typeface="NikoshBAN" pitchFamily="2" charset="0"/>
              </a:rPr>
              <a:t> </a:t>
            </a:r>
            <a:r>
              <a:rPr lang="bn-BD" sz="3600" dirty="0" smtClean="0">
                <a:latin typeface="NikoshBAN" pitchFamily="2" charset="0"/>
                <a:cs typeface="NikoshBAN" pitchFamily="2" charset="0"/>
              </a:rPr>
              <a:t>আয়াতসমূহের শানে নুযূল </a:t>
            </a:r>
            <a:r>
              <a:rPr lang="bn-IN" sz="3600" dirty="0" smtClean="0">
                <a:latin typeface="NikoshBAN" pitchFamily="2" charset="0"/>
                <a:cs typeface="NikoshBAN" pitchFamily="2" charset="0"/>
              </a:rPr>
              <a:t>বর্ণনা কর।</a:t>
            </a:r>
            <a:endParaRPr lang="en-US" sz="3600" dirty="0"/>
          </a:p>
        </p:txBody>
      </p:sp>
      <p:sp>
        <p:nvSpPr>
          <p:cNvPr id="9" name="TextBox 8"/>
          <p:cNvSpPr txBox="1"/>
          <p:nvPr/>
        </p:nvSpPr>
        <p:spPr>
          <a:xfrm>
            <a:off x="533400" y="4876800"/>
            <a:ext cx="7924800" cy="646331"/>
          </a:xfrm>
          <a:prstGeom prst="rect">
            <a:avLst/>
          </a:prstGeom>
          <a:noFill/>
        </p:spPr>
        <p:txBody>
          <a:bodyPr wrap="square" rtlCol="0">
            <a:spAutoFit/>
          </a:bodyPr>
          <a:lstStyle/>
          <a:p>
            <a:r>
              <a:rPr lang="en-US" sz="3600" dirty="0" smtClean="0">
                <a:latin typeface="NikoshBAN" pitchFamily="2" charset="0"/>
                <a:cs typeface="NikoshBAN" pitchFamily="2" charset="0"/>
              </a:rPr>
              <a:t>•</a:t>
            </a:r>
            <a:r>
              <a:rPr lang="bn-BD" sz="3600" dirty="0" smtClean="0">
                <a:latin typeface="NikoshBAN" pitchFamily="2" charset="0"/>
                <a:cs typeface="NikoshBAN" pitchFamily="2" charset="0"/>
              </a:rPr>
              <a:t> হজ্জে আকবর এর পরিচয় দাও।</a:t>
            </a:r>
            <a:endParaRPr lang="en-US" dirty="0"/>
          </a:p>
        </p:txBody>
      </p:sp>
      <p:sp>
        <p:nvSpPr>
          <p:cNvPr id="10" name="TextBox 9"/>
          <p:cNvSpPr txBox="1"/>
          <p:nvPr/>
        </p:nvSpPr>
        <p:spPr>
          <a:xfrm>
            <a:off x="304800" y="3962400"/>
            <a:ext cx="8686800" cy="646331"/>
          </a:xfrm>
          <a:prstGeom prst="rect">
            <a:avLst/>
          </a:prstGeom>
          <a:noFill/>
        </p:spPr>
        <p:txBody>
          <a:bodyPr wrap="square" rtlCol="0">
            <a:spAutoFit/>
          </a:bodyPr>
          <a:lstStyle/>
          <a:p>
            <a:pPr algn="ctr"/>
            <a:r>
              <a:rPr lang="en-US" sz="3600" dirty="0" smtClean="0">
                <a:latin typeface="NikoshBAN" pitchFamily="2" charset="0"/>
                <a:cs typeface="NikoshBAN" pitchFamily="2" charset="0"/>
              </a:rPr>
              <a:t>•</a:t>
            </a:r>
            <a:r>
              <a:rPr lang="bn-IN" sz="3600" dirty="0" smtClean="0">
                <a:latin typeface="NikoshBAN" pitchFamily="2" charset="0"/>
                <a:cs typeface="NikoshBAN" pitchFamily="2" charset="0"/>
              </a:rPr>
              <a:t> </a:t>
            </a:r>
            <a:r>
              <a:rPr lang="bn-BD" sz="3600" dirty="0" smtClean="0">
                <a:latin typeface="NikoshBAN" pitchFamily="2" charset="0"/>
                <a:cs typeface="NikoshBAN" pitchFamily="2" charset="0"/>
              </a:rPr>
              <a:t>সূরার শুরুতে বিসমিল্লাহ উল্লেখ না করার কারন ব্যাখ্যা কর</a:t>
            </a:r>
            <a:r>
              <a:rPr lang="bn-IN" sz="3600" dirty="0" smtClean="0">
                <a:latin typeface="NikoshBAN" pitchFamily="2" charset="0"/>
                <a:cs typeface="NikoshBAN" pitchFamily="2" charset="0"/>
              </a:rPr>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lide(fromBottom)">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slide(fromBottom)">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slide(fromBottom)">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533400"/>
            <a:ext cx="6477000" cy="1015663"/>
          </a:xfrm>
          <a:prstGeom prst="rect">
            <a:avLst/>
          </a:prstGeom>
          <a:solidFill>
            <a:schemeClr val="accent2">
              <a:lumMod val="60000"/>
              <a:lumOff val="40000"/>
            </a:schemeClr>
          </a:solidFill>
        </p:spPr>
        <p:txBody>
          <a:bodyPr wrap="square" rtlCol="0">
            <a:spAutoFit/>
          </a:bodyPr>
          <a:lstStyle/>
          <a:p>
            <a:pPr algn="ctr"/>
            <a:r>
              <a:rPr lang="bn-IN" sz="6000" dirty="0" smtClean="0">
                <a:latin typeface="NikoshBAN" pitchFamily="2" charset="0"/>
                <a:cs typeface="NikoshBAN" pitchFamily="2" charset="0"/>
              </a:rPr>
              <a:t>বাড়ির কাজ</a:t>
            </a:r>
            <a:endParaRPr lang="en-US" sz="6000" dirty="0">
              <a:latin typeface="NikoshBAN" pitchFamily="2" charset="0"/>
              <a:cs typeface="NikoshBAN" pitchFamily="2" charset="0"/>
            </a:endParaRPr>
          </a:p>
        </p:txBody>
      </p:sp>
      <p:sp>
        <p:nvSpPr>
          <p:cNvPr id="4" name="Oval 3"/>
          <p:cNvSpPr/>
          <p:nvPr/>
        </p:nvSpPr>
        <p:spPr>
          <a:xfrm>
            <a:off x="304800" y="1905000"/>
            <a:ext cx="8610600" cy="4343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38200" y="2743200"/>
            <a:ext cx="7391400" cy="2677656"/>
          </a:xfrm>
          <a:prstGeom prst="rect">
            <a:avLst/>
          </a:prstGeom>
        </p:spPr>
        <p:txBody>
          <a:bodyPr wrap="square">
            <a:spAutoFit/>
          </a:bodyPr>
          <a:lstStyle/>
          <a:p>
            <a:pPr algn="ctr"/>
            <a:r>
              <a:rPr lang="en-US" sz="6000" dirty="0" smtClean="0">
                <a:cs typeface="NikoshBAN" pitchFamily="2" charset="0"/>
              </a:rPr>
              <a:t>•</a:t>
            </a:r>
            <a:r>
              <a:rPr lang="bn-IN" sz="7200" dirty="0" smtClean="0">
                <a:latin typeface="NikoshBAN" pitchFamily="2" charset="0"/>
                <a:cs typeface="NikoshBAN" pitchFamily="2" charset="0"/>
              </a:rPr>
              <a:t>শিক্ষার্থীরা</a:t>
            </a:r>
          </a:p>
          <a:p>
            <a:pPr algn="ctr"/>
            <a:r>
              <a:rPr lang="bn-BD" sz="4800" dirty="0" smtClean="0">
                <a:latin typeface="NikoshBAN" pitchFamily="2" charset="0"/>
                <a:cs typeface="NikoshBAN" pitchFamily="2" charset="0"/>
              </a:rPr>
              <a:t>উৎস, প্রসঙ্গ ও মন্তব্যসহ </a:t>
            </a:r>
          </a:p>
          <a:p>
            <a:pPr algn="ctr"/>
            <a:r>
              <a:rPr lang="bn-BD" sz="4800" dirty="0" smtClean="0">
                <a:latin typeface="NikoshBAN" pitchFamily="2" charset="0"/>
                <a:cs typeface="NikoshBAN" pitchFamily="2" charset="0"/>
              </a:rPr>
              <a:t>আয়াতসমূহের অনুবাদ লিখবে।</a:t>
            </a:r>
            <a:endParaRPr lang="en-US" sz="48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_20160917_210149.JPG"/>
          <p:cNvPicPr>
            <a:picLocks noChangeAspect="1"/>
          </p:cNvPicPr>
          <p:nvPr/>
        </p:nvPicPr>
        <p:blipFill>
          <a:blip r:embed="rId2"/>
          <a:stretch>
            <a:fillRect/>
          </a:stretch>
        </p:blipFill>
        <p:spPr>
          <a:xfrm>
            <a:off x="533400" y="304800"/>
            <a:ext cx="8229599" cy="6096000"/>
          </a:xfrm>
          <a:prstGeom prst="rect">
            <a:avLst/>
          </a:prstGeom>
        </p:spPr>
      </p:pic>
      <p:sp>
        <p:nvSpPr>
          <p:cNvPr id="4" name="TextBox 3"/>
          <p:cNvSpPr txBox="1"/>
          <p:nvPr/>
        </p:nvSpPr>
        <p:spPr>
          <a:xfrm>
            <a:off x="1676400" y="3124200"/>
            <a:ext cx="6248400" cy="3154710"/>
          </a:xfrm>
          <a:prstGeom prst="rect">
            <a:avLst/>
          </a:prstGeom>
          <a:noFill/>
        </p:spPr>
        <p:txBody>
          <a:bodyPr wrap="square" rtlCol="0">
            <a:spAutoFit/>
          </a:bodyPr>
          <a:lstStyle/>
          <a:p>
            <a:pPr algn="ctr"/>
            <a:r>
              <a:rPr lang="bn-IN" sz="19900" dirty="0" smtClean="0">
                <a:solidFill>
                  <a:srgbClr val="FFFF00"/>
                </a:solidFill>
                <a:latin typeface="NikoshBAN" pitchFamily="2" charset="0"/>
                <a:cs typeface="NikoshBAN" pitchFamily="2" charset="0"/>
              </a:rPr>
              <a:t>ধন্যবাদ</a:t>
            </a:r>
            <a:endParaRPr lang="en-US" sz="9600" dirty="0">
              <a:solidFill>
                <a:srgbClr val="FFFF0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990600"/>
            <a:ext cx="7543800" cy="1323439"/>
          </a:xfrm>
          <a:prstGeom prst="rect">
            <a:avLst/>
          </a:prstGeom>
          <a:solidFill>
            <a:schemeClr val="accent2">
              <a:lumMod val="40000"/>
              <a:lumOff val="60000"/>
            </a:schemeClr>
          </a:solidFill>
        </p:spPr>
        <p:txBody>
          <a:bodyPr wrap="square" rtlCol="0">
            <a:spAutoFit/>
          </a:bodyPr>
          <a:lstStyle/>
          <a:p>
            <a:pPr algn="ctr"/>
            <a:r>
              <a:rPr lang="bn-IN" sz="8000" dirty="0" smtClean="0">
                <a:latin typeface="NikoshBAN" pitchFamily="2" charset="0"/>
                <a:cs typeface="NikoshBAN" pitchFamily="2" charset="0"/>
              </a:rPr>
              <a:t>শ্রেণি – </a:t>
            </a:r>
            <a:r>
              <a:rPr lang="bn-BD" sz="8000" dirty="0" smtClean="0">
                <a:latin typeface="NikoshBAN" pitchFamily="2" charset="0"/>
                <a:cs typeface="NikoshBAN" pitchFamily="2" charset="0"/>
              </a:rPr>
              <a:t>আলিম ২য় বর্ষ</a:t>
            </a:r>
            <a:endParaRPr lang="bn-IN" sz="8000" dirty="0" smtClean="0">
              <a:latin typeface="NikoshBAN" pitchFamily="2" charset="0"/>
              <a:cs typeface="NikoshBAN" pitchFamily="2" charset="0"/>
            </a:endParaRPr>
          </a:p>
        </p:txBody>
      </p:sp>
      <p:sp>
        <p:nvSpPr>
          <p:cNvPr id="5" name="TextBox 4"/>
          <p:cNvSpPr txBox="1"/>
          <p:nvPr/>
        </p:nvSpPr>
        <p:spPr>
          <a:xfrm>
            <a:off x="533400" y="3962400"/>
            <a:ext cx="8077200" cy="1107996"/>
          </a:xfrm>
          <a:prstGeom prst="rect">
            <a:avLst/>
          </a:prstGeom>
          <a:noFill/>
        </p:spPr>
        <p:txBody>
          <a:bodyPr wrap="square" rtlCol="0">
            <a:spAutoFit/>
          </a:bodyPr>
          <a:lstStyle/>
          <a:p>
            <a:pPr algn="ctr"/>
            <a:r>
              <a:rPr lang="bn-IN" sz="6600" b="1" dirty="0" smtClean="0">
                <a:latin typeface="NikoshBAN" pitchFamily="2" charset="0"/>
                <a:cs typeface="NikoshBAN" pitchFamily="2" charset="0"/>
              </a:rPr>
              <a:t>বিষয়</a:t>
            </a:r>
            <a:r>
              <a:rPr lang="bn-BD" sz="6600" b="1" dirty="0" smtClean="0">
                <a:latin typeface="NikoshBAN" pitchFamily="2" charset="0"/>
                <a:cs typeface="NikoshBAN" pitchFamily="2" charset="0"/>
              </a:rPr>
              <a:t>ঃ আল-কুরআনুল মাজীদ</a:t>
            </a:r>
            <a:endParaRPr lang="en-US" sz="6600" b="1"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strips(downLeft)">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l="15648" t="38395" r="11002" b="21072"/>
          <a:stretch>
            <a:fillRect/>
          </a:stretch>
        </p:blipFill>
        <p:spPr bwMode="auto">
          <a:xfrm>
            <a:off x="269876" y="324465"/>
            <a:ext cx="8340724" cy="645733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80">
                                          <p:stCondLst>
                                            <p:cond delay="0"/>
                                          </p:stCondLst>
                                        </p:cTn>
                                        <p:tgtEl>
                                          <p:spTgt spid="1026"/>
                                        </p:tgtEl>
                                      </p:cBhvr>
                                    </p:animEffect>
                                    <p:anim calcmode="lin" valueType="num">
                                      <p:cBhvr>
                                        <p:cTn id="8"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6"/>
                                        </p:tgtEl>
                                      </p:cBhvr>
                                      <p:to x="100000" y="60000"/>
                                    </p:animScale>
                                    <p:animScale>
                                      <p:cBhvr>
                                        <p:cTn id="14" dur="166" decel="50000">
                                          <p:stCondLst>
                                            <p:cond delay="676"/>
                                          </p:stCondLst>
                                        </p:cTn>
                                        <p:tgtEl>
                                          <p:spTgt spid="1026"/>
                                        </p:tgtEl>
                                      </p:cBhvr>
                                      <p:to x="100000" y="100000"/>
                                    </p:animScale>
                                    <p:animScale>
                                      <p:cBhvr>
                                        <p:cTn id="15" dur="26">
                                          <p:stCondLst>
                                            <p:cond delay="1312"/>
                                          </p:stCondLst>
                                        </p:cTn>
                                        <p:tgtEl>
                                          <p:spTgt spid="1026"/>
                                        </p:tgtEl>
                                      </p:cBhvr>
                                      <p:to x="100000" y="80000"/>
                                    </p:animScale>
                                    <p:animScale>
                                      <p:cBhvr>
                                        <p:cTn id="16" dur="166" decel="50000">
                                          <p:stCondLst>
                                            <p:cond delay="1338"/>
                                          </p:stCondLst>
                                        </p:cTn>
                                        <p:tgtEl>
                                          <p:spTgt spid="1026"/>
                                        </p:tgtEl>
                                      </p:cBhvr>
                                      <p:to x="100000" y="100000"/>
                                    </p:animScale>
                                    <p:animScale>
                                      <p:cBhvr>
                                        <p:cTn id="17" dur="26">
                                          <p:stCondLst>
                                            <p:cond delay="1642"/>
                                          </p:stCondLst>
                                        </p:cTn>
                                        <p:tgtEl>
                                          <p:spTgt spid="1026"/>
                                        </p:tgtEl>
                                      </p:cBhvr>
                                      <p:to x="100000" y="90000"/>
                                    </p:animScale>
                                    <p:animScale>
                                      <p:cBhvr>
                                        <p:cTn id="18" dur="166" decel="50000">
                                          <p:stCondLst>
                                            <p:cond delay="1668"/>
                                          </p:stCondLst>
                                        </p:cTn>
                                        <p:tgtEl>
                                          <p:spTgt spid="1026"/>
                                        </p:tgtEl>
                                      </p:cBhvr>
                                      <p:to x="100000" y="100000"/>
                                    </p:animScale>
                                    <p:animScale>
                                      <p:cBhvr>
                                        <p:cTn id="19" dur="26">
                                          <p:stCondLst>
                                            <p:cond delay="1808"/>
                                          </p:stCondLst>
                                        </p:cTn>
                                        <p:tgtEl>
                                          <p:spTgt spid="1026"/>
                                        </p:tgtEl>
                                      </p:cBhvr>
                                      <p:to x="100000" y="95000"/>
                                    </p:animScale>
                                    <p:animScale>
                                      <p:cBhvr>
                                        <p:cTn id="20" dur="166" decel="50000">
                                          <p:stCondLst>
                                            <p:cond delay="1834"/>
                                          </p:stCondLst>
                                        </p:cTn>
                                        <p:tgtEl>
                                          <p:spTgt spid="10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5030" t="5204" r="6167" b="4597"/>
          <a:stretch>
            <a:fillRect/>
          </a:stretch>
        </p:blipFill>
        <p:spPr bwMode="auto">
          <a:xfrm rot="16200000">
            <a:off x="1633415" y="-964548"/>
            <a:ext cx="6054970" cy="874606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a:xfrm>
            <a:off x="381000" y="533400"/>
            <a:ext cx="8534400" cy="2133600"/>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11500" dirty="0" smtClean="0">
                <a:latin typeface="NikoshBAN" pitchFamily="2" charset="0"/>
                <a:cs typeface="NikoshBAN" pitchFamily="2" charset="0"/>
              </a:rPr>
              <a:t>সূরা তাওবা</a:t>
            </a:r>
            <a:endParaRPr lang="bn-IN" sz="11500" dirty="0" smtClean="0">
              <a:latin typeface="NikoshBAN" pitchFamily="2" charset="0"/>
              <a:cs typeface="NikoshBAN" pitchFamily="2" charset="0"/>
            </a:endParaRPr>
          </a:p>
        </p:txBody>
      </p:sp>
      <p:sp>
        <p:nvSpPr>
          <p:cNvPr id="3" name="TextBox 2"/>
          <p:cNvSpPr txBox="1"/>
          <p:nvPr/>
        </p:nvSpPr>
        <p:spPr>
          <a:xfrm>
            <a:off x="533400" y="3429000"/>
            <a:ext cx="7848600" cy="1200329"/>
          </a:xfrm>
          <a:prstGeom prst="rect">
            <a:avLst/>
          </a:prstGeom>
          <a:noFill/>
        </p:spPr>
        <p:txBody>
          <a:bodyPr wrap="square" rtlCol="0">
            <a:spAutoFit/>
          </a:bodyPr>
          <a:lstStyle/>
          <a:p>
            <a:pPr algn="ctr"/>
            <a:r>
              <a:rPr lang="bn-BD" sz="7200" dirty="0" smtClean="0">
                <a:latin typeface="NikoshBAN" pitchFamily="2" charset="0"/>
                <a:cs typeface="NikoshBAN" pitchFamily="2" charset="0"/>
              </a:rPr>
              <a:t>আয়াতঃ ১ – ৪</a:t>
            </a:r>
            <a:endParaRPr lang="en-US" sz="7200" dirty="0">
              <a:latin typeface="NikoshBAN" pitchFamily="2" charset="0"/>
              <a:cs typeface="NikoshBAN" pitchFamily="2" charset="0"/>
            </a:endParaRPr>
          </a:p>
        </p:txBody>
      </p:sp>
      <p:sp>
        <p:nvSpPr>
          <p:cNvPr id="4" name="TextBox 3"/>
          <p:cNvSpPr txBox="1"/>
          <p:nvPr/>
        </p:nvSpPr>
        <p:spPr>
          <a:xfrm>
            <a:off x="304800" y="5029200"/>
            <a:ext cx="8610600" cy="830997"/>
          </a:xfrm>
          <a:prstGeom prst="rect">
            <a:avLst/>
          </a:prstGeom>
          <a:solidFill>
            <a:schemeClr val="accent5">
              <a:lumMod val="60000"/>
              <a:lumOff val="40000"/>
            </a:schemeClr>
          </a:solidFill>
        </p:spPr>
        <p:txBody>
          <a:bodyPr wrap="square" rtlCol="0">
            <a:spAutoFit/>
          </a:bodyPr>
          <a:lstStyle/>
          <a:p>
            <a:pPr algn="ctr"/>
            <a:r>
              <a:rPr lang="bn-BD" sz="4800" dirty="0" smtClean="0">
                <a:latin typeface="NikoshBAN" pitchFamily="2" charset="0"/>
                <a:cs typeface="NikoshBAN" pitchFamily="2" charset="0"/>
              </a:rPr>
              <a:t>মুশরিকদের সাথে সম্পর্কচ্ছেদ এর ঘোষনা</a:t>
            </a:r>
            <a:endParaRPr lang="en-US" sz="4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0" fill="hold"/>
                                        <p:tgtEl>
                                          <p:spTgt spid="12"/>
                                        </p:tgtEl>
                                        <p:attrNameLst>
                                          <p:attrName>ppt_x</p:attrName>
                                        </p:attrNameLst>
                                      </p:cBhvr>
                                      <p:tavLst>
                                        <p:tav tm="0">
                                          <p:val>
                                            <p:strVal val="#ppt_x"/>
                                          </p:val>
                                        </p:tav>
                                        <p:tav tm="100000">
                                          <p:val>
                                            <p:strVal val="#ppt_x"/>
                                          </p:val>
                                        </p:tav>
                                      </p:tavLst>
                                    </p:anim>
                                    <p:anim calcmode="lin" valueType="num">
                                      <p:cBhvr additive="base">
                                        <p:cTn id="8" dur="5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0" fill="hold"/>
                                        <p:tgtEl>
                                          <p:spTgt spid="3"/>
                                        </p:tgtEl>
                                        <p:attrNameLst>
                                          <p:attrName>ppt_x</p:attrName>
                                        </p:attrNameLst>
                                      </p:cBhvr>
                                      <p:tavLst>
                                        <p:tav tm="0">
                                          <p:val>
                                            <p:strVal val="#ppt_x"/>
                                          </p:val>
                                        </p:tav>
                                        <p:tav tm="100000">
                                          <p:val>
                                            <p:strVal val="#ppt_x"/>
                                          </p:val>
                                        </p:tav>
                                      </p:tavLst>
                                    </p:anim>
                                    <p:anim calcmode="lin" valueType="num">
                                      <p:cBhvr additive="base">
                                        <p:cTn id="14"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 grpId="0"/>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7772400" cy="4800600"/>
          </a:xfrm>
        </p:spPr>
        <p:txBody>
          <a:bodyPr>
            <a:noAutofit/>
          </a:bodyPr>
          <a:lstStyle/>
          <a:p>
            <a:pPr algn="just" rtl="1"/>
            <a:r>
              <a:rPr lang="ar-SA" sz="3200" b="1" dirty="0" smtClean="0"/>
              <a:t>بَرَاءَةٌ مِنَ اللَّهِ وَرَسُولِهِ إِلَى الَّذِينَ عَاهَدْتُمْ مِنَ الْمُشْرِكِينَ (1) فَسِيحُوا فِي الْأَرْضِ أَرْبَعَةَ أَشْهُرٍ وَاعْلَمُوا أَنَّكُمْ غَيْرُ مُعْجِزِي اللَّهِ وَأَنَّ اللَّهَ مُخْزِي الْكَافِرِينَ (2) وَأَذَانٌ مِنَ اللَّهِ وَرَسُولِهِ إِلَى النَّاسِ يَوْمَ الْحَجِّ الْأَكْبَرِ أَنَّ اللَّهَ بَرِيءٌ مِنَ الْمُشْرِكِينَ وَرَسُولُهُ فَإِنْ تُبْتُمْ فَهُوَ خَيْرٌ لَكُمْ وَإِنْ تَوَلَّيْتُمْ فَاعْلَمُوا أَنَّكُمْ غَيْرُ مُعْجِزِي اللَّهِ وَبَشِّرِ الَّذِينَ كَفَرُوا بِعَذَابٍ أَلِيمٍ (3) إِلَّا الَّذِينَ عَاهَدْتُمْ مِنَ الْمُشْرِكِينَ ثُمَّ لَمْ يَنْقُصُوكُمْ شَيْئًا وَلَمْ يُظَاهِرُوا عَلَيْكُمْ أَحَدًا فَأَتِمُّوا إِلَيْهِمْ عَهْدَهُمْ إِلَى مُدَّتِهِمْ إِنَّ اللَّهَ يُحِبُّ الْمُتَّقِينَ (4) </a:t>
            </a:r>
            <a:endParaRPr lang="en-US" sz="3200" dirty="0"/>
          </a:p>
        </p:txBody>
      </p:sp>
      <p:graphicFrame>
        <p:nvGraphicFramePr>
          <p:cNvPr id="4" name="Object 3">
            <a:hlinkClick r:id="" action="ppaction://ole?verb=0"/>
          </p:cNvPr>
          <p:cNvGraphicFramePr>
            <a:graphicFrameLocks noChangeAspect="1"/>
          </p:cNvGraphicFramePr>
          <p:nvPr/>
        </p:nvGraphicFramePr>
        <p:xfrm>
          <a:off x="3962400" y="5715000"/>
          <a:ext cx="914400" cy="771525"/>
        </p:xfrm>
        <a:graphic>
          <a:graphicData uri="http://schemas.openxmlformats.org/presentationml/2006/ole">
            <p:oleObj spid="_x0000_s1026" name="Packager Shell Object" showAsIcon="1" r:id="rId3" imgW="914400" imgH="771480" progId="Package">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90800" y="533400"/>
            <a:ext cx="3581400" cy="830997"/>
          </a:xfrm>
          <a:prstGeom prst="rect">
            <a:avLst/>
          </a:prstGeom>
          <a:solidFill>
            <a:schemeClr val="tx2">
              <a:lumMod val="40000"/>
              <a:lumOff val="60000"/>
            </a:schemeClr>
          </a:solidFill>
        </p:spPr>
        <p:txBody>
          <a:bodyPr wrap="square" rtlCol="0">
            <a:spAutoFit/>
          </a:bodyPr>
          <a:lstStyle/>
          <a:p>
            <a:pPr algn="ctr"/>
            <a:r>
              <a:rPr lang="bn-IN" sz="4800" dirty="0" smtClean="0">
                <a:latin typeface="NikoshBAN" pitchFamily="2" charset="0"/>
                <a:cs typeface="NikoshBAN" pitchFamily="2" charset="0"/>
              </a:rPr>
              <a:t>শিখন ফল</a:t>
            </a:r>
            <a:endParaRPr lang="en-US" sz="4800" dirty="0">
              <a:latin typeface="NikoshBAN" pitchFamily="2" charset="0"/>
              <a:cs typeface="NikoshBAN" pitchFamily="2" charset="0"/>
            </a:endParaRPr>
          </a:p>
        </p:txBody>
      </p:sp>
      <p:sp>
        <p:nvSpPr>
          <p:cNvPr id="4" name="TextBox 3"/>
          <p:cNvSpPr txBox="1"/>
          <p:nvPr/>
        </p:nvSpPr>
        <p:spPr>
          <a:xfrm>
            <a:off x="228600" y="1447800"/>
            <a:ext cx="8610600" cy="1323439"/>
          </a:xfrm>
          <a:prstGeom prst="rect">
            <a:avLst/>
          </a:prstGeom>
          <a:noFill/>
        </p:spPr>
        <p:txBody>
          <a:bodyPr wrap="square" rtlCol="0">
            <a:spAutoFit/>
          </a:bodyPr>
          <a:lstStyle/>
          <a:p>
            <a:r>
              <a:rPr lang="bn-IN" sz="4400" dirty="0" smtClean="0">
                <a:latin typeface="NikoshBAN" pitchFamily="2" charset="0"/>
                <a:cs typeface="NikoshBAN" pitchFamily="2" charset="0"/>
              </a:rPr>
              <a:t>এ পাঠ শেষে শিক্ষার্থীরা –</a:t>
            </a:r>
            <a:endParaRPr lang="bn-IN" sz="3200" dirty="0" smtClean="0">
              <a:latin typeface="NikoshBAN" pitchFamily="2" charset="0"/>
              <a:cs typeface="NikoshBAN" pitchFamily="2" charset="0"/>
            </a:endParaRPr>
          </a:p>
          <a:p>
            <a:r>
              <a:rPr lang="bn-BD" sz="3600" dirty="0" smtClean="0">
                <a:latin typeface="NikoshBAN" pitchFamily="2" charset="0"/>
                <a:cs typeface="NikoshBAN" pitchFamily="2" charset="0"/>
              </a:rPr>
              <a:t>	</a:t>
            </a:r>
            <a:r>
              <a:rPr lang="en-US" sz="3600" dirty="0" smtClean="0">
                <a:latin typeface="NikoshBAN" pitchFamily="2" charset="0"/>
                <a:cs typeface="NikoshBAN" pitchFamily="2" charset="0"/>
              </a:rPr>
              <a:t>•</a:t>
            </a:r>
            <a:r>
              <a:rPr lang="bn-IN" sz="3600" dirty="0" smtClean="0">
                <a:latin typeface="NikoshBAN" pitchFamily="2" charset="0"/>
                <a:cs typeface="NikoshBAN" pitchFamily="2" charset="0"/>
              </a:rPr>
              <a:t> </a:t>
            </a:r>
            <a:r>
              <a:rPr lang="bn-BD" sz="3600" dirty="0" smtClean="0">
                <a:latin typeface="NikoshBAN" pitchFamily="2" charset="0"/>
                <a:cs typeface="NikoshBAN" pitchFamily="2" charset="0"/>
              </a:rPr>
              <a:t>নতুন শব্দসমূহ তাহকীক </a:t>
            </a:r>
            <a:r>
              <a:rPr lang="bn-IN" sz="3600" dirty="0" smtClean="0">
                <a:latin typeface="NikoshBAN" pitchFamily="2" charset="0"/>
                <a:cs typeface="NikoshBAN" pitchFamily="2" charset="0"/>
              </a:rPr>
              <a:t>করতে পারবে। </a:t>
            </a:r>
            <a:endParaRPr lang="en-US" sz="3600" dirty="0"/>
          </a:p>
        </p:txBody>
      </p:sp>
      <p:sp>
        <p:nvSpPr>
          <p:cNvPr id="8" name="TextBox 7"/>
          <p:cNvSpPr txBox="1"/>
          <p:nvPr/>
        </p:nvSpPr>
        <p:spPr>
          <a:xfrm>
            <a:off x="1143000" y="3200400"/>
            <a:ext cx="7696200" cy="646331"/>
          </a:xfrm>
          <a:prstGeom prst="rect">
            <a:avLst/>
          </a:prstGeom>
          <a:noFill/>
        </p:spPr>
        <p:txBody>
          <a:bodyPr wrap="square" rtlCol="0">
            <a:spAutoFit/>
          </a:bodyPr>
          <a:lstStyle/>
          <a:p>
            <a:r>
              <a:rPr lang="en-US" sz="3600" dirty="0" smtClean="0">
                <a:latin typeface="NikoshBAN" pitchFamily="2" charset="0"/>
                <a:cs typeface="NikoshBAN" pitchFamily="2" charset="0"/>
              </a:rPr>
              <a:t>•</a:t>
            </a:r>
            <a:r>
              <a:rPr lang="bn-IN" sz="3600" dirty="0" smtClean="0">
                <a:latin typeface="NikoshBAN" pitchFamily="2" charset="0"/>
                <a:cs typeface="NikoshBAN" pitchFamily="2" charset="0"/>
              </a:rPr>
              <a:t> </a:t>
            </a:r>
            <a:r>
              <a:rPr lang="bn-BD" sz="3600" dirty="0" smtClean="0">
                <a:latin typeface="NikoshBAN" pitchFamily="2" charset="0"/>
                <a:cs typeface="NikoshBAN" pitchFamily="2" charset="0"/>
              </a:rPr>
              <a:t>আয়াতসমূহের শানে নুযূল </a:t>
            </a:r>
            <a:r>
              <a:rPr lang="bn-IN" sz="3600" dirty="0" smtClean="0">
                <a:latin typeface="NikoshBAN" pitchFamily="2" charset="0"/>
                <a:cs typeface="NikoshBAN" pitchFamily="2" charset="0"/>
              </a:rPr>
              <a:t>বর্ণনা করতে পারবে।</a:t>
            </a:r>
            <a:endParaRPr lang="en-US" sz="3600" dirty="0"/>
          </a:p>
        </p:txBody>
      </p:sp>
      <p:sp>
        <p:nvSpPr>
          <p:cNvPr id="9" name="TextBox 8"/>
          <p:cNvSpPr txBox="1"/>
          <p:nvPr/>
        </p:nvSpPr>
        <p:spPr>
          <a:xfrm>
            <a:off x="1143000" y="4800600"/>
            <a:ext cx="7924800" cy="646331"/>
          </a:xfrm>
          <a:prstGeom prst="rect">
            <a:avLst/>
          </a:prstGeom>
          <a:noFill/>
        </p:spPr>
        <p:txBody>
          <a:bodyPr wrap="square" rtlCol="0">
            <a:spAutoFit/>
          </a:bodyPr>
          <a:lstStyle/>
          <a:p>
            <a:r>
              <a:rPr lang="en-US" sz="3600" dirty="0" smtClean="0">
                <a:latin typeface="NikoshBAN" pitchFamily="2" charset="0"/>
                <a:cs typeface="NikoshBAN" pitchFamily="2" charset="0"/>
              </a:rPr>
              <a:t>•</a:t>
            </a:r>
            <a:r>
              <a:rPr lang="bn-BD" sz="3600" dirty="0" smtClean="0">
                <a:latin typeface="NikoshBAN" pitchFamily="2" charset="0"/>
                <a:cs typeface="NikoshBAN" pitchFamily="2" charset="0"/>
              </a:rPr>
              <a:t> হজ্জে আকবর এর পরিচয় বর্ণনা করতে পারবে।</a:t>
            </a:r>
            <a:endParaRPr lang="en-US" dirty="0"/>
          </a:p>
        </p:txBody>
      </p:sp>
      <p:sp>
        <p:nvSpPr>
          <p:cNvPr id="6" name="TextBox 5"/>
          <p:cNvSpPr txBox="1"/>
          <p:nvPr/>
        </p:nvSpPr>
        <p:spPr>
          <a:xfrm>
            <a:off x="1143000" y="3733800"/>
            <a:ext cx="7924800" cy="1200329"/>
          </a:xfrm>
          <a:prstGeom prst="rect">
            <a:avLst/>
          </a:prstGeom>
          <a:noFill/>
        </p:spPr>
        <p:txBody>
          <a:bodyPr wrap="square" rtlCol="0">
            <a:spAutoFit/>
          </a:bodyPr>
          <a:lstStyle/>
          <a:p>
            <a:r>
              <a:rPr lang="en-US" sz="3600" dirty="0" smtClean="0">
                <a:latin typeface="NikoshBAN" pitchFamily="2" charset="0"/>
                <a:cs typeface="NikoshBAN" pitchFamily="2" charset="0"/>
              </a:rPr>
              <a:t>•</a:t>
            </a:r>
            <a:r>
              <a:rPr lang="bn-IN" sz="3600" dirty="0" smtClean="0">
                <a:latin typeface="NikoshBAN" pitchFamily="2" charset="0"/>
                <a:cs typeface="NikoshBAN" pitchFamily="2" charset="0"/>
              </a:rPr>
              <a:t> </a:t>
            </a:r>
            <a:r>
              <a:rPr lang="bn-BD" sz="3600" dirty="0" smtClean="0">
                <a:latin typeface="NikoshBAN" pitchFamily="2" charset="0"/>
                <a:cs typeface="NikoshBAN" pitchFamily="2" charset="0"/>
              </a:rPr>
              <a:t>সূরার শুরুতে বিসমিল্লাহ উল্লেখ না করার কারন ব্যাখ্যা 						করতে পারবে</a:t>
            </a:r>
            <a:r>
              <a:rPr lang="bn-IN" sz="3600" dirty="0" smtClean="0">
                <a:latin typeface="NikoshBAN" pitchFamily="2" charset="0"/>
                <a:cs typeface="NikoshBAN" pitchFamily="2" charset="0"/>
              </a:rPr>
              <a:t>। </a:t>
            </a:r>
            <a:endParaRPr lang="en-US" dirty="0"/>
          </a:p>
        </p:txBody>
      </p:sp>
      <p:sp>
        <p:nvSpPr>
          <p:cNvPr id="7" name="Rectangle 6"/>
          <p:cNvSpPr/>
          <p:nvPr/>
        </p:nvSpPr>
        <p:spPr>
          <a:xfrm>
            <a:off x="1143000" y="2667000"/>
            <a:ext cx="5935663" cy="646331"/>
          </a:xfrm>
          <a:prstGeom prst="rect">
            <a:avLst/>
          </a:prstGeom>
        </p:spPr>
        <p:txBody>
          <a:bodyPr wrap="square">
            <a:spAutoFit/>
          </a:bodyPr>
          <a:lstStyle/>
          <a:p>
            <a:pPr lvl="0"/>
            <a:r>
              <a:rPr lang="en-US" sz="3600" dirty="0" smtClean="0">
                <a:solidFill>
                  <a:prstClr val="black"/>
                </a:solidFill>
                <a:latin typeface="NikoshBAN" pitchFamily="2" charset="0"/>
                <a:cs typeface="NikoshBAN" pitchFamily="2" charset="0"/>
              </a:rPr>
              <a:t>•</a:t>
            </a:r>
            <a:r>
              <a:rPr lang="bn-IN" sz="3600" dirty="0" smtClean="0">
                <a:solidFill>
                  <a:prstClr val="black"/>
                </a:solidFill>
                <a:latin typeface="NikoshBAN" pitchFamily="2" charset="0"/>
                <a:cs typeface="NikoshBAN" pitchFamily="2" charset="0"/>
              </a:rPr>
              <a:t> </a:t>
            </a:r>
            <a:r>
              <a:rPr lang="bn-BD" sz="3600" dirty="0" smtClean="0">
                <a:solidFill>
                  <a:prstClr val="black"/>
                </a:solidFill>
                <a:latin typeface="NikoshBAN" pitchFamily="2" charset="0"/>
                <a:cs typeface="NikoshBAN" pitchFamily="2" charset="0"/>
              </a:rPr>
              <a:t>আয়াতসমূহের অনুবাদ </a:t>
            </a:r>
            <a:r>
              <a:rPr lang="bn-IN" sz="3600" dirty="0" smtClean="0">
                <a:solidFill>
                  <a:prstClr val="black"/>
                </a:solidFill>
                <a:latin typeface="NikoshBAN" pitchFamily="2" charset="0"/>
                <a:cs typeface="NikoshBAN" pitchFamily="2" charset="0"/>
              </a:rPr>
              <a:t>করতে পারবে।</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ppt_x"/>
                                          </p:val>
                                        </p:tav>
                                        <p:tav tm="100000">
                                          <p:val>
                                            <p:strVal val="#ppt_x"/>
                                          </p:val>
                                        </p:tav>
                                      </p:tavLst>
                                    </p:anim>
                                    <p:anim calcmode="lin" valueType="num">
                                      <p:cBhvr additive="base">
                                        <p:cTn id="8"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slide(fromBottom)">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slide(fromBottom)">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slide(fromBottom)">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slide(fromBottom)">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295400" y="304800"/>
            <a:ext cx="6705600" cy="707886"/>
          </a:xfrm>
          <a:prstGeom prst="rect">
            <a:avLst/>
          </a:prstGeom>
          <a:solidFill>
            <a:schemeClr val="accent6">
              <a:lumMod val="40000"/>
              <a:lumOff val="60000"/>
            </a:schemeClr>
          </a:solidFill>
        </p:spPr>
        <p:txBody>
          <a:bodyPr wrap="square" rtlCol="0">
            <a:spAutoFit/>
          </a:bodyPr>
          <a:lstStyle/>
          <a:p>
            <a:pPr algn="ctr"/>
            <a:r>
              <a:rPr lang="bn-BD" sz="4000" dirty="0" smtClean="0">
                <a:latin typeface="NikoshBAN" pitchFamily="2" charset="0"/>
                <a:cs typeface="NikoshBAN" pitchFamily="2" charset="0"/>
              </a:rPr>
              <a:t>নতুন শব্দসমূহের তাহকীক</a:t>
            </a:r>
            <a:endParaRPr lang="en-US" sz="4000" dirty="0">
              <a:latin typeface="NikoshBAN" pitchFamily="2" charset="0"/>
              <a:cs typeface="NikoshBAN" pitchFamily="2" charset="0"/>
            </a:endParaRPr>
          </a:p>
        </p:txBody>
      </p:sp>
      <p:sp>
        <p:nvSpPr>
          <p:cNvPr id="13" name="TextBox 12"/>
          <p:cNvSpPr txBox="1"/>
          <p:nvPr/>
        </p:nvSpPr>
        <p:spPr>
          <a:xfrm>
            <a:off x="7162800" y="1219200"/>
            <a:ext cx="1219200" cy="707886"/>
          </a:xfrm>
          <a:prstGeom prst="rect">
            <a:avLst/>
          </a:prstGeom>
          <a:solidFill>
            <a:schemeClr val="tx2">
              <a:lumMod val="40000"/>
              <a:lumOff val="60000"/>
            </a:schemeClr>
          </a:solidFill>
        </p:spPr>
        <p:txBody>
          <a:bodyPr wrap="square" rtlCol="0">
            <a:spAutoFit/>
          </a:bodyPr>
          <a:lstStyle/>
          <a:p>
            <a:pPr algn="r"/>
            <a:r>
              <a:rPr lang="ar-SA" sz="4000" dirty="0" smtClean="0">
                <a:latin typeface="NikoshBAN" pitchFamily="2" charset="0"/>
                <a:cs typeface="NikoshBAN" pitchFamily="2" charset="0"/>
              </a:rPr>
              <a:t>سيحوا</a:t>
            </a:r>
            <a:endParaRPr lang="en-US" sz="4000" dirty="0">
              <a:latin typeface="NikoshBAN" pitchFamily="2" charset="0"/>
              <a:cs typeface="NikoshBAN" pitchFamily="2" charset="0"/>
            </a:endParaRPr>
          </a:p>
        </p:txBody>
      </p:sp>
      <p:sp>
        <p:nvSpPr>
          <p:cNvPr id="14" name="TextBox 13"/>
          <p:cNvSpPr txBox="1"/>
          <p:nvPr/>
        </p:nvSpPr>
        <p:spPr>
          <a:xfrm>
            <a:off x="6629400" y="1981200"/>
            <a:ext cx="1371600" cy="523220"/>
          </a:xfrm>
          <a:prstGeom prst="rect">
            <a:avLst/>
          </a:prstGeom>
          <a:noFill/>
        </p:spPr>
        <p:txBody>
          <a:bodyPr wrap="square" rtlCol="0">
            <a:spAutoFit/>
          </a:bodyPr>
          <a:lstStyle/>
          <a:p>
            <a:pPr algn="r" rtl="1"/>
            <a:r>
              <a:rPr lang="ar-SA" sz="2800" dirty="0" smtClean="0">
                <a:latin typeface="NikoshBAN" pitchFamily="2" charset="0"/>
                <a:cs typeface="NikoshBAN" pitchFamily="2" charset="0"/>
              </a:rPr>
              <a:t> </a:t>
            </a:r>
            <a:r>
              <a:rPr lang="ar-SA" sz="2800" dirty="0" smtClean="0">
                <a:latin typeface="Arial" pitchFamily="34" charset="0"/>
                <a:cs typeface="Arial" pitchFamily="34" charset="0"/>
              </a:rPr>
              <a:t>الصيغة</a:t>
            </a:r>
            <a:r>
              <a:rPr lang="bn-BD" sz="2800" dirty="0" smtClean="0">
                <a:latin typeface="Arial" pitchFamily="34" charset="0"/>
                <a:cs typeface="Arial" pitchFamily="34" charset="0"/>
              </a:rPr>
              <a:t>	</a:t>
            </a:r>
            <a:r>
              <a:rPr lang="ar-SA" sz="2800" dirty="0" smtClean="0">
                <a:latin typeface="Arial" pitchFamily="34" charset="0"/>
                <a:cs typeface="Arial" pitchFamily="34" charset="0"/>
              </a:rPr>
              <a:t>:</a:t>
            </a:r>
            <a:endParaRPr lang="en-US" sz="2800" dirty="0">
              <a:latin typeface="NikoshBAN" pitchFamily="2" charset="0"/>
              <a:cs typeface="NikoshBAN" pitchFamily="2" charset="0"/>
            </a:endParaRPr>
          </a:p>
        </p:txBody>
      </p:sp>
      <p:sp>
        <p:nvSpPr>
          <p:cNvPr id="21" name="TextBox 20"/>
          <p:cNvSpPr txBox="1"/>
          <p:nvPr/>
        </p:nvSpPr>
        <p:spPr>
          <a:xfrm>
            <a:off x="6705600" y="2590800"/>
            <a:ext cx="1371600" cy="523220"/>
          </a:xfrm>
          <a:prstGeom prst="rect">
            <a:avLst/>
          </a:prstGeom>
          <a:noFill/>
        </p:spPr>
        <p:txBody>
          <a:bodyPr wrap="square" rtlCol="0">
            <a:spAutoFit/>
          </a:bodyPr>
          <a:lstStyle/>
          <a:p>
            <a:pPr algn="r"/>
            <a:r>
              <a:rPr lang="ar-SA" sz="2800" dirty="0" smtClean="0">
                <a:latin typeface="Arial" pitchFamily="34" charset="0"/>
                <a:cs typeface="Arial" pitchFamily="34" charset="0"/>
              </a:rPr>
              <a:t> البحث:</a:t>
            </a:r>
            <a:endParaRPr lang="en-US" sz="2800" dirty="0">
              <a:latin typeface="Arial" pitchFamily="34" charset="0"/>
              <a:cs typeface="Arial" pitchFamily="34" charset="0"/>
            </a:endParaRPr>
          </a:p>
        </p:txBody>
      </p:sp>
      <p:sp>
        <p:nvSpPr>
          <p:cNvPr id="24" name="TextBox 23"/>
          <p:cNvSpPr txBox="1"/>
          <p:nvPr/>
        </p:nvSpPr>
        <p:spPr>
          <a:xfrm>
            <a:off x="6705600" y="3200400"/>
            <a:ext cx="1371600" cy="523220"/>
          </a:xfrm>
          <a:prstGeom prst="rect">
            <a:avLst/>
          </a:prstGeom>
          <a:noFill/>
        </p:spPr>
        <p:txBody>
          <a:bodyPr wrap="square" rtlCol="0">
            <a:spAutoFit/>
          </a:bodyPr>
          <a:lstStyle/>
          <a:p>
            <a:pPr algn="r"/>
            <a:r>
              <a:rPr lang="ar-SA" sz="2800" dirty="0" smtClean="0">
                <a:latin typeface="Arial" pitchFamily="34" charset="0"/>
                <a:cs typeface="Arial" pitchFamily="34" charset="0"/>
              </a:rPr>
              <a:t> الباب:</a:t>
            </a:r>
            <a:endParaRPr lang="en-US" sz="2800" dirty="0">
              <a:latin typeface="Arial" pitchFamily="34" charset="0"/>
              <a:cs typeface="Arial" pitchFamily="34" charset="0"/>
            </a:endParaRPr>
          </a:p>
        </p:txBody>
      </p:sp>
      <p:sp>
        <p:nvSpPr>
          <p:cNvPr id="25" name="TextBox 24"/>
          <p:cNvSpPr txBox="1"/>
          <p:nvPr/>
        </p:nvSpPr>
        <p:spPr>
          <a:xfrm>
            <a:off x="6553200" y="3886200"/>
            <a:ext cx="1524000" cy="523220"/>
          </a:xfrm>
          <a:prstGeom prst="rect">
            <a:avLst/>
          </a:prstGeom>
          <a:noFill/>
        </p:spPr>
        <p:txBody>
          <a:bodyPr wrap="square" rtlCol="0">
            <a:spAutoFit/>
          </a:bodyPr>
          <a:lstStyle/>
          <a:p>
            <a:pPr algn="r"/>
            <a:r>
              <a:rPr lang="ar-SA" sz="2800" dirty="0" smtClean="0">
                <a:latin typeface="Arial" pitchFamily="34" charset="0"/>
                <a:cs typeface="Arial" pitchFamily="34" charset="0"/>
              </a:rPr>
              <a:t> المصدر:</a:t>
            </a:r>
            <a:endParaRPr lang="en-US" sz="2800" dirty="0">
              <a:latin typeface="Arial" pitchFamily="34" charset="0"/>
              <a:cs typeface="Arial" pitchFamily="34" charset="0"/>
            </a:endParaRPr>
          </a:p>
        </p:txBody>
      </p:sp>
      <p:sp>
        <p:nvSpPr>
          <p:cNvPr id="26" name="TextBox 25"/>
          <p:cNvSpPr txBox="1"/>
          <p:nvPr/>
        </p:nvSpPr>
        <p:spPr>
          <a:xfrm>
            <a:off x="6705600" y="4572000"/>
            <a:ext cx="1371600" cy="523220"/>
          </a:xfrm>
          <a:prstGeom prst="rect">
            <a:avLst/>
          </a:prstGeom>
          <a:noFill/>
        </p:spPr>
        <p:txBody>
          <a:bodyPr wrap="square" rtlCol="0">
            <a:spAutoFit/>
          </a:bodyPr>
          <a:lstStyle/>
          <a:p>
            <a:pPr algn="r"/>
            <a:r>
              <a:rPr lang="ar-SA" sz="2800" dirty="0" smtClean="0">
                <a:latin typeface="Arial" pitchFamily="34" charset="0"/>
                <a:cs typeface="Arial" pitchFamily="34" charset="0"/>
              </a:rPr>
              <a:t> المادة:</a:t>
            </a:r>
            <a:endParaRPr lang="en-US" sz="2800" dirty="0">
              <a:latin typeface="Arial" pitchFamily="34" charset="0"/>
              <a:cs typeface="Arial" pitchFamily="34" charset="0"/>
            </a:endParaRPr>
          </a:p>
        </p:txBody>
      </p:sp>
      <p:sp>
        <p:nvSpPr>
          <p:cNvPr id="27" name="TextBox 26"/>
          <p:cNvSpPr txBox="1"/>
          <p:nvPr/>
        </p:nvSpPr>
        <p:spPr>
          <a:xfrm>
            <a:off x="2819400" y="1981200"/>
            <a:ext cx="3124200" cy="523220"/>
          </a:xfrm>
          <a:prstGeom prst="rect">
            <a:avLst/>
          </a:prstGeom>
          <a:noFill/>
        </p:spPr>
        <p:txBody>
          <a:bodyPr wrap="square" rtlCol="0">
            <a:spAutoFit/>
          </a:bodyPr>
          <a:lstStyle/>
          <a:p>
            <a:pPr algn="r"/>
            <a:r>
              <a:rPr lang="ar-SA" sz="2800" dirty="0" smtClean="0">
                <a:latin typeface="NikoshBAN" pitchFamily="2" charset="0"/>
                <a:cs typeface="NikoshBAN" pitchFamily="2" charset="0"/>
              </a:rPr>
              <a:t> </a:t>
            </a:r>
            <a:r>
              <a:rPr lang="ar-SA" sz="2800" dirty="0" smtClean="0">
                <a:latin typeface="Arial" pitchFamily="34" charset="0"/>
                <a:cs typeface="Arial" pitchFamily="34" charset="0"/>
              </a:rPr>
              <a:t>جمع مذكر حاضر</a:t>
            </a:r>
            <a:endParaRPr lang="en-US" sz="2800" dirty="0">
              <a:latin typeface="NikoshBAN" pitchFamily="2" charset="0"/>
              <a:cs typeface="NikoshBAN" pitchFamily="2" charset="0"/>
            </a:endParaRPr>
          </a:p>
        </p:txBody>
      </p:sp>
      <p:sp>
        <p:nvSpPr>
          <p:cNvPr id="28" name="TextBox 27"/>
          <p:cNvSpPr txBox="1"/>
          <p:nvPr/>
        </p:nvSpPr>
        <p:spPr>
          <a:xfrm>
            <a:off x="3962400" y="4572000"/>
            <a:ext cx="2133600" cy="523220"/>
          </a:xfrm>
          <a:prstGeom prst="rect">
            <a:avLst/>
          </a:prstGeom>
          <a:noFill/>
        </p:spPr>
        <p:txBody>
          <a:bodyPr wrap="square" rtlCol="0">
            <a:spAutoFit/>
          </a:bodyPr>
          <a:lstStyle/>
          <a:p>
            <a:pPr algn="r"/>
            <a:r>
              <a:rPr lang="ar-SA" sz="2800" dirty="0" smtClean="0">
                <a:latin typeface="NikoshBAN" pitchFamily="2" charset="0"/>
                <a:cs typeface="NikoshBAN" pitchFamily="2" charset="0"/>
              </a:rPr>
              <a:t> </a:t>
            </a:r>
            <a:r>
              <a:rPr lang="ar-SA" sz="2800" dirty="0" smtClean="0">
                <a:latin typeface="Arial" pitchFamily="34" charset="0"/>
                <a:cs typeface="Arial" pitchFamily="34" charset="0"/>
              </a:rPr>
              <a:t>س – ي - ح</a:t>
            </a:r>
            <a:endParaRPr lang="en-US" sz="2800" dirty="0">
              <a:latin typeface="NikoshBAN" pitchFamily="2" charset="0"/>
              <a:cs typeface="NikoshBAN" pitchFamily="2" charset="0"/>
            </a:endParaRPr>
          </a:p>
        </p:txBody>
      </p:sp>
      <p:sp>
        <p:nvSpPr>
          <p:cNvPr id="29" name="TextBox 28"/>
          <p:cNvSpPr txBox="1"/>
          <p:nvPr/>
        </p:nvSpPr>
        <p:spPr>
          <a:xfrm>
            <a:off x="3810000" y="3276600"/>
            <a:ext cx="2133600" cy="523220"/>
          </a:xfrm>
          <a:prstGeom prst="rect">
            <a:avLst/>
          </a:prstGeom>
          <a:noFill/>
        </p:spPr>
        <p:txBody>
          <a:bodyPr wrap="square" rtlCol="0">
            <a:spAutoFit/>
          </a:bodyPr>
          <a:lstStyle/>
          <a:p>
            <a:pPr algn="r"/>
            <a:r>
              <a:rPr lang="ar-SA" sz="2800" dirty="0" smtClean="0">
                <a:latin typeface="NikoshBAN" pitchFamily="2" charset="0"/>
                <a:cs typeface="NikoshBAN" pitchFamily="2" charset="0"/>
              </a:rPr>
              <a:t>ضرب يضرب</a:t>
            </a:r>
            <a:endParaRPr lang="en-US" sz="2800" dirty="0">
              <a:latin typeface="NikoshBAN" pitchFamily="2" charset="0"/>
              <a:cs typeface="NikoshBAN" pitchFamily="2" charset="0"/>
            </a:endParaRPr>
          </a:p>
        </p:txBody>
      </p:sp>
      <p:sp>
        <p:nvSpPr>
          <p:cNvPr id="30" name="TextBox 29"/>
          <p:cNvSpPr txBox="1"/>
          <p:nvPr/>
        </p:nvSpPr>
        <p:spPr>
          <a:xfrm>
            <a:off x="3886200" y="3962400"/>
            <a:ext cx="2133600" cy="523220"/>
          </a:xfrm>
          <a:prstGeom prst="rect">
            <a:avLst/>
          </a:prstGeom>
          <a:noFill/>
        </p:spPr>
        <p:txBody>
          <a:bodyPr wrap="square" rtlCol="0">
            <a:spAutoFit/>
          </a:bodyPr>
          <a:lstStyle/>
          <a:p>
            <a:pPr algn="r"/>
            <a:r>
              <a:rPr lang="ar-SA" sz="2800" dirty="0" smtClean="0">
                <a:latin typeface="NikoshBAN" pitchFamily="2" charset="0"/>
                <a:cs typeface="NikoshBAN" pitchFamily="2" charset="0"/>
              </a:rPr>
              <a:t>السيح</a:t>
            </a:r>
            <a:endParaRPr lang="en-US" sz="2800" dirty="0">
              <a:latin typeface="NikoshBAN" pitchFamily="2" charset="0"/>
              <a:cs typeface="NikoshBAN" pitchFamily="2" charset="0"/>
            </a:endParaRPr>
          </a:p>
        </p:txBody>
      </p:sp>
      <p:sp>
        <p:nvSpPr>
          <p:cNvPr id="31" name="TextBox 30"/>
          <p:cNvSpPr txBox="1"/>
          <p:nvPr/>
        </p:nvSpPr>
        <p:spPr>
          <a:xfrm>
            <a:off x="1524000" y="2667000"/>
            <a:ext cx="4419600" cy="523220"/>
          </a:xfrm>
          <a:prstGeom prst="rect">
            <a:avLst/>
          </a:prstGeom>
          <a:noFill/>
        </p:spPr>
        <p:txBody>
          <a:bodyPr wrap="square" rtlCol="0">
            <a:spAutoFit/>
          </a:bodyPr>
          <a:lstStyle/>
          <a:p>
            <a:pPr algn="r"/>
            <a:r>
              <a:rPr lang="ar-SA" sz="2800" dirty="0" smtClean="0">
                <a:latin typeface="NikoshBAN" pitchFamily="2" charset="0"/>
                <a:cs typeface="NikoshBAN" pitchFamily="2" charset="0"/>
              </a:rPr>
              <a:t>امر حاضر معروف</a:t>
            </a:r>
            <a:endParaRPr lang="en-US" sz="2800" dirty="0">
              <a:latin typeface="NikoshBAN" pitchFamily="2" charset="0"/>
              <a:cs typeface="NikoshBAN" pitchFamily="2" charset="0"/>
            </a:endParaRPr>
          </a:p>
        </p:txBody>
      </p:sp>
      <p:sp>
        <p:nvSpPr>
          <p:cNvPr id="32" name="TextBox 31"/>
          <p:cNvSpPr txBox="1"/>
          <p:nvPr/>
        </p:nvSpPr>
        <p:spPr>
          <a:xfrm>
            <a:off x="6629400" y="5181600"/>
            <a:ext cx="1371600" cy="523220"/>
          </a:xfrm>
          <a:prstGeom prst="rect">
            <a:avLst/>
          </a:prstGeom>
          <a:noFill/>
        </p:spPr>
        <p:txBody>
          <a:bodyPr wrap="square" rtlCol="0">
            <a:spAutoFit/>
          </a:bodyPr>
          <a:lstStyle/>
          <a:p>
            <a:pPr algn="r"/>
            <a:r>
              <a:rPr lang="ar-SA" sz="2800" dirty="0" smtClean="0">
                <a:latin typeface="Arial" pitchFamily="34" charset="0"/>
                <a:cs typeface="Arial" pitchFamily="34" charset="0"/>
              </a:rPr>
              <a:t> الجنس:</a:t>
            </a:r>
            <a:endParaRPr lang="en-US" sz="2800" dirty="0">
              <a:latin typeface="Arial" pitchFamily="34" charset="0"/>
              <a:cs typeface="Arial" pitchFamily="34" charset="0"/>
            </a:endParaRPr>
          </a:p>
        </p:txBody>
      </p:sp>
      <p:sp>
        <p:nvSpPr>
          <p:cNvPr id="33" name="TextBox 32"/>
          <p:cNvSpPr txBox="1"/>
          <p:nvPr/>
        </p:nvSpPr>
        <p:spPr>
          <a:xfrm>
            <a:off x="6705600" y="6019800"/>
            <a:ext cx="1371600" cy="523220"/>
          </a:xfrm>
          <a:prstGeom prst="rect">
            <a:avLst/>
          </a:prstGeom>
          <a:noFill/>
        </p:spPr>
        <p:txBody>
          <a:bodyPr wrap="square" rtlCol="0">
            <a:spAutoFit/>
          </a:bodyPr>
          <a:lstStyle/>
          <a:p>
            <a:pPr algn="r"/>
            <a:r>
              <a:rPr lang="ar-SA" sz="2800" dirty="0" smtClean="0">
                <a:latin typeface="Arial" pitchFamily="34" charset="0"/>
                <a:cs typeface="Arial" pitchFamily="34" charset="0"/>
              </a:rPr>
              <a:t> المعنى:</a:t>
            </a:r>
            <a:endParaRPr lang="en-US" sz="2800" dirty="0">
              <a:latin typeface="Arial" pitchFamily="34" charset="0"/>
              <a:cs typeface="Arial" pitchFamily="34" charset="0"/>
            </a:endParaRPr>
          </a:p>
        </p:txBody>
      </p:sp>
      <p:sp>
        <p:nvSpPr>
          <p:cNvPr id="34" name="TextBox 33"/>
          <p:cNvSpPr txBox="1"/>
          <p:nvPr/>
        </p:nvSpPr>
        <p:spPr>
          <a:xfrm>
            <a:off x="3886200" y="5257800"/>
            <a:ext cx="2133600" cy="523220"/>
          </a:xfrm>
          <a:prstGeom prst="rect">
            <a:avLst/>
          </a:prstGeom>
          <a:noFill/>
        </p:spPr>
        <p:txBody>
          <a:bodyPr wrap="square" rtlCol="0">
            <a:spAutoFit/>
          </a:bodyPr>
          <a:lstStyle/>
          <a:p>
            <a:pPr algn="r"/>
            <a:r>
              <a:rPr lang="ar-SA" sz="2800" dirty="0" smtClean="0">
                <a:latin typeface="NikoshBAN" pitchFamily="2" charset="0"/>
                <a:cs typeface="NikoshBAN" pitchFamily="2" charset="0"/>
              </a:rPr>
              <a:t>اجوف يائى</a:t>
            </a:r>
            <a:endParaRPr lang="en-US" sz="2800" dirty="0">
              <a:latin typeface="NikoshBAN" pitchFamily="2" charset="0"/>
              <a:cs typeface="NikoshBAN" pitchFamily="2" charset="0"/>
            </a:endParaRPr>
          </a:p>
        </p:txBody>
      </p:sp>
      <p:sp>
        <p:nvSpPr>
          <p:cNvPr id="35" name="TextBox 34"/>
          <p:cNvSpPr txBox="1"/>
          <p:nvPr/>
        </p:nvSpPr>
        <p:spPr>
          <a:xfrm>
            <a:off x="2895600" y="5943600"/>
            <a:ext cx="3200400" cy="523220"/>
          </a:xfrm>
          <a:prstGeom prst="rect">
            <a:avLst/>
          </a:prstGeom>
          <a:noFill/>
        </p:spPr>
        <p:txBody>
          <a:bodyPr wrap="square" rtlCol="0">
            <a:spAutoFit/>
          </a:bodyPr>
          <a:lstStyle/>
          <a:p>
            <a:pPr algn="r"/>
            <a:r>
              <a:rPr lang="ar-SA" sz="2800" dirty="0" smtClean="0">
                <a:latin typeface="NikoshBAN" pitchFamily="2" charset="0"/>
                <a:cs typeface="NikoshBAN" pitchFamily="2" charset="0"/>
              </a:rPr>
              <a:t> </a:t>
            </a:r>
            <a:r>
              <a:rPr lang="bn-BD" sz="2800" dirty="0" smtClean="0">
                <a:latin typeface="NikoshBAN" pitchFamily="2" charset="0"/>
                <a:cs typeface="NikoshBAN" pitchFamily="2" charset="0"/>
              </a:rPr>
              <a:t> তোমরা ভ্রমন কর </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ppt_x"/>
                                          </p:val>
                                        </p:tav>
                                        <p:tav tm="100000">
                                          <p:val>
                                            <p:strVal val="#ppt_x"/>
                                          </p:val>
                                        </p:tav>
                                      </p:tavLst>
                                    </p:anim>
                                    <p:anim calcmode="lin" valueType="num">
                                      <p:cBhvr additive="base">
                                        <p:cTn id="1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additive="base">
                                        <p:cTn id="25" dur="500" fill="hold"/>
                                        <p:tgtEl>
                                          <p:spTgt spid="31"/>
                                        </p:tgtEl>
                                        <p:attrNameLst>
                                          <p:attrName>ppt_x</p:attrName>
                                        </p:attrNameLst>
                                      </p:cBhvr>
                                      <p:tavLst>
                                        <p:tav tm="0">
                                          <p:val>
                                            <p:strVal val="#ppt_x"/>
                                          </p:val>
                                        </p:tav>
                                        <p:tav tm="100000">
                                          <p:val>
                                            <p:strVal val="#ppt_x"/>
                                          </p:val>
                                        </p:tav>
                                      </p:tavLst>
                                    </p:anim>
                                    <p:anim calcmode="lin" valueType="num">
                                      <p:cBhvr additive="base">
                                        <p:cTn id="2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ppt_x"/>
                                          </p:val>
                                        </p:tav>
                                        <p:tav tm="100000">
                                          <p:val>
                                            <p:strVal val="#ppt_x"/>
                                          </p:val>
                                        </p:tav>
                                      </p:tavLst>
                                    </p:anim>
                                    <p:anim calcmode="lin" valueType="num">
                                      <p:cBhvr additive="base">
                                        <p:cTn id="3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500" fill="hold"/>
                                        <p:tgtEl>
                                          <p:spTgt spid="29"/>
                                        </p:tgtEl>
                                        <p:attrNameLst>
                                          <p:attrName>ppt_x</p:attrName>
                                        </p:attrNameLst>
                                      </p:cBhvr>
                                      <p:tavLst>
                                        <p:tav tm="0">
                                          <p:val>
                                            <p:strVal val="#ppt_x"/>
                                          </p:val>
                                        </p:tav>
                                        <p:tav tm="100000">
                                          <p:val>
                                            <p:strVal val="#ppt_x"/>
                                          </p:val>
                                        </p:tav>
                                      </p:tavLst>
                                    </p:anim>
                                    <p:anim calcmode="lin" valueType="num">
                                      <p:cBhvr additive="base">
                                        <p:cTn id="3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ppt_x"/>
                                          </p:val>
                                        </p:tav>
                                        <p:tav tm="100000">
                                          <p:val>
                                            <p:strVal val="#ppt_x"/>
                                          </p:val>
                                        </p:tav>
                                      </p:tavLst>
                                    </p:anim>
                                    <p:anim calcmode="lin" valueType="num">
                                      <p:cBhvr additive="base">
                                        <p:cTn id="4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 calcmode="lin" valueType="num">
                                      <p:cBhvr additive="base">
                                        <p:cTn id="49" dur="500" fill="hold"/>
                                        <p:tgtEl>
                                          <p:spTgt spid="30"/>
                                        </p:tgtEl>
                                        <p:attrNameLst>
                                          <p:attrName>ppt_x</p:attrName>
                                        </p:attrNameLst>
                                      </p:cBhvr>
                                      <p:tavLst>
                                        <p:tav tm="0">
                                          <p:val>
                                            <p:strVal val="#ppt_x"/>
                                          </p:val>
                                        </p:tav>
                                        <p:tav tm="100000">
                                          <p:val>
                                            <p:strVal val="#ppt_x"/>
                                          </p:val>
                                        </p:tav>
                                      </p:tavLst>
                                    </p:anim>
                                    <p:anim calcmode="lin" valueType="num">
                                      <p:cBhvr additive="base">
                                        <p:cTn id="5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500" fill="hold"/>
                                        <p:tgtEl>
                                          <p:spTgt spid="26"/>
                                        </p:tgtEl>
                                        <p:attrNameLst>
                                          <p:attrName>ppt_x</p:attrName>
                                        </p:attrNameLst>
                                      </p:cBhvr>
                                      <p:tavLst>
                                        <p:tav tm="0">
                                          <p:val>
                                            <p:strVal val="#ppt_x"/>
                                          </p:val>
                                        </p:tav>
                                        <p:tav tm="100000">
                                          <p:val>
                                            <p:strVal val="#ppt_x"/>
                                          </p:val>
                                        </p:tav>
                                      </p:tavLst>
                                    </p:anim>
                                    <p:anim calcmode="lin" valueType="num">
                                      <p:cBhvr additive="base">
                                        <p:cTn id="5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ppt_x"/>
                                          </p:val>
                                        </p:tav>
                                        <p:tav tm="100000">
                                          <p:val>
                                            <p:strVal val="#ppt_x"/>
                                          </p:val>
                                        </p:tav>
                                      </p:tavLst>
                                    </p:anim>
                                    <p:anim calcmode="lin" valueType="num">
                                      <p:cBhvr additive="base">
                                        <p:cTn id="6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additive="base">
                                        <p:cTn id="79" dur="500" fill="hold"/>
                                        <p:tgtEl>
                                          <p:spTgt spid="33"/>
                                        </p:tgtEl>
                                        <p:attrNameLst>
                                          <p:attrName>ppt_x</p:attrName>
                                        </p:attrNameLst>
                                      </p:cBhvr>
                                      <p:tavLst>
                                        <p:tav tm="0">
                                          <p:val>
                                            <p:strVal val="#ppt_x"/>
                                          </p:val>
                                        </p:tav>
                                        <p:tav tm="100000">
                                          <p:val>
                                            <p:strVal val="#ppt_x"/>
                                          </p:val>
                                        </p:tav>
                                      </p:tavLst>
                                    </p:anim>
                                    <p:anim calcmode="lin" valueType="num">
                                      <p:cBhvr additive="base">
                                        <p:cTn id="80"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5"/>
                                        </p:tgtEl>
                                        <p:attrNameLst>
                                          <p:attrName>style.visibility</p:attrName>
                                        </p:attrNameLst>
                                      </p:cBhvr>
                                      <p:to>
                                        <p:strVal val="visible"/>
                                      </p:to>
                                    </p:set>
                                    <p:anim calcmode="lin" valueType="num">
                                      <p:cBhvr additive="base">
                                        <p:cTn id="85" dur="500" fill="hold"/>
                                        <p:tgtEl>
                                          <p:spTgt spid="35"/>
                                        </p:tgtEl>
                                        <p:attrNameLst>
                                          <p:attrName>ppt_x</p:attrName>
                                        </p:attrNameLst>
                                      </p:cBhvr>
                                      <p:tavLst>
                                        <p:tav tm="0">
                                          <p:val>
                                            <p:strVal val="#ppt_x"/>
                                          </p:val>
                                        </p:tav>
                                        <p:tav tm="100000">
                                          <p:val>
                                            <p:strVal val="#ppt_x"/>
                                          </p:val>
                                        </p:tav>
                                      </p:tavLst>
                                    </p:anim>
                                    <p:anim calcmode="lin" valueType="num">
                                      <p:cBhvr additive="base">
                                        <p:cTn id="86"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1" grpId="0"/>
      <p:bldP spid="24" grpId="0"/>
      <p:bldP spid="25" grpId="0"/>
      <p:bldP spid="26" grpId="0"/>
      <p:bldP spid="27" grpId="0"/>
      <p:bldP spid="28" grpId="0"/>
      <p:bldP spid="29" grpId="0"/>
      <p:bldP spid="30" grpId="0"/>
      <p:bldP spid="31" grpId="0"/>
      <p:bldP spid="32" grpId="0"/>
      <p:bldP spid="33" grpId="0"/>
      <p:bldP spid="34" grpId="0"/>
      <p:bldP spid="3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1546</TotalTime>
  <Words>891</Words>
  <Application>Microsoft Office PowerPoint</Application>
  <PresentationFormat>On-screen Show (4:3)</PresentationFormat>
  <Paragraphs>183</Paragraphs>
  <Slides>28</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Office Theme</vt:lpstr>
      <vt:lpstr>Package</vt:lpstr>
      <vt:lpstr>Slide 1</vt:lpstr>
      <vt:lpstr>Slide 2</vt:lpstr>
      <vt:lpstr>Slide 3</vt:lpstr>
      <vt:lpstr>Slide 4</vt:lpstr>
      <vt:lpstr>Slide 5</vt:lpstr>
      <vt:lpstr>Slide 6</vt:lpstr>
      <vt:lpstr>بَرَاءَةٌ مِنَ اللَّهِ وَرَسُولِهِ إِلَى الَّذِينَ عَاهَدْتُمْ مِنَ الْمُشْرِكِينَ (1) فَسِيحُوا فِي الْأَرْضِ أَرْبَعَةَ أَشْهُرٍ وَاعْلَمُوا أَنَّكُمْ غَيْرُ مُعْجِزِي اللَّهِ وَأَنَّ اللَّهَ مُخْزِي الْكَافِرِينَ (2) وَأَذَانٌ مِنَ اللَّهِ وَرَسُولِهِ إِلَى النَّاسِ يَوْمَ الْحَجِّ الْأَكْبَرِ أَنَّ اللَّهَ بَرِيءٌ مِنَ الْمُشْرِكِينَ وَرَسُولُهُ فَإِنْ تُبْتُمْ فَهُوَ خَيْرٌ لَكُمْ وَإِنْ تَوَلَّيْتُمْ فَاعْلَمُوا أَنَّكُمْ غَيْرُ مُعْجِزِي اللَّهِ وَبَشِّرِ الَّذِينَ كَفَرُوا بِعَذَابٍ أَلِيمٍ (3) إِلَّا الَّذِينَ عَاهَدْتُمْ مِنَ الْمُشْرِكِينَ ثُمَّ لَمْ يَنْقُصُوكُمْ شَيْئًا وَلَمْ يُظَاهِرُوا عَلَيْكُمْ أَحَدًا فَأَتِمُّوا إِلَيْهِمْ عَهْدَهُمْ إِلَى مُدَّتِهِمْ إِنَّ اللَّهَ يُحِبُّ الْمُتَّقِينَ (4) </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c:creator>
  <cp:lastModifiedBy>DCL</cp:lastModifiedBy>
  <cp:revision>177</cp:revision>
  <dcterms:created xsi:type="dcterms:W3CDTF">2006-08-16T00:00:00Z</dcterms:created>
  <dcterms:modified xsi:type="dcterms:W3CDTF">2017-10-30T06:17:26Z</dcterms:modified>
</cp:coreProperties>
</file>