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10" r:id="rId3"/>
    <p:sldId id="279" r:id="rId4"/>
    <p:sldId id="308" r:id="rId5"/>
    <p:sldId id="309" r:id="rId6"/>
    <p:sldId id="293" r:id="rId7"/>
    <p:sldId id="334" r:id="rId8"/>
    <p:sldId id="335" r:id="rId9"/>
    <p:sldId id="336" r:id="rId10"/>
    <p:sldId id="337" r:id="rId11"/>
    <p:sldId id="342" r:id="rId12"/>
    <p:sldId id="343" r:id="rId13"/>
    <p:sldId id="345" r:id="rId14"/>
    <p:sldId id="340" r:id="rId15"/>
    <p:sldId id="346" r:id="rId16"/>
    <p:sldId id="341" r:id="rId17"/>
    <p:sldId id="280" r:id="rId18"/>
    <p:sldId id="294" r:id="rId19"/>
    <p:sldId id="281" r:id="rId20"/>
    <p:sldId id="296" r:id="rId21"/>
    <p:sldId id="282" r:id="rId22"/>
    <p:sldId id="298" r:id="rId23"/>
    <p:sldId id="283" r:id="rId24"/>
    <p:sldId id="299" r:id="rId25"/>
    <p:sldId id="284" r:id="rId26"/>
    <p:sldId id="300" r:id="rId27"/>
    <p:sldId id="289" r:id="rId28"/>
    <p:sldId id="301" r:id="rId29"/>
    <p:sldId id="285" r:id="rId30"/>
    <p:sldId id="302" r:id="rId31"/>
    <p:sldId id="290" r:id="rId32"/>
    <p:sldId id="303" r:id="rId33"/>
    <p:sldId id="286" r:id="rId34"/>
    <p:sldId id="304" r:id="rId35"/>
    <p:sldId id="287" r:id="rId36"/>
    <p:sldId id="305" r:id="rId37"/>
    <p:sldId id="288" r:id="rId38"/>
    <p:sldId id="306" r:id="rId39"/>
    <p:sldId id="256" r:id="rId40"/>
    <p:sldId id="356" r:id="rId41"/>
    <p:sldId id="357" r:id="rId42"/>
    <p:sldId id="327" r:id="rId43"/>
    <p:sldId id="272" r:id="rId44"/>
    <p:sldId id="273" r:id="rId45"/>
    <p:sldId id="274" r:id="rId46"/>
    <p:sldId id="260" r:id="rId47"/>
    <p:sldId id="338" r:id="rId48"/>
    <p:sldId id="339" r:id="rId49"/>
    <p:sldId id="328" r:id="rId50"/>
    <p:sldId id="329" r:id="rId51"/>
    <p:sldId id="350" r:id="rId52"/>
    <p:sldId id="351" r:id="rId53"/>
    <p:sldId id="352" r:id="rId54"/>
    <p:sldId id="353" r:id="rId55"/>
    <p:sldId id="330" r:id="rId56"/>
    <p:sldId id="331" r:id="rId57"/>
    <p:sldId id="332" r:id="rId58"/>
    <p:sldId id="333" r:id="rId59"/>
    <p:sldId id="313" r:id="rId60"/>
    <p:sldId id="326" r:id="rId61"/>
    <p:sldId id="325" r:id="rId62"/>
    <p:sldId id="347" r:id="rId63"/>
    <p:sldId id="257" r:id="rId64"/>
    <p:sldId id="349" r:id="rId65"/>
    <p:sldId id="314" r:id="rId66"/>
    <p:sldId id="315" r:id="rId67"/>
    <p:sldId id="316" r:id="rId68"/>
    <p:sldId id="317" r:id="rId69"/>
    <p:sldId id="348" r:id="rId70"/>
    <p:sldId id="318" r:id="rId71"/>
    <p:sldId id="319" r:id="rId72"/>
    <p:sldId id="320" r:id="rId73"/>
    <p:sldId id="321" r:id="rId74"/>
    <p:sldId id="323" r:id="rId75"/>
    <p:sldId id="322" r:id="rId76"/>
    <p:sldId id="324" r:id="rId77"/>
    <p:sldId id="311" r:id="rId78"/>
    <p:sldId id="262" r:id="rId79"/>
    <p:sldId id="263" r:id="rId80"/>
    <p:sldId id="265" r:id="rId81"/>
    <p:sldId id="291" r:id="rId82"/>
    <p:sldId id="292" r:id="rId83"/>
    <p:sldId id="258" r:id="rId84"/>
    <p:sldId id="354" r:id="rId85"/>
    <p:sldId id="355" r:id="rId86"/>
    <p:sldId id="266" r:id="rId87"/>
    <p:sldId id="267" r:id="rId88"/>
    <p:sldId id="268" r:id="rId89"/>
    <p:sldId id="259" r:id="rId90"/>
    <p:sldId id="269" r:id="rId91"/>
    <p:sldId id="270" r:id="rId92"/>
    <p:sldId id="271" r:id="rId9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1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7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5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4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6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5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6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1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7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3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39B5-9776-47FB-AA03-6CCFD57622D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74B76-3226-4607-9280-C90652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8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16459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5² 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স্কয়ার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5 × 5 = 25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" y="2152665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কিউব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7 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× 7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343  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9" y="1025485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(-3)²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হোল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স্কয়ার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×(-3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+9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37" y="3226566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(-3)³ ; 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হোল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কিউব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-27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05997" y="4252267"/>
            <a:ext cx="4888221" cy="2207058"/>
            <a:chOff x="805997" y="4252267"/>
            <a:chExt cx="4888221" cy="2207058"/>
          </a:xfrm>
        </p:grpSpPr>
        <p:grpSp>
          <p:nvGrpSpPr>
            <p:cNvPr id="10" name="Group 9"/>
            <p:cNvGrpSpPr/>
            <p:nvPr/>
          </p:nvGrpSpPr>
          <p:grpSpPr>
            <a:xfrm>
              <a:off x="805997" y="4252270"/>
              <a:ext cx="1085603" cy="2207055"/>
              <a:chOff x="10801653" y="4032747"/>
              <a:chExt cx="2139777" cy="269812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8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4" name="Minus 13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983490" y="4737184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(   )</a:t>
              </a:r>
              <a:r>
                <a:rPr lang="en-US" sz="7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396797" y="4252267"/>
              <a:ext cx="1085603" cy="2207055"/>
              <a:chOff x="10801653" y="4032747"/>
              <a:chExt cx="2139777" cy="269812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5522085" y="4252264"/>
            <a:ext cx="4888221" cy="2207058"/>
            <a:chOff x="805997" y="4252267"/>
            <a:chExt cx="4888221" cy="2207058"/>
          </a:xfrm>
        </p:grpSpPr>
        <p:grpSp>
          <p:nvGrpSpPr>
            <p:cNvPr id="21" name="Group 20"/>
            <p:cNvGrpSpPr/>
            <p:nvPr/>
          </p:nvGrpSpPr>
          <p:grpSpPr>
            <a:xfrm>
              <a:off x="805997" y="4252270"/>
              <a:ext cx="1085603" cy="2207055"/>
              <a:chOff x="10801653" y="4032747"/>
              <a:chExt cx="2139777" cy="269812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8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983490" y="4737184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(   )</a:t>
              </a:r>
              <a:r>
                <a:rPr lang="en-US" sz="7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396797" y="4252267"/>
              <a:ext cx="1085603" cy="2207055"/>
              <a:chOff x="10801653" y="4032747"/>
              <a:chExt cx="2139777" cy="269812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6" name="Minus 25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0290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03887" y="866546"/>
            <a:ext cx="52425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bn-I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by-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71" y="4051179"/>
            <a:ext cx="12170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=(ax)²-2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by)²-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bn-IN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22" y="-6781"/>
            <a:ext cx="1219200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সুত্রের সাহায্যে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bn-I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by-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নির্ণয় করো-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035" y="1032312"/>
            <a:ext cx="713349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1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bn-I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by-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035" y="5189946"/>
            <a:ext cx="1219200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6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6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²-2a</a:t>
            </a:r>
            <a:r>
              <a:rPr lang="en-US" sz="6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bxy</a:t>
            </a:r>
            <a:r>
              <a:rPr lang="bn-IN" sz="6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²y²-2acxz+2bcyz+</a:t>
            </a:r>
            <a:r>
              <a:rPr lang="en-US" sz="6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6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²z</a:t>
            </a:r>
            <a:r>
              <a:rPr lang="en-US" sz="6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6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3525" y="1846929"/>
            <a:ext cx="6802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bn-IN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)}²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28700" y="2917698"/>
            <a:ext cx="111402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(ax</a:t>
            </a:r>
            <a:r>
              <a:rPr lang="bn-IN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by)²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(ax</a:t>
            </a:r>
            <a:r>
              <a:rPr lang="bn-IN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endParaRPr lang="en-US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76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7" grpId="0"/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53100" y="2975201"/>
            <a:ext cx="644872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2a+3x</a:t>
            </a:r>
            <a:r>
              <a:rPr lang="bn-IN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2y-5z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22" y="-6781"/>
            <a:ext cx="1219200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সুত্রের সাহায্যে</a:t>
            </a:r>
            <a:r>
              <a:rPr lang="en-US" sz="7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2a+3x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2y-5z </a:t>
            </a:r>
            <a:r>
              <a:rPr lang="bn-IN" sz="7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নির্ণয় করো-</a:t>
            </a:r>
            <a:endParaRPr lang="en-US" sz="77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036" y="2089592"/>
            <a:ext cx="1149118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7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2a+3x</a:t>
            </a:r>
            <a:r>
              <a:rPr lang="bn-IN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2y-5z </a:t>
            </a:r>
            <a:r>
              <a:rPr lang="bn-IN" sz="7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IN" sz="7700" b="1" dirty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77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9228" y="4580614"/>
            <a:ext cx="1220122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2a+3x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(2y+5z)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}²</a:t>
            </a:r>
          </a:p>
        </p:txBody>
      </p:sp>
    </p:spTree>
    <p:extLst>
      <p:ext uri="{BB962C8B-B14F-4D97-AF65-F5344CB8AC3E}">
        <p14:creationId xmlns:p14="http://schemas.microsoft.com/office/powerpoint/2010/main" val="309798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575340"/>
            <a:ext cx="1214640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2a+3x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(2y+5z)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2174747"/>
            <a:ext cx="121689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=(2a+3x)²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(2a+3x)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2y+5z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(2y+5z)²</a:t>
            </a:r>
            <a:endParaRPr lang="en-US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3047"/>
            <a:ext cx="121689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=(2a+3x)²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(2a+3x)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2y+5z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(2y+5z)²</a:t>
            </a:r>
            <a:endParaRPr lang="en-US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71" y="2436677"/>
            <a:ext cx="1217010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2a)²+2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3x)²</a:t>
            </a:r>
          </a:p>
          <a:p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-{(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4a+6x)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(2y+5z)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+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)²+2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5z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5z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1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871" y="-1723"/>
            <a:ext cx="1217010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2a)²+2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3x)²</a:t>
            </a:r>
          </a:p>
          <a:p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-{(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4a+6x)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(2y+5z)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+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)²+2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5z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5z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106" y="3298701"/>
            <a:ext cx="1217010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=4a²+12ax+9x²</a:t>
            </a:r>
          </a:p>
          <a:p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-{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8ay+20az+12xy+30xz}</a:t>
            </a:r>
          </a:p>
          <a:p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4y²+20yz+25z²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2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106" y="22101"/>
            <a:ext cx="1217010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=4a²+12ax+9x²</a:t>
            </a:r>
          </a:p>
          <a:p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-{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8ay+20az+12xy+30xz}</a:t>
            </a:r>
          </a:p>
          <a:p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4y²+20yz+25z²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0" y="3298700"/>
            <a:ext cx="1217010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=4a²+12ax+9x²</a:t>
            </a:r>
          </a:p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-8ay-20az-12xy-30xz</a:t>
            </a:r>
          </a:p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+4y²+20yz+25z²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2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58063" y="723668"/>
            <a:ext cx="495777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2a+3x</a:t>
            </a:r>
            <a:r>
              <a:rPr lang="bn-IN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2y-5z</a:t>
            </a:r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71" y="3236777"/>
            <a:ext cx="121701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2a)²+2</a:t>
            </a:r>
            <a:r>
              <a:rPr lang="bn-IN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bn-IN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bn-IN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3x)²-{(</a:t>
            </a:r>
            <a:r>
              <a:rPr lang="en-US" sz="5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4a+6x)</a:t>
            </a:r>
            <a:r>
              <a:rPr lang="en-US" sz="5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(2y+5z)</a:t>
            </a:r>
            <a:r>
              <a:rPr lang="en-US" sz="5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5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+</a:t>
            </a:r>
            <a:r>
              <a:rPr lang="en-US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en-US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)²+2</a:t>
            </a:r>
            <a:r>
              <a:rPr lang="bn-IN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bn-IN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5z</a:t>
            </a:r>
            <a:r>
              <a:rPr lang="bn-IN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5z</a:t>
            </a:r>
            <a:r>
              <a:rPr lang="en-US" sz="5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endParaRPr lang="en-US" sz="5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22" y="-6781"/>
            <a:ext cx="1219200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সুত্রের সাহায্যে</a:t>
            </a:r>
            <a:r>
              <a:rPr lang="en-US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2a+3x</a:t>
            </a:r>
            <a:r>
              <a:rPr lang="bn-IN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2y-5z</a:t>
            </a:r>
            <a:r>
              <a:rPr lang="bn-IN" sz="5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নির্ণয় করো-</a:t>
            </a:r>
            <a:endParaRPr lang="en-US" sz="5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035" y="803706"/>
            <a:ext cx="781929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2a+3x</a:t>
            </a:r>
            <a:r>
              <a:rPr lang="bn-IN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2y-5z</a:t>
            </a:r>
            <a:r>
              <a:rPr lang="bn-IN" sz="58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বর্গ</a:t>
            </a:r>
            <a:endParaRPr lang="en-US" sz="5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9175" y="1518308"/>
            <a:ext cx="731722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sz="5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2a+3x</a:t>
            </a:r>
            <a:r>
              <a:rPr lang="en-US" sz="5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(2y+5z)</a:t>
            </a:r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872" y="2389050"/>
            <a:ext cx="121510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=(2a+3x)²</a:t>
            </a:r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5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(2a+3x</a:t>
            </a:r>
            <a:r>
              <a:rPr lang="en-US" sz="5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2y+5z</a:t>
            </a:r>
            <a:r>
              <a:rPr lang="en-US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(2y+5z)²</a:t>
            </a:r>
            <a:endParaRPr lang="en-US" sz="5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06" y="4975101"/>
            <a:ext cx="12170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=4a²+12ax+9x²-{(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8ay+20az+12xy+30xz}+</a:t>
            </a: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4y²+20yz+25z²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30" y="5756150"/>
            <a:ext cx="1217010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=4a²+12ax+9x²-</a:t>
            </a:r>
            <a:r>
              <a:rPr lang="en-US" sz="4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8ay-20az-12xy-30xz+</a:t>
            </a:r>
            <a:r>
              <a:rPr lang="en-US" sz="4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4y²+20yz+25z²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6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1" grpId="0"/>
      <p:bldP spid="14" grpId="0"/>
      <p:bldP spid="9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715"/>
            <a:ext cx="12192006" cy="2039359"/>
            <a:chOff x="-4770" y="1989715"/>
            <a:chExt cx="12192006" cy="2039359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9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?</a:t>
              </a:r>
              <a:endParaRPr lang="en-US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28613" y="1989715"/>
              <a:ext cx="828671" cy="2039358"/>
              <a:chOff x="10801653" y="4032747"/>
              <a:chExt cx="1614567" cy="249299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992522" y="5248465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992522" y="4032747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" name="Minus 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24042" y="1989814"/>
              <a:ext cx="819141" cy="2039260"/>
              <a:chOff x="10801653" y="4032747"/>
              <a:chExt cx="1614567" cy="2492991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2" y="4032747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854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184"/>
            <a:ext cx="12192006" cy="2048890"/>
            <a:chOff x="-4770" y="1980184"/>
            <a:chExt cx="12192006" cy="2048890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28613" y="1989715"/>
              <a:ext cx="828671" cy="2039358"/>
              <a:chOff x="10801653" y="4032747"/>
              <a:chExt cx="1614567" cy="249299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992522" y="5248465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992522" y="4032747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" name="Minus 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24042" y="1989814"/>
              <a:ext cx="819141" cy="2039260"/>
              <a:chOff x="10801653" y="4032747"/>
              <a:chExt cx="1614567" cy="2492991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2" y="4032747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267220" y="1984950"/>
              <a:ext cx="828671" cy="2039358"/>
              <a:chOff x="10801653" y="4032747"/>
              <a:chExt cx="1614567" cy="2492991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0992522" y="5248465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992522" y="4032747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119961" y="1980184"/>
              <a:ext cx="828671" cy="2039358"/>
              <a:chOff x="10801653" y="4032747"/>
              <a:chExt cx="1614567" cy="2492991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0992522" y="5248465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992522" y="4032747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1" name="Minus 2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934339" y="1985048"/>
              <a:ext cx="819141" cy="2039260"/>
              <a:chOff x="10801653" y="4032747"/>
              <a:chExt cx="1614567" cy="249299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908034" y="5248465"/>
                <a:ext cx="643674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2" y="4032747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72676" y="1980284"/>
              <a:ext cx="819141" cy="2039260"/>
              <a:chOff x="10801653" y="4032747"/>
              <a:chExt cx="1614567" cy="2492991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908034" y="5248465"/>
                <a:ext cx="643674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2" y="4032747"/>
                <a:ext cx="64367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-4774" y="3905966"/>
            <a:ext cx="12192006" cy="2707474"/>
            <a:chOff x="-4770" y="1675373"/>
            <a:chExt cx="12192006" cy="2707474"/>
          </a:xfrm>
        </p:grpSpPr>
        <p:sp>
          <p:nvSpPr>
            <p:cNvPr id="31" name="TextBox 3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  +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28613" y="1989714"/>
              <a:ext cx="828671" cy="2271774"/>
              <a:chOff x="10801653" y="4032747"/>
              <a:chExt cx="1614567" cy="2777106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2" name="Minus 51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9" name="Minus 4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267218" y="1693993"/>
              <a:ext cx="1157855" cy="2688854"/>
              <a:chOff x="10801653" y="3677075"/>
              <a:chExt cx="2255943" cy="3286965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0857550" y="5045225"/>
                <a:ext cx="2175874" cy="1918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0911538" y="3677075"/>
                <a:ext cx="2146058" cy="1918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Minus 45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591614" y="1675373"/>
              <a:ext cx="2209197" cy="2590440"/>
              <a:chOff x="9772227" y="3660135"/>
              <a:chExt cx="4304356" cy="3166657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0722575" y="5265405"/>
                <a:ext cx="643673" cy="1561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0290673" y="3660135"/>
                <a:ext cx="3785910" cy="1918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77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3" name="Minus 42"/>
              <p:cNvSpPr/>
              <p:nvPr/>
            </p:nvSpPr>
            <p:spPr>
              <a:xfrm>
                <a:off x="9772227" y="5154543"/>
                <a:ext cx="4166318" cy="512021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586511" y="2993359"/>
              <a:ext cx="326564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9772677" y="1758591"/>
              <a:ext cx="1445042" cy="2550265"/>
              <a:chOff x="10801653" y="3761739"/>
              <a:chExt cx="2848248" cy="3117694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0908032" y="4960525"/>
                <a:ext cx="2204514" cy="1918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0992521" y="3761739"/>
                <a:ext cx="2657380" cy="1918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0" name="Minus 39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510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714"/>
            <a:ext cx="12192006" cy="2271826"/>
            <a:chOff x="-4770" y="1989714"/>
            <a:chExt cx="12192006" cy="2271826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28613" y="1989714"/>
              <a:ext cx="828671" cy="2271774"/>
              <a:chOff x="10801653" y="4032747"/>
              <a:chExt cx="1614567" cy="277710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" name="Minus 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952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" y="3010978"/>
            <a:ext cx="613533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7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8" y="4540852"/>
            <a:ext cx="380509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)³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" y="57195"/>
            <a:ext cx="58993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4" y="1359965"/>
            <a:ext cx="58944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1441" y="17870"/>
            <a:ext cx="58993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611" y="1305890"/>
            <a:ext cx="58944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1441" y="2942154"/>
            <a:ext cx="78805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(</a:t>
            </a:r>
            <a:r>
              <a:rPr lang="en-US" sz="7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1561" y="4545772"/>
            <a:ext cx="818535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542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9" grpId="0"/>
      <p:bldP spid="10" grpId="0"/>
      <p:bldP spid="11" grpId="0"/>
      <p:bldP spid="13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183"/>
            <a:ext cx="12192006" cy="2281357"/>
            <a:chOff x="-4770" y="1980183"/>
            <a:chExt cx="12192006" cy="228135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28613" y="1989714"/>
              <a:ext cx="828671" cy="2271774"/>
              <a:chOff x="10801653" y="4032747"/>
              <a:chExt cx="1614567" cy="277710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" name="Minus 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267220" y="1984949"/>
              <a:ext cx="828671" cy="2271774"/>
              <a:chOff x="10801653" y="4032747"/>
              <a:chExt cx="1614567" cy="2777106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119961" y="1980183"/>
              <a:ext cx="828671" cy="2271774"/>
              <a:chOff x="10801653" y="4032747"/>
              <a:chExt cx="1614567" cy="2777106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1" name="Minus 2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934339" y="1985047"/>
              <a:ext cx="819141" cy="2271727"/>
              <a:chOff x="10801653" y="4032747"/>
              <a:chExt cx="1614567" cy="277718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72676" y="1980283"/>
              <a:ext cx="819141" cy="2271727"/>
              <a:chOff x="10801653" y="4032747"/>
              <a:chExt cx="1614567" cy="277718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-4774" y="4002951"/>
            <a:ext cx="12192006" cy="2610494"/>
            <a:chOff x="-4770" y="1772358"/>
            <a:chExt cx="12192006" cy="2610494"/>
          </a:xfrm>
        </p:grpSpPr>
        <p:sp>
          <p:nvSpPr>
            <p:cNvPr id="31" name="TextBox 3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  +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28613" y="1989714"/>
              <a:ext cx="828671" cy="2271774"/>
              <a:chOff x="10801653" y="4032747"/>
              <a:chExt cx="1614567" cy="2777106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5" name="Minus 5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2" name="Minus 51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267220" y="1984948"/>
              <a:ext cx="1145449" cy="2397904"/>
              <a:chOff x="10801653" y="4032747"/>
              <a:chExt cx="2231771" cy="2931293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10857550" y="5045225"/>
                <a:ext cx="2175874" cy="1918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9" name="Minus 4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813287" y="1772358"/>
              <a:ext cx="1721117" cy="2493454"/>
              <a:chOff x="10204135" y="3778694"/>
              <a:chExt cx="3353392" cy="3048098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0722576" y="5265405"/>
                <a:ext cx="643673" cy="1561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181484" y="3778694"/>
                <a:ext cx="643673" cy="1975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6" name="Minus 45"/>
              <p:cNvSpPr/>
              <p:nvPr/>
            </p:nvSpPr>
            <p:spPr>
              <a:xfrm>
                <a:off x="10204135" y="5154543"/>
                <a:ext cx="3353392" cy="512021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7586511" y="2993359"/>
              <a:ext cx="326564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9772677" y="1980287"/>
              <a:ext cx="1172418" cy="2328585"/>
              <a:chOff x="10801653" y="4032747"/>
              <a:chExt cx="2310893" cy="2846686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0908032" y="4960525"/>
                <a:ext cx="2204514" cy="1918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0" name="Minus 39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960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714"/>
            <a:ext cx="12192006" cy="2271826"/>
            <a:chOff x="-4770" y="1989714"/>
            <a:chExt cx="12192006" cy="2271826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28613" y="1989714"/>
              <a:ext cx="828671" cy="2271774"/>
              <a:chOff x="10801653" y="4032747"/>
              <a:chExt cx="1614567" cy="277710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" name="Minus 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259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183"/>
            <a:ext cx="12192006" cy="2281357"/>
            <a:chOff x="-4770" y="1980183"/>
            <a:chExt cx="12192006" cy="228135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28613" y="1989714"/>
              <a:ext cx="828671" cy="2271774"/>
              <a:chOff x="10801653" y="4032747"/>
              <a:chExt cx="1614567" cy="277710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9" name="Minus 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267220" y="1984949"/>
              <a:ext cx="828671" cy="2271774"/>
              <a:chOff x="10801653" y="4032747"/>
              <a:chExt cx="1614567" cy="2777106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119961" y="1980183"/>
              <a:ext cx="828671" cy="2271774"/>
              <a:chOff x="10801653" y="4032747"/>
              <a:chExt cx="1614567" cy="2777106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0992522" y="5248465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992522" y="4032747"/>
                <a:ext cx="643673" cy="1561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1" name="Minus 2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934339" y="1985047"/>
              <a:ext cx="819141" cy="2271727"/>
              <a:chOff x="10801653" y="4032747"/>
              <a:chExt cx="1614567" cy="277718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72676" y="1980283"/>
              <a:ext cx="819141" cy="2271727"/>
              <a:chOff x="10801653" y="4032747"/>
              <a:chExt cx="1614567" cy="277718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-4773" y="4058371"/>
            <a:ext cx="12192006" cy="2624243"/>
            <a:chOff x="-4773" y="4058371"/>
            <a:chExt cx="12192006" cy="2624243"/>
          </a:xfrm>
        </p:grpSpPr>
        <p:grpSp>
          <p:nvGrpSpPr>
            <p:cNvPr id="30" name="Group 29"/>
            <p:cNvGrpSpPr/>
            <p:nvPr/>
          </p:nvGrpSpPr>
          <p:grpSpPr>
            <a:xfrm>
              <a:off x="-4773" y="4252442"/>
              <a:ext cx="12192006" cy="2430172"/>
              <a:chOff x="-4770" y="1980286"/>
              <a:chExt cx="12192006" cy="243017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-4770" y="2270414"/>
                <a:ext cx="12192006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+</a:t>
                </a:r>
                <a:r>
                  <a:rPr lang="en-US" sz="99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99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9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99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r>
                  <a:rPr lang="en-US" sz="9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bn-IN" sz="9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9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</a:t>
                </a:r>
                <a:r>
                  <a:rPr lang="bn-IN" sz="9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9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+</a:t>
                </a:r>
                <a:endParaRPr lang="en-US" sz="99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1824040" y="1989816"/>
                <a:ext cx="1085603" cy="2091616"/>
                <a:chOff x="10801653" y="4032747"/>
                <a:chExt cx="2139777" cy="2556994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10879017" y="5028279"/>
                  <a:ext cx="2062413" cy="156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1" name="Minus 40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8692016" y="1980286"/>
                <a:ext cx="1394094" cy="2430172"/>
                <a:chOff x="8671609" y="4032747"/>
                <a:chExt cx="2747827" cy="2970879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8723370" y="5028280"/>
                  <a:ext cx="2696066" cy="19753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sz="9600" b="1" dirty="0" smtClean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²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8862477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38" name="Minus 37"/>
                <p:cNvSpPr/>
                <p:nvPr/>
              </p:nvSpPr>
              <p:spPr>
                <a:xfrm>
                  <a:off x="8671609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42" name="TextBox 41"/>
            <p:cNvSpPr txBox="1"/>
            <p:nvPr/>
          </p:nvSpPr>
          <p:spPr>
            <a:xfrm>
              <a:off x="440426" y="507624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0426" y="4248003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4" name="Minus 43"/>
            <p:cNvSpPr/>
            <p:nvPr/>
          </p:nvSpPr>
          <p:spPr>
            <a:xfrm>
              <a:off x="342463" y="5179529"/>
              <a:ext cx="828671" cy="4188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00" b="1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09762" y="5154615"/>
              <a:ext cx="10245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8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365182" y="4257098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7" name="Minus 46"/>
            <p:cNvSpPr/>
            <p:nvPr/>
          </p:nvSpPr>
          <p:spPr>
            <a:xfrm>
              <a:off x="4267219" y="5174769"/>
              <a:ext cx="828671" cy="4188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00" b="1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58931" y="5163716"/>
              <a:ext cx="330363" cy="1277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94464" y="4058371"/>
              <a:ext cx="330363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0" name="Minus 49"/>
            <p:cNvSpPr/>
            <p:nvPr/>
          </p:nvSpPr>
          <p:spPr>
            <a:xfrm>
              <a:off x="6092843" y="5183865"/>
              <a:ext cx="1721117" cy="418852"/>
            </a:xfrm>
            <a:prstGeom prst="mathMin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00" b="1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66067" y="5168534"/>
              <a:ext cx="326564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6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813"/>
            <a:ext cx="12192006" cy="2271727"/>
            <a:chOff x="-4770" y="1989813"/>
            <a:chExt cx="12192006" cy="227172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812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283"/>
            <a:ext cx="12192006" cy="2281257"/>
            <a:chOff x="-4770" y="1980283"/>
            <a:chExt cx="12192006" cy="228125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365183" y="236984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17924" y="2351227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934339" y="1985047"/>
              <a:ext cx="819141" cy="2271727"/>
              <a:chOff x="10801653" y="4032747"/>
              <a:chExt cx="1614567" cy="277718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72676" y="1980283"/>
              <a:ext cx="819141" cy="2271727"/>
              <a:chOff x="10801653" y="4032747"/>
              <a:chExt cx="1614567" cy="277718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-115610" y="3875224"/>
            <a:ext cx="12192006" cy="2650379"/>
            <a:chOff x="-4770" y="1658494"/>
            <a:chExt cx="12192006" cy="2650379"/>
          </a:xfrm>
        </p:grpSpPr>
        <p:sp>
          <p:nvSpPr>
            <p:cNvPr id="21" name="TextBox 2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51328" y="2466830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17924" y="1658494"/>
              <a:ext cx="15355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6580913" y="2840957"/>
              <a:ext cx="2172567" cy="1277274"/>
              <a:chOff x="8133984" y="5079092"/>
              <a:chExt cx="4282236" cy="1561464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0088795" y="5079092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Minus 40"/>
              <p:cNvSpPr/>
              <p:nvPr/>
            </p:nvSpPr>
            <p:spPr>
              <a:xfrm>
                <a:off x="8133984" y="5154544"/>
                <a:ext cx="4282236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9772676" y="1980286"/>
              <a:ext cx="1352529" cy="2328587"/>
              <a:chOff x="10801653" y="4032747"/>
              <a:chExt cx="2665901" cy="2846691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0989959" y="4960529"/>
                <a:ext cx="2477595" cy="1918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243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813"/>
            <a:ext cx="12192006" cy="2271727"/>
            <a:chOff x="-4770" y="1989813"/>
            <a:chExt cx="12192006" cy="227172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17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283"/>
            <a:ext cx="12192006" cy="2281257"/>
            <a:chOff x="-4770" y="1980283"/>
            <a:chExt cx="12192006" cy="228125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365183" y="236984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17924" y="2351227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934339" y="1985047"/>
              <a:ext cx="819141" cy="2271727"/>
              <a:chOff x="10801653" y="4032747"/>
              <a:chExt cx="1614567" cy="277718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72676" y="1980283"/>
              <a:ext cx="819141" cy="2271727"/>
              <a:chOff x="10801653" y="4032747"/>
              <a:chExt cx="1614567" cy="277718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-4773" y="4252442"/>
            <a:ext cx="12192006" cy="2430172"/>
            <a:chOff x="-4770" y="1980286"/>
            <a:chExt cx="12192006" cy="2430172"/>
          </a:xfrm>
        </p:grpSpPr>
        <p:sp>
          <p:nvSpPr>
            <p:cNvPr id="21" name="TextBox 2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29653" y="2134313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8511903" y="1980286"/>
              <a:ext cx="1394094" cy="2430172"/>
              <a:chOff x="8316600" y="4032747"/>
              <a:chExt cx="2747828" cy="2970879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6" name="Minus 35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76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817"/>
            <a:ext cx="12192006" cy="2384005"/>
            <a:chOff x="-4770" y="1989817"/>
            <a:chExt cx="12192006" cy="2384005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7301" y="2180644"/>
              <a:ext cx="112355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69324" y="1989817"/>
              <a:ext cx="1046353" cy="2384005"/>
              <a:chOff x="10496697" y="4032747"/>
              <a:chExt cx="2062413" cy="291443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496697" y="5028278"/>
                <a:ext cx="2062413" cy="1918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560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284"/>
            <a:ext cx="12192006" cy="2416479"/>
            <a:chOff x="-4770" y="1980284"/>
            <a:chExt cx="12192006" cy="2416479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7301" y="2180644"/>
              <a:ext cx="112355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69324" y="1989817"/>
              <a:ext cx="1046353" cy="2384005"/>
              <a:chOff x="10496697" y="4032747"/>
              <a:chExt cx="2062413" cy="291443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496697" y="5028278"/>
                <a:ext cx="2062413" cy="1918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129653" y="2300573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93229" y="2184971"/>
              <a:ext cx="109695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822048" y="1985050"/>
              <a:ext cx="1042979" cy="2411713"/>
              <a:chOff x="10580325" y="4032747"/>
              <a:chExt cx="2055763" cy="294831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580325" y="5062150"/>
                <a:ext cx="2055763" cy="1918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29661" y="1980284"/>
              <a:ext cx="1152537" cy="2397860"/>
              <a:chOff x="10716870" y="4032747"/>
              <a:chExt cx="2271707" cy="2931379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716870" y="5045219"/>
                <a:ext cx="2271707" cy="1918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-4773" y="4252441"/>
            <a:ext cx="12192006" cy="2397859"/>
            <a:chOff x="-4770" y="1980285"/>
            <a:chExt cx="12192006" cy="2397859"/>
          </a:xfrm>
        </p:grpSpPr>
        <p:sp>
          <p:nvSpPr>
            <p:cNvPr id="21" name="TextBox 2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29653" y="2259008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⁴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8468889" y="1980285"/>
              <a:ext cx="1367833" cy="2397859"/>
              <a:chOff x="8231817" y="4032747"/>
              <a:chExt cx="2696066" cy="293137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231817" y="5045218"/>
                <a:ext cx="2696066" cy="1918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357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813"/>
            <a:ext cx="12192006" cy="2271727"/>
            <a:chOff x="-4770" y="1989813"/>
            <a:chExt cx="12192006" cy="227172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754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" y="1856493"/>
            <a:ext cx="12192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" y="2978714"/>
            <a:ext cx="12192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" y="4059372"/>
            <a:ext cx="1219200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n-IN" sz="8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7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</a:t>
            </a:r>
            <a:r>
              <a:rPr lang="bn-IN" sz="8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8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হোল</a:t>
            </a:r>
            <a:r>
              <a:rPr lang="en-US" sz="8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স্কয়ার</a:t>
            </a:r>
            <a:r>
              <a:rPr lang="en-US" sz="8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8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7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স্কয়ার</a:t>
            </a:r>
            <a:r>
              <a:rPr lang="en-US" sz="8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</a:t>
            </a:r>
            <a:r>
              <a:rPr lang="en-US" sz="8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টোয়াইছ</a:t>
            </a:r>
            <a:r>
              <a:rPr lang="bn-IN" sz="87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8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</a:t>
            </a:r>
            <a:r>
              <a:rPr lang="en-US" sz="8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7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87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স্কয়ার</a:t>
            </a:r>
            <a:endParaRPr lang="en-US" sz="8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9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283"/>
            <a:ext cx="12192006" cy="2281257"/>
            <a:chOff x="-4770" y="1980283"/>
            <a:chExt cx="12192006" cy="228125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365183" y="236984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17924" y="2351227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934339" y="1985047"/>
              <a:ext cx="819141" cy="2271727"/>
              <a:chOff x="10801653" y="4032747"/>
              <a:chExt cx="1614567" cy="277718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72676" y="1980283"/>
              <a:ext cx="819141" cy="2271727"/>
              <a:chOff x="10801653" y="4032747"/>
              <a:chExt cx="1614567" cy="277718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-4773" y="4252442"/>
            <a:ext cx="12192006" cy="2430172"/>
            <a:chOff x="-4770" y="1980286"/>
            <a:chExt cx="12192006" cy="2430172"/>
          </a:xfrm>
        </p:grpSpPr>
        <p:sp>
          <p:nvSpPr>
            <p:cNvPr id="21" name="TextBox 2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29653" y="2134313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8511903" y="1980286"/>
              <a:ext cx="1394094" cy="2430172"/>
              <a:chOff x="8316600" y="4032747"/>
              <a:chExt cx="2747828" cy="2970879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6" name="Minus 35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994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817"/>
            <a:ext cx="12192006" cy="2384005"/>
            <a:chOff x="-4770" y="1989817"/>
            <a:chExt cx="12192006" cy="2384005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7301" y="2180644"/>
              <a:ext cx="112355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69324" y="1989817"/>
              <a:ext cx="1046353" cy="2384005"/>
              <a:chOff x="10496697" y="4032747"/>
              <a:chExt cx="2062413" cy="291443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496697" y="5028278"/>
                <a:ext cx="2062413" cy="1918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98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284"/>
            <a:ext cx="12192006" cy="2416479"/>
            <a:chOff x="-4770" y="1980284"/>
            <a:chExt cx="12192006" cy="2416479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7301" y="2180644"/>
              <a:ext cx="112355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69324" y="1989817"/>
              <a:ext cx="1046353" cy="2384005"/>
              <a:chOff x="10496697" y="4032747"/>
              <a:chExt cx="2062413" cy="291443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496697" y="5028278"/>
                <a:ext cx="2062413" cy="1918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143508" y="2272863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93229" y="2184971"/>
              <a:ext cx="109695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822048" y="1985050"/>
              <a:ext cx="1042979" cy="2411713"/>
              <a:chOff x="10580325" y="4032747"/>
              <a:chExt cx="2055763" cy="294831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580325" y="5062150"/>
                <a:ext cx="2055763" cy="1918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29661" y="1980284"/>
              <a:ext cx="1152537" cy="2397860"/>
              <a:chOff x="10716870" y="4032747"/>
              <a:chExt cx="2271707" cy="2931379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716870" y="5045219"/>
                <a:ext cx="2271707" cy="1918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-4773" y="4252441"/>
            <a:ext cx="12192006" cy="2397859"/>
            <a:chOff x="-4770" y="1980285"/>
            <a:chExt cx="12192006" cy="2397859"/>
          </a:xfrm>
        </p:grpSpPr>
        <p:sp>
          <p:nvSpPr>
            <p:cNvPr id="21" name="TextBox 2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7301" y="2180644"/>
              <a:ext cx="112355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669324" y="1989817"/>
              <a:ext cx="1046353" cy="2384005"/>
              <a:chOff x="10496697" y="4032747"/>
              <a:chExt cx="2062413" cy="2914438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0496697" y="5028278"/>
                <a:ext cx="2062413" cy="1918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9" name="Minus 3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4129653" y="2259008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⁴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8468889" y="1980285"/>
              <a:ext cx="1367833" cy="2397859"/>
              <a:chOff x="8231817" y="4032747"/>
              <a:chExt cx="2696066" cy="2931377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8231817" y="5045218"/>
                <a:ext cx="2696066" cy="1918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6" name="Minus 35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157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813"/>
            <a:ext cx="12192006" cy="2271727"/>
            <a:chOff x="-4770" y="1989813"/>
            <a:chExt cx="12192006" cy="227172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299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283"/>
            <a:ext cx="12192006" cy="2281257"/>
            <a:chOff x="-4770" y="1980283"/>
            <a:chExt cx="12192006" cy="228125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365183" y="236984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17924" y="2351227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934339" y="1985047"/>
              <a:ext cx="819141" cy="2271727"/>
              <a:chOff x="10801653" y="4032747"/>
              <a:chExt cx="1614567" cy="277718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72676" y="1980283"/>
              <a:ext cx="819141" cy="2271727"/>
              <a:chOff x="10801653" y="4032747"/>
              <a:chExt cx="1614567" cy="277718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-4773" y="4252442"/>
            <a:ext cx="12192006" cy="2430172"/>
            <a:chOff x="-4770" y="1980286"/>
            <a:chExt cx="12192006" cy="2430172"/>
          </a:xfrm>
        </p:grpSpPr>
        <p:sp>
          <p:nvSpPr>
            <p:cNvPr id="21" name="TextBox 2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2721" y="2346901"/>
              <a:ext cx="1123553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824040" y="1989816"/>
              <a:ext cx="1085603" cy="2091616"/>
              <a:chOff x="10801653" y="4032747"/>
              <a:chExt cx="2139777" cy="255699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0879017" y="5028279"/>
                <a:ext cx="2062413" cy="1561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9" name="Minus 3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4129652" y="2134313"/>
              <a:ext cx="11303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8511903" y="1980286"/>
              <a:ext cx="1394094" cy="2430172"/>
              <a:chOff x="8316600" y="4032747"/>
              <a:chExt cx="2747828" cy="2970879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6" name="Minus 35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029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813"/>
            <a:ext cx="12192006" cy="2188599"/>
            <a:chOff x="-4770" y="1989813"/>
            <a:chExt cx="12192006" cy="2188599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6463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27760" y="1989813"/>
              <a:ext cx="1015419" cy="2188599"/>
              <a:chOff x="10414778" y="4032747"/>
              <a:chExt cx="2001442" cy="267555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414778" y="5146841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782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286"/>
            <a:ext cx="12192006" cy="2198126"/>
            <a:chOff x="-4770" y="1980286"/>
            <a:chExt cx="12192006" cy="2198126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6463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27760" y="1989813"/>
              <a:ext cx="1015419" cy="2188599"/>
              <a:chOff x="10414778" y="4032747"/>
              <a:chExt cx="2001442" cy="267555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414778" y="5146841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198925" y="236984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93233" y="2351227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877471" y="1985048"/>
              <a:ext cx="876007" cy="2133180"/>
              <a:chOff x="10689567" y="4032747"/>
              <a:chExt cx="1726653" cy="2607807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689567" y="5079091"/>
                <a:ext cx="643674" cy="1561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01953" y="1980286"/>
              <a:ext cx="889864" cy="2022344"/>
              <a:chOff x="10662254" y="4032747"/>
              <a:chExt cx="1753966" cy="2472309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662254" y="4943590"/>
                <a:ext cx="643674" cy="1561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-4772" y="4113887"/>
            <a:ext cx="12192006" cy="2300876"/>
            <a:chOff x="-4770" y="1980287"/>
            <a:chExt cx="12192006" cy="2300876"/>
          </a:xfrm>
        </p:grpSpPr>
        <p:sp>
          <p:nvSpPr>
            <p:cNvPr id="41" name="TextBox 4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 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6463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627760" y="1989813"/>
              <a:ext cx="1015419" cy="2188599"/>
              <a:chOff x="10414778" y="4032747"/>
              <a:chExt cx="2001442" cy="2675558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0414778" y="5146841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6" name="Minus 55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351330" y="245297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9591115" y="1980287"/>
              <a:ext cx="1506376" cy="2300876"/>
              <a:chOff x="10443788" y="4032747"/>
              <a:chExt cx="2969142" cy="2812813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10443788" y="4926654"/>
                <a:ext cx="2969142" cy="1918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0" name="Minus 49"/>
              <p:cNvSpPr/>
              <p:nvPr/>
            </p:nvSpPr>
            <p:spPr>
              <a:xfrm>
                <a:off x="10443790" y="5154544"/>
                <a:ext cx="1972433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270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9813"/>
            <a:ext cx="12192006" cy="2271727"/>
            <a:chOff x="-4770" y="1989813"/>
            <a:chExt cx="12192006" cy="227172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?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448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4770" y="1980283"/>
            <a:ext cx="12192006" cy="2281257"/>
            <a:chOff x="-4770" y="1980283"/>
            <a:chExt cx="12192006" cy="2281257"/>
          </a:xfrm>
        </p:grpSpPr>
        <p:sp>
          <p:nvSpPr>
            <p:cNvPr id="6" name="TextBox 5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=(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+(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996" y="236075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4042" y="1989813"/>
              <a:ext cx="819141" cy="2271727"/>
              <a:chOff x="10801653" y="4032747"/>
              <a:chExt cx="1614567" cy="277718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851710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365183" y="2369845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17924" y="2351227"/>
              <a:ext cx="330363" cy="127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7934339" y="1985047"/>
              <a:ext cx="819141" cy="2271727"/>
              <a:chOff x="10801653" y="4032747"/>
              <a:chExt cx="1614567" cy="277718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Minus 24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772676" y="1980283"/>
              <a:ext cx="819141" cy="2271727"/>
              <a:chOff x="10801653" y="4032747"/>
              <a:chExt cx="1614567" cy="277718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908034" y="5248465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-4773" y="4252442"/>
            <a:ext cx="12192006" cy="2430172"/>
            <a:chOff x="-4770" y="1980286"/>
            <a:chExt cx="12192006" cy="2430172"/>
          </a:xfrm>
        </p:grpSpPr>
        <p:sp>
          <p:nvSpPr>
            <p:cNvPr id="21" name="TextBox 20"/>
            <p:cNvSpPr txBox="1"/>
            <p:nvPr/>
          </p:nvSpPr>
          <p:spPr>
            <a:xfrm>
              <a:off x="-4770" y="2270414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en-US" sz="99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2721" y="2346901"/>
              <a:ext cx="1123553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824040" y="1989816"/>
              <a:ext cx="1085603" cy="2091616"/>
              <a:chOff x="10801653" y="4032747"/>
              <a:chExt cx="2139777" cy="255699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0879017" y="5028279"/>
                <a:ext cx="2062413" cy="1561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9" name="Minus 38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4129652" y="2134313"/>
              <a:ext cx="11303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8511903" y="1980286"/>
              <a:ext cx="1394094" cy="2430172"/>
              <a:chOff x="8316600" y="4032747"/>
              <a:chExt cx="2747828" cy="2970879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6" name="Minus 35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473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)²=a²+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ab+b²</a:t>
            </a:r>
            <a:endParaRPr lang="en-US" sz="1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" y="3919550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(a-b)²=a²-</a:t>
            </a:r>
            <a:r>
              <a:rPr lang="en-US" sz="1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ab+b²</a:t>
            </a:r>
            <a:endParaRPr lang="en-US" sz="13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" y="1914098"/>
            <a:ext cx="1219201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)²=(a-b)²+</a:t>
            </a:r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6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" y="76050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(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8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8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" y="4703085"/>
            <a:ext cx="1219199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)³ =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)×(</a:t>
            </a:r>
            <a:r>
              <a:rPr lang="en-US" sz="7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)×(</a:t>
            </a:r>
            <a:r>
              <a:rPr lang="en-US" sz="7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4586" y="995366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²+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b+b</a:t>
            </a:r>
            <a:r>
              <a:rPr lang="en-US" sz="8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8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27" y="1973674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²+2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b+b²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1" y="3159424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a³= 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a×a×a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×a = a× a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1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9" grpId="0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" y="26417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</a:t>
            </a:r>
            <a:r>
              <a:rPr lang="en-US" sz="13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)²=a²-</a:t>
            </a:r>
            <a:r>
              <a:rPr lang="en-US" sz="1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3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3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3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4" y="1924493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(b-</a:t>
            </a:r>
            <a:r>
              <a:rPr lang="en-US" sz="13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)²=b²-</a:t>
            </a:r>
            <a:r>
              <a:rPr lang="en-US" sz="1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3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3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3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" y="3836422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(c-</a:t>
            </a:r>
            <a:r>
              <a:rPr lang="en-US" sz="13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)²=c²-</a:t>
            </a:r>
            <a:r>
              <a:rPr lang="en-US" sz="1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3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3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3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4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6993" y="1037801"/>
            <a:ext cx="4849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a²-</a:t>
            </a:r>
            <a:r>
              <a:rPr lang="en-U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7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719" y="1037801"/>
            <a:ext cx="52231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b²-</a:t>
            </a:r>
            <a:r>
              <a:rPr lang="en-U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7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3" y="1134786"/>
            <a:ext cx="587432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c²-</a:t>
            </a:r>
            <a:r>
              <a:rPr lang="en-U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7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06" y="2257004"/>
            <a:ext cx="1213659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2a²+2b²+2c²-</a:t>
            </a:r>
            <a:r>
              <a:rPr lang="en-U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b-2bc-2ac</a:t>
            </a:r>
            <a:endParaRPr lang="en-US" sz="7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40" y="4570715"/>
            <a:ext cx="12136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2(a²+b²+c²)-{</a:t>
            </a:r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 (</a:t>
            </a:r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a²+b²+c²)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9" y="3379224"/>
            <a:ext cx="1213659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2(a²+b²+c²)-{2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ab+bc+ac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38" y="5623668"/>
            <a:ext cx="12136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2(14)-{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(6)²- (14)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}= 28-(36-14)= 28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356" y="-1292"/>
            <a:ext cx="38377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7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93119" y="-1292"/>
            <a:ext cx="425335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(b-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7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85023" y="-1292"/>
            <a:ext cx="390697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(c-</a:t>
            </a:r>
            <a:r>
              <a:rPr lang="en-US" sz="7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7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7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9" y="1233490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a²-2ab+b²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+4ab</a:t>
            </a:r>
            <a:endParaRPr lang="en-US" sz="13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" y="-171887"/>
            <a:ext cx="1219201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3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1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=(a-b)²</a:t>
            </a:r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+4ab</a:t>
            </a:r>
            <a:endParaRPr lang="en-US" sz="1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1" y="3200410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a²-2ab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+4ab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+b²</a:t>
            </a:r>
            <a:endParaRPr lang="en-US" sz="13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4" y="4810137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=a²</a:t>
            </a:r>
            <a:r>
              <a:rPr lang="bn-IN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bn-IN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b²</a:t>
            </a:r>
            <a:endParaRPr lang="en-US" sz="13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(a²+b²)²=a⁴+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a²b²+b⁴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" y="3919550"/>
            <a:ext cx="121920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(a²-b²)²=a⁴-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a²b²+b⁴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" y="1914098"/>
            <a:ext cx="1219201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)²=(a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41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(a³+b³)²=a⁶+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a³b³+b⁶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" y="3919550"/>
            <a:ext cx="121920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(a³-b³)²=a⁶-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a³b³+b⁶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" y="1914098"/>
            <a:ext cx="1219201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)²=(a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9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aˣ+bˣ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)²=(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aˣ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aˣbˣ+(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bˣ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" y="3919550"/>
            <a:ext cx="121920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aˣ-bˣ</a:t>
            </a:r>
            <a:r>
              <a:rPr lang="en-US" sz="9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)²=(</a:t>
            </a:r>
            <a:r>
              <a:rPr lang="en-US" sz="9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aˣ</a:t>
            </a:r>
            <a:r>
              <a:rPr lang="en-US" sz="9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9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aˣbˣ</a:t>
            </a:r>
            <a:r>
              <a:rPr lang="en-US" sz="9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9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bˣ</a:t>
            </a:r>
            <a:r>
              <a:rPr lang="en-US" sz="9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7" y="1914098"/>
            <a:ext cx="1219201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  <a:r>
              <a:rPr lang="en-US" sz="9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9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)²=(</a:t>
            </a:r>
            <a:r>
              <a:rPr lang="en-US" sz="9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  <a:r>
              <a:rPr lang="en-US" sz="9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sz="9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2" y="68414"/>
            <a:ext cx="121920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(a-b)²=(</a:t>
            </a:r>
            <a:r>
              <a:rPr lang="en-US" sz="1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1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2" y="639909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 (a-b)²+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2" y="-248407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a-b=4,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ab=60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08" y="1606698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(4)²+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4(60)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3" y="2573495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16+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8597" y="3397411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787" y="4249899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7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 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21" y="5288132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 </a:t>
            </a:r>
            <a:r>
              <a:rPr lang="en-US" sz="7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± √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 = 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2" y="639909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(a-b)²= (</a:t>
            </a:r>
            <a:r>
              <a:rPr lang="en-US" sz="7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2" y="-248407"/>
            <a:ext cx="121920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আছে,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=9m,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ab=18m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²,a-b= ?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08" y="1606698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(9m)²-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18m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3" y="2573495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81m²-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8597" y="3397411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bn-IN" sz="77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77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9m²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787" y="4249899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a-b)²= 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21" y="5288132"/>
            <a:ext cx="121920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 a-b= ± √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m²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en-US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3m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9" y="1233490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a²+2ab+b²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-4ab</a:t>
            </a:r>
            <a:endParaRPr lang="en-US" sz="13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" y="-171887"/>
            <a:ext cx="1219201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bn-IN" sz="1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b)²</a:t>
            </a:r>
            <a:r>
              <a:rPr lang="en-US" sz="1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12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-4ab</a:t>
            </a:r>
            <a:endParaRPr lang="en-US" sz="1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1" y="3200410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a²+2ab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-4ab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+b²</a:t>
            </a:r>
            <a:endParaRPr lang="en-US" sz="13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4" y="4810137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=a²</a:t>
            </a:r>
            <a:r>
              <a:rPr lang="bn-IN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bn-IN" sz="1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b²</a:t>
            </a:r>
            <a:endParaRPr lang="en-US" sz="13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1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" y="2310"/>
            <a:ext cx="26104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8" y="1591179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)³ = 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1015" y="-2604"/>
            <a:ext cx="54618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²+2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b+b²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5715" y="2671766"/>
            <a:ext cx="95962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(a²+2ab+b²)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6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" y="3782812"/>
            <a:ext cx="12196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+a²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²b+2a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b²+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6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2" y="4893855"/>
            <a:ext cx="12196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+3a²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+3a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</p:txBody>
      </p:sp>
    </p:spTree>
    <p:extLst>
      <p:ext uri="{BB962C8B-B14F-4D97-AF65-F5344CB8AC3E}">
        <p14:creationId xmlns:p14="http://schemas.microsoft.com/office/powerpoint/2010/main" val="6056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0" grpId="0"/>
      <p:bldP spid="6" grpId="0"/>
      <p:bldP spid="7" grpId="0"/>
      <p:bldP spid="1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2" y="68414"/>
            <a:ext cx="121920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(a-b)²=(</a:t>
            </a:r>
            <a:r>
              <a:rPr lang="en-US" sz="1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1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2" y="4239921"/>
            <a:ext cx="1219202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(a²+b²)=(</a:t>
            </a:r>
            <a:r>
              <a:rPr lang="en-US" sz="9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)²+(a-b)²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32" y="2078185"/>
            <a:ext cx="1219203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</a:t>
            </a:r>
            <a:r>
              <a:rPr lang="en-US" sz="10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b²=(</a:t>
            </a:r>
            <a:r>
              <a:rPr lang="en-US" sz="10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10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a-b)²</a:t>
            </a:r>
            <a:endParaRPr lang="en-US" sz="10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56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" y="-1733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ab=(</a:t>
            </a:r>
            <a:r>
              <a:rPr lang="en-US" sz="12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)²-(a-b)²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-27" y="2092032"/>
            <a:ext cx="1219202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</a:t>
            </a:r>
            <a:endParaRPr lang="bn-IN" sz="1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⅟₄</a:t>
            </a:r>
            <a:r>
              <a:rPr lang="en-US" sz="1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{(</a:t>
            </a:r>
            <a:r>
              <a:rPr lang="en-US" sz="1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)²-(a-b)²}</a:t>
            </a:r>
            <a:endParaRPr lang="en-US" sz="1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" y="-1733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4ab</a:t>
            </a:r>
            <a:r>
              <a:rPr lang="bn-IN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2(a²+b²)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71" y="2034887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)²-(a-b)²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771" y="3489617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7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)²+(a-b)²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" y="-1733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4ab</a:t>
            </a:r>
            <a:r>
              <a:rPr lang="bn-IN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2(a²+b²)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71" y="2034887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(√</a:t>
            </a:r>
            <a:r>
              <a:rPr lang="en-US" sz="1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7)²-(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√5</a:t>
            </a:r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771" y="3489617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√7</a:t>
            </a:r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)²+(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√5</a:t>
            </a:r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" y="-1733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4ab</a:t>
            </a:r>
            <a:r>
              <a:rPr lang="bn-IN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2(a²+b²)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71" y="2034887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{</a:t>
            </a:r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5}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771" y="3697434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{</a:t>
            </a:r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}=24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32" y="6485"/>
            <a:ext cx="1219203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2a²+2b²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10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10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10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a-b)²</a:t>
            </a:r>
            <a:endParaRPr lang="en-US" sz="10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800" y="1259028"/>
            <a:ext cx="1219203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</a:t>
            </a:r>
            <a:r>
              <a:rPr lang="bn-IN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ab+b²</a:t>
            </a:r>
            <a:r>
              <a:rPr lang="en-US" sz="10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0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a²-2ab+b²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1" y="2625872"/>
            <a:ext cx="1219203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en-US" sz="10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+a²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10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-2ab+b²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+b²</a:t>
            </a:r>
            <a:endParaRPr lang="en-US" sz="10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7" y="3992716"/>
            <a:ext cx="1219203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2a² </a:t>
            </a:r>
            <a:r>
              <a:rPr lang="en-US" sz="10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+ 2b²</a:t>
            </a:r>
            <a:endParaRPr lang="en-US" sz="10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22" y="1010938"/>
            <a:ext cx="1219202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(a²+b²)=(</a:t>
            </a:r>
            <a:r>
              <a:rPr lang="en-US" sz="9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)²+(a-b)²</a:t>
            </a:r>
          </a:p>
        </p:txBody>
      </p:sp>
    </p:spTree>
    <p:extLst>
      <p:ext uri="{BB962C8B-B14F-4D97-AF65-F5344CB8AC3E}">
        <p14:creationId xmlns:p14="http://schemas.microsoft.com/office/powerpoint/2010/main" val="128497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22" y="1010938"/>
            <a:ext cx="1219202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</a:t>
            </a:r>
            <a:r>
              <a:rPr lang="en-US" sz="9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9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+(a-b)²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226" y="2392072"/>
            <a:ext cx="1219202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2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00625" y="2626765"/>
            <a:ext cx="7343775" cy="142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1871" y="1806278"/>
            <a:ext cx="484824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 =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0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22" y="1759083"/>
            <a:ext cx="12192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{(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a-b)²}</a:t>
            </a:r>
            <a:endParaRPr lang="en-US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1421" y="2336654"/>
            <a:ext cx="105470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753711" y="2626765"/>
            <a:ext cx="78970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826" y="1806278"/>
            <a:ext cx="383686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3708" y="1208133"/>
            <a:ext cx="67974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0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7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515" y="2600502"/>
            <a:ext cx="1046353" cy="1323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0757" y="2603581"/>
            <a:ext cx="3710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a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259" y="3601098"/>
            <a:ext cx="1085603" cy="2207055"/>
            <a:chOff x="10801653" y="4032747"/>
            <a:chExt cx="2139777" cy="2698120"/>
          </a:xfrm>
        </p:grpSpPr>
        <p:sp>
          <p:nvSpPr>
            <p:cNvPr id="6" name="TextBox 5"/>
            <p:cNvSpPr txBox="1"/>
            <p:nvPr/>
          </p:nvSpPr>
          <p:spPr>
            <a:xfrm>
              <a:off x="10879017" y="5112968"/>
              <a:ext cx="2062413" cy="1617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992521" y="4032747"/>
              <a:ext cx="643674" cy="1561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Minus 7"/>
            <p:cNvSpPr/>
            <p:nvPr/>
          </p:nvSpPr>
          <p:spPr>
            <a:xfrm>
              <a:off x="10801653" y="5154544"/>
              <a:ext cx="1614567" cy="51202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00" b="1">
                <a:solidFill>
                  <a:srgbClr val="FF0000"/>
                </a:solidFill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290757" y="4066421"/>
            <a:ext cx="3710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b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87091" y="17870"/>
            <a:ext cx="81049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-54426" y="8609"/>
            <a:ext cx="4012063" cy="2091617"/>
            <a:chOff x="-54426" y="8609"/>
            <a:chExt cx="4012063" cy="2091617"/>
          </a:xfrm>
        </p:grpSpPr>
        <p:sp>
          <p:nvSpPr>
            <p:cNvPr id="64" name="TextBox 63"/>
            <p:cNvSpPr txBox="1"/>
            <p:nvPr/>
          </p:nvSpPr>
          <p:spPr>
            <a:xfrm>
              <a:off x="-54426" y="229030"/>
              <a:ext cx="401206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  )²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1977772" y="8609"/>
              <a:ext cx="1394094" cy="2091617"/>
              <a:chOff x="8316600" y="4032747"/>
              <a:chExt cx="2747828" cy="2556996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8368362" y="5028280"/>
                <a:ext cx="2696066" cy="1561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8" name="Minus 6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3339375" y="2538945"/>
            <a:ext cx="81049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 করলে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00389" y="4067111"/>
            <a:ext cx="90916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 করতে হবে,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8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8800" b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ভয়ের কিছু নেই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7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62" grpId="0"/>
      <p:bldP spid="63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1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" y="1856493"/>
            <a:ext cx="1219200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r>
              <a:rPr lang="en-US" sz="5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5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+2(</a:t>
            </a:r>
            <a:r>
              <a:rPr lang="en-US" sz="5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5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57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5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" y="2978714"/>
            <a:ext cx="1219200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6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1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6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6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6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6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6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+2(</a:t>
            </a:r>
            <a:r>
              <a:rPr lang="en-US" sz="6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6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61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6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)+(</a:t>
            </a:r>
            <a:r>
              <a:rPr lang="en-US" sz="61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6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6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5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3264" y="109756"/>
            <a:ext cx="4888221" cy="2207058"/>
            <a:chOff x="805997" y="4252267"/>
            <a:chExt cx="4888221" cy="2207058"/>
          </a:xfrm>
        </p:grpSpPr>
        <p:grpSp>
          <p:nvGrpSpPr>
            <p:cNvPr id="3" name="Group 2"/>
            <p:cNvGrpSpPr/>
            <p:nvPr/>
          </p:nvGrpSpPr>
          <p:grpSpPr>
            <a:xfrm>
              <a:off x="805997" y="4252270"/>
              <a:ext cx="1085603" cy="2207055"/>
              <a:chOff x="10801653" y="4032747"/>
              <a:chExt cx="2139777" cy="269812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8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1" name="Minus 1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983490" y="4737184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(   )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396797" y="4252267"/>
              <a:ext cx="1085603" cy="2207055"/>
              <a:chOff x="10801653" y="4032747"/>
              <a:chExt cx="2139777" cy="269812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" name="Minus 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7198488" y="109753"/>
            <a:ext cx="4888221" cy="2207058"/>
            <a:chOff x="805997" y="4252267"/>
            <a:chExt cx="4888221" cy="2207058"/>
          </a:xfrm>
        </p:grpSpPr>
        <p:grpSp>
          <p:nvGrpSpPr>
            <p:cNvPr id="13" name="Group 12"/>
            <p:cNvGrpSpPr/>
            <p:nvPr/>
          </p:nvGrpSpPr>
          <p:grpSpPr>
            <a:xfrm>
              <a:off x="805997" y="4252270"/>
              <a:ext cx="1085603" cy="2207055"/>
              <a:chOff x="10801653" y="4032747"/>
              <a:chExt cx="2139777" cy="269812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8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1" name="Minus 2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983490" y="4737184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(   )</a:t>
              </a:r>
              <a:r>
                <a:rPr lang="en-US" sz="7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396797" y="4252267"/>
              <a:ext cx="1085603" cy="2207055"/>
              <a:chOff x="10801653" y="4032747"/>
              <a:chExt cx="2139777" cy="269812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113259" y="2104806"/>
            <a:ext cx="4888221" cy="2220910"/>
            <a:chOff x="805997" y="4252267"/>
            <a:chExt cx="4888221" cy="2220910"/>
          </a:xfrm>
        </p:grpSpPr>
        <p:grpSp>
          <p:nvGrpSpPr>
            <p:cNvPr id="23" name="Group 22"/>
            <p:cNvGrpSpPr/>
            <p:nvPr/>
          </p:nvGrpSpPr>
          <p:grpSpPr>
            <a:xfrm>
              <a:off x="805997" y="4252270"/>
              <a:ext cx="1085603" cy="2207055"/>
              <a:chOff x="10801653" y="4032747"/>
              <a:chExt cx="2139777" cy="269812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8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⁶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1" name="Minus 3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983490" y="4737184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(   )</a:t>
              </a:r>
              <a:r>
                <a:rPr lang="en-US" sz="7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366772" y="4252267"/>
              <a:ext cx="1046353" cy="2220910"/>
              <a:chOff x="10742472" y="4032747"/>
              <a:chExt cx="2062413" cy="2715058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0742472" y="5129906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p³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8" name="Minus 2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7198481" y="2104804"/>
            <a:ext cx="4888221" cy="2207057"/>
            <a:chOff x="805997" y="4252268"/>
            <a:chExt cx="4888221" cy="2207057"/>
          </a:xfrm>
        </p:grpSpPr>
        <p:grpSp>
          <p:nvGrpSpPr>
            <p:cNvPr id="33" name="Group 32"/>
            <p:cNvGrpSpPr/>
            <p:nvPr/>
          </p:nvGrpSpPr>
          <p:grpSpPr>
            <a:xfrm>
              <a:off x="805997" y="4252270"/>
              <a:ext cx="1085603" cy="2207055"/>
              <a:chOff x="10801653" y="4032747"/>
              <a:chExt cx="2139777" cy="269812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8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1" name="Minus 4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983490" y="4737184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(   )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66772" y="4252268"/>
              <a:ext cx="1046353" cy="2207057"/>
              <a:chOff x="10742472" y="4032747"/>
              <a:chExt cx="2062413" cy="2698122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0742472" y="5112968"/>
                <a:ext cx="2062413" cy="1617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8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113257" y="4307682"/>
            <a:ext cx="4888221" cy="2207057"/>
            <a:chOff x="805997" y="4252268"/>
            <a:chExt cx="4888221" cy="2207057"/>
          </a:xfrm>
        </p:grpSpPr>
        <p:grpSp>
          <p:nvGrpSpPr>
            <p:cNvPr id="43" name="Group 42"/>
            <p:cNvGrpSpPr/>
            <p:nvPr/>
          </p:nvGrpSpPr>
          <p:grpSpPr>
            <a:xfrm>
              <a:off x="805997" y="4252270"/>
              <a:ext cx="1085603" cy="2207055"/>
              <a:chOff x="10801653" y="4032747"/>
              <a:chExt cx="2139777" cy="269812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8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⁸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1" name="Minus 5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983490" y="4737184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(   )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396797" y="4252268"/>
              <a:ext cx="1272198" cy="2160891"/>
              <a:chOff x="10801653" y="4032747"/>
              <a:chExt cx="2507565" cy="2641684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10879017" y="5112968"/>
                <a:ext cx="2430201" cy="1561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7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8" name="Minus 4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7198479" y="4307679"/>
            <a:ext cx="4888221" cy="2207057"/>
            <a:chOff x="805997" y="4252268"/>
            <a:chExt cx="4888221" cy="2207057"/>
          </a:xfrm>
        </p:grpSpPr>
        <p:grpSp>
          <p:nvGrpSpPr>
            <p:cNvPr id="53" name="Group 52"/>
            <p:cNvGrpSpPr/>
            <p:nvPr/>
          </p:nvGrpSpPr>
          <p:grpSpPr>
            <a:xfrm>
              <a:off x="805997" y="4252270"/>
              <a:ext cx="1085603" cy="2207055"/>
              <a:chOff x="10801653" y="4032747"/>
              <a:chExt cx="2139777" cy="269812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8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1" name="Minus 6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1983490" y="4737184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(   )</a:t>
              </a:r>
              <a:r>
                <a:rPr lang="en-US" sz="7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3366772" y="4252268"/>
              <a:ext cx="1046353" cy="2207057"/>
              <a:chOff x="10742472" y="4032747"/>
              <a:chExt cx="2062413" cy="2698122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10742472" y="5112968"/>
                <a:ext cx="2062413" cy="1617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8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8" name="Minus 5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624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29992" y="109756"/>
            <a:ext cx="5158983" cy="2207058"/>
            <a:chOff x="29992" y="109756"/>
            <a:chExt cx="5158983" cy="2207058"/>
          </a:xfrm>
        </p:grpSpPr>
        <p:grpSp>
          <p:nvGrpSpPr>
            <p:cNvPr id="3" name="Group 2"/>
            <p:cNvGrpSpPr/>
            <p:nvPr/>
          </p:nvGrpSpPr>
          <p:grpSpPr>
            <a:xfrm>
              <a:off x="4103372" y="109759"/>
              <a:ext cx="1085603" cy="2207055"/>
              <a:chOff x="10801653" y="4032747"/>
              <a:chExt cx="2139777" cy="269812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8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1" name="Minus 1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9992" y="594673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(   )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 </a:t>
              </a:r>
              <a:r>
                <a: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443299" y="109756"/>
              <a:ext cx="1085603" cy="2207055"/>
              <a:chOff x="10801653" y="4032747"/>
              <a:chExt cx="2139777" cy="269812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" name="Minus 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7129064" y="109753"/>
            <a:ext cx="4923459" cy="2207058"/>
            <a:chOff x="7129064" y="109753"/>
            <a:chExt cx="4923459" cy="2207058"/>
          </a:xfrm>
        </p:grpSpPr>
        <p:grpSp>
          <p:nvGrpSpPr>
            <p:cNvPr id="13" name="Group 12"/>
            <p:cNvGrpSpPr/>
            <p:nvPr/>
          </p:nvGrpSpPr>
          <p:grpSpPr>
            <a:xfrm>
              <a:off x="10966920" y="109756"/>
              <a:ext cx="1085603" cy="2207055"/>
              <a:chOff x="10801653" y="4032747"/>
              <a:chExt cx="2139777" cy="269812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8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1" name="Minus 2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7129064" y="594670"/>
              <a:ext cx="37107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(   )</a:t>
              </a:r>
              <a:r>
                <a:rPr lang="en-US" sz="7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 </a:t>
              </a:r>
              <a:r>
                <a:rPr lang="en-US" sz="7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542371" y="109753"/>
              <a:ext cx="1085603" cy="2207055"/>
              <a:chOff x="10801653" y="4032747"/>
              <a:chExt cx="2139777" cy="269812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13857" y="2104806"/>
            <a:ext cx="5188968" cy="2220910"/>
            <a:chOff x="2" y="2104806"/>
            <a:chExt cx="5188968" cy="2220910"/>
          </a:xfrm>
        </p:grpSpPr>
        <p:grpSp>
          <p:nvGrpSpPr>
            <p:cNvPr id="23" name="Group 22"/>
            <p:cNvGrpSpPr/>
            <p:nvPr/>
          </p:nvGrpSpPr>
          <p:grpSpPr>
            <a:xfrm>
              <a:off x="4103367" y="2104809"/>
              <a:ext cx="1085603" cy="2207055"/>
              <a:chOff x="10801653" y="4032747"/>
              <a:chExt cx="2139777" cy="269812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8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⁶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1" name="Minus 3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" y="2589723"/>
              <a:ext cx="3851553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(   )</a:t>
              </a:r>
              <a:r>
                <a:rPr lang="en-US" sz="7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7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524109" y="2104806"/>
              <a:ext cx="1046353" cy="2220910"/>
              <a:chOff x="10742472" y="4032747"/>
              <a:chExt cx="2062413" cy="2715058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0742472" y="5129906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p³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8" name="Minus 2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7232065" y="2104804"/>
            <a:ext cx="4820451" cy="2207057"/>
            <a:chOff x="7232065" y="2104804"/>
            <a:chExt cx="4820451" cy="2207057"/>
          </a:xfrm>
        </p:grpSpPr>
        <p:grpSp>
          <p:nvGrpSpPr>
            <p:cNvPr id="33" name="Group 32"/>
            <p:cNvGrpSpPr/>
            <p:nvPr/>
          </p:nvGrpSpPr>
          <p:grpSpPr>
            <a:xfrm>
              <a:off x="10966913" y="2104806"/>
              <a:ext cx="1085603" cy="2207055"/>
              <a:chOff x="10801653" y="4032747"/>
              <a:chExt cx="2139777" cy="269812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8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1" name="Minus 4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232065" y="2589720"/>
              <a:ext cx="3607720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(   )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 </a:t>
              </a:r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8512339" y="2104804"/>
              <a:ext cx="1046353" cy="2207057"/>
              <a:chOff x="10742472" y="4032747"/>
              <a:chExt cx="2062413" cy="2698122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0742472" y="5112968"/>
                <a:ext cx="2062413" cy="1617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8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180107" y="4307682"/>
            <a:ext cx="5008861" cy="2207057"/>
            <a:chOff x="180107" y="4307682"/>
            <a:chExt cx="5008861" cy="2207057"/>
          </a:xfrm>
        </p:grpSpPr>
        <p:grpSp>
          <p:nvGrpSpPr>
            <p:cNvPr id="43" name="Group 42"/>
            <p:cNvGrpSpPr/>
            <p:nvPr/>
          </p:nvGrpSpPr>
          <p:grpSpPr>
            <a:xfrm>
              <a:off x="4103365" y="4307684"/>
              <a:ext cx="1085603" cy="2207055"/>
              <a:chOff x="10801653" y="4032747"/>
              <a:chExt cx="2139777" cy="269812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8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⁸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1" name="Minus 5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80107" y="4792598"/>
              <a:ext cx="3883586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(   )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 </a:t>
              </a:r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443292" y="4307682"/>
              <a:ext cx="1272198" cy="2160891"/>
              <a:chOff x="10801653" y="4032747"/>
              <a:chExt cx="2507565" cy="2641684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10879017" y="5112968"/>
                <a:ext cx="2430201" cy="1561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7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8" name="Minus 4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7700" b="1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7232065" y="4307679"/>
            <a:ext cx="4820449" cy="2207057"/>
            <a:chOff x="7232065" y="4307679"/>
            <a:chExt cx="4820449" cy="2207057"/>
          </a:xfrm>
        </p:grpSpPr>
        <p:grpSp>
          <p:nvGrpSpPr>
            <p:cNvPr id="53" name="Group 52"/>
            <p:cNvGrpSpPr/>
            <p:nvPr/>
          </p:nvGrpSpPr>
          <p:grpSpPr>
            <a:xfrm>
              <a:off x="10966911" y="4307681"/>
              <a:ext cx="1085603" cy="2207055"/>
              <a:chOff x="10801653" y="4032747"/>
              <a:chExt cx="2139777" cy="269812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0879017" y="5112968"/>
                <a:ext cx="2062413" cy="16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8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1" name="Minus 60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7232065" y="4792595"/>
              <a:ext cx="36077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(   )</a:t>
              </a:r>
              <a:r>
                <a:rPr lang="en-US" sz="7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 </a:t>
              </a:r>
              <a:r>
                <a:rPr lang="en-US" sz="77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8512337" y="4307679"/>
              <a:ext cx="1046353" cy="2207057"/>
              <a:chOff x="10742472" y="4032747"/>
              <a:chExt cx="2062413" cy="2698122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10742472" y="5112968"/>
                <a:ext cx="2062413" cy="1617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8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8" name="Minus 57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206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530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)²=a²+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ab+b²</a:t>
            </a:r>
            <a:endParaRPr lang="en-US" sz="1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" y="3919550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</a:t>
            </a:r>
            <a:r>
              <a:rPr lang="en-US" sz="1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1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bn-IN" sz="1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" y="1914098"/>
            <a:ext cx="12192017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bn-IN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1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</a:t>
            </a:r>
            <a:endParaRPr lang="en-US" sz="1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5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" y="12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</a:t>
            </a:r>
            <a:r>
              <a:rPr lang="en-US" sz="12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1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-54423" y="2049395"/>
            <a:ext cx="12241656" cy="2444202"/>
            <a:chOff x="-54423" y="2049395"/>
            <a:chExt cx="12241656" cy="2444202"/>
          </a:xfrm>
        </p:grpSpPr>
        <p:sp>
          <p:nvSpPr>
            <p:cNvPr id="6" name="TextBox 5"/>
            <p:cNvSpPr txBox="1"/>
            <p:nvPr/>
          </p:nvSpPr>
          <p:spPr>
            <a:xfrm>
              <a:off x="-4773" y="2353553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228611" y="2049395"/>
              <a:ext cx="2539791" cy="2091616"/>
              <a:chOff x="369849" y="2072955"/>
              <a:chExt cx="2539791" cy="209161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69849" y="2430040"/>
                <a:ext cx="112355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824037" y="2072955"/>
                <a:ext cx="1085603" cy="2091616"/>
                <a:chOff x="10801653" y="4032747"/>
                <a:chExt cx="2139777" cy="2556994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10879017" y="5028279"/>
                  <a:ext cx="2062413" cy="156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6" name="Minus 15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-54423" y="2283846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06319" y="2063425"/>
              <a:ext cx="1394094" cy="2430172"/>
              <a:chOff x="8316600" y="4032747"/>
              <a:chExt cx="2747828" cy="297087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995597" y="2049395"/>
              <a:ext cx="1448574" cy="2091616"/>
              <a:chOff x="369849" y="2072955"/>
              <a:chExt cx="2801092" cy="209161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69849" y="2430040"/>
                <a:ext cx="112355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824035" y="2072955"/>
                <a:ext cx="1346906" cy="2091616"/>
                <a:chOff x="10801653" y="4032747"/>
                <a:chExt cx="2654819" cy="2556994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10879017" y="5028279"/>
                  <a:ext cx="2062413" cy="156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4" name="Minus 23"/>
                <p:cNvSpPr/>
                <p:nvPr/>
              </p:nvSpPr>
              <p:spPr>
                <a:xfrm>
                  <a:off x="10801653" y="5154544"/>
                  <a:ext cx="2654819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</p:grpSp>
      <p:sp>
        <p:nvSpPr>
          <p:cNvPr id="26" name="TextBox 25"/>
          <p:cNvSpPr txBox="1"/>
          <p:nvPr/>
        </p:nvSpPr>
        <p:spPr>
          <a:xfrm>
            <a:off x="-4774" y="4556425"/>
            <a:ext cx="1219200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  </a:t>
            </a:r>
            <a:r>
              <a:rPr lang="en-US" sz="9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+</a:t>
            </a:r>
            <a:r>
              <a:rPr lang="bn-IN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sz="9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endParaRPr lang="en-US" sz="99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228610" y="4252267"/>
            <a:ext cx="2539791" cy="2091616"/>
            <a:chOff x="369849" y="2072955"/>
            <a:chExt cx="2539791" cy="2091616"/>
          </a:xfrm>
        </p:grpSpPr>
        <p:sp>
          <p:nvSpPr>
            <p:cNvPr id="39" name="TextBox 38"/>
            <p:cNvSpPr txBox="1"/>
            <p:nvPr/>
          </p:nvSpPr>
          <p:spPr>
            <a:xfrm>
              <a:off x="369849" y="2430040"/>
              <a:ext cx="1123553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1824037" y="2072955"/>
              <a:ext cx="1085603" cy="2091616"/>
              <a:chOff x="10801653" y="4032747"/>
              <a:chExt cx="2139777" cy="2556994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0879017" y="5028279"/>
                <a:ext cx="2062413" cy="1561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3" name="Minus 4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-54424" y="4486718"/>
            <a:ext cx="1038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806318" y="4266297"/>
            <a:ext cx="1394094" cy="2430172"/>
            <a:chOff x="8316600" y="4032747"/>
            <a:chExt cx="2747828" cy="2970879"/>
          </a:xfrm>
        </p:grpSpPr>
        <p:sp>
          <p:nvSpPr>
            <p:cNvPr id="36" name="TextBox 35"/>
            <p:cNvSpPr txBox="1"/>
            <p:nvPr/>
          </p:nvSpPr>
          <p:spPr>
            <a:xfrm>
              <a:off x="8368362" y="5028281"/>
              <a:ext cx="2696066" cy="1975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07468" y="4032747"/>
              <a:ext cx="643674" cy="1561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77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8" name="Minus 37"/>
            <p:cNvSpPr/>
            <p:nvPr/>
          </p:nvSpPr>
          <p:spPr>
            <a:xfrm>
              <a:off x="8316600" y="5154544"/>
              <a:ext cx="1614567" cy="512024"/>
            </a:xfrm>
            <a:prstGeom prst="mathMin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00" b="1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96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-27" y="12"/>
            <a:ext cx="1219202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(a²+b²)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9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}²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825" y="2743212"/>
            <a:ext cx="1219202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(a²+b²)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b)²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}³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" y="12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</a:t>
            </a:r>
            <a:r>
              <a:rPr lang="en-US" sz="12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1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54424" y="1910843"/>
            <a:ext cx="12241656" cy="2444202"/>
            <a:chOff x="-54424" y="1910843"/>
            <a:chExt cx="12241656" cy="2444202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228610" y="1910843"/>
              <a:ext cx="2539791" cy="2091616"/>
              <a:chOff x="369849" y="2072955"/>
              <a:chExt cx="2539791" cy="2091616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69849" y="2430040"/>
                <a:ext cx="112355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4037" y="2072955"/>
                <a:ext cx="1085603" cy="2091616"/>
                <a:chOff x="10801653" y="4032747"/>
                <a:chExt cx="2139777" cy="2556994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879017" y="5028279"/>
                  <a:ext cx="2062413" cy="156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11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" y="12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</a:t>
            </a:r>
            <a:r>
              <a:rPr lang="en-US" sz="12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1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54424" y="1910843"/>
            <a:ext cx="12241656" cy="2444202"/>
            <a:chOff x="-54424" y="1910843"/>
            <a:chExt cx="12241656" cy="2444202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228610" y="1910843"/>
              <a:ext cx="2539791" cy="2091616"/>
              <a:chOff x="369849" y="2072955"/>
              <a:chExt cx="2539791" cy="2091616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69849" y="2430040"/>
                <a:ext cx="112355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4037" y="2072955"/>
                <a:ext cx="1085603" cy="2091616"/>
                <a:chOff x="10801653" y="4032747"/>
                <a:chExt cx="2139777" cy="2556994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879017" y="5028279"/>
                  <a:ext cx="2062413" cy="156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" y="12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</a:t>
            </a:r>
            <a:r>
              <a:rPr lang="en-US" sz="12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1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54424" y="1910841"/>
            <a:ext cx="12241656" cy="2444204"/>
            <a:chOff x="-54424" y="1910841"/>
            <a:chExt cx="12241656" cy="2444204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062352" y="1910841"/>
              <a:ext cx="2664484" cy="2220910"/>
              <a:chOff x="203591" y="2072953"/>
              <a:chExt cx="2664484" cy="222091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03591" y="2263782"/>
                <a:ext cx="112355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1722" y="2072953"/>
                <a:ext cx="1046353" cy="2220910"/>
                <a:chOff x="10797090" y="4032747"/>
                <a:chExt cx="2062413" cy="2715058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797090" y="5129906"/>
                  <a:ext cx="2062413" cy="16178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sz="8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²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⁴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12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" y="12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</a:t>
            </a:r>
            <a:r>
              <a:rPr lang="en-US" sz="12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1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54424" y="1910841"/>
            <a:ext cx="12241656" cy="2444204"/>
            <a:chOff x="-54424" y="1910841"/>
            <a:chExt cx="12241656" cy="2444204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062352" y="1910841"/>
              <a:ext cx="2664484" cy="2220910"/>
              <a:chOff x="203591" y="2072953"/>
              <a:chExt cx="2664484" cy="222091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03591" y="2263782"/>
                <a:ext cx="112355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1722" y="2072953"/>
                <a:ext cx="1046353" cy="2220910"/>
                <a:chOff x="10797090" y="4032747"/>
                <a:chExt cx="2062413" cy="2715058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797090" y="5129906"/>
                  <a:ext cx="2062413" cy="16178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sz="8000" b="1" dirty="0" smtClean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²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⁴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49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" y="-110844"/>
            <a:ext cx="121920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bn-IN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b)²=a²</a:t>
            </a:r>
            <a:r>
              <a:rPr lang="bn-IN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ab+b²</a:t>
            </a:r>
            <a:endParaRPr lang="en-US" sz="1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" y="3919550"/>
            <a:ext cx="121920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</a:t>
            </a:r>
            <a:r>
              <a:rPr lang="en-US" sz="1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1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a-b)²+</a:t>
            </a:r>
            <a:r>
              <a:rPr lang="en-US" sz="1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" y="1914098"/>
            <a:ext cx="12192017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1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1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</a:t>
            </a:r>
            <a:endParaRPr lang="en-US" sz="1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30972" y="993839"/>
            <a:ext cx="26074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c+d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1496" y="1950891"/>
            <a:ext cx="4596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²+2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d+d²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22" y="-6781"/>
            <a:ext cx="1219200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সুত্রের সাহায্যে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c+d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নির্ণয় করো-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035" y="1032312"/>
            <a:ext cx="1219200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1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c+d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1745" y="4274274"/>
            <a:ext cx="549622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স্কয়ার মানে বর্গ </a:t>
            </a:r>
          </a:p>
          <a:p>
            <a:pPr algn="ctr"/>
            <a:r>
              <a:rPr lang="bn-IN" sz="6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 স্কয়ার মানেও বর্গ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59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4423" y="2049395"/>
            <a:ext cx="12241656" cy="2444202"/>
            <a:chOff x="-54423" y="2049395"/>
            <a:chExt cx="12241656" cy="2444202"/>
          </a:xfrm>
        </p:grpSpPr>
        <p:sp>
          <p:nvSpPr>
            <p:cNvPr id="6" name="TextBox 5"/>
            <p:cNvSpPr txBox="1"/>
            <p:nvPr/>
          </p:nvSpPr>
          <p:spPr>
            <a:xfrm>
              <a:off x="-4773" y="2353553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-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228611" y="2049395"/>
              <a:ext cx="2539791" cy="2091616"/>
              <a:chOff x="369849" y="2072955"/>
              <a:chExt cx="2539791" cy="209161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69849" y="2430040"/>
                <a:ext cx="112355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824037" y="2072955"/>
                <a:ext cx="1085603" cy="2091616"/>
                <a:chOff x="10801653" y="4032747"/>
                <a:chExt cx="2139777" cy="2556994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10879017" y="5028279"/>
                  <a:ext cx="2062413" cy="156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6" name="Minus 15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-54423" y="2283846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06319" y="2063425"/>
              <a:ext cx="1394094" cy="2430172"/>
              <a:chOff x="8316600" y="4032747"/>
              <a:chExt cx="2747828" cy="297087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" name="Minus 12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995597" y="2049395"/>
              <a:ext cx="1448574" cy="2091616"/>
              <a:chOff x="369849" y="2072955"/>
              <a:chExt cx="2801092" cy="209161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69849" y="2430040"/>
                <a:ext cx="112355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824035" y="2072955"/>
                <a:ext cx="1346906" cy="2091616"/>
                <a:chOff x="10801653" y="4032747"/>
                <a:chExt cx="2654819" cy="2556994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10879017" y="5028279"/>
                  <a:ext cx="2062413" cy="156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4" name="Minus 23"/>
                <p:cNvSpPr/>
                <p:nvPr/>
              </p:nvSpPr>
              <p:spPr>
                <a:xfrm>
                  <a:off x="10801653" y="5154544"/>
                  <a:ext cx="2654819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</p:grpSp>
      <p:sp>
        <p:nvSpPr>
          <p:cNvPr id="26" name="TextBox 25"/>
          <p:cNvSpPr txBox="1"/>
          <p:nvPr/>
        </p:nvSpPr>
        <p:spPr>
          <a:xfrm>
            <a:off x="-4774" y="4556425"/>
            <a:ext cx="1219200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  </a:t>
            </a:r>
            <a:r>
              <a:rPr lang="en-US" sz="9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-</a:t>
            </a:r>
            <a:r>
              <a:rPr lang="bn-IN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sz="9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endParaRPr lang="en-US" sz="99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228610" y="4252267"/>
            <a:ext cx="2539791" cy="2091616"/>
            <a:chOff x="369849" y="2072955"/>
            <a:chExt cx="2539791" cy="2091616"/>
          </a:xfrm>
        </p:grpSpPr>
        <p:sp>
          <p:nvSpPr>
            <p:cNvPr id="39" name="TextBox 38"/>
            <p:cNvSpPr txBox="1"/>
            <p:nvPr/>
          </p:nvSpPr>
          <p:spPr>
            <a:xfrm>
              <a:off x="369849" y="2430040"/>
              <a:ext cx="1123553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1824037" y="2072955"/>
              <a:ext cx="1085603" cy="2091616"/>
              <a:chOff x="10801653" y="4032747"/>
              <a:chExt cx="2139777" cy="2556994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0879017" y="5028279"/>
                <a:ext cx="2062413" cy="1561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0992521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3" name="Minus 42"/>
              <p:cNvSpPr/>
              <p:nvPr/>
            </p:nvSpPr>
            <p:spPr>
              <a:xfrm>
                <a:off x="10801653" y="5154544"/>
                <a:ext cx="1614567" cy="512023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-54424" y="4486718"/>
            <a:ext cx="1038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806318" y="4266297"/>
            <a:ext cx="1394094" cy="2430172"/>
            <a:chOff x="8316600" y="4032747"/>
            <a:chExt cx="2747828" cy="2970879"/>
          </a:xfrm>
        </p:grpSpPr>
        <p:sp>
          <p:nvSpPr>
            <p:cNvPr id="36" name="TextBox 35"/>
            <p:cNvSpPr txBox="1"/>
            <p:nvPr/>
          </p:nvSpPr>
          <p:spPr>
            <a:xfrm>
              <a:off x="8368362" y="5028281"/>
              <a:ext cx="2696066" cy="1975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07468" y="4032747"/>
              <a:ext cx="643674" cy="1561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77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8" name="Minus 37"/>
            <p:cNvSpPr/>
            <p:nvPr/>
          </p:nvSpPr>
          <p:spPr>
            <a:xfrm>
              <a:off x="8316600" y="5154544"/>
              <a:ext cx="1614567" cy="512024"/>
            </a:xfrm>
            <a:prstGeom prst="mathMin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00" b="1">
                <a:solidFill>
                  <a:srgbClr val="00B050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-29" y="15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a²+b²=(a-b)²+2ab</a:t>
            </a:r>
            <a:endParaRPr lang="en-US" sz="1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6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54424" y="1910843"/>
            <a:ext cx="12241656" cy="2444202"/>
            <a:chOff x="-54424" y="1910843"/>
            <a:chExt cx="12241656" cy="2444202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-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228610" y="1910843"/>
              <a:ext cx="2539791" cy="2091616"/>
              <a:chOff x="369849" y="2072955"/>
              <a:chExt cx="2539791" cy="2091616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69849" y="2430040"/>
                <a:ext cx="112355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4037" y="2072955"/>
                <a:ext cx="1085603" cy="2091616"/>
                <a:chOff x="10801653" y="4032747"/>
                <a:chExt cx="2139777" cy="2556994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879017" y="5028279"/>
                  <a:ext cx="2062413" cy="156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-29" y="15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a²+b²=(a-b)²+2ab</a:t>
            </a:r>
            <a:endParaRPr lang="en-US" sz="1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54424" y="1910843"/>
            <a:ext cx="12241656" cy="2444202"/>
            <a:chOff x="-54424" y="1910843"/>
            <a:chExt cx="12241656" cy="2444202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-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228610" y="1910843"/>
              <a:ext cx="2539791" cy="2091616"/>
              <a:chOff x="369849" y="2072955"/>
              <a:chExt cx="2539791" cy="2091616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69849" y="2430040"/>
                <a:ext cx="112355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4037" y="2072955"/>
                <a:ext cx="1085603" cy="2091616"/>
                <a:chOff x="10801653" y="4032747"/>
                <a:chExt cx="2139777" cy="2556994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879017" y="5028279"/>
                  <a:ext cx="2062413" cy="15614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-29" y="15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a²+b²=(a-b)²+2ab</a:t>
            </a:r>
            <a:endParaRPr lang="en-US" sz="1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54424" y="1910841"/>
            <a:ext cx="12241656" cy="2444204"/>
            <a:chOff x="-54424" y="1910841"/>
            <a:chExt cx="12241656" cy="2444204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 -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062352" y="1910841"/>
              <a:ext cx="2664484" cy="2220910"/>
              <a:chOff x="203591" y="2072953"/>
              <a:chExt cx="2664484" cy="222091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03591" y="2263782"/>
                <a:ext cx="112355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1722" y="2072953"/>
                <a:ext cx="1046353" cy="2220910"/>
                <a:chOff x="10797090" y="4032747"/>
                <a:chExt cx="2062413" cy="2715058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797090" y="5129906"/>
                  <a:ext cx="2062413" cy="16178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sz="8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²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⁴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-29" y="15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a²+b²=(a-b)²+2ab</a:t>
            </a:r>
            <a:endParaRPr lang="en-US" sz="1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077250"/>
            <a:ext cx="121919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সুত্রের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4/6/8হলে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প্লাসের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স্কয়ার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লিখবো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5277223">
            <a:off x="331457" y="3482846"/>
            <a:ext cx="1198632" cy="399915"/>
          </a:xfrm>
          <a:prstGeom prst="rightArrow">
            <a:avLst>
              <a:gd name="adj1" fmla="val 50000"/>
              <a:gd name="adj2" fmla="val 100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430684">
            <a:off x="2254286" y="3801174"/>
            <a:ext cx="674422" cy="344521"/>
          </a:xfrm>
          <a:prstGeom prst="rightArrow">
            <a:avLst>
              <a:gd name="adj1" fmla="val 50000"/>
              <a:gd name="adj2" fmla="val 100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7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54424" y="1910841"/>
            <a:ext cx="12241656" cy="2444204"/>
            <a:chOff x="-54424" y="1910841"/>
            <a:chExt cx="12241656" cy="2444204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062352" y="1910841"/>
              <a:ext cx="2664484" cy="2220910"/>
              <a:chOff x="203591" y="2072953"/>
              <a:chExt cx="2664484" cy="222091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03591" y="2263782"/>
                <a:ext cx="112355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1722" y="2072953"/>
                <a:ext cx="1046353" cy="2220910"/>
                <a:chOff x="10797090" y="4032747"/>
                <a:chExt cx="2062413" cy="2715058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797090" y="5129906"/>
                  <a:ext cx="2062413" cy="16178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sz="8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²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⁴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-29" y="15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</a:t>
            </a:r>
            <a:r>
              <a:rPr lang="en-US" sz="1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)²-2ab</a:t>
            </a:r>
            <a:endParaRPr lang="en-US" sz="1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0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54424" y="1910841"/>
            <a:ext cx="12241656" cy="2444204"/>
            <a:chOff x="-54424" y="1910841"/>
            <a:chExt cx="12241656" cy="2444204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062352" y="1910841"/>
              <a:ext cx="2664484" cy="2220910"/>
              <a:chOff x="203591" y="2072953"/>
              <a:chExt cx="2664484" cy="222091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03591" y="2263782"/>
                <a:ext cx="112355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1722" y="2072953"/>
                <a:ext cx="1046353" cy="2220910"/>
                <a:chOff x="10797090" y="4032747"/>
                <a:chExt cx="2062413" cy="2715058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797090" y="5129906"/>
                  <a:ext cx="2062413" cy="16178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sz="8000" b="1" dirty="0" smtClean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²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⁴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⁴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-29" y="15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a²+b²=(a-b)²+2ab</a:t>
            </a:r>
            <a:endParaRPr lang="en-US" sz="1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077250"/>
            <a:ext cx="121919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সুত্রের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4/6/8হলে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প্লাসের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স্কয়ার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লিখবো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5277223">
            <a:off x="331457" y="3482846"/>
            <a:ext cx="1198632" cy="399915"/>
          </a:xfrm>
          <a:prstGeom prst="rightArrow">
            <a:avLst>
              <a:gd name="adj1" fmla="val 50000"/>
              <a:gd name="adj2" fmla="val 100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430684">
            <a:off x="2254286" y="3801174"/>
            <a:ext cx="674422" cy="344521"/>
          </a:xfrm>
          <a:prstGeom prst="rightArrow">
            <a:avLst>
              <a:gd name="adj1" fmla="val 50000"/>
              <a:gd name="adj2" fmla="val 100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6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54424" y="1910841"/>
            <a:ext cx="12241656" cy="2444204"/>
            <a:chOff x="-54424" y="1910841"/>
            <a:chExt cx="12241656" cy="2444204"/>
          </a:xfrm>
        </p:grpSpPr>
        <p:sp>
          <p:nvSpPr>
            <p:cNvPr id="26" name="TextBox 25"/>
            <p:cNvSpPr txBox="1"/>
            <p:nvPr/>
          </p:nvSpPr>
          <p:spPr>
            <a:xfrm>
              <a:off x="-4774" y="2215001"/>
              <a:ext cx="1219200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+   </a:t>
              </a:r>
              <a:r>
                <a:rPr lang="en-US" sz="9900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 +</a:t>
              </a:r>
              <a:r>
                <a:rPr lang="bn-IN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)</a:t>
              </a:r>
              <a:r>
                <a:rPr lang="en-US" sz="99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</a:t>
              </a:r>
              <a:r>
                <a:rPr lang="en-US" sz="9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</a:t>
              </a:r>
              <a:endParaRPr lang="en-US" sz="9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062352" y="1910841"/>
              <a:ext cx="2664484" cy="2220910"/>
              <a:chOff x="203591" y="2072953"/>
              <a:chExt cx="2664484" cy="222091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03591" y="2263782"/>
                <a:ext cx="112355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³</a:t>
                </a:r>
                <a:endParaRPr lang="en-US" sz="77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821722" y="2072953"/>
                <a:ext cx="1046353" cy="2220910"/>
                <a:chOff x="10797090" y="4032747"/>
                <a:chExt cx="2062413" cy="2715058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10797090" y="5129906"/>
                  <a:ext cx="2062413" cy="16178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sz="8000" b="1" dirty="0" smtClean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³</a:t>
                  </a:r>
                  <a:endParaRPr lang="en-US" sz="77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992521" y="4032747"/>
                  <a:ext cx="643674" cy="15614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7700" b="1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77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3" name="Minus 42"/>
                <p:cNvSpPr/>
                <p:nvPr/>
              </p:nvSpPr>
              <p:spPr>
                <a:xfrm>
                  <a:off x="10801653" y="5154544"/>
                  <a:ext cx="1614567" cy="512023"/>
                </a:xfrm>
                <a:prstGeom prst="mathMinus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7700" b="1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-54424" y="2145294"/>
              <a:ext cx="10380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7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⁶</a:t>
              </a:r>
              <a:endPara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806318" y="1924873"/>
              <a:ext cx="1394094" cy="2430172"/>
              <a:chOff x="8316600" y="4032747"/>
              <a:chExt cx="2747828" cy="29708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368362" y="5028281"/>
                <a:ext cx="2696066" cy="197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9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⁶</a:t>
                </a:r>
                <a:endParaRPr lang="en-US" sz="77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07468" y="4032747"/>
                <a:ext cx="643674" cy="1561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7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77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8" name="Minus 37"/>
              <p:cNvSpPr/>
              <p:nvPr/>
            </p:nvSpPr>
            <p:spPr>
              <a:xfrm>
                <a:off x="8316600" y="5154544"/>
                <a:ext cx="1614567" cy="51202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700" b="1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-29" y="15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a²+b²=(a-b)²+2ab</a:t>
            </a:r>
            <a:endParaRPr lang="en-US" sz="1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077250"/>
            <a:ext cx="121919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সুত্রের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ঘাত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4/6/8হলে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প্লাসের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স্কয়ার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লিখবো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5277223">
            <a:off x="331457" y="3482846"/>
            <a:ext cx="1198632" cy="399915"/>
          </a:xfrm>
          <a:prstGeom prst="rightArrow">
            <a:avLst>
              <a:gd name="adj1" fmla="val 50000"/>
              <a:gd name="adj2" fmla="val 100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430684">
            <a:off x="2254286" y="3801174"/>
            <a:ext cx="674422" cy="344521"/>
          </a:xfrm>
          <a:prstGeom prst="rightArrow">
            <a:avLst>
              <a:gd name="adj1" fmla="val 50000"/>
              <a:gd name="adj2" fmla="val 100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7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" y="-55408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</a:t>
            </a:r>
            <a:r>
              <a:rPr lang="en-US" sz="12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1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9" y="1704127"/>
            <a:ext cx="121920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a²+b²=(a-b)²+2ab</a:t>
            </a:r>
            <a:endParaRPr lang="en-US" sz="1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07" y="3461922"/>
            <a:ext cx="121920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a²-b²=(</a:t>
            </a:r>
            <a:r>
              <a:rPr lang="en-US" sz="1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1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a-b)</a:t>
            </a:r>
          </a:p>
        </p:txBody>
      </p:sp>
    </p:spTree>
    <p:extLst>
      <p:ext uri="{BB962C8B-B14F-4D97-AF65-F5344CB8AC3E}">
        <p14:creationId xmlns:p14="http://schemas.microsoft.com/office/powerpoint/2010/main" val="7884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" y="-1733"/>
            <a:ext cx="12192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ab=(</a:t>
            </a:r>
            <a:r>
              <a:rPr lang="en-US" sz="12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)²-(a-b)²</a:t>
            </a:r>
            <a:endParaRPr lang="en-US" sz="1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-27" y="2092032"/>
            <a:ext cx="1219202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</a:t>
            </a:r>
            <a:endParaRPr lang="bn-IN" sz="1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⅟₄</a:t>
            </a:r>
            <a:r>
              <a:rPr lang="en-US" sz="1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{(</a:t>
            </a:r>
            <a:r>
              <a:rPr lang="en-US" sz="1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)²-(a-b)²}</a:t>
            </a:r>
            <a:endParaRPr lang="en-US" sz="1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498777"/>
            <a:ext cx="12044362" cy="3709744"/>
            <a:chOff x="-100016" y="498777"/>
            <a:chExt cx="12044362" cy="3709744"/>
          </a:xfrm>
        </p:grpSpPr>
        <p:sp>
          <p:nvSpPr>
            <p:cNvPr id="5" name="TextBox 4"/>
            <p:cNvSpPr txBox="1"/>
            <p:nvPr/>
          </p:nvSpPr>
          <p:spPr>
            <a:xfrm>
              <a:off x="-100016" y="1287182"/>
              <a:ext cx="3700463" cy="2139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3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bn-IN" sz="133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33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endParaRPr lang="en-US" sz="1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862973" y="2402032"/>
              <a:ext cx="454851" cy="105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417412" y="498777"/>
              <a:ext cx="8526934" cy="2139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3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a+b</a:t>
              </a:r>
              <a:r>
                <a:rPr lang="en-US" sz="133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²  a-b ²</a:t>
              </a:r>
              <a:endParaRPr lang="en-US" sz="1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265904" y="1096241"/>
              <a:ext cx="3281499" cy="2389028"/>
              <a:chOff x="1650317" y="2701641"/>
              <a:chExt cx="1780924" cy="1320475"/>
            </a:xfrm>
          </p:grpSpPr>
          <p:sp>
            <p:nvSpPr>
              <p:cNvPr id="14" name="Right Bracket 13"/>
              <p:cNvSpPr/>
              <p:nvPr/>
            </p:nvSpPr>
            <p:spPr>
              <a:xfrm rot="10800000">
                <a:off x="1650317" y="2701642"/>
                <a:ext cx="374108" cy="1320474"/>
              </a:xfrm>
              <a:prstGeom prst="rightBracket">
                <a:avLst>
                  <a:gd name="adj" fmla="val 173287"/>
                </a:avLst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ight Bracket 14"/>
              <p:cNvSpPr/>
              <p:nvPr/>
            </p:nvSpPr>
            <p:spPr>
              <a:xfrm>
                <a:off x="3029459" y="2701641"/>
                <a:ext cx="401782" cy="1310895"/>
              </a:xfrm>
              <a:prstGeom prst="rightBracket">
                <a:avLst>
                  <a:gd name="adj" fmla="val 160181"/>
                </a:avLst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1729277" y="3423384"/>
                <a:ext cx="1568119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7685512" y="1096241"/>
              <a:ext cx="2982433" cy="2389028"/>
              <a:chOff x="1562907" y="2701641"/>
              <a:chExt cx="1876093" cy="1320475"/>
            </a:xfrm>
          </p:grpSpPr>
          <p:sp>
            <p:nvSpPr>
              <p:cNvPr id="34" name="Right Bracket 33"/>
              <p:cNvSpPr/>
              <p:nvPr/>
            </p:nvSpPr>
            <p:spPr>
              <a:xfrm rot="10800000">
                <a:off x="1562907" y="2701642"/>
                <a:ext cx="374108" cy="1320474"/>
              </a:xfrm>
              <a:prstGeom prst="rightBracket">
                <a:avLst>
                  <a:gd name="adj" fmla="val 200853"/>
                </a:avLst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Right Bracket 34"/>
              <p:cNvSpPr/>
              <p:nvPr/>
            </p:nvSpPr>
            <p:spPr>
              <a:xfrm>
                <a:off x="3037218" y="2701641"/>
                <a:ext cx="401782" cy="1310895"/>
              </a:xfrm>
              <a:prstGeom prst="rightBracket">
                <a:avLst>
                  <a:gd name="adj" fmla="val 185662"/>
                </a:avLst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1735960" y="3423384"/>
                <a:ext cx="1553280" cy="1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4416610" y="2069474"/>
              <a:ext cx="769259" cy="2139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3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33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745767" y="2069469"/>
              <a:ext cx="769259" cy="2139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3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33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86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303807" y="952274"/>
            <a:ext cx="41425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a+3b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5418" y="1950891"/>
            <a:ext cx="8322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2a)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²+2</a:t>
            </a:r>
            <a:r>
              <a:rPr lang="bn-I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+(3b)²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22" y="-6781"/>
            <a:ext cx="1219200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সুত্রের সাহায্যে </a:t>
            </a:r>
            <a:r>
              <a:rPr lang="bn-I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a+3b 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নির্ণয় করো-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035" y="1032312"/>
            <a:ext cx="693130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1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a+3b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71" y="4791246"/>
            <a:ext cx="682627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ভাঙ্গানোর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ভাঙ্গালে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1163" y="2946787"/>
            <a:ext cx="77268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²+1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0175" y="4426674"/>
            <a:ext cx="549622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স্কয়ার মানে বর্গ </a:t>
            </a:r>
          </a:p>
          <a:p>
            <a:pPr algn="ctr"/>
            <a:r>
              <a:rPr lang="bn-IN" sz="6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 স্কয়ার মানেও বর্গ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5" grpId="0"/>
      <p:bldP spid="7" grpId="0"/>
      <p:bldP spid="9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34" y="865020"/>
            <a:ext cx="121920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1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1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34" y="865020"/>
            <a:ext cx="121920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1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+(</a:t>
            </a:r>
            <a:r>
              <a:rPr lang="en-US" sz="1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1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1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34" y="679280"/>
            <a:ext cx="1219203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1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6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p² </a:t>
            </a:r>
            <a:r>
              <a:rPr lang="en-US" sz="16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6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6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1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4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" y="13851"/>
            <a:ext cx="121920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 </a:t>
            </a:r>
          </a:p>
          <a:p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a²+b²+c²+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bc+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" y="3047993"/>
            <a:ext cx="121920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a²+b²+c² </a:t>
            </a:r>
          </a:p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)²-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ab+bc+ac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" y="13851"/>
            <a:ext cx="121920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 </a:t>
            </a:r>
          </a:p>
          <a:p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a²+b²+c²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" y="2978725"/>
            <a:ext cx="121920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 </a:t>
            </a:r>
            <a:r>
              <a:rPr lang="en-US" sz="6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a²+b²+c²</a:t>
            </a:r>
            <a:r>
              <a:rPr lang="en-US" sz="6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ab+bc+ac</a:t>
            </a:r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6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" y="4267201"/>
            <a:ext cx="121920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6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ab+bc+ac</a:t>
            </a:r>
            <a:r>
              <a:rPr lang="en-US" sz="6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r>
              <a:rPr lang="en-US" sz="6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a²+b²+c²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838" y="5542378"/>
            <a:ext cx="121920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a²+b²+c²= </a:t>
            </a:r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6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sz="6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ab+bc+ac</a:t>
            </a:r>
            <a:r>
              <a:rPr lang="en-US" sz="6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6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" y="13848"/>
            <a:ext cx="121920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)²= </a:t>
            </a:r>
          </a:p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a²+b²+c²</a:t>
            </a:r>
            <a:r>
              <a:rPr lang="en-US" sz="9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ab+bc+ac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3" y="2951010"/>
            <a:ext cx="121920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=(a²+b²+c²)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ab+bc+ac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" y="4184067"/>
            <a:ext cx="121920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=(9)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35" y="5292432"/>
            <a:ext cx="121920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=(9)</a:t>
            </a:r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(8)= 9+16=  25</a:t>
            </a:r>
          </a:p>
        </p:txBody>
      </p:sp>
    </p:spTree>
    <p:extLst>
      <p:ext uri="{BB962C8B-B14F-4D97-AF65-F5344CB8AC3E}">
        <p14:creationId xmlns:p14="http://schemas.microsoft.com/office/powerpoint/2010/main" val="17460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8" y="2"/>
            <a:ext cx="121920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sz="9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ab+bc+ac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9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sz="9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 - (a²+b²+c²)</a:t>
            </a:r>
            <a:endParaRPr lang="en-US" sz="9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" y="3144977"/>
            <a:ext cx="1219200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a+b-c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 </a:t>
            </a:r>
          </a:p>
          <a:p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a²+b²+c²+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ab-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bc-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en-US" sz="9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0" y="-4"/>
            <a:ext cx="1219201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a-b+c</a:t>
            </a:r>
            <a:r>
              <a:rPr lang="en-US" sz="9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 </a:t>
            </a:r>
          </a:p>
          <a:p>
            <a:r>
              <a:rPr lang="en-US" sz="9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a²+b²+c²-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ab-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bc+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en-US" sz="9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0" y="3172684"/>
            <a:ext cx="1219201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(a-b-c)² </a:t>
            </a:r>
          </a:p>
          <a:p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a²+b²+c²-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bc-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en-US" sz="9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4" y="761986"/>
            <a:ext cx="1219200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3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a+b+c+d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 </a:t>
            </a:r>
          </a:p>
          <a:p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a²+b²+c²+d²+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</a:p>
          <a:p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+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ad+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bc+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bd+</a:t>
            </a:r>
            <a:r>
              <a:rPr lang="en-US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endParaRPr lang="en-US" sz="9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2518" y="27714"/>
            <a:ext cx="1219451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9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)³=a³+</a:t>
            </a:r>
            <a:r>
              <a:rPr lang="en-US" sz="9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9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a²b+</a:t>
            </a:r>
            <a:r>
              <a:rPr lang="en-US" sz="9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9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ab²+b³</a:t>
            </a:r>
            <a:endParaRPr lang="en-US" sz="9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521" y="2549247"/>
            <a:ext cx="12194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)³=a³+b³+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ab(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6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03887" y="952274"/>
            <a:ext cx="52425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bn-I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c-2a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71" y="4051179"/>
            <a:ext cx="12170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=(3b)²-2</a:t>
            </a:r>
            <a:r>
              <a:rPr lang="bn-IN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bn-IN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  <a:r>
              <a:rPr lang="bn-IN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+(5c)²-</a:t>
            </a:r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4a(3b-5c)+4a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22" y="-6781"/>
            <a:ext cx="1219200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সুত্রের সাহায্যে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bn-I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c-2a 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নির্ণয় করো-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035" y="1032312"/>
            <a:ext cx="713349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1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bn-I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c-2a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বর্গ </a:t>
            </a:r>
            <a:r>
              <a:rPr lang="en-US" sz="6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1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035" y="5189946"/>
            <a:ext cx="121920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²-30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25c²-12ab+20ac+4a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3525" y="1846929"/>
            <a:ext cx="6802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bn-IN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)}²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0171" y="2917698"/>
            <a:ext cx="10768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bn-IN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c)²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(3b</a:t>
            </a:r>
            <a:r>
              <a:rPr lang="bn-IN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(2a)²</a:t>
            </a:r>
          </a:p>
        </p:txBody>
      </p:sp>
    </p:spTree>
    <p:extLst>
      <p:ext uri="{BB962C8B-B14F-4D97-AF65-F5344CB8AC3E}">
        <p14:creationId xmlns:p14="http://schemas.microsoft.com/office/powerpoint/2010/main" val="324841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7" grpId="0"/>
      <p:bldP spid="11" grpId="0"/>
      <p:bldP spid="1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521" y="41569"/>
            <a:ext cx="1219451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a³+b³=(</a:t>
            </a:r>
            <a:r>
              <a:rPr lang="en-US" sz="9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9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)³-</a:t>
            </a:r>
            <a:r>
              <a:rPr lang="en-US" sz="9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9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ab(</a:t>
            </a:r>
            <a:r>
              <a:rPr lang="en-US" sz="9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9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9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518" y="2286008"/>
            <a:ext cx="1219451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(a-b)³=a³-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a²b+</a:t>
            </a:r>
            <a:r>
              <a:rPr lang="en-US" sz="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ab²-b³</a:t>
            </a:r>
            <a:endParaRPr lang="en-US" sz="9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22" y="2895608"/>
            <a:ext cx="121945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a³-b³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10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a-b)³+</a:t>
            </a:r>
            <a:r>
              <a:rPr lang="en-US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0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ab(a-b)</a:t>
            </a:r>
            <a:endParaRPr lang="en-US" sz="10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523" y="221683"/>
            <a:ext cx="1219452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(a-b)³=a³-b³-</a:t>
            </a:r>
            <a:r>
              <a:rPr lang="en-US" sz="10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0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ab(a-b)</a:t>
            </a:r>
            <a:endParaRPr lang="en-US" sz="10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2524" y="55427"/>
            <a:ext cx="1219452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a³+b³</a:t>
            </a:r>
            <a:r>
              <a:rPr lang="en-US" sz="10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10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10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)(a²-ab+b²</a:t>
            </a:r>
            <a:r>
              <a:rPr lang="en-US" sz="10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528" y="2535405"/>
            <a:ext cx="12194527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a³-b³</a:t>
            </a:r>
            <a:r>
              <a:rPr lang="en-US" sz="10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10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a-b)(a²+ab+b²</a:t>
            </a:r>
            <a:r>
              <a:rPr lang="en-US" sz="10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67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2077</Words>
  <Application>Microsoft Office PowerPoint</Application>
  <PresentationFormat>Widescreen</PresentationFormat>
  <Paragraphs>693</Paragraphs>
  <Slides>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8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935</cp:revision>
  <dcterms:created xsi:type="dcterms:W3CDTF">2018-12-17T12:10:56Z</dcterms:created>
  <dcterms:modified xsi:type="dcterms:W3CDTF">2019-02-23T13:37:20Z</dcterms:modified>
</cp:coreProperties>
</file>