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308" r:id="rId5"/>
    <p:sldId id="327" r:id="rId6"/>
    <p:sldId id="325" r:id="rId7"/>
    <p:sldId id="307" r:id="rId8"/>
    <p:sldId id="328" r:id="rId9"/>
    <p:sldId id="329" r:id="rId10"/>
    <p:sldId id="326" r:id="rId11"/>
    <p:sldId id="299" r:id="rId12"/>
    <p:sldId id="259" r:id="rId13"/>
    <p:sldId id="261" r:id="rId14"/>
    <p:sldId id="267" r:id="rId15"/>
    <p:sldId id="268" r:id="rId16"/>
    <p:sldId id="324" r:id="rId17"/>
    <p:sldId id="262" r:id="rId18"/>
    <p:sldId id="264" r:id="rId19"/>
    <p:sldId id="269" r:id="rId20"/>
    <p:sldId id="265" r:id="rId21"/>
    <p:sldId id="274" r:id="rId22"/>
    <p:sldId id="266" r:id="rId23"/>
    <p:sldId id="270" r:id="rId24"/>
    <p:sldId id="277" r:id="rId25"/>
    <p:sldId id="271" r:id="rId26"/>
    <p:sldId id="272" r:id="rId27"/>
    <p:sldId id="273" r:id="rId28"/>
    <p:sldId id="292" r:id="rId29"/>
    <p:sldId id="278" r:id="rId30"/>
    <p:sldId id="279" r:id="rId31"/>
    <p:sldId id="280" r:id="rId32"/>
    <p:sldId id="281" r:id="rId33"/>
    <p:sldId id="293" r:id="rId34"/>
    <p:sldId id="330" r:id="rId35"/>
    <p:sldId id="294" r:id="rId36"/>
    <p:sldId id="284" r:id="rId37"/>
    <p:sldId id="301" r:id="rId38"/>
    <p:sldId id="300" r:id="rId39"/>
    <p:sldId id="297" r:id="rId40"/>
    <p:sldId id="302" r:id="rId41"/>
    <p:sldId id="290" r:id="rId42"/>
    <p:sldId id="289" r:id="rId43"/>
    <p:sldId id="295" r:id="rId44"/>
    <p:sldId id="303" r:id="rId45"/>
    <p:sldId id="305" r:id="rId46"/>
    <p:sldId id="304" r:id="rId47"/>
    <p:sldId id="309" r:id="rId48"/>
    <p:sldId id="310" r:id="rId49"/>
    <p:sldId id="287" r:id="rId50"/>
    <p:sldId id="286" r:id="rId51"/>
    <p:sldId id="296" r:id="rId52"/>
    <p:sldId id="288" r:id="rId53"/>
    <p:sldId id="311" r:id="rId54"/>
    <p:sldId id="312" r:id="rId55"/>
    <p:sldId id="314" r:id="rId56"/>
    <p:sldId id="315" r:id="rId57"/>
    <p:sldId id="331" r:id="rId58"/>
    <p:sldId id="332" r:id="rId59"/>
    <p:sldId id="333" r:id="rId60"/>
    <p:sldId id="334" r:id="rId61"/>
    <p:sldId id="335" r:id="rId62"/>
    <p:sldId id="336" r:id="rId63"/>
    <p:sldId id="337" r:id="rId64"/>
    <p:sldId id="275" r:id="rId65"/>
    <p:sldId id="276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4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0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5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1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9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5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1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2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8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6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4C1D-ECAD-45F6-9EEB-65D5603D28F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C44FE-6499-402C-9A8A-04EFA3BD9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5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60764" y="3294743"/>
            <a:ext cx="9684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20650" y="78476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06396" y="199341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80655" y="609600"/>
            <a:ext cx="9421090" cy="1595907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74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71" tmFilter="0, 0; 0.125,0.2665; 0.25,0.4; 0.375,0.465; 0.5,0.5;  0.625,0.535; 0.75,0.6; 0.875,0.7335; 1,1">
                                          <p:stCondLst>
                                            <p:cond delay="57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" tmFilter="0, 0; 0.125,0.2665; 0.25,0.4; 0.375,0.465; 0.5,0.5;  0.625,0.535; 0.75,0.6; 0.875,0.7335; 1,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" tmFilter="0, 0; 0.125,0.2665; 0.25,0.4; 0.375,0.465; 0.5,0.5;  0.625,0.535; 0.75,0.6; 0.875,0.7335; 1,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">
                                          <p:stCondLst>
                                            <p:cond delay="55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" decel="50000">
                                          <p:stCondLst>
                                            <p:cond delay="58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">
                                          <p:stCondLst>
                                            <p:cond delay="112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" decel="50000">
                                          <p:stCondLst>
                                            <p:cond delay="115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71" tmFilter="0, 0; 0.125,0.2665; 0.25,0.4; 0.375,0.465; 0.5,0.5;  0.625,0.535; 0.75,0.6; 0.875,0.7335; 1,1">
                                          <p:stCondLst>
                                            <p:cond delay="57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" tmFilter="0, 0; 0.125,0.2665; 0.25,0.4; 0.375,0.465; 0.5,0.5;  0.625,0.535; 0.75,0.6; 0.875,0.7335; 1,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" tmFilter="0, 0; 0.125,0.2665; 0.25,0.4; 0.375,0.465; 0.5,0.5;  0.625,0.535; 0.75,0.6; 0.875,0.7335; 1,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">
                                          <p:stCondLst>
                                            <p:cond delay="55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" decel="50000">
                                          <p:stCondLst>
                                            <p:cond delay="58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">
                                          <p:stCondLst>
                                            <p:cond delay="112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" decel="50000">
                                          <p:stCondLst>
                                            <p:cond delay="115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5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71" tmFilter="0, 0; 0.125,0.2665; 0.25,0.4; 0.375,0.465; 0.5,0.5;  0.625,0.535; 0.75,0.6; 0.875,0.7335; 1,1">
                                          <p:stCondLst>
                                            <p:cond delay="57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" tmFilter="0, 0; 0.125,0.2665; 0.25,0.4; 0.375,0.465; 0.5,0.5;  0.625,0.535; 0.75,0.6; 0.875,0.7335; 1,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" tmFilter="0, 0; 0.125,0.2665; 0.25,0.4; 0.375,0.465; 0.5,0.5;  0.625,0.535; 0.75,0.6; 0.875,0.7335; 1,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">
                                          <p:stCondLst>
                                            <p:cond delay="55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" decel="50000">
                                          <p:stCondLst>
                                            <p:cond delay="58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">
                                          <p:stCondLst>
                                            <p:cond delay="112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" decel="50000">
                                          <p:stCondLst>
                                            <p:cond delay="11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2405440" y="1094503"/>
            <a:ext cx="8063978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371592" y="2649158"/>
            <a:ext cx="8164455" cy="10912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-13153" y="1113382"/>
            <a:ext cx="11970618" cy="1563486"/>
            <a:chOff x="-13153" y="2291021"/>
            <a:chExt cx="11970618" cy="1563486"/>
          </a:xfrm>
        </p:grpSpPr>
        <p:grpSp>
          <p:nvGrpSpPr>
            <p:cNvPr id="14" name="Group 13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7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613262" y="800100"/>
            <a:ext cx="8063978" cy="277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6160" y="2793760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খ,  গ ঘ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রেখা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4478" y="1155797"/>
            <a:ext cx="542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0740" y="1123374"/>
            <a:ext cx="469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4478" y="325761"/>
            <a:ext cx="542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3031" y="295202"/>
            <a:ext cx="469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13262" y="1631205"/>
            <a:ext cx="8063978" cy="277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43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368800" y="3643086"/>
            <a:ext cx="510770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79673" y="1094509"/>
            <a:ext cx="32338" cy="25485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39091" y="4312890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, গ 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রেখা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4984" y="3470157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31401" y="3470157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2228" y="63243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0467" y="2733607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982030" y="3643086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982030" y="1300163"/>
            <a:ext cx="46851" cy="234292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92781" y="545971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3828" y="3643086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25438" y="364308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0216" y="5393550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Arc 6"/>
          <p:cNvSpPr/>
          <p:nvPr/>
        </p:nvSpPr>
        <p:spPr>
          <a:xfrm>
            <a:off x="6550858" y="2912163"/>
            <a:ext cx="1283846" cy="1454727"/>
          </a:xfrm>
          <a:prstGeom prst="arc">
            <a:avLst>
              <a:gd name="adj1" fmla="val 15320249"/>
              <a:gd name="adj2" fmla="val 2156731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8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71" tmFilter="0, 0; 0.125,0.2665; 0.25,0.4; 0.375,0.465; 0.5,0.5;  0.625,0.535; 0.75,0.6; 0.875,0.7335; 1,1">
                                          <p:stCondLst>
                                            <p:cond delay="57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5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58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112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11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71" tmFilter="0, 0; 0.125,0.2665; 0.25,0.4; 0.375,0.465; 0.5,0.5;  0.625,0.535; 0.75,0.6; 0.875,0.7335; 1,1">
                                          <p:stCondLst>
                                            <p:cond delay="57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" tmFilter="0, 0; 0.125,0.2665; 0.25,0.4; 0.375,0.465; 0.5,0.5;  0.625,0.535; 0.75,0.6; 0.875,0.7335; 1,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" tmFilter="0, 0; 0.125,0.2665; 0.25,0.4; 0.375,0.465; 0.5,0.5;  0.625,0.535; 0.75,0.6; 0.875,0.7335; 1,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">
                                          <p:stCondLst>
                                            <p:cond delay="5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58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112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11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71" tmFilter="0, 0; 0.125,0.2665; 0.25,0.4; 0.375,0.465; 0.5,0.5;  0.625,0.535; 0.75,0.6; 0.875,0.7335; 1,1">
                                          <p:stCondLst>
                                            <p:cond delay="57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" tmFilter="0, 0; 0.125,0.2665; 0.25,0.4; 0.375,0.465; 0.5,0.5;  0.625,0.535; 0.75,0.6; 0.875,0.7335; 1,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" tmFilter="0, 0; 0.125,0.2665; 0.25,0.4; 0.375,0.465; 0.5,0.5;  0.625,0.535; 0.75,0.6; 0.875,0.7335; 1,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">
                                          <p:stCondLst>
                                            <p:cond delay="5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" decel="50000">
                                          <p:stCondLst>
                                            <p:cond delay="58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">
                                          <p:stCondLst>
                                            <p:cond delay="112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" decel="50000">
                                          <p:stCondLst>
                                            <p:cond delay="11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5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71" tmFilter="0, 0; 0.125,0.2665; 0.25,0.4; 0.375,0.465; 0.5,0.5;  0.625,0.535; 0.75,0.6; 0.875,0.7335; 1,1">
                                          <p:stCondLst>
                                            <p:cond delay="57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" tmFilter="0, 0; 0.125,0.2665; 0.25,0.4; 0.375,0.465; 0.5,0.5;  0.625,0.535; 0.75,0.6; 0.875,0.7335; 1,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" tmFilter="0, 0; 0.125,0.2665; 0.25,0.4; 0.375,0.465; 0.5,0.5;  0.625,0.535; 0.75,0.6; 0.875,0.7335; 1,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1">
                                          <p:stCondLst>
                                            <p:cond delay="5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" decel="50000">
                                          <p:stCondLst>
                                            <p:cond delay="58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">
                                          <p:stCondLst>
                                            <p:cond delay="112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" decel="50000">
                                          <p:stCondLst>
                                            <p:cond delay="11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5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71" tmFilter="0, 0; 0.125,0.2665; 0.25,0.4; 0.375,0.465; 0.5,0.5;  0.625,0.535; 0.75,0.6; 0.875,0.7335; 1,1">
                                          <p:stCondLst>
                                            <p:cond delay="57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" tmFilter="0, 0; 0.125,0.2665; 0.25,0.4; 0.375,0.465; 0.5,0.5;  0.625,0.535; 0.75,0.6; 0.875,0.7335; 1,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" tmFilter="0, 0; 0.125,0.2665; 0.25,0.4; 0.375,0.465; 0.5,0.5;  0.625,0.535; 0.75,0.6; 0.875,0.7335; 1,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1">
                                          <p:stCondLst>
                                            <p:cond delay="5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" decel="50000">
                                          <p:stCondLst>
                                            <p:cond delay="58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">
                                          <p:stCondLst>
                                            <p:cond delay="112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" decel="50000">
                                          <p:stCondLst>
                                            <p:cond delay="11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56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7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71" tmFilter="0, 0; 0.125,0.2665; 0.25,0.4; 0.375,0.465; 0.5,0.5;  0.625,0.535; 0.75,0.6; 0.875,0.7335; 1,1">
                                          <p:stCondLst>
                                            <p:cond delay="57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" tmFilter="0, 0; 0.125,0.2665; 0.25,0.4; 0.375,0.465; 0.5,0.5;  0.625,0.535; 0.75,0.6; 0.875,0.7335; 1,1">
                                          <p:stCondLst>
                                            <p:cond delay="113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" tmFilter="0, 0; 0.125,0.2665; 0.25,0.4; 0.375,0.465; 0.5,0.5;  0.625,0.535; 0.75,0.6; 0.875,0.7335; 1,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1">
                                          <p:stCondLst>
                                            <p:cond delay="5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" decel="50000">
                                          <p:stCondLst>
                                            <p:cond delay="58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">
                                          <p:stCondLst>
                                            <p:cond delay="112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" decel="50000">
                                          <p:stCondLst>
                                            <p:cond delay="115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" decel="50000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239491" y="3269668"/>
            <a:ext cx="3671454" cy="138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274135" y="651160"/>
            <a:ext cx="41564" cy="26046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294905" y="2576951"/>
            <a:ext cx="706581" cy="706582"/>
            <a:chOff x="4918364" y="2175162"/>
            <a:chExt cx="706581" cy="70658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18364" y="2202873"/>
              <a:ext cx="70658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597240" y="2175162"/>
              <a:ext cx="13855" cy="70658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071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70216" y="5393550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9491" y="3269668"/>
            <a:ext cx="3671454" cy="138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274135" y="651160"/>
            <a:ext cx="41564" cy="26046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294905" y="2576951"/>
            <a:ext cx="706581" cy="706582"/>
            <a:chOff x="4918364" y="2175162"/>
            <a:chExt cx="706581" cy="70658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918364" y="2202873"/>
              <a:ext cx="70658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597240" y="2175162"/>
              <a:ext cx="13855" cy="70658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140034" y="1537852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৯০°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92342" y="11733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40619" y="3214453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8074" y="3214453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1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987" y="3811493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9491" y="3269668"/>
            <a:ext cx="3671454" cy="138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274135" y="651160"/>
            <a:ext cx="41564" cy="26046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294905" y="2576951"/>
            <a:ext cx="706581" cy="706582"/>
            <a:chOff x="4918364" y="2175162"/>
            <a:chExt cx="706581" cy="70658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918364" y="2202873"/>
              <a:ext cx="70658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597240" y="2175162"/>
              <a:ext cx="13855" cy="70658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888574" y="2040772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৯০°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92342" y="11733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40619" y="3214453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8074" y="3214453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306759" y="678180"/>
            <a:ext cx="3596566" cy="261295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461703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ণী ত্রিভুজ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6286" y="555320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ণের বিপরীত বাহুকে অতিভুজ বলে। 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95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125160" y="3285903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9125160" y="1888745"/>
            <a:ext cx="2115119" cy="13986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19749" y="1178257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01046" y="2942895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40279" y="3212839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57562" y="3997883"/>
            <a:ext cx="40606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   </a:t>
            </a:r>
            <a:endParaRPr lang="bn-IN" sz="6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239491" y="3269668"/>
            <a:ext cx="3671454" cy="138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274135" y="651160"/>
            <a:ext cx="41564" cy="26046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294905" y="2576951"/>
            <a:ext cx="706581" cy="706582"/>
            <a:chOff x="4918364" y="2175162"/>
            <a:chExt cx="706581" cy="70658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918364" y="2202873"/>
              <a:ext cx="70658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597240" y="2175162"/>
              <a:ext cx="13855" cy="70658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Arc 14"/>
          <p:cNvSpPr/>
          <p:nvPr/>
        </p:nvSpPr>
        <p:spPr>
          <a:xfrm>
            <a:off x="9187201" y="2439563"/>
            <a:ext cx="1283846" cy="1505140"/>
          </a:xfrm>
          <a:prstGeom prst="arc">
            <a:avLst>
              <a:gd name="adj1" fmla="val 18061066"/>
              <a:gd name="adj2" fmla="val 59603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0034" y="1537852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৯০°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2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552915" y="3283518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905317" y="1596294"/>
            <a:ext cx="1661886" cy="17034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618668" y="74512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29738" y="3159313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28478" y="3215887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0216" y="5393550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স্থূলকোণ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39491" y="3269668"/>
            <a:ext cx="3671454" cy="138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274135" y="651160"/>
            <a:ext cx="41564" cy="26046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4294905" y="2576951"/>
            <a:ext cx="706581" cy="706582"/>
            <a:chOff x="4918364" y="2175162"/>
            <a:chExt cx="706581" cy="70658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918364" y="2202873"/>
              <a:ext cx="70658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597240" y="2175162"/>
              <a:ext cx="13855" cy="70658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rc 13"/>
          <p:cNvSpPr/>
          <p:nvPr/>
        </p:nvSpPr>
        <p:spPr>
          <a:xfrm>
            <a:off x="8939135" y="2563096"/>
            <a:ext cx="1283846" cy="1454727"/>
          </a:xfrm>
          <a:prstGeom prst="arc">
            <a:avLst>
              <a:gd name="adj1" fmla="val 13390663"/>
              <a:gd name="adj2" fmla="val 2156731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82871" y="1737880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৯০°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2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552915" y="3283518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905317" y="1596294"/>
            <a:ext cx="1661886" cy="17034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39491" y="3269668"/>
            <a:ext cx="3671454" cy="138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274135" y="651160"/>
            <a:ext cx="41564" cy="26046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294905" y="2576951"/>
            <a:ext cx="706581" cy="706582"/>
            <a:chOff x="4918364" y="2175162"/>
            <a:chExt cx="706581" cy="70658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18364" y="2202873"/>
              <a:ext cx="70658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597240" y="2175162"/>
              <a:ext cx="13855" cy="70658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c 10"/>
          <p:cNvSpPr/>
          <p:nvPr/>
        </p:nvSpPr>
        <p:spPr>
          <a:xfrm>
            <a:off x="8939135" y="2563096"/>
            <a:ext cx="1283846" cy="1454727"/>
          </a:xfrm>
          <a:prstGeom prst="arc">
            <a:avLst>
              <a:gd name="adj1" fmla="val 13390663"/>
              <a:gd name="adj2" fmla="val 2156731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0034" y="1537852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৯০°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798286" y="2627085"/>
            <a:ext cx="9071428" cy="1741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864425" y="4020120"/>
            <a:ext cx="7709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  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ংশ 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96686" y="2554513"/>
            <a:ext cx="203200" cy="1741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flipV="1">
            <a:off x="9775372" y="2728685"/>
            <a:ext cx="232228" cy="1741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029" y="295629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91486" y="3212274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2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982030" y="3643086"/>
            <a:ext cx="2525486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549036" y="3629230"/>
            <a:ext cx="3460705" cy="138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642417" y="364308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3828" y="3643086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25438" y="364308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2359" y="5393550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6332859" y="2915721"/>
            <a:ext cx="1283846" cy="1454727"/>
          </a:xfrm>
          <a:prstGeom prst="arc">
            <a:avLst>
              <a:gd name="adj1" fmla="val 10845433"/>
              <a:gd name="adj2" fmla="val 2156731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9897" y="1900058"/>
            <a:ext cx="2009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6000" b="1" dirty="0" smtClean="0">
                <a:solidFill>
                  <a:srgbClr val="FF0000"/>
                </a:solidFill>
              </a:rPr>
              <a:t>°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4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982030" y="3643086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549036" y="3629230"/>
            <a:ext cx="3460705" cy="138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642417" y="364308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3828" y="3643086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25438" y="364308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5965" y="1886205"/>
            <a:ext cx="267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6332859" y="2915721"/>
            <a:ext cx="1283846" cy="1454727"/>
          </a:xfrm>
          <a:prstGeom prst="arc">
            <a:avLst>
              <a:gd name="adj1" fmla="val 10845433"/>
              <a:gd name="adj2" fmla="val 2156731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9897" y="1900058"/>
            <a:ext cx="2009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6000" b="1" dirty="0">
                <a:solidFill>
                  <a:srgbClr val="FF0000"/>
                </a:solidFill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13817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7841013" y="3975605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5483109" y="3975604"/>
            <a:ext cx="2371759" cy="101566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24389" y="4836321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2811" y="3975605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84421" y="3975605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4459" y="5765495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প্রবৃদ্ধকোণ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7191842" y="3248240"/>
            <a:ext cx="1283846" cy="1454727"/>
          </a:xfrm>
          <a:prstGeom prst="arc">
            <a:avLst>
              <a:gd name="adj1" fmla="val 9371397"/>
              <a:gd name="adj2" fmla="val 2156731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3630" y="1897412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10636" y="1883556"/>
            <a:ext cx="3460705" cy="138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7565" y="140531"/>
            <a:ext cx="267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3894459" y="1183902"/>
            <a:ext cx="1283846" cy="1454727"/>
          </a:xfrm>
          <a:prstGeom prst="arc">
            <a:avLst>
              <a:gd name="adj1" fmla="val 10845433"/>
              <a:gd name="adj2" fmla="val 2156731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31497" y="154384"/>
            <a:ext cx="2009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6000" b="1" dirty="0">
                <a:solidFill>
                  <a:srgbClr val="FF0000"/>
                </a:solidFill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286756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125160" y="3285903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9125160" y="1888745"/>
            <a:ext cx="2115119" cy="13986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271662" y="161872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01046" y="2942895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40279" y="3212839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5124" y="4135671"/>
            <a:ext cx="6931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চ ঘ ঙ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পরষ্পরের পূরক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1" y="3117265"/>
            <a:ext cx="3671454" cy="138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58645" y="498757"/>
            <a:ext cx="41564" cy="26046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579415" y="2424548"/>
            <a:ext cx="706581" cy="706582"/>
            <a:chOff x="4918364" y="2175162"/>
            <a:chExt cx="706581" cy="70658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918364" y="2202873"/>
              <a:ext cx="70658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597240" y="2175162"/>
              <a:ext cx="13855" cy="70658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Arc 12"/>
          <p:cNvSpPr/>
          <p:nvPr/>
        </p:nvSpPr>
        <p:spPr>
          <a:xfrm>
            <a:off x="9187201" y="2439563"/>
            <a:ext cx="1283846" cy="1505140"/>
          </a:xfrm>
          <a:prstGeom prst="arc">
            <a:avLst>
              <a:gd name="adj1" fmla="val 18061066"/>
              <a:gd name="adj2" fmla="val 59603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48037" y="1572407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৯০°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9115817" y="1178257"/>
            <a:ext cx="9343" cy="2060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104071" y="1704099"/>
            <a:ext cx="2258262" cy="149643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19050667">
            <a:off x="8657954" y="2245163"/>
            <a:ext cx="1283846" cy="1505140"/>
          </a:xfrm>
          <a:prstGeom prst="arc">
            <a:avLst>
              <a:gd name="adj1" fmla="val 17810747"/>
              <a:gd name="adj2" fmla="val 107830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64819" y="2227554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</a:rPr>
              <a:t>৪</a:t>
            </a:r>
            <a:r>
              <a:rPr lang="en-US" sz="6000" b="1" dirty="0" smtClean="0">
                <a:solidFill>
                  <a:srgbClr val="FF0000"/>
                </a:solidFill>
              </a:rPr>
              <a:t>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48355" y="1303387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</a:rPr>
              <a:t>৫</a:t>
            </a:r>
            <a:r>
              <a:rPr lang="en-US" sz="6000" b="1" dirty="0" smtClean="0">
                <a:solidFill>
                  <a:srgbClr val="FF0000"/>
                </a:solidFill>
              </a:rPr>
              <a:t>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1046" y="45875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34143" y="2270007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871756" y="90747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7420" y="4196429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</a:rPr>
              <a:t>৪</a:t>
            </a:r>
            <a:r>
              <a:rPr lang="en-US" sz="6000" b="1" dirty="0" smtClean="0">
                <a:solidFill>
                  <a:srgbClr val="FF0000"/>
                </a:solidFill>
              </a:rPr>
              <a:t>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37420" y="3381568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</a:rPr>
              <a:t>৫</a:t>
            </a:r>
            <a:r>
              <a:rPr lang="en-US" sz="6000" b="1" dirty="0" smtClean="0">
                <a:solidFill>
                  <a:srgbClr val="FF0000"/>
                </a:solidFill>
              </a:rPr>
              <a:t>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95744" y="5043046"/>
            <a:ext cx="2022765" cy="1386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ross 41"/>
          <p:cNvSpPr/>
          <p:nvPr/>
        </p:nvSpPr>
        <p:spPr>
          <a:xfrm>
            <a:off x="734291" y="4397231"/>
            <a:ext cx="484909" cy="507278"/>
          </a:xfrm>
          <a:prstGeom prst="plus">
            <a:avLst>
              <a:gd name="adj" fmla="val 42143"/>
            </a:avLst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28149" y="5011290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৯০°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9036029" y="693017"/>
            <a:ext cx="3671454" cy="2632358"/>
            <a:chOff x="4419225" y="140136"/>
            <a:chExt cx="3671454" cy="263235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4419225" y="2758644"/>
              <a:ext cx="3671454" cy="1385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4453869" y="140136"/>
              <a:ext cx="41564" cy="260465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4419225" y="1717965"/>
              <a:ext cx="952827" cy="1026825"/>
              <a:chOff x="4918364" y="2175162"/>
              <a:chExt cx="706581" cy="70658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4918364" y="2202873"/>
                <a:ext cx="706581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5597240" y="2175162"/>
                <a:ext cx="13855" cy="706582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154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1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61667 -0.02871 " pathEditMode="relative" rAng="0" ptsTypes="AA">
                                      <p:cBhvr>
                                        <p:cTn id="30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33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 animBg="1"/>
      <p:bldP spid="20" grpId="0" animBg="1"/>
      <p:bldP spid="32" grpId="0"/>
      <p:bldP spid="34" grpId="0"/>
      <p:bldP spid="35" grpId="0"/>
      <p:bldP spid="36" grpId="0"/>
      <p:bldP spid="37" grpId="0"/>
      <p:bldP spid="38" grpId="0"/>
      <p:bldP spid="39" grpId="0"/>
      <p:bldP spid="42" grpId="0" animBg="1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913378" y="3175199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97497" y="56415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9009" y="2904379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8280" y="3012193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1746" y="4144211"/>
            <a:ext cx="6931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</a:t>
            </a:r>
            <a:r>
              <a:rPr lang="en-US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 ঘ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পরষ্পরের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5035124" y="2276836"/>
            <a:ext cx="1283846" cy="1505140"/>
          </a:xfrm>
          <a:prstGeom prst="arc">
            <a:avLst>
              <a:gd name="adj1" fmla="val 18061066"/>
              <a:gd name="adj2" fmla="val 59603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912403" y="1152039"/>
            <a:ext cx="9343" cy="2060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904588" y="1678766"/>
            <a:ext cx="2258262" cy="149643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19050667">
            <a:off x="4479602" y="2178935"/>
            <a:ext cx="1283846" cy="1505140"/>
          </a:xfrm>
          <a:prstGeom prst="arc">
            <a:avLst>
              <a:gd name="adj1" fmla="val 17810747"/>
              <a:gd name="adj2" fmla="val 107830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23580" y="106834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1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 animBg="1"/>
      <p:bldP spid="17" grpId="0" animBg="1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111305" y="3272048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9113414" y="1618728"/>
            <a:ext cx="11747" cy="16686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149236" y="123317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11152" y="3176892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40279" y="3212839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5124" y="4135671"/>
            <a:ext cx="6931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চ ঘ ঙ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পরষ্পরের সম্পূরক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c 7"/>
          <p:cNvSpPr/>
          <p:nvPr/>
        </p:nvSpPr>
        <p:spPr>
          <a:xfrm rot="20176182">
            <a:off x="8508111" y="2512021"/>
            <a:ext cx="1283846" cy="1505140"/>
          </a:xfrm>
          <a:prstGeom prst="arc">
            <a:avLst>
              <a:gd name="adj1" fmla="val 17520206"/>
              <a:gd name="adj2" fmla="val 148949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452787" y="3266767"/>
            <a:ext cx="3621463" cy="466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050306" y="1358821"/>
            <a:ext cx="12252" cy="189887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5860568">
            <a:off x="8449916" y="2215676"/>
            <a:ext cx="1283846" cy="1505140"/>
          </a:xfrm>
          <a:prstGeom prst="arc">
            <a:avLst>
              <a:gd name="adj1" fmla="val 15106789"/>
              <a:gd name="adj2" fmla="val 23248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58743" y="2150761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</a:rPr>
              <a:t>৯</a:t>
            </a:r>
            <a:r>
              <a:rPr lang="en-US" sz="6000" b="1" dirty="0" smtClean="0">
                <a:solidFill>
                  <a:srgbClr val="FF0000"/>
                </a:solidFill>
              </a:rPr>
              <a:t>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8820" y="2039461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</a:rPr>
              <a:t>৯</a:t>
            </a:r>
            <a:r>
              <a:rPr lang="en-US" sz="6000" b="1" dirty="0" smtClean="0">
                <a:solidFill>
                  <a:srgbClr val="FF0000"/>
                </a:solidFill>
              </a:rPr>
              <a:t>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20940" y="970227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48731" y="313191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84099" y="3145687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920178" y="1315515"/>
            <a:ext cx="25254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7184" y="1301659"/>
            <a:ext cx="3460705" cy="138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7325" y="1149261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1976" y="1121545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31080" y="112154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Arc 36"/>
          <p:cNvSpPr/>
          <p:nvPr/>
        </p:nvSpPr>
        <p:spPr>
          <a:xfrm>
            <a:off x="3271007" y="588150"/>
            <a:ext cx="1283846" cy="1454727"/>
          </a:xfrm>
          <a:prstGeom prst="arc">
            <a:avLst>
              <a:gd name="adj1" fmla="val 10845433"/>
              <a:gd name="adj2" fmla="val 2156731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62274" y="28770"/>
            <a:ext cx="2009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6000" b="1" dirty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43" name="Arc 42"/>
          <p:cNvSpPr/>
          <p:nvPr/>
        </p:nvSpPr>
        <p:spPr>
          <a:xfrm>
            <a:off x="8535589" y="2598428"/>
            <a:ext cx="1283846" cy="1454727"/>
          </a:xfrm>
          <a:prstGeom prst="arc">
            <a:avLst>
              <a:gd name="adj1" fmla="val 10845433"/>
              <a:gd name="adj2" fmla="val 2156731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37420" y="4196429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</a:rPr>
              <a:t>৯</a:t>
            </a:r>
            <a:r>
              <a:rPr lang="en-US" sz="6000" b="1" dirty="0" smtClean="0">
                <a:solidFill>
                  <a:srgbClr val="FF0000"/>
                </a:solidFill>
              </a:rPr>
              <a:t>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37420" y="3381568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</a:rPr>
              <a:t>৯</a:t>
            </a:r>
            <a:r>
              <a:rPr lang="en-US" sz="6000" b="1" dirty="0" smtClean="0">
                <a:solidFill>
                  <a:srgbClr val="FF0000"/>
                </a:solidFill>
              </a:rPr>
              <a:t>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95744" y="5043046"/>
            <a:ext cx="2022765" cy="1386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ross 46"/>
          <p:cNvSpPr/>
          <p:nvPr/>
        </p:nvSpPr>
        <p:spPr>
          <a:xfrm>
            <a:off x="734291" y="4397231"/>
            <a:ext cx="484909" cy="507278"/>
          </a:xfrm>
          <a:prstGeom prst="plus">
            <a:avLst>
              <a:gd name="adj" fmla="val 42143"/>
            </a:avLst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14400" y="5011290"/>
            <a:ext cx="1983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১৮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6000" b="1" dirty="0">
                <a:solidFill>
                  <a:srgbClr val="FF0000"/>
                </a:solidFill>
              </a:rPr>
              <a:t>°</a:t>
            </a:r>
          </a:p>
        </p:txBody>
      </p:sp>
    </p:spTree>
    <p:extLst>
      <p:ext uri="{BB962C8B-B14F-4D97-AF65-F5344CB8AC3E}">
        <p14:creationId xmlns:p14="http://schemas.microsoft.com/office/powerpoint/2010/main" val="271751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6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8" grpId="1" animBg="1"/>
      <p:bldP spid="11" grpId="0" animBg="1"/>
      <p:bldP spid="11" grpId="1" animBg="1"/>
      <p:bldP spid="12" grpId="0"/>
      <p:bldP spid="13" grpId="0"/>
      <p:bldP spid="14" grpId="0"/>
      <p:bldP spid="15" grpId="0"/>
      <p:bldP spid="16" grpId="0"/>
      <p:bldP spid="43" grpId="0" animBg="1"/>
      <p:bldP spid="43" grpId="1" animBg="1"/>
      <p:bldP spid="44" grpId="0"/>
      <p:bldP spid="45" grpId="0"/>
      <p:bldP spid="47" grpId="0" animBg="1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593271" y="692724"/>
            <a:ext cx="4655127" cy="329738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 flipV="1">
            <a:off x="1593271" y="692724"/>
            <a:ext cx="4655127" cy="329738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526728">
            <a:off x="3265791" y="1552867"/>
            <a:ext cx="1578461" cy="1505140"/>
          </a:xfrm>
          <a:prstGeom prst="arc">
            <a:avLst>
              <a:gd name="adj1" fmla="val 17810747"/>
              <a:gd name="adj2" fmla="val 107830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rot="12173210">
            <a:off x="2953292" y="1602699"/>
            <a:ext cx="1578461" cy="1505140"/>
          </a:xfrm>
          <a:prstGeom prst="arc">
            <a:avLst>
              <a:gd name="adj1" fmla="val 17810747"/>
              <a:gd name="adj2" fmla="val 107830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08848" y="35954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54331" y="3608558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65730" y="373403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74975" y="4921803"/>
            <a:ext cx="6931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 ঘ,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ঙ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পরষ্পরের বিপ্রতীপ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21586" y="3482274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99399" y="2244489"/>
            <a:ext cx="642869" cy="103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48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/>
      <p:bldP spid="27" grpId="0"/>
      <p:bldP spid="28" grpId="0"/>
      <p:bldP spid="29" grpId="0"/>
      <p:bldP spid="36" grpId="0"/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V="1">
            <a:off x="1593271" y="692724"/>
            <a:ext cx="4655127" cy="329738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593271" y="692724"/>
            <a:ext cx="4655127" cy="329738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7725710">
            <a:off x="3092198" y="1803275"/>
            <a:ext cx="1578461" cy="1505140"/>
          </a:xfrm>
          <a:prstGeom prst="arc">
            <a:avLst>
              <a:gd name="adj1" fmla="val 17810747"/>
              <a:gd name="adj2" fmla="val 107830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 rot="6869426">
            <a:off x="3162087" y="1401256"/>
            <a:ext cx="1578461" cy="1505140"/>
          </a:xfrm>
          <a:prstGeom prst="arc">
            <a:avLst>
              <a:gd name="adj1" fmla="val 17810747"/>
              <a:gd name="adj2" fmla="val 107830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8848" y="35954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54331" y="3608558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5730" y="373403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74975" y="4921803"/>
            <a:ext cx="6931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 গ,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 ঙ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পরষ্পরের বিপ্রতীপ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1586" y="3482274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85855" y="1881718"/>
            <a:ext cx="642869" cy="103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51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4975" y="5572973"/>
            <a:ext cx="6931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ত্রিভুজ।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249" y="124689"/>
            <a:ext cx="3117230" cy="124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249" y="512616"/>
            <a:ext cx="3117230" cy="1385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249" y="942106"/>
            <a:ext cx="3117230" cy="124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20145" y="5112333"/>
            <a:ext cx="3117230" cy="124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4458124">
            <a:off x="6165916" y="3790944"/>
            <a:ext cx="3117230" cy="1385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8142789">
            <a:off x="4607302" y="3797304"/>
            <a:ext cx="3117230" cy="124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5721" y="1683331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4468" y="4585018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85844" y="458501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" y="1317734"/>
            <a:ext cx="32834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88875" y="3447"/>
            <a:ext cx="77031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সীমাবদ্ধ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আকৃতিকে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ত্রিভুজ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73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4" grpId="0" animBg="1"/>
      <p:bldP spid="15" grpId="0" animBg="1"/>
      <p:bldP spid="16" grpId="0" animBg="1"/>
      <p:bldP spid="19" grpId="0"/>
      <p:bldP spid="20" grpId="0"/>
      <p:bldP spid="21" grpId="0"/>
      <p:bldP spid="24" grpId="0"/>
      <p:bldP spid="24" grpId="1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3505200" y="595745"/>
            <a:ext cx="1648691" cy="16902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6871855" y="1620982"/>
            <a:ext cx="3865418" cy="14408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011382" y="914400"/>
            <a:ext cx="886691" cy="3158836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 rot="16200000">
            <a:off x="4003964" y="2410691"/>
            <a:ext cx="2008909" cy="2327564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17339341">
            <a:off x="8971488" y="3532356"/>
            <a:ext cx="2770909" cy="1399309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172201" y="595745"/>
            <a:ext cx="3553690" cy="63731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rot="8099029">
            <a:off x="2489329" y="3077231"/>
            <a:ext cx="1828800" cy="203661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0975" y="5265052"/>
            <a:ext cx="4766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৭টি ত্রিভুজ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6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2409372" y="2235199"/>
            <a:ext cx="7881257" cy="37737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387600" y="2133599"/>
            <a:ext cx="188685" cy="203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0764" y="3294743"/>
            <a:ext cx="9033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5559" y="1117273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37812" y="1534227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1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91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4975" y="4921803"/>
            <a:ext cx="6931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745" y="554182"/>
            <a:ext cx="3117230" cy="124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745" y="942109"/>
            <a:ext cx="3117230" cy="1385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745" y="1371599"/>
            <a:ext cx="3117230" cy="124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20145" y="4461163"/>
            <a:ext cx="3117230" cy="124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4458124">
            <a:off x="6165916" y="3139774"/>
            <a:ext cx="3117230" cy="1385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8142789">
            <a:off x="4607302" y="3146134"/>
            <a:ext cx="3117230" cy="124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74975" y="332509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71564" y="277090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15721" y="1004453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4468" y="390614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85844" y="390614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Equal 5"/>
          <p:cNvSpPr/>
          <p:nvPr/>
        </p:nvSpPr>
        <p:spPr>
          <a:xfrm rot="16200000">
            <a:off x="6505805" y="4182257"/>
            <a:ext cx="886691" cy="734291"/>
          </a:xfrm>
          <a:prstGeom prst="mathEqual">
            <a:avLst>
              <a:gd name="adj1" fmla="val 10312"/>
              <a:gd name="adj2" fmla="val 23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2" name="Equal 21"/>
          <p:cNvSpPr/>
          <p:nvPr/>
        </p:nvSpPr>
        <p:spPr>
          <a:xfrm rot="1596622">
            <a:off x="5722571" y="2873495"/>
            <a:ext cx="886691" cy="734291"/>
          </a:xfrm>
          <a:prstGeom prst="mathEqual">
            <a:avLst>
              <a:gd name="adj1" fmla="val 10312"/>
              <a:gd name="adj2" fmla="val 23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" name="Equal 22"/>
          <p:cNvSpPr/>
          <p:nvPr/>
        </p:nvSpPr>
        <p:spPr>
          <a:xfrm rot="19856000">
            <a:off x="7301417" y="2873494"/>
            <a:ext cx="886691" cy="734291"/>
          </a:xfrm>
          <a:prstGeom prst="mathEqual">
            <a:avLst>
              <a:gd name="adj1" fmla="val 10312"/>
              <a:gd name="adj2" fmla="val 23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7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4" grpId="0" animBg="1"/>
      <p:bldP spid="15" grpId="0" animBg="1"/>
      <p:bldP spid="16" grpId="0" animBg="1"/>
      <p:bldP spid="19" grpId="0"/>
      <p:bldP spid="20" grpId="0"/>
      <p:bldP spid="21" grpId="0"/>
      <p:bldP spid="6" grpId="0" animBg="1"/>
      <p:bldP spid="6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7994" y="5351294"/>
            <a:ext cx="944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745" y="484909"/>
            <a:ext cx="3962400" cy="166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745" y="942109"/>
            <a:ext cx="3117230" cy="1385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745" y="1343890"/>
            <a:ext cx="3117230" cy="1524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66525" y="4495799"/>
            <a:ext cx="3934761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3804852">
            <a:off x="6412981" y="3344151"/>
            <a:ext cx="3117230" cy="1385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8661446">
            <a:off x="4443705" y="3366907"/>
            <a:ext cx="3117230" cy="1246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74975" y="332509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564" y="277090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09537" y="1196794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5283" y="3906138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38414" y="4064167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Equal 17"/>
          <p:cNvSpPr/>
          <p:nvPr/>
        </p:nvSpPr>
        <p:spPr>
          <a:xfrm rot="1596622">
            <a:off x="5722571" y="2873495"/>
            <a:ext cx="886691" cy="734291"/>
          </a:xfrm>
          <a:prstGeom prst="mathEqual">
            <a:avLst>
              <a:gd name="adj1" fmla="val 10312"/>
              <a:gd name="adj2" fmla="val 23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Equal 18"/>
          <p:cNvSpPr/>
          <p:nvPr/>
        </p:nvSpPr>
        <p:spPr>
          <a:xfrm rot="19856000">
            <a:off x="7301417" y="2873494"/>
            <a:ext cx="886691" cy="734291"/>
          </a:xfrm>
          <a:prstGeom prst="mathEqual">
            <a:avLst>
              <a:gd name="adj1" fmla="val 10312"/>
              <a:gd name="adj2" fmla="val 23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8" grpId="0" animBg="1"/>
      <p:bldP spid="18" grpId="1" animBg="1"/>
      <p:bldP spid="19" grpId="0" animBg="1"/>
      <p:bldP spid="19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7994" y="5351294"/>
            <a:ext cx="944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745" y="484909"/>
            <a:ext cx="6118374" cy="138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744" y="914397"/>
            <a:ext cx="4459699" cy="1792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745" y="1343890"/>
            <a:ext cx="2877301" cy="15240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2332" y="4529594"/>
            <a:ext cx="6104555" cy="130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2235773">
            <a:off x="6808395" y="3546114"/>
            <a:ext cx="4432059" cy="1696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8301025">
            <a:off x="4544244" y="3564066"/>
            <a:ext cx="2840409" cy="14642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67157" y="318654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564" y="277090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11497" y="162628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5046" y="4085405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71081" y="4085405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 rot="17938051">
            <a:off x="8208230" y="3083557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 rot="2652631">
            <a:off x="5594361" y="3164295"/>
            <a:ext cx="886691" cy="734291"/>
          </a:xfrm>
          <a:prstGeom prst="mathEqual">
            <a:avLst>
              <a:gd name="adj1" fmla="val 8629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7250505" y="4226091"/>
            <a:ext cx="886691" cy="734291"/>
          </a:xfrm>
          <a:prstGeom prst="mathEqual">
            <a:avLst>
              <a:gd name="adj1" fmla="val 15972"/>
              <a:gd name="adj2" fmla="val 19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7629749" y="4226091"/>
            <a:ext cx="886691" cy="734291"/>
          </a:xfrm>
          <a:prstGeom prst="mathEqual">
            <a:avLst>
              <a:gd name="adj1" fmla="val 6742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84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500"/>
                            </p:stCondLst>
                            <p:childTnLst>
                              <p:par>
                                <p:cTn id="23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8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2978" y="4270638"/>
            <a:ext cx="3795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013" y="69279"/>
            <a:ext cx="2877301" cy="1385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67" y="429504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013" y="858985"/>
            <a:ext cx="2877301" cy="1524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92886" y="3436712"/>
            <a:ext cx="2800242" cy="1398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10101665" y="2045259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7382713" y="2055638"/>
            <a:ext cx="2900570" cy="175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5586" y="-13473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8896" y="331888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45194" y="3318881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2832" y="1285752"/>
            <a:ext cx="2877301" cy="1385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47422" y="678876"/>
            <a:ext cx="2891169" cy="16912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45194" y="-5763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27" y="3725821"/>
            <a:ext cx="6577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 সরলরেখা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সীমাবদ্ধ আকৃতিকে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 বলে।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" y="1503476"/>
            <a:ext cx="32834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0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5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000"/>
                            </p:stCondLst>
                            <p:childTnLst>
                              <p:par>
                                <p:cTn id="1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8" grpId="0" animBg="1"/>
      <p:bldP spid="18" grpId="1" animBg="1"/>
      <p:bldP spid="19" grpId="0" animBg="1"/>
      <p:bldP spid="20" grpId="0"/>
      <p:bldP spid="21" grpId="0"/>
      <p:bldP spid="22" grpId="0"/>
      <p:bldP spid="2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3571114" y="2606868"/>
            <a:ext cx="5007097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71114" y="1000230"/>
            <a:ext cx="5007097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3607550" y="983174"/>
            <a:ext cx="2719" cy="162369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8558680" y="965200"/>
            <a:ext cx="13820" cy="1654516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-13153" y="3292587"/>
            <a:ext cx="1221173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আয়ত।  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271186" y="3271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817042" y="254813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452139" y="257275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096944" y="8288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052" y="4530683"/>
            <a:ext cx="121889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 কোণই সমকোণ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94" name="Group 293"/>
          <p:cNvGrpSpPr/>
          <p:nvPr/>
        </p:nvGrpSpPr>
        <p:grpSpPr>
          <a:xfrm>
            <a:off x="-35488" y="1034003"/>
            <a:ext cx="11970618" cy="1563486"/>
            <a:chOff x="-13153" y="2291021"/>
            <a:chExt cx="11970618" cy="1563486"/>
          </a:xfrm>
        </p:grpSpPr>
        <p:grpSp>
          <p:nvGrpSpPr>
            <p:cNvPr id="295" name="Group 294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98" name="Straight Connector 29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9" name="Group 29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19" name="Straight Connector 41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0" name="Straight Connector 41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Connector 42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Connector 42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Straight Connector 42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4" name="Straight Connector 42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" name="Straight Connector 42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Straight Connector 42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7" name="Straight Connector 42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Straight Connector 42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0" name="Group 29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09" name="Straight Connector 40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1" name="Group 30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99" name="Straight Connector 39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Connector 40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Connector 40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Straight Connector 40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7" name="Straight Connector 40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Straight Connector 40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2" name="Group 30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3" name="Group 30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4" name="Group 30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69" name="Straight Connector 36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5" name="Group 30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6" name="Group 30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Group 30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" name="Group 30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9" name="Straight Connector 30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3" name="TextBox 312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5" name="TextBox 314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6" name="TextBox 315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7" name="TextBox 316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8" name="TextBox 317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9" name="TextBox 318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0" name="TextBox 319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1" name="TextBox 320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2" name="TextBox 321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3" name="TextBox 322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4" name="TextBox 323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5" name="TextBox 324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6" name="TextBox 325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8" name="TextBox 327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96" name="TextBox 295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949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75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4" grpId="0"/>
      <p:bldP spid="155" grpId="0"/>
      <p:bldP spid="156" grpId="0"/>
      <p:bldP spid="157" grpId="0"/>
      <p:bldP spid="15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154989" y="83126"/>
            <a:ext cx="11856901" cy="6691743"/>
            <a:chOff x="154989" y="83126"/>
            <a:chExt cx="11856901" cy="6691743"/>
          </a:xfrm>
        </p:grpSpPr>
        <p:grpSp>
          <p:nvGrpSpPr>
            <p:cNvPr id="48" name="Group 47"/>
            <p:cNvGrpSpPr/>
            <p:nvPr/>
          </p:nvGrpSpPr>
          <p:grpSpPr>
            <a:xfrm>
              <a:off x="166253" y="83126"/>
              <a:ext cx="11845636" cy="6691743"/>
              <a:chOff x="124691" y="73819"/>
              <a:chExt cx="11619545" cy="67253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24691" y="110836"/>
                <a:ext cx="11619545" cy="6650182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528638" y="73819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944491" y="73819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59703" y="8810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775556" y="8810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190766" y="87023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606619" y="87023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021831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437684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853721" y="7446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269574" y="7446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684786" y="88757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100639" y="88757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515849" y="87672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931702" y="87672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346914" y="8767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762767" y="8767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176069" y="8810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91922" y="8810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8007134" y="8810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8422987" y="8810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8197" y="87021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9254050" y="87021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9669262" y="87024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0085115" y="87024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499464" y="87023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0914676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1330529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>
            <a:xfrm flipH="1">
              <a:off x="166253" y="543902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163437" y="97172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63437" y="143185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60621" y="1859674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66253" y="2318325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163437" y="2746146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163437" y="3206276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60621" y="3634097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60621" y="4056562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57805" y="448438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157805" y="494451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154989" y="5372334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154989" y="5815971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54989" y="6276101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997527" y="581891"/>
            <a:ext cx="1710244" cy="42949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008073" y="1481627"/>
            <a:ext cx="1707703" cy="8553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0345188" y="3200565"/>
            <a:ext cx="1260764" cy="12777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711179" y="3244045"/>
            <a:ext cx="2114109" cy="12777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629170" y="3643945"/>
            <a:ext cx="421103" cy="4501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727663" y="5432353"/>
            <a:ext cx="2122762" cy="8629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018978" y="2771070"/>
            <a:ext cx="1234065" cy="17355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022591" y="4985552"/>
            <a:ext cx="884273" cy="13084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219334" y="581891"/>
            <a:ext cx="1712048" cy="17475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353322" y="3202109"/>
            <a:ext cx="876947" cy="8520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199350" y="552777"/>
            <a:ext cx="2115504" cy="21885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691745" y="4527392"/>
            <a:ext cx="2494266" cy="17487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032" y="3224019"/>
            <a:ext cx="554182" cy="1731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0862" y="655397"/>
            <a:ext cx="1981200" cy="1288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0372" y="2979852"/>
            <a:ext cx="1510145" cy="13577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9935149" y="-205500"/>
            <a:ext cx="1160952" cy="24271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0633130">
            <a:off x="2828343" y="646824"/>
            <a:ext cx="2604655" cy="16902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20082000">
            <a:off x="4086891" y="2777503"/>
            <a:ext cx="1445724" cy="13993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4827598">
            <a:off x="9547456" y="1860607"/>
            <a:ext cx="1343891" cy="1948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5869279" y="437185"/>
            <a:ext cx="2715494" cy="1191489"/>
          </a:xfrm>
          <a:prstGeom prst="trapezoid">
            <a:avLst>
              <a:gd name="adj" fmla="val 6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6518859" y="2322036"/>
            <a:ext cx="1416334" cy="1315632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39054" y="3955992"/>
            <a:ext cx="47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৯টি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70216" y="5393550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 গ 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39491" y="3269668"/>
            <a:ext cx="3671454" cy="138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274135" y="651160"/>
            <a:ext cx="41564" cy="26046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294905" y="2576951"/>
            <a:ext cx="706581" cy="706582"/>
            <a:chOff x="4918364" y="2175162"/>
            <a:chExt cx="706581" cy="70658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918364" y="2202873"/>
              <a:ext cx="70658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597240" y="2175162"/>
              <a:ext cx="13855" cy="70658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140034" y="1537852"/>
            <a:ext cx="156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৯০°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92342" y="11733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40619" y="3214453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8074" y="3214453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1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6" grpId="0"/>
      <p:bldP spid="17" grpId="0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8144" y="4187512"/>
            <a:ext cx="38282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1" y="136365"/>
            <a:ext cx="4139631" cy="168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545" y="526482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691" y="955963"/>
            <a:ext cx="2877301" cy="15240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64300" y="3355677"/>
            <a:ext cx="4139953" cy="15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10267927" y="1962133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6302061" y="1972512"/>
            <a:ext cx="2900570" cy="175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34103" y="96975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8510" y="124686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34934" y="-217862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8244" y="3235754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72908" y="336045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11268110" y="1681864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7312325" y="1681864"/>
            <a:ext cx="886691" cy="734291"/>
          </a:xfrm>
          <a:prstGeom prst="mathEqual">
            <a:avLst>
              <a:gd name="adj1" fmla="val 18062"/>
              <a:gd name="adj2" fmla="val 18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9392681" y="3059113"/>
            <a:ext cx="886691" cy="743778"/>
          </a:xfrm>
          <a:prstGeom prst="mathEqual">
            <a:avLst>
              <a:gd name="adj1" fmla="val 8449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9342748" y="285074"/>
            <a:ext cx="886691" cy="843646"/>
          </a:xfrm>
          <a:prstGeom prst="mathEqual">
            <a:avLst>
              <a:gd name="adj1" fmla="val 6742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8510" y="1343044"/>
            <a:ext cx="4125812" cy="1782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64622" y="607048"/>
            <a:ext cx="4139631" cy="156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86764" y="-140764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264322" y="96975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2" y="4485216"/>
            <a:ext cx="6937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 কোণই সমকোণ তাকে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56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7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500"/>
                            </p:stCondLst>
                            <p:childTnLst>
                              <p:par>
                                <p:cTn id="287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1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7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3000"/>
                            </p:stCondLst>
                            <p:childTnLst>
                              <p:par>
                                <p:cTn id="291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1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3" dur="7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1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6" dur="7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/>
      <p:bldP spid="2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613262" y="800100"/>
            <a:ext cx="8063978" cy="277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6160" y="2793760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খ,  গ ঘ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রেখা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4478" y="1155797"/>
            <a:ext cx="542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0740" y="1123374"/>
            <a:ext cx="469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4478" y="325761"/>
            <a:ext cx="542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3031" y="295202"/>
            <a:ext cx="469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13262" y="1631205"/>
            <a:ext cx="8063978" cy="277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3758617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 বিপরীত বাহুগুলো সমান ও সমান্তরাল তবে </a:t>
            </a:r>
            <a:r>
              <a:rPr lang="bn-IN" sz="5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সন্নিহিত বাহুগুলো </a:t>
            </a:r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নয়।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" y="5601283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 বাহুগুলো সমান ও বিপরীত বাহুগুলো</a:t>
            </a:r>
            <a:r>
              <a:rPr lang="bn-IN" sz="5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8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3325090" y="658644"/>
            <a:ext cx="2962276" cy="586684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226091" y="291929"/>
            <a:ext cx="3002751" cy="5943186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 rot="17805771">
            <a:off x="-13154" y="2291022"/>
            <a:ext cx="11970618" cy="1563486"/>
            <a:chOff x="-13153" y="2291021"/>
            <a:chExt cx="11970618" cy="1563486"/>
          </a:xfrm>
        </p:grpSpPr>
        <p:grpSp>
          <p:nvGrpSpPr>
            <p:cNvPr id="14" name="Group 13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7252052" y="1033464"/>
                <a:ext cx="984773" cy="595750"/>
                <a:chOff x="664795" y="1033456"/>
                <a:chExt cx="984773" cy="595750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649568" y="1033456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161187" y="18383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776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2978" y="4270638"/>
            <a:ext cx="3795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745" y="69279"/>
            <a:ext cx="2877301" cy="1385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599" y="429504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745" y="858985"/>
            <a:ext cx="2877301" cy="1524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92886" y="3436712"/>
            <a:ext cx="2800242" cy="1398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10101665" y="2045259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7382713" y="2055638"/>
            <a:ext cx="2900570" cy="175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67157" y="-3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564" y="27708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15586" y="-13473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8896" y="331888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45194" y="3318881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11103831" y="1781231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8392977" y="1764990"/>
            <a:ext cx="886691" cy="734291"/>
          </a:xfrm>
          <a:prstGeom prst="mathEqual">
            <a:avLst>
              <a:gd name="adj1" fmla="val 18062"/>
              <a:gd name="adj2" fmla="val 1886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9890638" y="3145435"/>
            <a:ext cx="886691" cy="734291"/>
          </a:xfrm>
          <a:prstGeom prst="mathEqual">
            <a:avLst>
              <a:gd name="adj1" fmla="val 15972"/>
              <a:gd name="adj2" fmla="val 1930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9799901" y="396291"/>
            <a:ext cx="886691" cy="734291"/>
          </a:xfrm>
          <a:prstGeom prst="mathEqual">
            <a:avLst>
              <a:gd name="adj1" fmla="val 16176"/>
              <a:gd name="adj2" fmla="val 2264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564" y="1285752"/>
            <a:ext cx="2877301" cy="1385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47422" y="678876"/>
            <a:ext cx="2891169" cy="16912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45194" y="-5763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7127" y="3321433"/>
            <a:ext cx="5732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তাকে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8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2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7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500"/>
                            </p:stCondLst>
                            <p:childTnLst>
                              <p:par>
                                <p:cTn id="280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1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2" dur="7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000"/>
                            </p:stCondLst>
                            <p:childTnLst>
                              <p:par>
                                <p:cTn id="28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7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1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7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/>
      <p:bldP spid="2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8144" y="4187512"/>
            <a:ext cx="38282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1" y="136365"/>
            <a:ext cx="4139631" cy="168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545" y="526482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691" y="955963"/>
            <a:ext cx="2877301" cy="15240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64300" y="3355677"/>
            <a:ext cx="4139953" cy="15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10267927" y="1962133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6302061" y="1972512"/>
            <a:ext cx="2900570" cy="175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34103" y="96975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8510" y="124686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34934" y="-217862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8244" y="3235754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72908" y="336045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11268110" y="1681864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7312325" y="1681864"/>
            <a:ext cx="886691" cy="734291"/>
          </a:xfrm>
          <a:prstGeom prst="mathEqual">
            <a:avLst>
              <a:gd name="adj1" fmla="val 18062"/>
              <a:gd name="adj2" fmla="val 18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9392681" y="3059113"/>
            <a:ext cx="886691" cy="743778"/>
          </a:xfrm>
          <a:prstGeom prst="mathEqual">
            <a:avLst>
              <a:gd name="adj1" fmla="val 8449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9342748" y="285074"/>
            <a:ext cx="886691" cy="843646"/>
          </a:xfrm>
          <a:prstGeom prst="mathEqual">
            <a:avLst>
              <a:gd name="adj1" fmla="val 6742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8510" y="1343044"/>
            <a:ext cx="4125812" cy="1782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64622" y="607048"/>
            <a:ext cx="4139631" cy="156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86764" y="-140764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264322" y="96975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2" y="1811286"/>
            <a:ext cx="6937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বাহুদ্বয়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৯০ডিগ্রী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বাহুগুলি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4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7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500"/>
                            </p:stCondLst>
                            <p:childTnLst>
                              <p:par>
                                <p:cTn id="287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1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7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3000"/>
                            </p:stCondLst>
                            <p:childTnLst>
                              <p:par>
                                <p:cTn id="291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1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3" dur="7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1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6" dur="7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/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2978" y="4270638"/>
            <a:ext cx="3795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745" y="69279"/>
            <a:ext cx="2877301" cy="1385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599" y="429504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745" y="858985"/>
            <a:ext cx="2877301" cy="1524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92886" y="3436712"/>
            <a:ext cx="2800242" cy="1398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10101665" y="2045259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7382713" y="2055638"/>
            <a:ext cx="2900570" cy="175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67157" y="-3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564" y="27708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15586" y="-13473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8896" y="331888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45194" y="3318881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11103831" y="1781231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8392977" y="1764990"/>
            <a:ext cx="886691" cy="734291"/>
          </a:xfrm>
          <a:prstGeom prst="mathEqual">
            <a:avLst>
              <a:gd name="adj1" fmla="val 18062"/>
              <a:gd name="adj2" fmla="val 1886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9890638" y="3145435"/>
            <a:ext cx="886691" cy="734291"/>
          </a:xfrm>
          <a:prstGeom prst="mathEqual">
            <a:avLst>
              <a:gd name="adj1" fmla="val 15972"/>
              <a:gd name="adj2" fmla="val 1930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9799901" y="396291"/>
            <a:ext cx="886691" cy="734291"/>
          </a:xfrm>
          <a:prstGeom prst="mathEqual">
            <a:avLst>
              <a:gd name="adj1" fmla="val 16176"/>
              <a:gd name="adj2" fmla="val 2264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564" y="1285752"/>
            <a:ext cx="2877301" cy="1385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47422" y="678876"/>
            <a:ext cx="2891169" cy="16912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45194" y="-5763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52" y="1811286"/>
            <a:ext cx="7402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৯০ডিগ্রী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5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2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7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500"/>
                            </p:stCondLst>
                            <p:childTnLst>
                              <p:par>
                                <p:cTn id="280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1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2" dur="7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000"/>
                            </p:stCondLst>
                            <p:childTnLst>
                              <p:par>
                                <p:cTn id="28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7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1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7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8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9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1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3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5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/>
      <p:bldP spid="2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154989" y="83126"/>
            <a:ext cx="11856901" cy="6691743"/>
            <a:chOff x="154989" y="83126"/>
            <a:chExt cx="11856901" cy="6691743"/>
          </a:xfrm>
        </p:grpSpPr>
        <p:grpSp>
          <p:nvGrpSpPr>
            <p:cNvPr id="48" name="Group 47"/>
            <p:cNvGrpSpPr/>
            <p:nvPr/>
          </p:nvGrpSpPr>
          <p:grpSpPr>
            <a:xfrm>
              <a:off x="166253" y="83126"/>
              <a:ext cx="11845636" cy="6691743"/>
              <a:chOff x="124691" y="73819"/>
              <a:chExt cx="11619545" cy="67253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24691" y="110836"/>
                <a:ext cx="11619545" cy="6650182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528638" y="73819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944491" y="73819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59703" y="8810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775556" y="8810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190766" y="87023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606619" y="87023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021831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437684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853721" y="7446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269574" y="7446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684786" y="88757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100639" y="88757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515849" y="87672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931702" y="87672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346914" y="8767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762767" y="8767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176069" y="8810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91922" y="8810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8007134" y="8810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8422987" y="8810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8197" y="87021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9254050" y="87021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9669262" y="87024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0085115" y="87024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499464" y="87023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0914676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1330529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>
            <a:xfrm flipH="1">
              <a:off x="166253" y="543902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163437" y="97172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63437" y="143185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60621" y="1859674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66253" y="2318325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163437" y="2746146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163437" y="3206276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60621" y="3634097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60621" y="4056562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57805" y="448438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157805" y="494451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154989" y="5372334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154989" y="5815971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54989" y="6276101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arallelogram 2"/>
          <p:cNvSpPr/>
          <p:nvPr/>
        </p:nvSpPr>
        <p:spPr>
          <a:xfrm>
            <a:off x="1025231" y="562066"/>
            <a:ext cx="2487954" cy="905973"/>
          </a:xfrm>
          <a:prstGeom prst="parallelogram">
            <a:avLst>
              <a:gd name="adj" fmla="val 4684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0" name="Parallelogram 69"/>
          <p:cNvSpPr/>
          <p:nvPr/>
        </p:nvSpPr>
        <p:spPr>
          <a:xfrm>
            <a:off x="3549779" y="561995"/>
            <a:ext cx="1685799" cy="905973"/>
          </a:xfrm>
          <a:prstGeom prst="parallelogram">
            <a:avLst>
              <a:gd name="adj" fmla="val 4684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Parallelogram 74"/>
          <p:cNvSpPr/>
          <p:nvPr/>
        </p:nvSpPr>
        <p:spPr>
          <a:xfrm>
            <a:off x="3142545" y="1893106"/>
            <a:ext cx="2487954" cy="1311214"/>
          </a:xfrm>
          <a:prstGeom prst="parallelogram">
            <a:avLst>
              <a:gd name="adj" fmla="val 3099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Parallelogram 75"/>
          <p:cNvSpPr/>
          <p:nvPr/>
        </p:nvSpPr>
        <p:spPr>
          <a:xfrm>
            <a:off x="1055651" y="4980699"/>
            <a:ext cx="2055561" cy="1311214"/>
          </a:xfrm>
          <a:prstGeom prst="parallelogram">
            <a:avLst>
              <a:gd name="adj" fmla="val 3099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Parallelogram 76"/>
          <p:cNvSpPr/>
          <p:nvPr/>
        </p:nvSpPr>
        <p:spPr>
          <a:xfrm>
            <a:off x="7790918" y="978198"/>
            <a:ext cx="1288719" cy="905973"/>
          </a:xfrm>
          <a:prstGeom prst="parallelogram">
            <a:avLst>
              <a:gd name="adj" fmla="val 4684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Parallelogram 77"/>
          <p:cNvSpPr/>
          <p:nvPr/>
        </p:nvSpPr>
        <p:spPr>
          <a:xfrm>
            <a:off x="584468" y="1892701"/>
            <a:ext cx="2096743" cy="1323718"/>
          </a:xfrm>
          <a:prstGeom prst="parallelogram">
            <a:avLst>
              <a:gd name="adj" fmla="val 3323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Parallelogram 78"/>
          <p:cNvSpPr/>
          <p:nvPr/>
        </p:nvSpPr>
        <p:spPr>
          <a:xfrm>
            <a:off x="10732099" y="1437209"/>
            <a:ext cx="428458" cy="432541"/>
          </a:xfrm>
          <a:prstGeom prst="parallelogram">
            <a:avLst>
              <a:gd name="adj" fmla="val 1245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Parallelogram 79"/>
          <p:cNvSpPr/>
          <p:nvPr/>
        </p:nvSpPr>
        <p:spPr>
          <a:xfrm>
            <a:off x="2756511" y="3678370"/>
            <a:ext cx="2055561" cy="413493"/>
          </a:xfrm>
          <a:prstGeom prst="parallelogram">
            <a:avLst>
              <a:gd name="adj" fmla="val 9377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Parallelogram 80"/>
          <p:cNvSpPr/>
          <p:nvPr/>
        </p:nvSpPr>
        <p:spPr>
          <a:xfrm>
            <a:off x="8217025" y="2314748"/>
            <a:ext cx="2094465" cy="1762184"/>
          </a:xfrm>
          <a:prstGeom prst="parallelogram">
            <a:avLst>
              <a:gd name="adj" fmla="val 2455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Parallelogram 90"/>
          <p:cNvSpPr/>
          <p:nvPr/>
        </p:nvSpPr>
        <p:spPr>
          <a:xfrm>
            <a:off x="9921009" y="3626009"/>
            <a:ext cx="2114829" cy="1338830"/>
          </a:xfrm>
          <a:prstGeom prst="parallelogram">
            <a:avLst>
              <a:gd name="adj" fmla="val 6378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Parallelogram 91"/>
          <p:cNvSpPr/>
          <p:nvPr/>
        </p:nvSpPr>
        <p:spPr>
          <a:xfrm>
            <a:off x="177042" y="3664927"/>
            <a:ext cx="2114829" cy="1315772"/>
          </a:xfrm>
          <a:prstGeom prst="parallelogram">
            <a:avLst>
              <a:gd name="adj" fmla="val 958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Parallelogram 92"/>
          <p:cNvSpPr/>
          <p:nvPr/>
        </p:nvSpPr>
        <p:spPr>
          <a:xfrm>
            <a:off x="6931959" y="4522932"/>
            <a:ext cx="2560594" cy="2196004"/>
          </a:xfrm>
          <a:prstGeom prst="parallelogram">
            <a:avLst>
              <a:gd name="adj" fmla="val 2013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613262" y="800100"/>
            <a:ext cx="8063978" cy="277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6160" y="2793760"/>
            <a:ext cx="969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 ক খ,  গ ঘ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রেখা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4478" y="1155797"/>
            <a:ext cx="542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0740" y="1123374"/>
            <a:ext cx="469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4478" y="325761"/>
            <a:ext cx="542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3031" y="295202"/>
            <a:ext cx="469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13262" y="1631205"/>
            <a:ext cx="8063978" cy="277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57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0" y="4215214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সামান্তরিক। 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1" y="94797"/>
            <a:ext cx="4139631" cy="1684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545" y="540332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691" y="969813"/>
            <a:ext cx="2877301" cy="1524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6095" y="2828685"/>
            <a:ext cx="4139953" cy="1506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8582231">
            <a:off x="9685743" y="1755536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7779557">
            <a:off x="5674052" y="1734265"/>
            <a:ext cx="2900570" cy="175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034103" y="13847"/>
            <a:ext cx="1111" cy="1620980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691" y="13847"/>
            <a:ext cx="13819" cy="1607126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81296" y="-190162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62216" y="2225501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92247" y="2506535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 rot="2688528">
            <a:off x="10702704" y="1514755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 rot="2388990">
            <a:off x="6722556" y="1350386"/>
            <a:ext cx="886691" cy="734291"/>
          </a:xfrm>
          <a:prstGeom prst="mathEqual">
            <a:avLst>
              <a:gd name="adj1" fmla="val 18062"/>
              <a:gd name="adj2" fmla="val 1886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8286619" y="2461847"/>
            <a:ext cx="886691" cy="743778"/>
          </a:xfrm>
          <a:prstGeom prst="mathEqual">
            <a:avLst>
              <a:gd name="adj1" fmla="val 8449"/>
              <a:gd name="adj2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9058338" y="255992"/>
            <a:ext cx="886691" cy="843646"/>
          </a:xfrm>
          <a:prstGeom prst="mathEqual">
            <a:avLst>
              <a:gd name="adj1" fmla="val 6742"/>
              <a:gd name="adj2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8510" y="1356894"/>
            <a:ext cx="4125812" cy="1782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83273" y="648605"/>
            <a:ext cx="4139631" cy="156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625810" y="-174025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264322" y="-8"/>
            <a:ext cx="0" cy="1620980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1" y="3682811"/>
            <a:ext cx="747824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5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দুইজোড়া</a:t>
            </a:r>
            <a:r>
              <a:rPr lang="en-US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 পরষ্পর </a:t>
            </a:r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35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000"/>
                            </p:stCondLst>
                            <p:childTnLst>
                              <p:par>
                                <p:cTn id="291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500"/>
                            </p:stCondLst>
                            <p:childTnLst>
                              <p:par>
                                <p:cTn id="295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/>
      <p:bldP spid="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594840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বিপরীত কোণগুলো সমান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389497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বিপরীত বাহুগুলো সমান ও সমান্তরাল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130" y="4820063"/>
            <a:ext cx="8147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 এক ধরনের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1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72403" y="4173658"/>
            <a:ext cx="51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 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745" y="138550"/>
            <a:ext cx="2877301" cy="138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599" y="498775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745" y="928256"/>
            <a:ext cx="2877301" cy="15240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81505" y="3173474"/>
            <a:ext cx="2800242" cy="139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7998881">
            <a:off x="9824576" y="1988789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7209013">
            <a:off x="7064061" y="1958658"/>
            <a:ext cx="2900570" cy="175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67157" y="96976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564" y="110832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38499" y="-23171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4595" y="3179036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68107" y="3221901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 rot="1956065">
            <a:off x="10826744" y="1684251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 rot="1885309">
            <a:off x="8165419" y="1480431"/>
            <a:ext cx="886691" cy="734291"/>
          </a:xfrm>
          <a:prstGeom prst="mathEqual">
            <a:avLst>
              <a:gd name="adj1" fmla="val 18062"/>
              <a:gd name="adj2" fmla="val 18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8989765" y="2876270"/>
            <a:ext cx="886691" cy="734291"/>
          </a:xfrm>
          <a:prstGeom prst="mathEqual">
            <a:avLst>
              <a:gd name="adj1" fmla="val 15972"/>
              <a:gd name="adj2" fmla="val 19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10005308" y="429413"/>
            <a:ext cx="886691" cy="734291"/>
          </a:xfrm>
          <a:prstGeom prst="mathEqual">
            <a:avLst>
              <a:gd name="adj1" fmla="val 16176"/>
              <a:gd name="adj2" fmla="val 226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564" y="1355023"/>
            <a:ext cx="2877301" cy="1385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77119" y="699385"/>
            <a:ext cx="2891169" cy="16912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268107" y="-15461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53" y="2211337"/>
            <a:ext cx="6944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দৈর্ঘ্য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9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000"/>
                            </p:stCondLst>
                            <p:childTnLst>
                              <p:par>
                                <p:cTn id="280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2500"/>
                            </p:stCondLst>
                            <p:childTnLst>
                              <p:par>
                                <p:cTn id="28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/>
      <p:bldP spid="2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2" y="3703199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রম্বসের বিপরীত </a:t>
            </a:r>
            <a:r>
              <a:rPr lang="bn-IN" sz="5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কোণগুলো</a:t>
            </a:r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সমান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" y="2622554"/>
            <a:ext cx="12192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রম্বসের বাহুগুলো সমান ও বিপরীত বাহুগুলো</a:t>
            </a:r>
            <a:r>
              <a:rPr lang="bn-IN" sz="5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endParaRPr lang="en-US" sz="5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30" y="4820063"/>
            <a:ext cx="5416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এক ধরনের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62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72403" y="4173658"/>
            <a:ext cx="51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 ।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745" y="138550"/>
            <a:ext cx="2877301" cy="138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599" y="498775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745" y="928256"/>
            <a:ext cx="2877301" cy="15240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81505" y="3173474"/>
            <a:ext cx="2800242" cy="139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7998881">
            <a:off x="9824576" y="1988789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7209013">
            <a:off x="7064061" y="1958658"/>
            <a:ext cx="2900570" cy="175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267157" y="96976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564" y="110832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38499" y="-23171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81809" y="322190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68107" y="3221901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 rot="1956065">
            <a:off x="10826744" y="1684251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 rot="1885309">
            <a:off x="8165419" y="1480431"/>
            <a:ext cx="886691" cy="734291"/>
          </a:xfrm>
          <a:prstGeom prst="mathEqual">
            <a:avLst>
              <a:gd name="adj1" fmla="val 18062"/>
              <a:gd name="adj2" fmla="val 18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8989765" y="2876270"/>
            <a:ext cx="886691" cy="734291"/>
          </a:xfrm>
          <a:prstGeom prst="mathEqual">
            <a:avLst>
              <a:gd name="adj1" fmla="val 15972"/>
              <a:gd name="adj2" fmla="val 19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10005308" y="429413"/>
            <a:ext cx="886691" cy="734291"/>
          </a:xfrm>
          <a:prstGeom prst="mathEqual">
            <a:avLst>
              <a:gd name="adj1" fmla="val 16176"/>
              <a:gd name="adj2" fmla="val 226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564" y="1355023"/>
            <a:ext cx="2877301" cy="1385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77119" y="699385"/>
            <a:ext cx="2891169" cy="16912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268107" y="-15461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52" y="1811286"/>
            <a:ext cx="75515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৯০ডিগ্রী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8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000"/>
                            </p:stCondLst>
                            <p:childTnLst>
                              <p:par>
                                <p:cTn id="280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2500"/>
                            </p:stCondLst>
                            <p:childTnLst>
                              <p:par>
                                <p:cTn id="28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3325090" y="2461106"/>
            <a:ext cx="2962276" cy="226192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8063345" y="2461106"/>
            <a:ext cx="626382" cy="263094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81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0" y="4215214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সামান্তরিক। 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1" y="94797"/>
            <a:ext cx="4139631" cy="1684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545" y="540332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691" y="969813"/>
            <a:ext cx="2877301" cy="1524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6095" y="2828685"/>
            <a:ext cx="4139953" cy="1506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8582231">
            <a:off x="9685743" y="1755536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7779557">
            <a:off x="5674052" y="1734265"/>
            <a:ext cx="2900570" cy="175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034103" y="13847"/>
            <a:ext cx="1111" cy="1620980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691" y="13847"/>
            <a:ext cx="13819" cy="1607126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81296" y="-190162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62216" y="2225501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92247" y="2506535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 rot="2688528">
            <a:off x="10702704" y="1514755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 rot="2388990">
            <a:off x="6722556" y="1350386"/>
            <a:ext cx="886691" cy="734291"/>
          </a:xfrm>
          <a:prstGeom prst="mathEqual">
            <a:avLst>
              <a:gd name="adj1" fmla="val 18062"/>
              <a:gd name="adj2" fmla="val 1886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8286619" y="2461847"/>
            <a:ext cx="886691" cy="743778"/>
          </a:xfrm>
          <a:prstGeom prst="mathEqual">
            <a:avLst>
              <a:gd name="adj1" fmla="val 8449"/>
              <a:gd name="adj2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9058338" y="255992"/>
            <a:ext cx="886691" cy="843646"/>
          </a:xfrm>
          <a:prstGeom prst="mathEqual">
            <a:avLst>
              <a:gd name="adj1" fmla="val 6742"/>
              <a:gd name="adj2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8510" y="1356894"/>
            <a:ext cx="4125812" cy="1782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83273" y="648605"/>
            <a:ext cx="4139631" cy="156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625810" y="-174025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264322" y="-8"/>
            <a:ext cx="0" cy="1620980"/>
          </a:xfrm>
          <a:prstGeom prst="line">
            <a:avLst/>
          </a:prstGeom>
          <a:ln w="571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51" y="2934661"/>
            <a:ext cx="74782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5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বাহুদ্বয়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কোণই</a:t>
            </a:r>
            <a:r>
              <a:rPr lang="en-US" sz="5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5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৯০ডিগ্রী </a:t>
            </a:r>
            <a:r>
              <a:rPr lang="en-US" sz="5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বাহুগুলি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9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000"/>
                            </p:stCondLst>
                            <p:childTnLst>
                              <p:par>
                                <p:cTn id="291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500"/>
                            </p:stCondLst>
                            <p:childTnLst>
                              <p:par>
                                <p:cTn id="295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/>
      <p:bldP spid="2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154989" y="83126"/>
            <a:ext cx="11856901" cy="6691743"/>
            <a:chOff x="154989" y="83126"/>
            <a:chExt cx="11856901" cy="6691743"/>
          </a:xfrm>
        </p:grpSpPr>
        <p:grpSp>
          <p:nvGrpSpPr>
            <p:cNvPr id="48" name="Group 47"/>
            <p:cNvGrpSpPr/>
            <p:nvPr/>
          </p:nvGrpSpPr>
          <p:grpSpPr>
            <a:xfrm>
              <a:off x="166253" y="83126"/>
              <a:ext cx="11845636" cy="6691743"/>
              <a:chOff x="124691" y="73819"/>
              <a:chExt cx="11619545" cy="67253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24691" y="110836"/>
                <a:ext cx="11619545" cy="6650182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528638" y="73819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944491" y="73819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59703" y="8810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775556" y="8810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190766" y="87023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606619" y="87023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021831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437684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853721" y="7446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269574" y="74468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684786" y="88757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100639" y="88757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515849" y="87672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931702" y="87672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346914" y="8767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762767" y="8767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176069" y="8810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91922" y="88105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8007134" y="8810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8422987" y="8810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8197" y="87021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9254050" y="87021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9669262" y="87024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0085115" y="87024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499464" y="87023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0914676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1330529" y="87026"/>
                <a:ext cx="11906" cy="6710362"/>
              </a:xfrm>
              <a:prstGeom prst="line">
                <a:avLst/>
              </a:prstGeom>
              <a:ln w="31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>
            <a:xfrm flipH="1">
              <a:off x="166253" y="543902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163437" y="97172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63437" y="143185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60621" y="1859674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66253" y="2318325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163437" y="2746146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163437" y="3206276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60621" y="3634097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60621" y="4056562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57805" y="448438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157805" y="4944513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154989" y="5372334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154989" y="5815971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54989" y="6276101"/>
              <a:ext cx="11845637" cy="36186"/>
            </a:xfrm>
            <a:prstGeom prst="line">
              <a:avLst/>
            </a:prstGeom>
            <a:ln w="31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arallelogram 2"/>
          <p:cNvSpPr/>
          <p:nvPr/>
        </p:nvSpPr>
        <p:spPr>
          <a:xfrm>
            <a:off x="1025231" y="562066"/>
            <a:ext cx="2487954" cy="905973"/>
          </a:xfrm>
          <a:prstGeom prst="parallelogram">
            <a:avLst>
              <a:gd name="adj" fmla="val 4684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0" name="Parallelogram 69"/>
          <p:cNvSpPr/>
          <p:nvPr/>
        </p:nvSpPr>
        <p:spPr>
          <a:xfrm>
            <a:off x="3949629" y="561996"/>
            <a:ext cx="1313659" cy="875214"/>
          </a:xfrm>
          <a:prstGeom prst="parallelogram">
            <a:avLst>
              <a:gd name="adj" fmla="val 4684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Parallelogram 74"/>
          <p:cNvSpPr/>
          <p:nvPr/>
        </p:nvSpPr>
        <p:spPr>
          <a:xfrm>
            <a:off x="5680081" y="562037"/>
            <a:ext cx="2528058" cy="1311214"/>
          </a:xfrm>
          <a:prstGeom prst="parallelogram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Parallelogram 75"/>
          <p:cNvSpPr/>
          <p:nvPr/>
        </p:nvSpPr>
        <p:spPr>
          <a:xfrm>
            <a:off x="8649418" y="549414"/>
            <a:ext cx="1267079" cy="1311214"/>
          </a:xfrm>
          <a:prstGeom prst="parallelogram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2293116" y="3242462"/>
            <a:ext cx="4242020" cy="1738237"/>
          </a:xfrm>
          <a:prstGeom prst="trapezoid">
            <a:avLst>
              <a:gd name="adj" fmla="val 4891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24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00489" y="4021252"/>
            <a:ext cx="50980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ট্রাপিজিয়াম। 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1" y="94801"/>
            <a:ext cx="4139631" cy="168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691" y="876339"/>
            <a:ext cx="2863447" cy="16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330" y="440001"/>
            <a:ext cx="3643745" cy="18189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00491" y="3055404"/>
            <a:ext cx="4880728" cy="217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5058793">
            <a:off x="10008919" y="1786614"/>
            <a:ext cx="2887059" cy="1820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7779557">
            <a:off x="6546283" y="1769296"/>
            <a:ext cx="3465824" cy="18892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8510" y="83122"/>
            <a:ext cx="0" cy="145472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75998" y="-202787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89709" y="3117713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66286" y="3205028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Equal 13"/>
          <p:cNvSpPr/>
          <p:nvPr/>
        </p:nvSpPr>
        <p:spPr>
          <a:xfrm rot="20376481">
            <a:off x="11009102" y="1570063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 rot="2245303">
            <a:off x="8011038" y="1184129"/>
            <a:ext cx="886691" cy="734291"/>
          </a:xfrm>
          <a:prstGeom prst="mathEqual">
            <a:avLst>
              <a:gd name="adj1" fmla="val 18062"/>
              <a:gd name="adj2" fmla="val 18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5400000">
            <a:off x="9359049" y="2754828"/>
            <a:ext cx="886691" cy="743778"/>
          </a:xfrm>
          <a:prstGeom prst="mathEqual">
            <a:avLst>
              <a:gd name="adj1" fmla="val 8449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5400000">
            <a:off x="9740359" y="188098"/>
            <a:ext cx="886691" cy="843646"/>
          </a:xfrm>
          <a:prstGeom prst="mathEqual">
            <a:avLst>
              <a:gd name="adj1" fmla="val 6742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3408" y="1296185"/>
            <a:ext cx="1772019" cy="2109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88275" y="466852"/>
            <a:ext cx="1772019" cy="19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987878" y="-202787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22" name="Equal 21"/>
          <p:cNvSpPr/>
          <p:nvPr/>
        </p:nvSpPr>
        <p:spPr>
          <a:xfrm rot="5400000">
            <a:off x="9795037" y="2748650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" name="Equal 22"/>
          <p:cNvSpPr/>
          <p:nvPr/>
        </p:nvSpPr>
        <p:spPr>
          <a:xfrm rot="2359747">
            <a:off x="7679778" y="1611859"/>
            <a:ext cx="886691" cy="734291"/>
          </a:xfrm>
          <a:prstGeom prst="mathEqual">
            <a:avLst>
              <a:gd name="adj1" fmla="val 16532"/>
              <a:gd name="adj2" fmla="val 19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52" y="2573291"/>
            <a:ext cx="64554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5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একজোড়া </a:t>
            </a:r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</a:t>
            </a:r>
            <a:r>
              <a:rPr lang="bn-IN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ন্তরাল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অসমান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42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000"/>
                            </p:stCondLst>
                            <p:childTnLst>
                              <p:par>
                                <p:cTn id="219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000"/>
                            </p:stCondLst>
                            <p:childTnLst>
                              <p:par>
                                <p:cTn id="273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7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000"/>
                            </p:stCondLst>
                            <p:childTnLst>
                              <p:par>
                                <p:cTn id="302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2000"/>
                            </p:stCondLst>
                            <p:childTnLst>
                              <p:par>
                                <p:cTn id="32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6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/>
      <p:bldP spid="22" grpId="0" animBg="1"/>
      <p:bldP spid="22" grpId="1" animBg="1"/>
      <p:bldP spid="23" grpId="0" animBg="1"/>
      <p:bldP spid="23" grpId="1" animBg="1"/>
      <p:bldP spid="4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212" y="471488"/>
            <a:ext cx="6243637" cy="2771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57212" y="471488"/>
            <a:ext cx="6243637" cy="27717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7212" y="471488"/>
            <a:ext cx="6243637" cy="27717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351626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শীর্ষবিন্দুর সংযোগ রেখাকে কর্ণ </a:t>
            </a:r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5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760" y="447037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১টি </a:t>
            </a:r>
            <a:r>
              <a:rPr lang="en-US" sz="5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কর্ণ থাকে কিন্তু ত্রিভুজের কর্ণ নেই</a:t>
            </a:r>
            <a:endParaRPr lang="en-US" sz="5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0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71650" y="914401"/>
            <a:ext cx="4319590" cy="23288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7212" y="914402"/>
            <a:ext cx="6743701" cy="232886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351626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কর্ণদুটি পরষ্পরের মধ্যবিন্দুতে মিলিত হয়</a:t>
            </a:r>
            <a:endParaRPr lang="en-US" sz="5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Parallelogram 2"/>
          <p:cNvSpPr/>
          <p:nvPr/>
        </p:nvSpPr>
        <p:spPr>
          <a:xfrm>
            <a:off x="557212" y="914401"/>
            <a:ext cx="6743701" cy="2328862"/>
          </a:xfrm>
          <a:prstGeom prst="parallelogram">
            <a:avLst>
              <a:gd name="adj" fmla="val 5291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 rot="4332561">
            <a:off x="1961734" y="2246009"/>
            <a:ext cx="886691" cy="734291"/>
          </a:xfrm>
          <a:prstGeom prst="mathEqual">
            <a:avLst>
              <a:gd name="adj1" fmla="val 9121"/>
              <a:gd name="adj2" fmla="val 18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 rot="4332561">
            <a:off x="5162845" y="1177364"/>
            <a:ext cx="886691" cy="734291"/>
          </a:xfrm>
          <a:prstGeom prst="mathEqual">
            <a:avLst>
              <a:gd name="adj1" fmla="val 9121"/>
              <a:gd name="adj2" fmla="val 18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8041745">
            <a:off x="2543429" y="1169599"/>
            <a:ext cx="576800" cy="604126"/>
          </a:xfrm>
          <a:prstGeom prst="mathEqual">
            <a:avLst>
              <a:gd name="adj1" fmla="val 7536"/>
              <a:gd name="adj2" fmla="val 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8041745">
            <a:off x="4702274" y="2344574"/>
            <a:ext cx="589086" cy="645505"/>
          </a:xfrm>
          <a:prstGeom prst="mathEqual">
            <a:avLst>
              <a:gd name="adj1" fmla="val 7536"/>
              <a:gd name="adj2" fmla="val 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71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8716720" y="562638"/>
            <a:ext cx="288506" cy="258582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</p:cNvCxnSpPr>
          <p:nvPr/>
        </p:nvCxnSpPr>
        <p:spPr>
          <a:xfrm flipV="1">
            <a:off x="6787824" y="1633120"/>
            <a:ext cx="4120019" cy="45373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3516266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রম্বসের কর্ণদুটি পরষ্পরের মধ্যবিন্দুতে মিলিত হয় এবং একে অপরের উপর লম্ব হয়।</a:t>
            </a:r>
            <a:endParaRPr lang="en-US" sz="5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Equal 11"/>
          <p:cNvSpPr/>
          <p:nvPr/>
        </p:nvSpPr>
        <p:spPr>
          <a:xfrm rot="4942544">
            <a:off x="7602791" y="1572594"/>
            <a:ext cx="886691" cy="734291"/>
          </a:xfrm>
          <a:prstGeom prst="mathEqual">
            <a:avLst>
              <a:gd name="adj1" fmla="val 9121"/>
              <a:gd name="adj2" fmla="val 18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 rot="4951647">
            <a:off x="9372229" y="1387497"/>
            <a:ext cx="886691" cy="734291"/>
          </a:xfrm>
          <a:prstGeom prst="mathEqual">
            <a:avLst>
              <a:gd name="adj1" fmla="val 9121"/>
              <a:gd name="adj2" fmla="val 18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" name="Equal 15"/>
          <p:cNvSpPr/>
          <p:nvPr/>
        </p:nvSpPr>
        <p:spPr>
          <a:xfrm rot="10800000">
            <a:off x="8414225" y="980320"/>
            <a:ext cx="646784" cy="516300"/>
          </a:xfrm>
          <a:prstGeom prst="mathEqual">
            <a:avLst>
              <a:gd name="adj1" fmla="val 7536"/>
              <a:gd name="adj2" fmla="val 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7" name="Equal 16"/>
          <p:cNvSpPr/>
          <p:nvPr/>
        </p:nvSpPr>
        <p:spPr>
          <a:xfrm rot="10800000">
            <a:off x="8578174" y="2313736"/>
            <a:ext cx="634249" cy="484674"/>
          </a:xfrm>
          <a:prstGeom prst="mathEqual">
            <a:avLst>
              <a:gd name="adj1" fmla="val 7536"/>
              <a:gd name="adj2" fmla="val 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" name="Diamond 1"/>
          <p:cNvSpPr/>
          <p:nvPr/>
        </p:nvSpPr>
        <p:spPr>
          <a:xfrm rot="21218021">
            <a:off x="6774960" y="554616"/>
            <a:ext cx="4172026" cy="260186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39792"/>
              </p:ext>
            </p:extLst>
          </p:nvPr>
        </p:nvGraphicFramePr>
        <p:xfrm>
          <a:off x="0" y="68497"/>
          <a:ext cx="1219199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745">
                  <a:extLst>
                    <a:ext uri="{9D8B030D-6E8A-4147-A177-3AD203B41FA5}">
                      <a16:colId xmlns:a16="http://schemas.microsoft.com/office/drawing/2014/main" val="2759265766"/>
                    </a:ext>
                  </a:extLst>
                </a:gridCol>
                <a:gridCol w="1856510">
                  <a:extLst>
                    <a:ext uri="{9D8B030D-6E8A-4147-A177-3AD203B41FA5}">
                      <a16:colId xmlns:a16="http://schemas.microsoft.com/office/drawing/2014/main" val="3901670104"/>
                    </a:ext>
                  </a:extLst>
                </a:gridCol>
                <a:gridCol w="1565563">
                  <a:extLst>
                    <a:ext uri="{9D8B030D-6E8A-4147-A177-3AD203B41FA5}">
                      <a16:colId xmlns:a16="http://schemas.microsoft.com/office/drawing/2014/main" val="788942757"/>
                    </a:ext>
                  </a:extLst>
                </a:gridCol>
                <a:gridCol w="1773382">
                  <a:extLst>
                    <a:ext uri="{9D8B030D-6E8A-4147-A177-3AD203B41FA5}">
                      <a16:colId xmlns:a16="http://schemas.microsoft.com/office/drawing/2014/main" val="3916145141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2072300400"/>
                    </a:ext>
                  </a:extLst>
                </a:gridCol>
                <a:gridCol w="1939636">
                  <a:extLst>
                    <a:ext uri="{9D8B030D-6E8A-4147-A177-3AD203B41FA5}">
                      <a16:colId xmlns:a16="http://schemas.microsoft.com/office/drawing/2014/main" val="3015754321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226460866"/>
                    </a:ext>
                  </a:extLst>
                </a:gridCol>
              </a:tblGrid>
              <a:tr h="707357">
                <a:tc>
                  <a:txBody>
                    <a:bodyPr/>
                    <a:lstStyle/>
                    <a:p>
                      <a:pPr algn="ctr"/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চতুর্ভুজ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সকল বাহুর</a:t>
                      </a:r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IN" sz="36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দৈর্ঘ্য</a:t>
                      </a:r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সমান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সকল কোণ</a:t>
                      </a:r>
                    </a:p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সমকোণ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বিপরীত বাহুগুলো সমান্তরাল</a:t>
                      </a:r>
                      <a:endParaRPr lang="en-US" sz="36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বিপরীত বাহুর দৈর্ঘ্য </a:t>
                      </a:r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সমান 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কর্ণ</a:t>
                      </a:r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দুটি পরষ্পরকে সমদ্বিখন্ডিত করে</a:t>
                      </a:r>
                      <a:endParaRPr lang="en-US" sz="36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কর্ণ</a:t>
                      </a:r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দুটি পরষ্পরকে লম্বভাবে ছেদ করে</a:t>
                      </a:r>
                      <a:endParaRPr lang="en-US" sz="36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66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50521"/>
              </p:ext>
            </p:extLst>
          </p:nvPr>
        </p:nvGraphicFramePr>
        <p:xfrm>
          <a:off x="-5" y="2368351"/>
          <a:ext cx="12191999" cy="707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5">
                  <a:extLst>
                    <a:ext uri="{9D8B030D-6E8A-4147-A177-3AD203B41FA5}">
                      <a16:colId xmlns:a16="http://schemas.microsoft.com/office/drawing/2014/main" val="2759265766"/>
                    </a:ext>
                  </a:extLst>
                </a:gridCol>
                <a:gridCol w="2244436">
                  <a:extLst>
                    <a:ext uri="{9D8B030D-6E8A-4147-A177-3AD203B41FA5}">
                      <a16:colId xmlns:a16="http://schemas.microsoft.com/office/drawing/2014/main" val="3901670104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788942757"/>
                    </a:ext>
                  </a:extLst>
                </a:gridCol>
                <a:gridCol w="1646712">
                  <a:extLst>
                    <a:ext uri="{9D8B030D-6E8A-4147-A177-3AD203B41FA5}">
                      <a16:colId xmlns:a16="http://schemas.microsoft.com/office/drawing/2014/main" val="391614514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7230040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1575432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26460866"/>
                    </a:ext>
                  </a:extLst>
                </a:gridCol>
              </a:tblGrid>
              <a:tr h="707357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সামান্তরিক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</a:t>
                      </a:r>
                      <a:r>
                        <a:rPr lang="bn-IN" sz="40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 </a:t>
                      </a:r>
                      <a:endParaRPr lang="en-US" sz="40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6600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04821"/>
              </p:ext>
            </p:extLst>
          </p:nvPr>
        </p:nvGraphicFramePr>
        <p:xfrm>
          <a:off x="-5" y="3088790"/>
          <a:ext cx="12191999" cy="707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5">
                  <a:extLst>
                    <a:ext uri="{9D8B030D-6E8A-4147-A177-3AD203B41FA5}">
                      <a16:colId xmlns:a16="http://schemas.microsoft.com/office/drawing/2014/main" val="2759265766"/>
                    </a:ext>
                  </a:extLst>
                </a:gridCol>
                <a:gridCol w="2244436">
                  <a:extLst>
                    <a:ext uri="{9D8B030D-6E8A-4147-A177-3AD203B41FA5}">
                      <a16:colId xmlns:a16="http://schemas.microsoft.com/office/drawing/2014/main" val="3901670104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788942757"/>
                    </a:ext>
                  </a:extLst>
                </a:gridCol>
                <a:gridCol w="1646712">
                  <a:extLst>
                    <a:ext uri="{9D8B030D-6E8A-4147-A177-3AD203B41FA5}">
                      <a16:colId xmlns:a16="http://schemas.microsoft.com/office/drawing/2014/main" val="391614514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7230040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1575432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26460866"/>
                    </a:ext>
                  </a:extLst>
                </a:gridCol>
              </a:tblGrid>
              <a:tr h="707357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রম্বস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</a:t>
                      </a:r>
                      <a:r>
                        <a:rPr lang="bn-IN" sz="40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 </a:t>
                      </a:r>
                      <a:endParaRPr lang="en-US" sz="40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</a:t>
                      </a:r>
                      <a:r>
                        <a:rPr lang="bn-IN" sz="40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6600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269058"/>
              </p:ext>
            </p:extLst>
          </p:nvPr>
        </p:nvGraphicFramePr>
        <p:xfrm>
          <a:off x="-7" y="3795378"/>
          <a:ext cx="12191999" cy="707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5">
                  <a:extLst>
                    <a:ext uri="{9D8B030D-6E8A-4147-A177-3AD203B41FA5}">
                      <a16:colId xmlns:a16="http://schemas.microsoft.com/office/drawing/2014/main" val="2759265766"/>
                    </a:ext>
                  </a:extLst>
                </a:gridCol>
                <a:gridCol w="2244436">
                  <a:extLst>
                    <a:ext uri="{9D8B030D-6E8A-4147-A177-3AD203B41FA5}">
                      <a16:colId xmlns:a16="http://schemas.microsoft.com/office/drawing/2014/main" val="3901670104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788942757"/>
                    </a:ext>
                  </a:extLst>
                </a:gridCol>
                <a:gridCol w="1646712">
                  <a:extLst>
                    <a:ext uri="{9D8B030D-6E8A-4147-A177-3AD203B41FA5}">
                      <a16:colId xmlns:a16="http://schemas.microsoft.com/office/drawing/2014/main" val="391614514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7230040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1575432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26460866"/>
                    </a:ext>
                  </a:extLst>
                </a:gridCol>
              </a:tblGrid>
              <a:tr h="707357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আয়ত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bn-IN" sz="40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</a:t>
                      </a:r>
                      <a:r>
                        <a:rPr lang="bn-IN" sz="40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endParaRPr lang="en-US" sz="40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6600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360"/>
              </p:ext>
            </p:extLst>
          </p:nvPr>
        </p:nvGraphicFramePr>
        <p:xfrm>
          <a:off x="-10" y="4501962"/>
          <a:ext cx="12191999" cy="707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5">
                  <a:extLst>
                    <a:ext uri="{9D8B030D-6E8A-4147-A177-3AD203B41FA5}">
                      <a16:colId xmlns:a16="http://schemas.microsoft.com/office/drawing/2014/main" val="2759265766"/>
                    </a:ext>
                  </a:extLst>
                </a:gridCol>
                <a:gridCol w="2244436">
                  <a:extLst>
                    <a:ext uri="{9D8B030D-6E8A-4147-A177-3AD203B41FA5}">
                      <a16:colId xmlns:a16="http://schemas.microsoft.com/office/drawing/2014/main" val="3901670104"/>
                    </a:ext>
                  </a:extLst>
                </a:gridCol>
                <a:gridCol w="1537854">
                  <a:extLst>
                    <a:ext uri="{9D8B030D-6E8A-4147-A177-3AD203B41FA5}">
                      <a16:colId xmlns:a16="http://schemas.microsoft.com/office/drawing/2014/main" val="788942757"/>
                    </a:ext>
                  </a:extLst>
                </a:gridCol>
                <a:gridCol w="1646712">
                  <a:extLst>
                    <a:ext uri="{9D8B030D-6E8A-4147-A177-3AD203B41FA5}">
                      <a16:colId xmlns:a16="http://schemas.microsoft.com/office/drawing/2014/main" val="391614514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7230040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1575432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26460866"/>
                    </a:ext>
                  </a:extLst>
                </a:gridCol>
              </a:tblGrid>
              <a:tr h="707357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বর্গ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r>
                        <a:rPr lang="bn-IN" sz="40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</a:t>
                      </a:r>
                      <a:r>
                        <a:rPr lang="bn-IN" sz="40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 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হ্যাঁ</a:t>
                      </a:r>
                      <a:r>
                        <a:rPr lang="bn-IN" sz="40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66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4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 flipH="1">
            <a:off x="3567737" y="2223762"/>
            <a:ext cx="157832" cy="1578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78057" y="1311835"/>
            <a:ext cx="45139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64779" y="181770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3" name="Down Arrow 52"/>
          <p:cNvSpPr/>
          <p:nvPr/>
        </p:nvSpPr>
        <p:spPr>
          <a:xfrm rot="5400000">
            <a:off x="6043266" y="406364"/>
            <a:ext cx="409369" cy="3802329"/>
          </a:xfrm>
          <a:prstGeom prst="downArrow">
            <a:avLst>
              <a:gd name="adj1" fmla="val 50000"/>
              <a:gd name="adj2" fmla="val 19001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" y="4538159"/>
            <a:ext cx="1218935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আবদ্ধ বক্ররেখার প্রত্যেকটি বিন্দু ভিতরের একটি বিন্দু থেকে সমান দূরে অবস্থিত হলে তাকে বৃত্ত বলে।</a:t>
            </a:r>
            <a:endParaRPr lang="en-US" sz="5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2437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9933" y="52142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2971" y="45317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8479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4" name="Arc 13"/>
          <p:cNvSpPr/>
          <p:nvPr/>
        </p:nvSpPr>
        <p:spPr>
          <a:xfrm rot="5400000">
            <a:off x="1436893" y="76338"/>
            <a:ext cx="4419518" cy="4406961"/>
          </a:xfrm>
          <a:prstGeom prst="arc">
            <a:avLst>
              <a:gd name="adj1" fmla="val 16125707"/>
              <a:gd name="adj2" fmla="val 1611782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/>
      <p:bldP spid="52" grpId="0"/>
      <p:bldP spid="53" grpId="0" animBg="1"/>
      <p:bldP spid="7" grpId="0"/>
      <p:bldP spid="8" grpId="0"/>
      <p:bldP spid="9" grpId="0"/>
      <p:bldP spid="10" grpId="0"/>
      <p:bldP spid="12" grpId="0"/>
      <p:bldP spid="1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 flipH="1">
            <a:off x="3574911" y="2230936"/>
            <a:ext cx="143484" cy="1434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78057" y="1311835"/>
            <a:ext cx="4513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ABCDA</a:t>
            </a:r>
            <a:r>
              <a:rPr lang="bn-IN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ত্তটির পরিধি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95600" y="2178221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3" name="Down Arrow 52"/>
          <p:cNvSpPr/>
          <p:nvPr/>
        </p:nvSpPr>
        <p:spPr>
          <a:xfrm rot="5400000">
            <a:off x="5572208" y="378654"/>
            <a:ext cx="409369" cy="3802329"/>
          </a:xfrm>
          <a:prstGeom prst="downArrow">
            <a:avLst>
              <a:gd name="adj1" fmla="val 50000"/>
              <a:gd name="adj2" fmla="val 19001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" y="4729958"/>
            <a:ext cx="1218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 বক্ররেখাটির দৈর্ঘ্যকে বৃত্তের পরিধি বলে।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5400000">
            <a:off x="1436893" y="76338"/>
            <a:ext cx="4419518" cy="4406961"/>
          </a:xfrm>
          <a:prstGeom prst="arc">
            <a:avLst>
              <a:gd name="adj1" fmla="val 16125707"/>
              <a:gd name="adj2" fmla="val 1611782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2437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971" y="45317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9933" y="52142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479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3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7" grpId="0"/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 flipH="1">
            <a:off x="3574911" y="2230936"/>
            <a:ext cx="143484" cy="1434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78057" y="1311835"/>
            <a:ext cx="4513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বিন্দুটি হল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টির কেন্দ্র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95600" y="2178221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Down Arrow 52"/>
          <p:cNvSpPr/>
          <p:nvPr/>
        </p:nvSpPr>
        <p:spPr>
          <a:xfrm rot="5400000">
            <a:off x="5572208" y="378654"/>
            <a:ext cx="409369" cy="3802329"/>
          </a:xfrm>
          <a:prstGeom prst="downArrow">
            <a:avLst>
              <a:gd name="adj1" fmla="val 50000"/>
              <a:gd name="adj2" fmla="val 19001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" y="4729958"/>
            <a:ext cx="121893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বিন্দু হতে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পরিধির দূরত্ব সর্বদা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তাকে বৃত্তের কেন্দ্র বলে।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5400000">
            <a:off x="1436893" y="76338"/>
            <a:ext cx="4419518" cy="4406961"/>
          </a:xfrm>
          <a:prstGeom prst="arc">
            <a:avLst>
              <a:gd name="adj1" fmla="val 16125707"/>
              <a:gd name="adj2" fmla="val 1611782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2437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971" y="45317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9933" y="52142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479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6000" b="1" dirty="0">
              <a:solidFill>
                <a:srgbClr val="00B05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3623795" y="41483"/>
            <a:ext cx="39023" cy="221645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733639" y="2362749"/>
            <a:ext cx="1925517" cy="79850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25800" y="2325538"/>
            <a:ext cx="371722" cy="2164042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1747374" y="1197797"/>
            <a:ext cx="1795288" cy="105986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61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3325090" y="658644"/>
            <a:ext cx="2962276" cy="586684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226091" y="291929"/>
            <a:ext cx="3002751" cy="5943186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 rot="17805771">
            <a:off x="-13154" y="2291022"/>
            <a:ext cx="11970618" cy="1563486"/>
            <a:chOff x="-13153" y="2291021"/>
            <a:chExt cx="11970618" cy="1563486"/>
          </a:xfrm>
        </p:grpSpPr>
        <p:grpSp>
          <p:nvGrpSpPr>
            <p:cNvPr id="14" name="Group 13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7252052" y="1033464"/>
                <a:ext cx="984773" cy="595750"/>
                <a:chOff x="664795" y="1033456"/>
                <a:chExt cx="984773" cy="595750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649568" y="1033456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161187" y="18383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07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 flipH="1">
            <a:off x="3574911" y="2230936"/>
            <a:ext cx="143484" cy="1434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78057" y="1311835"/>
            <a:ext cx="4513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রেখাটি 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ব্যাসার্ধ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95600" y="2178221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60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Down Arrow 52"/>
          <p:cNvSpPr/>
          <p:nvPr/>
        </p:nvSpPr>
        <p:spPr>
          <a:xfrm rot="8264498">
            <a:off x="4625267" y="1927353"/>
            <a:ext cx="409369" cy="3423857"/>
          </a:xfrm>
          <a:prstGeom prst="downArrow">
            <a:avLst>
              <a:gd name="adj1" fmla="val 50000"/>
              <a:gd name="adj2" fmla="val 19001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" y="4729958"/>
            <a:ext cx="1218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 হতে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পরিধির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দূরত্বকে বৃত্তের ব্যাসার্ধ বলে।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651504" y="789710"/>
            <a:ext cx="1571661" cy="1517819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82666" y="3441563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2971" y="45317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5855" y="119641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8479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9863357">
            <a:off x="5600447" y="795918"/>
            <a:ext cx="409369" cy="4199112"/>
          </a:xfrm>
          <a:prstGeom prst="downArrow">
            <a:avLst>
              <a:gd name="adj1" fmla="val 50000"/>
              <a:gd name="adj2" fmla="val 19001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rot="5400000">
            <a:off x="1436893" y="76338"/>
            <a:ext cx="4419518" cy="4406961"/>
          </a:xfrm>
          <a:prstGeom prst="arc">
            <a:avLst>
              <a:gd name="adj1" fmla="val 16125707"/>
              <a:gd name="adj2" fmla="val 1611782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3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/>
      <p:bldP spid="53" grpId="0" animBg="1"/>
      <p:bldP spid="7" grpId="0"/>
      <p:bldP spid="1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 flipH="1">
            <a:off x="3574911" y="2230936"/>
            <a:ext cx="143484" cy="1434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68153" y="1311835"/>
            <a:ext cx="55238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অংশ হল 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টির একটি চাপ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95600" y="2178221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3" name="Down Arrow 52"/>
          <p:cNvSpPr/>
          <p:nvPr/>
        </p:nvSpPr>
        <p:spPr>
          <a:xfrm rot="6686056">
            <a:off x="6383569" y="2970147"/>
            <a:ext cx="409369" cy="2742334"/>
          </a:xfrm>
          <a:prstGeom prst="downArrow">
            <a:avLst>
              <a:gd name="adj1" fmla="val 50000"/>
              <a:gd name="adj2" fmla="val 19001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" y="4729958"/>
            <a:ext cx="1218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পরিধির যেকোনো অংশকে বৃত্তচাপ বলে।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5400000">
            <a:off x="1436893" y="76338"/>
            <a:ext cx="4419518" cy="4406961"/>
          </a:xfrm>
          <a:prstGeom prst="arc">
            <a:avLst>
              <a:gd name="adj1" fmla="val 16125707"/>
              <a:gd name="adj2" fmla="val 1611782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2437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971" y="45317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>
          <a:xfrm rot="1533973" flipH="1">
            <a:off x="5510210" y="3241352"/>
            <a:ext cx="157164" cy="196263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20262308" flipH="1">
            <a:off x="1670014" y="3324254"/>
            <a:ext cx="149262" cy="161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9933" y="52142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8479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1" tmFilter="0, 0; 0.125,0.2665; 0.25,0.4; 0.375,0.465; 0.5,0.5;  0.625,0.535; 0.75,0.6; 0.875,0.7335; 1,1">
                                          <p:stCondLst>
                                            <p:cond delay="115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 animBg="1"/>
      <p:bldP spid="7" grpId="0"/>
      <p:bldP spid="13" grpId="0" animBg="1"/>
      <p:bldP spid="13" grpId="1" animBg="1"/>
      <p:bldP spid="14" grpId="0" animBg="1"/>
      <p:bldP spid="14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 flipH="1">
            <a:off x="3574911" y="2230936"/>
            <a:ext cx="143484" cy="1434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78057" y="1311835"/>
            <a:ext cx="4513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রেখাটি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ত্তের একটি জ্যা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95600" y="2178221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3" name="Down Arrow 52"/>
          <p:cNvSpPr/>
          <p:nvPr/>
        </p:nvSpPr>
        <p:spPr>
          <a:xfrm rot="7178292">
            <a:off x="5258516" y="2638101"/>
            <a:ext cx="409369" cy="2953628"/>
          </a:xfrm>
          <a:prstGeom prst="downArrow">
            <a:avLst>
              <a:gd name="adj1" fmla="val 50000"/>
              <a:gd name="adj2" fmla="val 19001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" y="4729958"/>
            <a:ext cx="1218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পরিধিস্থ দুটি বিন্দুর সংযোগ রেখাকে জ্যা বলে।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5400000">
            <a:off x="1436893" y="76338"/>
            <a:ext cx="4419518" cy="4406961"/>
          </a:xfrm>
          <a:prstGeom prst="arc">
            <a:avLst>
              <a:gd name="adj1" fmla="val 16125707"/>
              <a:gd name="adj2" fmla="val 1611782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1337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971" y="45317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19933" y="52142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8479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 rot="876089" flipH="1">
            <a:off x="5570897" y="3123099"/>
            <a:ext cx="157235" cy="14156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 rot="20182717" flipH="1">
            <a:off x="1658078" y="3316084"/>
            <a:ext cx="154173" cy="12758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714959" y="3186723"/>
            <a:ext cx="3942518" cy="158173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45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1" tmFilter="0, 0; 0.125,0.2665; 0.25,0.4; 0.375,0.465; 0.5,0.5;  0.625,0.535; 0.75,0.6; 0.875,0.7335; 1,1">
                                          <p:stCondLst>
                                            <p:cond delay="115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6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 animBg="1"/>
      <p:bldP spid="7" grpId="0"/>
      <p:bldP spid="22" grpId="0" animBg="1"/>
      <p:bldP spid="22" grpId="1" animBg="1"/>
      <p:bldP spid="23" grpId="0" animBg="1"/>
      <p:bldP spid="23" grpId="1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 flipH="1">
            <a:off x="3574911" y="2230936"/>
            <a:ext cx="143484" cy="1434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78057" y="1311835"/>
            <a:ext cx="4513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রেখাটি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ত্তের একটি ব্যাস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95600" y="2178221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3" name="Down Arrow 52"/>
          <p:cNvSpPr/>
          <p:nvPr/>
        </p:nvSpPr>
        <p:spPr>
          <a:xfrm rot="10448819">
            <a:off x="3564980" y="2474128"/>
            <a:ext cx="409369" cy="2336201"/>
          </a:xfrm>
          <a:prstGeom prst="downArrow">
            <a:avLst>
              <a:gd name="adj1" fmla="val 50000"/>
              <a:gd name="adj2" fmla="val 19001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5400000">
            <a:off x="1436893" y="76338"/>
            <a:ext cx="4419518" cy="4406961"/>
          </a:xfrm>
          <a:prstGeom prst="arc">
            <a:avLst>
              <a:gd name="adj1" fmla="val 16125707"/>
              <a:gd name="adj2" fmla="val 1611782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1337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3271" y="71987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19933" y="648428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8479" y="2925476"/>
            <a:ext cx="66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6000" b="1" dirty="0">
              <a:solidFill>
                <a:srgbClr val="00B05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42850" y="1400735"/>
            <a:ext cx="4015782" cy="1809762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43" y="4657218"/>
            <a:ext cx="1218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বৃত্তের কেন্দ্রগামী জ্যা কে ব্যাস বলে।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42" y="5588939"/>
            <a:ext cx="12189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 হল বৃত্তের বৃহত্তম জ্যা।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 animBg="1"/>
      <p:bldP spid="17" grpId="0"/>
      <p:bldP spid="2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6175" y="2178603"/>
            <a:ext cx="6931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এখানেই শেষ।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2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842" y="304229"/>
            <a:ext cx="4128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96145" y="207817"/>
            <a:ext cx="3061856" cy="5569528"/>
            <a:chOff x="3809999" y="42316"/>
            <a:chExt cx="4876801" cy="6580157"/>
          </a:xfrm>
        </p:grpSpPr>
        <p:sp>
          <p:nvSpPr>
            <p:cNvPr id="4" name="Oval 3"/>
            <p:cNvSpPr/>
            <p:nvPr/>
          </p:nvSpPr>
          <p:spPr>
            <a:xfrm>
              <a:off x="4759469" y="42316"/>
              <a:ext cx="2913095" cy="20023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302281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496470" y="503389"/>
              <a:ext cx="597094" cy="171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6007939" y="516563"/>
              <a:ext cx="379966" cy="764060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8" name="Moon 7"/>
            <p:cNvSpPr/>
            <p:nvPr/>
          </p:nvSpPr>
          <p:spPr>
            <a:xfrm rot="16039261">
              <a:off x="5911361" y="922325"/>
              <a:ext cx="645500" cy="1230372"/>
            </a:xfrm>
            <a:prstGeom prst="moon">
              <a:avLst>
                <a:gd name="adj" fmla="val 47961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552237" y="1024208"/>
              <a:ext cx="608801" cy="24317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338177" y="1033739"/>
              <a:ext cx="514345" cy="34330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3"/>
              <a:endCxn id="8" idx="1"/>
            </p:cNvCxnSpPr>
            <p:nvPr/>
          </p:nvCxnSpPr>
          <p:spPr>
            <a:xfrm>
              <a:off x="6234955" y="1550658"/>
              <a:ext cx="19876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96470" y="1484789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007939" y="1511137"/>
              <a:ext cx="0" cy="30925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4479468" y="2037726"/>
              <a:ext cx="3487060" cy="346462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15" name="Moon 14"/>
            <p:cNvSpPr/>
            <p:nvPr/>
          </p:nvSpPr>
          <p:spPr>
            <a:xfrm rot="1743323">
              <a:off x="3855971" y="222215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16" name="Moon 15"/>
            <p:cNvSpPr/>
            <p:nvPr/>
          </p:nvSpPr>
          <p:spPr>
            <a:xfrm rot="9085516">
              <a:off x="7439804" y="2216583"/>
              <a:ext cx="1246996" cy="2107755"/>
            </a:xfrm>
            <a:prstGeom prst="moon">
              <a:avLst>
                <a:gd name="adj" fmla="val 394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809999" y="4182560"/>
              <a:ext cx="669469" cy="46107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966527" y="4182560"/>
              <a:ext cx="669469" cy="46107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578212" y="5285355"/>
              <a:ext cx="321164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514564" y="5285355"/>
              <a:ext cx="354780" cy="110658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356248" y="6161401"/>
              <a:ext cx="669469" cy="46107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387905" y="6161402"/>
              <a:ext cx="669469" cy="46107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486685" y="49467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FF000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667907" y="489235"/>
              <a:ext cx="232714" cy="1886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211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18 -2.59259E-6 L 0.2194 -2.59259E-6 L 0.40521 0.10903 L 0.2194 0.2169 L -0.14818 0.2169 L -0.33346 0.10903 L -0.14818 -2.59259E-6 Z " pathEditMode="relative" rAng="0" ptsTypes="AAAAAAA">
                                      <p:cBhvr>
                                        <p:cTn id="41" dur="2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98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4796746" y="1094503"/>
            <a:ext cx="3419914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542538" y="2649158"/>
            <a:ext cx="5069485" cy="10912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-13153" y="1113382"/>
            <a:ext cx="11970618" cy="1563486"/>
            <a:chOff x="-13153" y="2291021"/>
            <a:chExt cx="11970618" cy="1563486"/>
          </a:xfrm>
        </p:grpSpPr>
        <p:grpSp>
          <p:nvGrpSpPr>
            <p:cNvPr id="14" name="Group 13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51" name="Straight Connector 150"/>
          <p:cNvCxnSpPr/>
          <p:nvPr/>
        </p:nvCxnSpPr>
        <p:spPr>
          <a:xfrm flipV="1">
            <a:off x="3493419" y="1047843"/>
            <a:ext cx="1417693" cy="166210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 flipV="1">
            <a:off x="8145411" y="1047843"/>
            <a:ext cx="517671" cy="163361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-13153" y="3292587"/>
            <a:ext cx="1221173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ট্রাপিজিয়াম।  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330052" y="21845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817042" y="254813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452139" y="257275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027089" y="26862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052" y="4530683"/>
            <a:ext cx="121889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একজোড়া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ন্তরাল</a:t>
            </a:r>
            <a:r>
              <a:rPr lang="bn-IN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9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4" grpId="0"/>
      <p:bldP spid="155" grpId="0"/>
      <p:bldP spid="156" grpId="0"/>
      <p:bldP spid="157" grpId="0"/>
      <p:bldP spid="1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4796746" y="1094503"/>
            <a:ext cx="3419914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542538" y="2649158"/>
            <a:ext cx="5069485" cy="10912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-13153" y="1113382"/>
            <a:ext cx="11970618" cy="1563486"/>
            <a:chOff x="-13153" y="2291021"/>
            <a:chExt cx="11970618" cy="1563486"/>
          </a:xfrm>
        </p:grpSpPr>
        <p:grpSp>
          <p:nvGrpSpPr>
            <p:cNvPr id="14" name="Group 13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51" name="Straight Connector 150"/>
          <p:cNvCxnSpPr/>
          <p:nvPr/>
        </p:nvCxnSpPr>
        <p:spPr>
          <a:xfrm flipV="1">
            <a:off x="3493419" y="1047843"/>
            <a:ext cx="1417693" cy="166210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 flipV="1">
            <a:off x="8145411" y="1047843"/>
            <a:ext cx="517671" cy="163361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-13153" y="3292587"/>
            <a:ext cx="1221173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ট্রাপিজিয়াম।  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330052" y="21845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817042" y="254813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452139" y="257275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027089" y="26862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052" y="4530683"/>
            <a:ext cx="121889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একজোড়া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ন্তরাল</a:t>
            </a:r>
            <a:r>
              <a:rPr lang="bn-IN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8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4" grpId="0"/>
      <p:bldP spid="155" grpId="0"/>
      <p:bldP spid="156" grpId="0"/>
      <p:bldP spid="157" grpId="0"/>
      <p:bldP spid="1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3571114" y="2619568"/>
            <a:ext cx="5007097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78567" y="1022696"/>
            <a:ext cx="5007097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3510076" y="894107"/>
            <a:ext cx="797067" cy="1796901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8521059" y="869551"/>
            <a:ext cx="793181" cy="182145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-13153" y="3292587"/>
            <a:ext cx="1221173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ক 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 ঘ এক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944286" y="3271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817042" y="2548130"/>
            <a:ext cx="62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452139" y="2572756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770044" y="82880"/>
            <a:ext cx="72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052" y="4530683"/>
            <a:ext cx="121889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ন্তরাল</a:t>
            </a:r>
            <a:r>
              <a:rPr lang="bn-IN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94" name="Group 293"/>
          <p:cNvGrpSpPr/>
          <p:nvPr/>
        </p:nvGrpSpPr>
        <p:grpSpPr>
          <a:xfrm>
            <a:off x="-13153" y="1056230"/>
            <a:ext cx="11970618" cy="1563486"/>
            <a:chOff x="-13153" y="2291021"/>
            <a:chExt cx="11970618" cy="1563486"/>
          </a:xfrm>
        </p:grpSpPr>
        <p:grpSp>
          <p:nvGrpSpPr>
            <p:cNvPr id="295" name="Group 294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98" name="Straight Connector 29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9" name="Group 29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19" name="Straight Connector 41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0" name="Straight Connector 41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Connector 42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Connector 42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3" name="Straight Connector 42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4" name="Straight Connector 42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" name="Straight Connector 42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Straight Connector 42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7" name="Straight Connector 42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Straight Connector 42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0" name="Group 29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09" name="Straight Connector 40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1" name="Group 30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99" name="Straight Connector 39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Connector 40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Connector 40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Straight Connector 40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7" name="Straight Connector 40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Straight Connector 40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2" name="Group 30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3" name="Group 30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4" name="Group 30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69" name="Straight Connector 36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5" name="Group 30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6" name="Group 30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Group 30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" name="Group 30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9" name="Straight Connector 30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3" name="TextBox 312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5" name="TextBox 314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6" name="TextBox 315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7" name="TextBox 316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8" name="TextBox 317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9" name="TextBox 318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0" name="TextBox 319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1" name="TextBox 320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2" name="TextBox 321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3" name="TextBox 322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4" name="TextBox 323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5" name="TextBox 324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6" name="TextBox 325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8" name="TextBox 327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96" name="TextBox 295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1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75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4" grpId="0"/>
      <p:bldP spid="155" grpId="0"/>
      <p:bldP spid="156" grpId="0"/>
      <p:bldP spid="157" grpId="0"/>
      <p:bldP spid="1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1263</Words>
  <Application>Microsoft Office PowerPoint</Application>
  <PresentationFormat>Widescreen</PresentationFormat>
  <Paragraphs>479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1232</cp:revision>
  <dcterms:created xsi:type="dcterms:W3CDTF">2018-09-13T07:20:32Z</dcterms:created>
  <dcterms:modified xsi:type="dcterms:W3CDTF">2019-10-23T03:05:13Z</dcterms:modified>
</cp:coreProperties>
</file>