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0"/>
  </p:notesMasterIdLst>
  <p:sldIdLst>
    <p:sldId id="497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301" r:id="rId38"/>
    <p:sldId id="303" r:id="rId39"/>
    <p:sldId id="304" r:id="rId40"/>
    <p:sldId id="305" r:id="rId41"/>
    <p:sldId id="306" r:id="rId42"/>
    <p:sldId id="307" r:id="rId43"/>
    <p:sldId id="308" r:id="rId44"/>
    <p:sldId id="311" r:id="rId45"/>
    <p:sldId id="312" r:id="rId46"/>
    <p:sldId id="313" r:id="rId47"/>
    <p:sldId id="314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3" r:id="rId57"/>
    <p:sldId id="324" r:id="rId58"/>
    <p:sldId id="325" r:id="rId59"/>
    <p:sldId id="326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39" r:id="rId73"/>
    <p:sldId id="340" r:id="rId74"/>
    <p:sldId id="341" r:id="rId75"/>
    <p:sldId id="342" r:id="rId76"/>
    <p:sldId id="343" r:id="rId77"/>
    <p:sldId id="344" r:id="rId78"/>
    <p:sldId id="345" r:id="rId79"/>
    <p:sldId id="346" r:id="rId80"/>
    <p:sldId id="347" r:id="rId81"/>
    <p:sldId id="348" r:id="rId82"/>
    <p:sldId id="349" r:id="rId83"/>
    <p:sldId id="350" r:id="rId84"/>
    <p:sldId id="351" r:id="rId85"/>
    <p:sldId id="352" r:id="rId86"/>
    <p:sldId id="353" r:id="rId87"/>
    <p:sldId id="354" r:id="rId88"/>
    <p:sldId id="355" r:id="rId89"/>
    <p:sldId id="356" r:id="rId90"/>
    <p:sldId id="357" r:id="rId91"/>
    <p:sldId id="358" r:id="rId92"/>
    <p:sldId id="359" r:id="rId93"/>
    <p:sldId id="360" r:id="rId94"/>
    <p:sldId id="361" r:id="rId95"/>
    <p:sldId id="362" r:id="rId96"/>
    <p:sldId id="365" r:id="rId97"/>
    <p:sldId id="366" r:id="rId98"/>
    <p:sldId id="367" r:id="rId99"/>
    <p:sldId id="368" r:id="rId100"/>
    <p:sldId id="369" r:id="rId101"/>
    <p:sldId id="370" r:id="rId102"/>
    <p:sldId id="371" r:id="rId103"/>
    <p:sldId id="372" r:id="rId104"/>
    <p:sldId id="373" r:id="rId105"/>
    <p:sldId id="374" r:id="rId106"/>
    <p:sldId id="375" r:id="rId107"/>
    <p:sldId id="376" r:id="rId108"/>
    <p:sldId id="377" r:id="rId109"/>
    <p:sldId id="378" r:id="rId110"/>
    <p:sldId id="380" r:id="rId111"/>
    <p:sldId id="381" r:id="rId112"/>
    <p:sldId id="382" r:id="rId113"/>
    <p:sldId id="383" r:id="rId114"/>
    <p:sldId id="384" r:id="rId115"/>
    <p:sldId id="385" r:id="rId116"/>
    <p:sldId id="386" r:id="rId117"/>
    <p:sldId id="387" r:id="rId118"/>
    <p:sldId id="388" r:id="rId119"/>
    <p:sldId id="389" r:id="rId120"/>
    <p:sldId id="390" r:id="rId121"/>
    <p:sldId id="391" r:id="rId122"/>
    <p:sldId id="392" r:id="rId123"/>
    <p:sldId id="393" r:id="rId124"/>
    <p:sldId id="394" r:id="rId125"/>
    <p:sldId id="395" r:id="rId126"/>
    <p:sldId id="396" r:id="rId127"/>
    <p:sldId id="397" r:id="rId128"/>
    <p:sldId id="398" r:id="rId129"/>
    <p:sldId id="399" r:id="rId130"/>
    <p:sldId id="400" r:id="rId131"/>
    <p:sldId id="401" r:id="rId132"/>
    <p:sldId id="402" r:id="rId133"/>
    <p:sldId id="403" r:id="rId134"/>
    <p:sldId id="404" r:id="rId135"/>
    <p:sldId id="406" r:id="rId136"/>
    <p:sldId id="407" r:id="rId137"/>
    <p:sldId id="410" r:id="rId138"/>
    <p:sldId id="411" r:id="rId139"/>
    <p:sldId id="412" r:id="rId140"/>
    <p:sldId id="413" r:id="rId141"/>
    <p:sldId id="414" r:id="rId142"/>
    <p:sldId id="415" r:id="rId143"/>
    <p:sldId id="416" r:id="rId144"/>
    <p:sldId id="417" r:id="rId145"/>
    <p:sldId id="418" r:id="rId146"/>
    <p:sldId id="419" r:id="rId147"/>
    <p:sldId id="420" r:id="rId148"/>
    <p:sldId id="421" r:id="rId149"/>
    <p:sldId id="422" r:id="rId150"/>
    <p:sldId id="423" r:id="rId151"/>
    <p:sldId id="424" r:id="rId152"/>
    <p:sldId id="425" r:id="rId153"/>
    <p:sldId id="426" r:id="rId154"/>
    <p:sldId id="427" r:id="rId155"/>
    <p:sldId id="428" r:id="rId156"/>
    <p:sldId id="429" r:id="rId157"/>
    <p:sldId id="430" r:id="rId158"/>
    <p:sldId id="433" r:id="rId159"/>
    <p:sldId id="434" r:id="rId160"/>
    <p:sldId id="435" r:id="rId161"/>
    <p:sldId id="436" r:id="rId162"/>
    <p:sldId id="437" r:id="rId163"/>
    <p:sldId id="438" r:id="rId164"/>
    <p:sldId id="439" r:id="rId165"/>
    <p:sldId id="440" r:id="rId166"/>
    <p:sldId id="441" r:id="rId167"/>
    <p:sldId id="442" r:id="rId168"/>
    <p:sldId id="443" r:id="rId169"/>
    <p:sldId id="445" r:id="rId170"/>
    <p:sldId id="446" r:id="rId171"/>
    <p:sldId id="447" r:id="rId172"/>
    <p:sldId id="448" r:id="rId173"/>
    <p:sldId id="449" r:id="rId174"/>
    <p:sldId id="450" r:id="rId175"/>
    <p:sldId id="451" r:id="rId176"/>
    <p:sldId id="452" r:id="rId177"/>
    <p:sldId id="457" r:id="rId178"/>
    <p:sldId id="458" r:id="rId179"/>
    <p:sldId id="459" r:id="rId180"/>
    <p:sldId id="460" r:id="rId181"/>
    <p:sldId id="461" r:id="rId182"/>
    <p:sldId id="462" r:id="rId183"/>
    <p:sldId id="463" r:id="rId184"/>
    <p:sldId id="464" r:id="rId185"/>
    <p:sldId id="465" r:id="rId186"/>
    <p:sldId id="466" r:id="rId187"/>
    <p:sldId id="467" r:id="rId188"/>
    <p:sldId id="468" r:id="rId189"/>
    <p:sldId id="469" r:id="rId190"/>
    <p:sldId id="470" r:id="rId191"/>
    <p:sldId id="471" r:id="rId192"/>
    <p:sldId id="472" r:id="rId193"/>
    <p:sldId id="473" r:id="rId194"/>
    <p:sldId id="474" r:id="rId195"/>
    <p:sldId id="475" r:id="rId196"/>
    <p:sldId id="493" r:id="rId197"/>
    <p:sldId id="494" r:id="rId198"/>
    <p:sldId id="495" r:id="rId199"/>
    <p:sldId id="496" r:id="rId200"/>
    <p:sldId id="260" r:id="rId201"/>
    <p:sldId id="261" r:id="rId202"/>
    <p:sldId id="477" r:id="rId203"/>
    <p:sldId id="478" r:id="rId204"/>
    <p:sldId id="479" r:id="rId205"/>
    <p:sldId id="492" r:id="rId206"/>
    <p:sldId id="484" r:id="rId207"/>
    <p:sldId id="486" r:id="rId208"/>
    <p:sldId id="487" r:id="rId209"/>
    <p:sldId id="488" r:id="rId210"/>
    <p:sldId id="489" r:id="rId211"/>
    <p:sldId id="490" r:id="rId212"/>
    <p:sldId id="491" r:id="rId213"/>
    <p:sldId id="498" r:id="rId214"/>
    <p:sldId id="499" r:id="rId215"/>
    <p:sldId id="500" r:id="rId216"/>
    <p:sldId id="501" r:id="rId217"/>
    <p:sldId id="502" r:id="rId218"/>
    <p:sldId id="503" r:id="rId219"/>
    <p:sldId id="504" r:id="rId220"/>
    <p:sldId id="506" r:id="rId221"/>
    <p:sldId id="505" r:id="rId222"/>
    <p:sldId id="519" r:id="rId223"/>
    <p:sldId id="534" r:id="rId224"/>
    <p:sldId id="537" r:id="rId225"/>
    <p:sldId id="507" r:id="rId226"/>
    <p:sldId id="508" r:id="rId227"/>
    <p:sldId id="509" r:id="rId228"/>
    <p:sldId id="510" r:id="rId229"/>
    <p:sldId id="511" r:id="rId230"/>
    <p:sldId id="523" r:id="rId231"/>
    <p:sldId id="522" r:id="rId232"/>
    <p:sldId id="520" r:id="rId233"/>
    <p:sldId id="512" r:id="rId234"/>
    <p:sldId id="513" r:id="rId235"/>
    <p:sldId id="514" r:id="rId236"/>
    <p:sldId id="516" r:id="rId237"/>
    <p:sldId id="524" r:id="rId238"/>
    <p:sldId id="525" r:id="rId239"/>
    <p:sldId id="527" r:id="rId240"/>
    <p:sldId id="526" r:id="rId241"/>
    <p:sldId id="529" r:id="rId242"/>
    <p:sldId id="530" r:id="rId243"/>
    <p:sldId id="531" r:id="rId244"/>
    <p:sldId id="532" r:id="rId245"/>
    <p:sldId id="533" r:id="rId246"/>
    <p:sldId id="528" r:id="rId247"/>
    <p:sldId id="535" r:id="rId248"/>
    <p:sldId id="547" r:id="rId249"/>
    <p:sldId id="536" r:id="rId250"/>
    <p:sldId id="540" r:id="rId251"/>
    <p:sldId id="538" r:id="rId252"/>
    <p:sldId id="541" r:id="rId253"/>
    <p:sldId id="539" r:id="rId254"/>
    <p:sldId id="542" r:id="rId255"/>
    <p:sldId id="543" r:id="rId256"/>
    <p:sldId id="544" r:id="rId257"/>
    <p:sldId id="545" r:id="rId258"/>
    <p:sldId id="546" r:id="rId2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presProps" Target="presProps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viewProps" Target="viewProps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theme" Target="theme/theme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tableStyles" Target="tableStyle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0C9CF-8757-48E9-95C5-E6A5B623E1C8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C59C5-C2B6-4121-8D1A-22E79F56B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8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0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00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61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90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31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21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58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97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39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20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6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53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06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729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48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30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8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00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2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24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62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43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633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499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111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219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307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385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844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500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188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667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08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368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450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0207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6830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7095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170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387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9500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363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337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411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338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1812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609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7694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4080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681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401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482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3055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3392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9804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1308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16787-AFC8-4FFB-8E3E-6E2849CC558D}" type="slidenum">
              <a:rPr lang="en-US" smtClean="0"/>
              <a:t>187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18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04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87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68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2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9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3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24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5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82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1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E7B3A-7577-4F6E-BE38-D829A87268EF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143B4-C6BA-40B5-A44F-82D25A682D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4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1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১.১ - পৃষ্ঠা-১-৬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63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1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0, 1, 2, 3, 4, 5, 6, 7, 8, 9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2633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দশটিকে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সংখ্যাপ্রতীক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8" y="1662536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1, 2, 3, 4, 5, 6, 7, 8,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৯টি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2" y="333893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(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4" y="4239484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 দ্বারা সংখ্যা লেখাকে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অঙ্কপাতন</a:t>
            </a:r>
            <a:r>
              <a:rPr lang="bn-IN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বলে।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6" y="4973775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১০টি অঙ্ককে ভিত্তি করে সংখ্যা লেখা হয় বলে একে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 রীতি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দশ-গুনোত্তর রীতি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বলে।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33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8247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অঙ্ক একক স্থানে বসালে তার মানকে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" y="173181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১২৫ সংখ্যাটিতে ৫ এর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৫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" y="2590791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১০২ সংখ্যাটিতে ২ এর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২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7" y="336665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৩৪৬ সংখ্যাটিতে 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" y="-12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কোটি,নিযুত,লক্ষ,অযুত,হাজার,শতক,দশক,একক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5400000">
            <a:off x="10790296" y="-662864"/>
            <a:ext cx="600525" cy="2202866"/>
          </a:xfrm>
          <a:prstGeom prst="downArrow">
            <a:avLst>
              <a:gd name="adj1" fmla="val 50000"/>
              <a:gd name="adj2" fmla="val 172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6" y="4170215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৯৮৭ সংখ্যাটিতে ৭ এর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৭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9" y="4946074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৮৭৪ সংখ্যাটিতে 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2" y="5666513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স্বকীয় মান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85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28247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অঙ্কের অবস্থানের কারণে ধারণকৃত মানই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মান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" y="173181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১২৫ সংখ্যাটিতে ৫ এর </a:t>
            </a:r>
            <a:r>
              <a:rPr lang="bn-IN" sz="51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৫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" y="2590791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১০২ সংখ্যাটিতে ১ এর </a:t>
            </a:r>
            <a:r>
              <a:rPr lang="bn-IN" sz="51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১০০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7" y="336665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৩৪৬ সংখ্যাটিতে ৪ এর </a:t>
            </a:r>
            <a:r>
              <a:rPr lang="bn-IN" sz="51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৪০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" y="-12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কোটি,নিযুত,লক্ষ,অযুত,হাজার,শতক,দশক,একক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5400000">
            <a:off x="10790296" y="-662864"/>
            <a:ext cx="600525" cy="2202866"/>
          </a:xfrm>
          <a:prstGeom prst="downArrow">
            <a:avLst>
              <a:gd name="adj1" fmla="val 50000"/>
              <a:gd name="adj2" fmla="val 172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-6" y="4170215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৩০২৭ সংখ্যাটিতে ০ এর </a:t>
            </a:r>
            <a:r>
              <a:rPr lang="bn-IN" sz="51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০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9" y="4946074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৮৭৪ সংখ্যাটিতে ৮ এর </a:t>
            </a:r>
            <a:r>
              <a:rPr lang="bn-IN" sz="51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৮০০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1" y="572193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 মান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8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3906982" y="222265"/>
            <a:ext cx="371301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6981" y="3237089"/>
            <a:ext cx="3713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6983" y="1667429"/>
            <a:ext cx="3713016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48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3906982" y="222265"/>
            <a:ext cx="371301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6981" y="3237089"/>
            <a:ext cx="3713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6983" y="1667429"/>
            <a:ext cx="3713016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17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3906982" y="222265"/>
            <a:ext cx="371301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06981" y="3237089"/>
            <a:ext cx="3713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06983" y="1667429"/>
            <a:ext cx="3713016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07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55417" y="55415"/>
          <a:ext cx="12095018" cy="71748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23165">
                  <a:extLst>
                    <a:ext uri="{9D8B030D-6E8A-4147-A177-3AD203B41FA5}">
                      <a16:colId xmlns:a16="http://schemas.microsoft.com/office/drawing/2014/main" val="3062318053"/>
                    </a:ext>
                  </a:extLst>
                </a:gridCol>
                <a:gridCol w="3740234">
                  <a:extLst>
                    <a:ext uri="{9D8B030D-6E8A-4147-A177-3AD203B41FA5}">
                      <a16:colId xmlns:a16="http://schemas.microsoft.com/office/drawing/2014/main" val="80388829"/>
                    </a:ext>
                  </a:extLst>
                </a:gridCol>
                <a:gridCol w="3131619">
                  <a:extLst>
                    <a:ext uri="{9D8B030D-6E8A-4147-A177-3AD203B41FA5}">
                      <a16:colId xmlns:a16="http://schemas.microsoft.com/office/drawing/2014/main" val="3418644443"/>
                    </a:ext>
                  </a:extLst>
                </a:gridCol>
              </a:tblGrid>
              <a:tr h="12746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bn-IN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</a:t>
                      </a:r>
                      <a:endParaRPr lang="en-US" sz="8000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8000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2730"/>
                  </a:ext>
                </a:extLst>
              </a:tr>
              <a:tr h="10878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 Two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দুই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164859"/>
                  </a:ext>
                </a:extLst>
              </a:tr>
              <a:tr h="12043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 Three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তিন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870030"/>
                  </a:ext>
                </a:extLst>
              </a:tr>
              <a:tr h="109919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 Four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চার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272169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 Five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পাঁচ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283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3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6" y="1582"/>
          <a:ext cx="12081165" cy="71748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8584">
                  <a:extLst>
                    <a:ext uri="{9D8B030D-6E8A-4147-A177-3AD203B41FA5}">
                      <a16:colId xmlns:a16="http://schemas.microsoft.com/office/drawing/2014/main" val="2333618249"/>
                    </a:ext>
                  </a:extLst>
                </a:gridCol>
                <a:gridCol w="3674547">
                  <a:extLst>
                    <a:ext uri="{9D8B030D-6E8A-4147-A177-3AD203B41FA5}">
                      <a16:colId xmlns:a16="http://schemas.microsoft.com/office/drawing/2014/main" val="3345891109"/>
                    </a:ext>
                  </a:extLst>
                </a:gridCol>
                <a:gridCol w="3128034">
                  <a:extLst>
                    <a:ext uri="{9D8B030D-6E8A-4147-A177-3AD203B41FA5}">
                      <a16:colId xmlns:a16="http://schemas.microsoft.com/office/drawing/2014/main" val="3196571303"/>
                    </a:ext>
                  </a:extLst>
                </a:gridCol>
              </a:tblGrid>
              <a:tr h="13522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 Six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ছয়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974908"/>
                  </a:ext>
                </a:extLst>
              </a:tr>
              <a:tr h="13522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 Seven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294478"/>
                  </a:ext>
                </a:extLst>
              </a:tr>
              <a:tr h="13522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 Eight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144554"/>
                  </a:ext>
                </a:extLst>
              </a:tr>
              <a:tr h="13522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 Nine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নয়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981998"/>
                  </a:ext>
                </a:extLst>
              </a:tr>
              <a:tr h="12982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10- Ten</a:t>
                      </a:r>
                      <a:endParaRPr lang="en-US" sz="8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দশ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টেন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514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46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9434946" y="455418"/>
            <a:ext cx="2618508" cy="647734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17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0" y="288147"/>
            <a:ext cx="12053454" cy="255454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99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bn-IN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দুইঘর নিয়ে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10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500256" y="220879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1634" y="3237089"/>
            <a:ext cx="2223653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26729" y="1667429"/>
            <a:ext cx="1589805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7619999" y="220879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19999" y="1667429"/>
            <a:ext cx="1593274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47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500256" y="220879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1634" y="3237089"/>
            <a:ext cx="2223653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26729" y="1667429"/>
            <a:ext cx="1589805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7619999" y="220879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19999" y="1667429"/>
            <a:ext cx="1593274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96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6" y="55416"/>
          <a:ext cx="12095019" cy="6733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15893">
                  <a:extLst>
                    <a:ext uri="{9D8B030D-6E8A-4147-A177-3AD203B41FA5}">
                      <a16:colId xmlns:a16="http://schemas.microsoft.com/office/drawing/2014/main" val="2466746010"/>
                    </a:ext>
                  </a:extLst>
                </a:gridCol>
                <a:gridCol w="2907972">
                  <a:extLst>
                    <a:ext uri="{9D8B030D-6E8A-4147-A177-3AD203B41FA5}">
                      <a16:colId xmlns:a16="http://schemas.microsoft.com/office/drawing/2014/main" val="1977683043"/>
                    </a:ext>
                  </a:extLst>
                </a:gridCol>
                <a:gridCol w="3271154">
                  <a:extLst>
                    <a:ext uri="{9D8B030D-6E8A-4147-A177-3AD203B41FA5}">
                      <a16:colId xmlns:a16="http://schemas.microsoft.com/office/drawing/2014/main" val="3717072450"/>
                    </a:ext>
                  </a:extLst>
                </a:gridCol>
              </a:tblGrid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 Eleven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এগারো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ইলিভেন 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111476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 Twelve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বারো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টুয়েল ভ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272730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13- Thirteen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তেরো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টিন 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306088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 Fourteen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চৌদ্দ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টিন 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522324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 Fifteen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পনেরো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টিন 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783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9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6" y="55416"/>
          <a:ext cx="12095020" cy="6806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83384">
                  <a:extLst>
                    <a:ext uri="{9D8B030D-6E8A-4147-A177-3AD203B41FA5}">
                      <a16:colId xmlns:a16="http://schemas.microsoft.com/office/drawing/2014/main" val="2944125794"/>
                    </a:ext>
                  </a:extLst>
                </a:gridCol>
                <a:gridCol w="3380015">
                  <a:extLst>
                    <a:ext uri="{9D8B030D-6E8A-4147-A177-3AD203B41FA5}">
                      <a16:colId xmlns:a16="http://schemas.microsoft.com/office/drawing/2014/main" val="809224414"/>
                    </a:ext>
                  </a:extLst>
                </a:gridCol>
                <a:gridCol w="2306959">
                  <a:extLst>
                    <a:ext uri="{9D8B030D-6E8A-4147-A177-3AD203B41FA5}">
                      <a16:colId xmlns:a16="http://schemas.microsoft.com/office/drawing/2014/main" val="1209241605"/>
                    </a:ext>
                  </a:extLst>
                </a:gridCol>
                <a:gridCol w="824662">
                  <a:extLst>
                    <a:ext uri="{9D8B030D-6E8A-4147-A177-3AD203B41FA5}">
                      <a16:colId xmlns:a16="http://schemas.microsoft.com/office/drawing/2014/main" val="2009404751"/>
                    </a:ext>
                  </a:extLst>
                </a:gridCol>
              </a:tblGrid>
              <a:tr h="12620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16- Sixteen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ষোলো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টিন</a:t>
                      </a:r>
                      <a:endParaRPr lang="en-US" sz="66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28675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17- Seventeen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সতেরো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টিন </a:t>
                      </a:r>
                      <a:endParaRPr lang="en-US" sz="66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429203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 Eighteen 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আঠারো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এইটিন </a:t>
                      </a:r>
                      <a:endParaRPr lang="en-US" sz="66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605383"/>
                  </a:ext>
                </a:extLst>
              </a:tr>
              <a:tr h="12620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19- Nineteen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উনিশ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টিন</a:t>
                      </a:r>
                      <a:endParaRPr lang="en-US" sz="66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641096"/>
                  </a:ext>
                </a:extLst>
              </a:tr>
              <a:tr h="15881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 Twenty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বিশ</a:t>
                      </a:r>
                      <a:endParaRPr lang="en-US" sz="8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66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66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881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04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9271" y="96994"/>
          <a:ext cx="12067310" cy="6656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990">
                  <a:extLst>
                    <a:ext uri="{9D8B030D-6E8A-4147-A177-3AD203B41FA5}">
                      <a16:colId xmlns:a16="http://schemas.microsoft.com/office/drawing/2014/main" val="2412810341"/>
                    </a:ext>
                  </a:extLst>
                </a:gridCol>
                <a:gridCol w="2017874">
                  <a:extLst>
                    <a:ext uri="{9D8B030D-6E8A-4147-A177-3AD203B41FA5}">
                      <a16:colId xmlns:a16="http://schemas.microsoft.com/office/drawing/2014/main" val="781509203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81088519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817709373"/>
                    </a:ext>
                  </a:extLst>
                </a:gridCol>
              </a:tblGrid>
              <a:tr h="12330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21- Twenty one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একুশ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10997"/>
                  </a:ext>
                </a:extLst>
              </a:tr>
              <a:tr h="12521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22- Twenty two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বাইশ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012488"/>
                  </a:ext>
                </a:extLst>
              </a:tr>
              <a:tr h="13267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23- Twenty three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তেইশ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910423"/>
                  </a:ext>
                </a:extLst>
              </a:tr>
              <a:tr h="130232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24- Twenty four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চব্বিশ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924122"/>
                  </a:ext>
                </a:extLst>
              </a:tr>
              <a:tr h="14159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 Twenty five</a:t>
                      </a:r>
                      <a:endParaRPr lang="en-US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পঁচিশ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3696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8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9271" y="138546"/>
          <a:ext cx="12053454" cy="6522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86208">
                  <a:extLst>
                    <a:ext uri="{9D8B030D-6E8A-4147-A177-3AD203B41FA5}">
                      <a16:colId xmlns:a16="http://schemas.microsoft.com/office/drawing/2014/main" val="1453254905"/>
                    </a:ext>
                  </a:extLst>
                </a:gridCol>
                <a:gridCol w="2693816">
                  <a:extLst>
                    <a:ext uri="{9D8B030D-6E8A-4147-A177-3AD203B41FA5}">
                      <a16:colId xmlns:a16="http://schemas.microsoft.com/office/drawing/2014/main" val="2344152202"/>
                    </a:ext>
                  </a:extLst>
                </a:gridCol>
                <a:gridCol w="2235698">
                  <a:extLst>
                    <a:ext uri="{9D8B030D-6E8A-4147-A177-3AD203B41FA5}">
                      <a16:colId xmlns:a16="http://schemas.microsoft.com/office/drawing/2014/main" val="4084456002"/>
                    </a:ext>
                  </a:extLst>
                </a:gridCol>
                <a:gridCol w="1337732">
                  <a:extLst>
                    <a:ext uri="{9D8B030D-6E8A-4147-A177-3AD203B41FA5}">
                      <a16:colId xmlns:a16="http://schemas.microsoft.com/office/drawing/2014/main" val="3801691854"/>
                    </a:ext>
                  </a:extLst>
                </a:gridCol>
              </a:tblGrid>
              <a:tr h="9989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26- Twenty six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ছাব্বিশ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028572"/>
                  </a:ext>
                </a:extLst>
              </a:tr>
              <a:tr h="9989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27- Twenty seven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সাতাশ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404370"/>
                  </a:ext>
                </a:extLst>
              </a:tr>
              <a:tr h="10611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28- Twenty eight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আটাশ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453173"/>
                  </a:ext>
                </a:extLst>
              </a:tr>
              <a:tr h="9989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29- Twenty nine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টুয়েন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995950"/>
                  </a:ext>
                </a:extLst>
              </a:tr>
              <a:tr h="9989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 Thirty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72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548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59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9271" y="86608"/>
          <a:ext cx="12067310" cy="6646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19942">
                  <a:extLst>
                    <a:ext uri="{9D8B030D-6E8A-4147-A177-3AD203B41FA5}">
                      <a16:colId xmlns:a16="http://schemas.microsoft.com/office/drawing/2014/main" val="2466311958"/>
                    </a:ext>
                  </a:extLst>
                </a:gridCol>
                <a:gridCol w="2922922">
                  <a:extLst>
                    <a:ext uri="{9D8B030D-6E8A-4147-A177-3AD203B41FA5}">
                      <a16:colId xmlns:a16="http://schemas.microsoft.com/office/drawing/2014/main" val="760772686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692171865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1979335058"/>
                    </a:ext>
                  </a:extLst>
                </a:gridCol>
              </a:tblGrid>
              <a:tr h="13274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31- Thirty one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402919"/>
                  </a:ext>
                </a:extLst>
              </a:tr>
              <a:tr h="13274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32- Thirty two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282989"/>
                  </a:ext>
                </a:extLst>
              </a:tr>
              <a:tr h="13274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33- Thirty three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তেত্রিশ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548510"/>
                  </a:ext>
                </a:extLst>
              </a:tr>
              <a:tr h="13274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34- Thirty four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চৌত্রিশ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766809"/>
                  </a:ext>
                </a:extLst>
              </a:tr>
              <a:tr h="13369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35- Thirty five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পঁয়ত্রিশ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712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96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83125" y="96984"/>
          <a:ext cx="12053456" cy="6608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0002">
                  <a:extLst>
                    <a:ext uri="{9D8B030D-6E8A-4147-A177-3AD203B41FA5}">
                      <a16:colId xmlns:a16="http://schemas.microsoft.com/office/drawing/2014/main" val="1756645853"/>
                    </a:ext>
                  </a:extLst>
                </a:gridCol>
                <a:gridCol w="2782595">
                  <a:extLst>
                    <a:ext uri="{9D8B030D-6E8A-4147-A177-3AD203B41FA5}">
                      <a16:colId xmlns:a16="http://schemas.microsoft.com/office/drawing/2014/main" val="2489862409"/>
                    </a:ext>
                  </a:extLst>
                </a:gridCol>
                <a:gridCol w="1787688">
                  <a:extLst>
                    <a:ext uri="{9D8B030D-6E8A-4147-A177-3AD203B41FA5}">
                      <a16:colId xmlns:a16="http://schemas.microsoft.com/office/drawing/2014/main" val="1398180402"/>
                    </a:ext>
                  </a:extLst>
                </a:gridCol>
                <a:gridCol w="1333171">
                  <a:extLst>
                    <a:ext uri="{9D8B030D-6E8A-4147-A177-3AD203B41FA5}">
                      <a16:colId xmlns:a16="http://schemas.microsoft.com/office/drawing/2014/main" val="4139560527"/>
                    </a:ext>
                  </a:extLst>
                </a:gridCol>
              </a:tblGrid>
              <a:tr h="13217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36- Thirty six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72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ছত্রিশ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470690"/>
                  </a:ext>
                </a:extLst>
              </a:tr>
              <a:tr h="13217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37- Thirty seven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72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সাঁইত্রিশ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302846"/>
                  </a:ext>
                </a:extLst>
              </a:tr>
              <a:tr h="13217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38- Thirty eight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72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আটত্রিশ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176660"/>
                  </a:ext>
                </a:extLst>
              </a:tr>
              <a:tr h="13217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39- Thirty nine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7200" b="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72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নচল্লিশ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থার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46952"/>
                  </a:ext>
                </a:extLst>
              </a:tr>
              <a:tr h="13217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40- Forty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72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চল্লিশ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441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06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6" y="581898"/>
          <a:ext cx="12095019" cy="58802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7464">
                  <a:extLst>
                    <a:ext uri="{9D8B030D-6E8A-4147-A177-3AD203B41FA5}">
                      <a16:colId xmlns:a16="http://schemas.microsoft.com/office/drawing/2014/main" val="454959959"/>
                    </a:ext>
                  </a:extLst>
                </a:gridCol>
                <a:gridCol w="2805935">
                  <a:extLst>
                    <a:ext uri="{9D8B030D-6E8A-4147-A177-3AD203B41FA5}">
                      <a16:colId xmlns:a16="http://schemas.microsoft.com/office/drawing/2014/main" val="432141349"/>
                    </a:ext>
                  </a:extLst>
                </a:gridCol>
                <a:gridCol w="1793852">
                  <a:extLst>
                    <a:ext uri="{9D8B030D-6E8A-4147-A177-3AD203B41FA5}">
                      <a16:colId xmlns:a16="http://schemas.microsoft.com/office/drawing/2014/main" val="1053373333"/>
                    </a:ext>
                  </a:extLst>
                </a:gridCol>
                <a:gridCol w="1337768">
                  <a:extLst>
                    <a:ext uri="{9D8B030D-6E8A-4147-A177-3AD203B41FA5}">
                      <a16:colId xmlns:a16="http://schemas.microsoft.com/office/drawing/2014/main" val="1620094800"/>
                    </a:ext>
                  </a:extLst>
                </a:gridCol>
              </a:tblGrid>
              <a:tr h="3807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41- Forty one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একচল্লিশ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389443"/>
                  </a:ext>
                </a:extLst>
              </a:tr>
              <a:tr h="3807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42- Forty two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বিয়াল্লিশ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325935"/>
                  </a:ext>
                </a:extLst>
              </a:tr>
              <a:tr h="3522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43- Forty three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তেতাল্লিশ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93623"/>
                  </a:ext>
                </a:extLst>
              </a:tr>
              <a:tr h="3902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44- Forty four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চুয়াল্লিশ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635660"/>
                  </a:ext>
                </a:extLst>
              </a:tr>
              <a:tr h="118376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45- Forty five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পঁয়তাল্লিশ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982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03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5" y="83131"/>
          <a:ext cx="12081165" cy="6782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29747">
                  <a:extLst>
                    <a:ext uri="{9D8B030D-6E8A-4147-A177-3AD203B41FA5}">
                      <a16:colId xmlns:a16="http://schemas.microsoft.com/office/drawing/2014/main" val="875807907"/>
                    </a:ext>
                  </a:extLst>
                </a:gridCol>
                <a:gridCol w="3172691">
                  <a:extLst>
                    <a:ext uri="{9D8B030D-6E8A-4147-A177-3AD203B41FA5}">
                      <a16:colId xmlns:a16="http://schemas.microsoft.com/office/drawing/2014/main" val="3644050878"/>
                    </a:ext>
                  </a:extLst>
                </a:gridCol>
                <a:gridCol w="1642491">
                  <a:extLst>
                    <a:ext uri="{9D8B030D-6E8A-4147-A177-3AD203B41FA5}">
                      <a16:colId xmlns:a16="http://schemas.microsoft.com/office/drawing/2014/main" val="2910108086"/>
                    </a:ext>
                  </a:extLst>
                </a:gridCol>
                <a:gridCol w="1336236">
                  <a:extLst>
                    <a:ext uri="{9D8B030D-6E8A-4147-A177-3AD203B41FA5}">
                      <a16:colId xmlns:a16="http://schemas.microsoft.com/office/drawing/2014/main" val="4060233835"/>
                    </a:ext>
                  </a:extLst>
                </a:gridCol>
              </a:tblGrid>
              <a:tr h="11914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46- Forty six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ছেচল্লিশ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144505"/>
                  </a:ext>
                </a:extLst>
              </a:tr>
              <a:tr h="12244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47- Forty seven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সাতচল্লিশ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380707"/>
                  </a:ext>
                </a:extLst>
              </a:tr>
              <a:tr h="11327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48- Forty eight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আটচল্লিশ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971854"/>
                  </a:ext>
                </a:extLst>
              </a:tr>
              <a:tr h="12488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49- Forty nine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নপঞ্চাশ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ফর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694007"/>
                  </a:ext>
                </a:extLst>
              </a:tr>
              <a:tr h="156389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 Fifty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পঞ্চাশ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74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77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5" y="193964"/>
          <a:ext cx="12067311" cy="6529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02220">
                  <a:extLst>
                    <a:ext uri="{9D8B030D-6E8A-4147-A177-3AD203B41FA5}">
                      <a16:colId xmlns:a16="http://schemas.microsoft.com/office/drawing/2014/main" val="1157736591"/>
                    </a:ext>
                  </a:extLst>
                </a:gridCol>
                <a:gridCol w="2840645">
                  <a:extLst>
                    <a:ext uri="{9D8B030D-6E8A-4147-A177-3AD203B41FA5}">
                      <a16:colId xmlns:a16="http://schemas.microsoft.com/office/drawing/2014/main" val="3988948858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3652677562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651427616"/>
                    </a:ext>
                  </a:extLst>
                </a:gridCol>
              </a:tblGrid>
              <a:tr h="119149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51- Fifty one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839708"/>
                  </a:ext>
                </a:extLst>
              </a:tr>
              <a:tr h="12106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52- Fifty two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বাহান্ন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103268"/>
                  </a:ext>
                </a:extLst>
              </a:tr>
              <a:tr h="12020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53- Fifty three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তিপ্পান্ন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82566"/>
                  </a:ext>
                </a:extLst>
              </a:tr>
              <a:tr h="13078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54- Fifty four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চুয়ান্ন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32853"/>
                  </a:ext>
                </a:extLst>
              </a:tr>
              <a:tr h="13078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55- Fifty five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পঞ্চান্ন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9965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74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83126" y="138546"/>
          <a:ext cx="12025745" cy="6629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02037">
                  <a:extLst>
                    <a:ext uri="{9D8B030D-6E8A-4147-A177-3AD203B41FA5}">
                      <a16:colId xmlns:a16="http://schemas.microsoft.com/office/drawing/2014/main" val="4202932978"/>
                    </a:ext>
                  </a:extLst>
                </a:gridCol>
                <a:gridCol w="3010024">
                  <a:extLst>
                    <a:ext uri="{9D8B030D-6E8A-4147-A177-3AD203B41FA5}">
                      <a16:colId xmlns:a16="http://schemas.microsoft.com/office/drawing/2014/main" val="2986017857"/>
                    </a:ext>
                  </a:extLst>
                </a:gridCol>
                <a:gridCol w="1783578">
                  <a:extLst>
                    <a:ext uri="{9D8B030D-6E8A-4147-A177-3AD203B41FA5}">
                      <a16:colId xmlns:a16="http://schemas.microsoft.com/office/drawing/2014/main" val="3455800859"/>
                    </a:ext>
                  </a:extLst>
                </a:gridCol>
                <a:gridCol w="1330106">
                  <a:extLst>
                    <a:ext uri="{9D8B030D-6E8A-4147-A177-3AD203B41FA5}">
                      <a16:colId xmlns:a16="http://schemas.microsoft.com/office/drawing/2014/main" val="1229576352"/>
                    </a:ext>
                  </a:extLst>
                </a:gridCol>
              </a:tblGrid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56- Fifty six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ছাপ্পান্ন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873449"/>
                  </a:ext>
                </a:extLst>
              </a:tr>
              <a:tr h="12940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57- Fifty seven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716362"/>
                  </a:ext>
                </a:extLst>
              </a:tr>
              <a:tr h="13161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58- Fifty eight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আটান্ন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91407"/>
                  </a:ext>
                </a:extLst>
              </a:tr>
              <a:tr h="12053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59- Fifty nine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নষাট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ফিফ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552210"/>
                  </a:ext>
                </a:extLst>
              </a:tr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60- Sixty</a:t>
                      </a:r>
                      <a:endParaRPr lang="en-US" sz="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ষাট 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153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07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9271" y="124690"/>
          <a:ext cx="12067310" cy="66573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2270">
                  <a:extLst>
                    <a:ext uri="{9D8B030D-6E8A-4147-A177-3AD203B41FA5}">
                      <a16:colId xmlns:a16="http://schemas.microsoft.com/office/drawing/2014/main" val="1275945225"/>
                    </a:ext>
                  </a:extLst>
                </a:gridCol>
                <a:gridCol w="3320594">
                  <a:extLst>
                    <a:ext uri="{9D8B030D-6E8A-4147-A177-3AD203B41FA5}">
                      <a16:colId xmlns:a16="http://schemas.microsoft.com/office/drawing/2014/main" val="341613816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1332093213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1317839469"/>
                    </a:ext>
                  </a:extLst>
                </a:gridCol>
              </a:tblGrid>
              <a:tr h="11637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61- Sixty one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761844"/>
                  </a:ext>
                </a:extLst>
              </a:tr>
              <a:tr h="119675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62- Sixty two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993090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63- Sixty three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তেষট্টি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56726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64- Sixty four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চৌষট্টি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550069"/>
                  </a:ext>
                </a:extLst>
              </a:tr>
              <a:tr h="13494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65- Sixty five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পঁয়ষট্টি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014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005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9" y="55421"/>
          <a:ext cx="12067310" cy="6733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32763">
                  <a:extLst>
                    <a:ext uri="{9D8B030D-6E8A-4147-A177-3AD203B41FA5}">
                      <a16:colId xmlns:a16="http://schemas.microsoft.com/office/drawing/2014/main" val="2872743948"/>
                    </a:ext>
                  </a:extLst>
                </a:gridCol>
                <a:gridCol w="3110101">
                  <a:extLst>
                    <a:ext uri="{9D8B030D-6E8A-4147-A177-3AD203B41FA5}">
                      <a16:colId xmlns:a16="http://schemas.microsoft.com/office/drawing/2014/main" val="239671182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2657581162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2023999243"/>
                    </a:ext>
                  </a:extLst>
                </a:gridCol>
              </a:tblGrid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66- Sixty six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ছেষট্টি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151783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67- Sixty seven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112400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68- Sixty eight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আটষট্টি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200770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69- Sixty nine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0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8000" b="1" dirty="0" smtClean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নসত্তর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90166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70- Seventy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246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74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9" y="55421"/>
          <a:ext cx="12067310" cy="6733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32763">
                  <a:extLst>
                    <a:ext uri="{9D8B030D-6E8A-4147-A177-3AD203B41FA5}">
                      <a16:colId xmlns:a16="http://schemas.microsoft.com/office/drawing/2014/main" val="2113745533"/>
                    </a:ext>
                  </a:extLst>
                </a:gridCol>
                <a:gridCol w="3110101">
                  <a:extLst>
                    <a:ext uri="{9D8B030D-6E8A-4147-A177-3AD203B41FA5}">
                      <a16:colId xmlns:a16="http://schemas.microsoft.com/office/drawing/2014/main" val="3340161266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96316855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56430730"/>
                    </a:ext>
                  </a:extLst>
                </a:gridCol>
              </a:tblGrid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71- Seventy one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605474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72- Seventy two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বাহাত্তর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527700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73- Seventy three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তিয়াত্তর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137687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74- Seventy four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চুয়াত্তর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0188813"/>
                  </a:ext>
                </a:extLst>
              </a:tr>
              <a:tr h="13466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75- Seventy five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পঁচাত্তর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231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90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83129" y="152406"/>
          <a:ext cx="12011892" cy="6522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37562">
                  <a:extLst>
                    <a:ext uri="{9D8B030D-6E8A-4147-A177-3AD203B41FA5}">
                      <a16:colId xmlns:a16="http://schemas.microsoft.com/office/drawing/2014/main" val="2540779040"/>
                    </a:ext>
                  </a:extLst>
                </a:gridCol>
                <a:gridCol w="2764233">
                  <a:extLst>
                    <a:ext uri="{9D8B030D-6E8A-4147-A177-3AD203B41FA5}">
                      <a16:colId xmlns:a16="http://schemas.microsoft.com/office/drawing/2014/main" val="801344897"/>
                    </a:ext>
                  </a:extLst>
                </a:gridCol>
                <a:gridCol w="1781523">
                  <a:extLst>
                    <a:ext uri="{9D8B030D-6E8A-4147-A177-3AD203B41FA5}">
                      <a16:colId xmlns:a16="http://schemas.microsoft.com/office/drawing/2014/main" val="3337085077"/>
                    </a:ext>
                  </a:extLst>
                </a:gridCol>
                <a:gridCol w="1328574">
                  <a:extLst>
                    <a:ext uri="{9D8B030D-6E8A-4147-A177-3AD203B41FA5}">
                      <a16:colId xmlns:a16="http://schemas.microsoft.com/office/drawing/2014/main" val="4245226161"/>
                    </a:ext>
                  </a:extLst>
                </a:gridCol>
              </a:tblGrid>
              <a:tr h="7758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76- Seventy six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ছিয়াত্তর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258395"/>
                  </a:ext>
                </a:extLst>
              </a:tr>
              <a:tr h="8589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77- Seventy seven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59791"/>
                  </a:ext>
                </a:extLst>
              </a:tr>
              <a:tr h="8312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78- Seventy eight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আটাত্তর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944252"/>
                  </a:ext>
                </a:extLst>
              </a:tr>
              <a:tr h="7897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79- Seventy nine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নআশি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602152"/>
                  </a:ext>
                </a:extLst>
              </a:tr>
              <a:tr h="7351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80- Eighty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992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605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9274" y="55417"/>
          <a:ext cx="12067310" cy="6823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54435">
                  <a:extLst>
                    <a:ext uri="{9D8B030D-6E8A-4147-A177-3AD203B41FA5}">
                      <a16:colId xmlns:a16="http://schemas.microsoft.com/office/drawing/2014/main" val="2646853150"/>
                    </a:ext>
                  </a:extLst>
                </a:gridCol>
                <a:gridCol w="2888429">
                  <a:extLst>
                    <a:ext uri="{9D8B030D-6E8A-4147-A177-3AD203B41FA5}">
                      <a16:colId xmlns:a16="http://schemas.microsoft.com/office/drawing/2014/main" val="1927196197"/>
                    </a:ext>
                  </a:extLst>
                </a:gridCol>
                <a:gridCol w="1789743">
                  <a:extLst>
                    <a:ext uri="{9D8B030D-6E8A-4147-A177-3AD203B41FA5}">
                      <a16:colId xmlns:a16="http://schemas.microsoft.com/office/drawing/2014/main" val="256136207"/>
                    </a:ext>
                  </a:extLst>
                </a:gridCol>
                <a:gridCol w="1334703">
                  <a:extLst>
                    <a:ext uri="{9D8B030D-6E8A-4147-A177-3AD203B41FA5}">
                      <a16:colId xmlns:a16="http://schemas.microsoft.com/office/drawing/2014/main" val="714208340"/>
                    </a:ext>
                  </a:extLst>
                </a:gridCol>
              </a:tblGrid>
              <a:tr h="56421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81- Eighty one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275285"/>
                  </a:ext>
                </a:extLst>
              </a:tr>
              <a:tr h="6823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82- Eighty two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বিরাশি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95857"/>
                  </a:ext>
                </a:extLst>
              </a:tr>
              <a:tr h="51173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83- Eighty three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তিরাশি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120308"/>
                  </a:ext>
                </a:extLst>
              </a:tr>
              <a:tr h="47409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84- Eighty four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চুরাশি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592764"/>
                  </a:ext>
                </a:extLst>
              </a:tr>
              <a:tr h="16053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85- Eighty five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পঁচাশি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325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85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9274" y="96986"/>
          <a:ext cx="12053456" cy="67177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8399">
                  <a:extLst>
                    <a:ext uri="{9D8B030D-6E8A-4147-A177-3AD203B41FA5}">
                      <a16:colId xmlns:a16="http://schemas.microsoft.com/office/drawing/2014/main" val="3557736688"/>
                    </a:ext>
                  </a:extLst>
                </a:gridCol>
                <a:gridCol w="2826327">
                  <a:extLst>
                    <a:ext uri="{9D8B030D-6E8A-4147-A177-3AD203B41FA5}">
                      <a16:colId xmlns:a16="http://schemas.microsoft.com/office/drawing/2014/main" val="1309236814"/>
                    </a:ext>
                  </a:extLst>
                </a:gridCol>
                <a:gridCol w="1645559">
                  <a:extLst>
                    <a:ext uri="{9D8B030D-6E8A-4147-A177-3AD203B41FA5}">
                      <a16:colId xmlns:a16="http://schemas.microsoft.com/office/drawing/2014/main" val="4252681040"/>
                    </a:ext>
                  </a:extLst>
                </a:gridCol>
                <a:gridCol w="1333171">
                  <a:extLst>
                    <a:ext uri="{9D8B030D-6E8A-4147-A177-3AD203B41FA5}">
                      <a16:colId xmlns:a16="http://schemas.microsoft.com/office/drawing/2014/main" val="2753853782"/>
                    </a:ext>
                  </a:extLst>
                </a:gridCol>
              </a:tblGrid>
              <a:tr h="6234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86- Eighty six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ছিয়াশি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13109"/>
                  </a:ext>
                </a:extLst>
              </a:tr>
              <a:tr h="6234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87- Eighty seven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65162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88- Eighty eight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আটাশি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736953"/>
                  </a:ext>
                </a:extLst>
              </a:tr>
              <a:tr h="4987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89- Eighty nine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0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ঊ</a:t>
                      </a: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ননব্বই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এইটি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265817"/>
                  </a:ext>
                </a:extLst>
              </a:tr>
              <a:tr h="14995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90- Ninety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80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নব্বই</a:t>
                      </a:r>
                      <a:endParaRPr lang="en-US" sz="4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 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241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75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55419" y="41567"/>
          <a:ext cx="12081165" cy="67610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20690">
                  <a:extLst>
                    <a:ext uri="{9D8B030D-6E8A-4147-A177-3AD203B41FA5}">
                      <a16:colId xmlns:a16="http://schemas.microsoft.com/office/drawing/2014/main" val="2079965957"/>
                    </a:ext>
                  </a:extLst>
                </a:gridCol>
                <a:gridCol w="2732442">
                  <a:extLst>
                    <a:ext uri="{9D8B030D-6E8A-4147-A177-3AD203B41FA5}">
                      <a16:colId xmlns:a16="http://schemas.microsoft.com/office/drawing/2014/main" val="3541611705"/>
                    </a:ext>
                  </a:extLst>
                </a:gridCol>
                <a:gridCol w="1791797">
                  <a:extLst>
                    <a:ext uri="{9D8B030D-6E8A-4147-A177-3AD203B41FA5}">
                      <a16:colId xmlns:a16="http://schemas.microsoft.com/office/drawing/2014/main" val="1266912430"/>
                    </a:ext>
                  </a:extLst>
                </a:gridCol>
                <a:gridCol w="1336236">
                  <a:extLst>
                    <a:ext uri="{9D8B030D-6E8A-4147-A177-3AD203B41FA5}">
                      <a16:colId xmlns:a16="http://schemas.microsoft.com/office/drawing/2014/main" val="4021773734"/>
                    </a:ext>
                  </a:extLst>
                </a:gridCol>
              </a:tblGrid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91- Ninety one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299897"/>
                  </a:ext>
                </a:extLst>
              </a:tr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92- Ninety two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বিরানব্বই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টু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1241055"/>
                  </a:ext>
                </a:extLst>
              </a:tr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93- Ninety three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তিরানব্বই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থ্রী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358232"/>
                  </a:ext>
                </a:extLst>
              </a:tr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94- Ninety four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চুরানব্বই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ফোর 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429952"/>
                  </a:ext>
                </a:extLst>
              </a:tr>
              <a:tr h="13522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95- Ninety five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পঁচানব্বই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8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ফাইভ</a:t>
                      </a:r>
                      <a:endParaRPr lang="en-US" sz="28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275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659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83125" y="69270"/>
          <a:ext cx="12053456" cy="6747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91093">
                  <a:extLst>
                    <a:ext uri="{9D8B030D-6E8A-4147-A177-3AD203B41FA5}">
                      <a16:colId xmlns:a16="http://schemas.microsoft.com/office/drawing/2014/main" val="2241789206"/>
                    </a:ext>
                  </a:extLst>
                </a:gridCol>
                <a:gridCol w="2741504">
                  <a:extLst>
                    <a:ext uri="{9D8B030D-6E8A-4147-A177-3AD203B41FA5}">
                      <a16:colId xmlns:a16="http://schemas.microsoft.com/office/drawing/2014/main" val="2973567576"/>
                    </a:ext>
                  </a:extLst>
                </a:gridCol>
                <a:gridCol w="1787688">
                  <a:extLst>
                    <a:ext uri="{9D8B030D-6E8A-4147-A177-3AD203B41FA5}">
                      <a16:colId xmlns:a16="http://schemas.microsoft.com/office/drawing/2014/main" val="1311804182"/>
                    </a:ext>
                  </a:extLst>
                </a:gridCol>
                <a:gridCol w="1333171">
                  <a:extLst>
                    <a:ext uri="{9D8B030D-6E8A-4147-A177-3AD203B41FA5}">
                      <a16:colId xmlns:a16="http://schemas.microsoft.com/office/drawing/2014/main" val="3113066735"/>
                    </a:ext>
                  </a:extLst>
                </a:gridCol>
              </a:tblGrid>
              <a:tr h="13485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96- Ninety six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ছিয়ানব্বই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সিক্স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475327"/>
                  </a:ext>
                </a:extLst>
              </a:tr>
              <a:tr h="13485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97- Ninety seven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সাতানব্বই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সেভেন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679035"/>
                  </a:ext>
                </a:extLst>
              </a:tr>
              <a:tr h="13485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98- Ninety eight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আটানব্বই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এইট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819238"/>
                  </a:ext>
                </a:extLst>
              </a:tr>
              <a:tr h="13485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99- Ninety nine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নিরানব্বই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 টি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নাইন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604310"/>
                  </a:ext>
                </a:extLst>
              </a:tr>
              <a:tr h="13528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100- One hundred</a:t>
                      </a:r>
                      <a:endParaRPr lang="en-US" sz="3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66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একশত</a:t>
                      </a:r>
                      <a:endParaRPr lang="en-US" sz="40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n-IN" sz="4400" b="1" dirty="0">
                          <a:solidFill>
                            <a:srgbClr val="FF0000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ওয়ান হান ড্রেড 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NikoshBAN" panose="02000000000000000000" pitchFamily="2" charset="0"/>
                        <a:ea typeface="Calibri" panose="020F050202020403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65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33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9434946" y="455418"/>
            <a:ext cx="2618508" cy="647734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-3698" y="1645898"/>
            <a:ext cx="12195698" cy="246221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bn-IN" sz="75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7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দুইঘর নিয়ে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7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75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8000" b="1" dirty="0" err="1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শতক</a:t>
            </a:r>
            <a:r>
              <a:rPr lang="en-US" sz="8000" b="1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একাই</a:t>
            </a:r>
            <a:r>
              <a:rPr lang="en-US" sz="8000" b="1" dirty="0" smtClean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একটি</a:t>
            </a:r>
            <a:r>
              <a:rPr lang="en-US" sz="8000" b="1" dirty="0" smtClean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70C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8000" b="1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হয়</a:t>
            </a:r>
            <a:r>
              <a:rPr lang="en-US" sz="8000" b="1" dirty="0" smtClean="0">
                <a:solidFill>
                  <a:srgbClr val="00B05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80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7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763495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3496" y="3250944"/>
            <a:ext cx="4239482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63495" y="1681284"/>
            <a:ext cx="211974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7883238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3236" y="1681281"/>
            <a:ext cx="211974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3474" y="1681281"/>
            <a:ext cx="319002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573474" y="224918"/>
            <a:ext cx="3190023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73474" y="3260752"/>
            <a:ext cx="3190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36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763495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3496" y="3250944"/>
            <a:ext cx="4239482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চল্লিশ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63495" y="1681284"/>
            <a:ext cx="211974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7883238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3236" y="1681281"/>
            <a:ext cx="211974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3474" y="1681281"/>
            <a:ext cx="319002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573474" y="224918"/>
            <a:ext cx="3190023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73474" y="3260752"/>
            <a:ext cx="3190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9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763495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3496" y="3250944"/>
            <a:ext cx="4239482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ঊনসত্তর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63495" y="1681284"/>
            <a:ext cx="211974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7883238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3236" y="1681281"/>
            <a:ext cx="211974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3474" y="1681281"/>
            <a:ext cx="319002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573474" y="224918"/>
            <a:ext cx="3190023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73474" y="3260752"/>
            <a:ext cx="3190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সাতশত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56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763495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63496" y="3250944"/>
            <a:ext cx="4239482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63495" y="1681284"/>
            <a:ext cx="211974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7883238" y="224920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3236" y="1681281"/>
            <a:ext cx="211974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3474" y="1681281"/>
            <a:ext cx="319002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573474" y="224918"/>
            <a:ext cx="3190023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73474" y="3260752"/>
            <a:ext cx="319001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95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6975" y="3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৯২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825" y="872842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৯৩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823" y="1690264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৯৪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967" y="2493831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৯৫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0823" y="3241969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৯৬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4676" y="4045536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6965" y="484910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২০০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0818" y="5666525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২০৫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7" y="2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85457" y="872841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5455" y="169026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1599" y="2493830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85455" y="3241968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ছিয়ানব্বই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99308" y="4045535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597" y="4849102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85450" y="5666524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4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0"/>
            <a:ext cx="33943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৩০০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252" y="872839"/>
            <a:ext cx="37137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৩৮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250" y="1690261"/>
            <a:ext cx="371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৪৮৩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394" y="2493828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৫৮৪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6250" y="3241966"/>
            <a:ext cx="3713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৬৮৫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0103" y="404553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৭৮৬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392" y="4849100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৮৮৯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6245" y="5666522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৯৯১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6300" y="2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10150" y="872841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0148" y="169026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6292" y="2493830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চুরাশি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10148" y="3241968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1" y="4045535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ছিয়াশি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96290" y="4849102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ঊননব্বই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10143" y="5666524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04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9434946" y="455418"/>
            <a:ext cx="2618508" cy="647734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4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2393" y="3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৯৯২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6243" y="872842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৯৯৩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6241" y="1690264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৯৯৪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385" y="2493831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৯৯৫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6241" y="3241969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৯৯৬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0094" y="4045536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383" y="484910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6236" y="5666525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১০০৫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62555" y="2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76405" y="872841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76403" y="169026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62547" y="2493830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76403" y="3241968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ছিয়ানব্বই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90256" y="4045535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62545" y="4849102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76398" y="5666524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199" y="573579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43344" y="491837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-13865" y="491709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-15" y="573451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74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" grpId="0" animBg="1"/>
      <p:bldP spid="26" grpId="0" animBg="1"/>
      <p:bldP spid="27" grpId="0" animBg="1"/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0" y="288147"/>
            <a:ext cx="12053454" cy="255454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 </a:t>
            </a:r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নিয়ে </a:t>
            </a:r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17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7873278" y="234446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73279" y="3250944"/>
            <a:ext cx="423948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endParaRPr lang="en-US" sz="8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73278" y="1681284"/>
            <a:ext cx="211974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9993021" y="234446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93019" y="1681281"/>
            <a:ext cx="211974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83257" y="1681281"/>
            <a:ext cx="319002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683257" y="234444"/>
            <a:ext cx="3190023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3257" y="3251000"/>
            <a:ext cx="319001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5030" y="1681278"/>
            <a:ext cx="363737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1045031" y="234440"/>
            <a:ext cx="363737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8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5030" y="3251451"/>
            <a:ext cx="3637368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 হাজার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3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7844702" y="234446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44703" y="3250944"/>
            <a:ext cx="423948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তেতাল্লিশ </a:t>
            </a:r>
            <a:endParaRPr lang="en-US" sz="8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44702" y="1681284"/>
            <a:ext cx="211974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9964445" y="234446"/>
            <a:ext cx="211974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64443" y="1681281"/>
            <a:ext cx="2119747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54681" y="1681281"/>
            <a:ext cx="319002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654681" y="234444"/>
            <a:ext cx="3190023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54681" y="3251000"/>
            <a:ext cx="3190017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পাঁচশত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6454" y="1681278"/>
            <a:ext cx="363737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1016455" y="234440"/>
            <a:ext cx="3637372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8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6454" y="3251451"/>
            <a:ext cx="3637368" cy="144655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 হাজার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3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4689" y="3"/>
            <a:ext cx="3435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২৯৯২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830" y="872842"/>
            <a:ext cx="3769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৩৯৯৩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103" y="1690264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৪৯৯৪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392" y="2493831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৫৯৯৫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8538" y="3241969"/>
            <a:ext cx="3769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৬৯৯৬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391" y="4045536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৭৯৯৯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4680" y="4849103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৮০০০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533" y="5666525"/>
            <a:ext cx="3435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৯০০৫</a:t>
            </a:r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6411" y="2"/>
            <a:ext cx="6622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0261" y="872841"/>
            <a:ext cx="6816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0259" y="1690263"/>
            <a:ext cx="701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76403" y="2493830"/>
            <a:ext cx="7121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90259" y="3241968"/>
            <a:ext cx="800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ছিয়ানব্বই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04112" y="4045535"/>
            <a:ext cx="76892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76401" y="4849102"/>
            <a:ext cx="712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90254" y="5666524"/>
            <a:ext cx="8007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7192" y="69306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-17" y="68021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71047" y="942143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3838" y="94085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84902" y="174570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7693" y="174442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71047" y="253542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13838" y="253413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498757" y="3311274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41548" y="3309989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71047" y="4128694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3838" y="4127409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484902" y="4918395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7693" y="491711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84902" y="5735825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7693" y="573454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10792687" y="570576"/>
            <a:ext cx="1330037" cy="417418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1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0" y="288147"/>
            <a:ext cx="12053454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99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7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অযুত-হাজার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নিয়ে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78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8750251" y="246350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50252" y="2292561"/>
            <a:ext cx="3333934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তেতাল্লিশ 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50251" y="1262561"/>
            <a:ext cx="166696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417219" y="246350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17218" y="1262558"/>
            <a:ext cx="1666972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1614" y="1262558"/>
            <a:ext cx="250863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6241614" y="246348"/>
            <a:ext cx="2508638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1614" y="2292609"/>
            <a:ext cx="25086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পাঁচশত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0077" y="1262556"/>
            <a:ext cx="28604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380078" y="246345"/>
            <a:ext cx="286043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899" y="2292996"/>
            <a:ext cx="5721609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ষোলো হাজার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899" y="1262551"/>
            <a:ext cx="28604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18899" y="246340"/>
            <a:ext cx="286043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92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8750251" y="246350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50252" y="2292561"/>
            <a:ext cx="3333934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ছাপ্পান্ন 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50251" y="1262561"/>
            <a:ext cx="166696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417219" y="246350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17218" y="1262558"/>
            <a:ext cx="1666972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1614" y="1262558"/>
            <a:ext cx="250863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6241614" y="246348"/>
            <a:ext cx="2508638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1614" y="2292609"/>
            <a:ext cx="25086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80077" y="1262556"/>
            <a:ext cx="28604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380078" y="246345"/>
            <a:ext cx="286043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899" y="2292996"/>
            <a:ext cx="5721609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তেইশ হাজার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8899" y="1262551"/>
            <a:ext cx="28604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18899" y="246340"/>
            <a:ext cx="286043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16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8736396" y="52383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36397" y="2098594"/>
            <a:ext cx="3333934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36396" y="1068594"/>
            <a:ext cx="166696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403364" y="52383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03363" y="1068591"/>
            <a:ext cx="1666972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7759" y="1068591"/>
            <a:ext cx="250863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6227759" y="52381"/>
            <a:ext cx="2508638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7759" y="2098642"/>
            <a:ext cx="25086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66222" y="1068589"/>
            <a:ext cx="28604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366223" y="52378"/>
            <a:ext cx="286043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8546" y="2099029"/>
            <a:ext cx="6088108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হাজার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7442" y="1068584"/>
            <a:ext cx="3228036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137442" y="52373"/>
            <a:ext cx="3228036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8736393" y="3599139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736394" y="5645350"/>
            <a:ext cx="3333934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736393" y="4615350"/>
            <a:ext cx="166696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10403361" y="3599139"/>
            <a:ext cx="1666972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03360" y="4615347"/>
            <a:ext cx="1666972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27756" y="4615347"/>
            <a:ext cx="2508637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6227756" y="3599137"/>
            <a:ext cx="2508638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27756" y="5645398"/>
            <a:ext cx="25086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66219" y="4615345"/>
            <a:ext cx="2860433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3366220" y="3599134"/>
            <a:ext cx="286043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8546" y="5645785"/>
            <a:ext cx="3226570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অযুত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8545" y="4615340"/>
            <a:ext cx="3226929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50"/>
          <p:cNvSpPr txBox="1"/>
          <p:nvPr/>
        </p:nvSpPr>
        <p:spPr>
          <a:xfrm>
            <a:off x="138545" y="3599129"/>
            <a:ext cx="3226930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6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65117" y="5659232"/>
            <a:ext cx="2862088" cy="10294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4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 </a:t>
            </a:r>
          </a:p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অযুত = ১০ হাজার।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19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6359" y="5"/>
            <a:ext cx="374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১০১১১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56" y="872844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১১০১৮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070" y="1690266"/>
            <a:ext cx="373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১২০১৯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814" y="2493833"/>
            <a:ext cx="385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১৩০২৪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1070" y="3241971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১৪০৪৫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4817" y="4045538"/>
            <a:ext cx="382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১৫০৬২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106" y="4849105"/>
            <a:ext cx="3876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১৬০৭৩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245" y="5666527"/>
            <a:ext cx="383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১৭০৯৯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0481" y="2"/>
            <a:ext cx="814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4331" y="872841"/>
            <a:ext cx="770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আঠারো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64329" y="1690263"/>
            <a:ext cx="770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50473" y="2493830"/>
            <a:ext cx="8007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64329" y="3241968"/>
            <a:ext cx="813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চৌদ্দ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8182" y="4045535"/>
            <a:ext cx="7980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পনেরো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0471" y="4849102"/>
            <a:ext cx="8146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ষোলো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তিয়াত্তর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64324" y="5666524"/>
            <a:ext cx="8368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সতেরো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6579" y="11087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49370" y="10958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65011" y="96985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07802" y="96856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20436" y="178726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63227" y="178598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89712" y="253542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32503" y="253413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92722" y="3297421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35513" y="329613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34289" y="4100991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77080" y="409970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734291" y="4932249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77082" y="4930964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78869" y="5735813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21660" y="573452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2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6359" y="5"/>
            <a:ext cx="374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২৪১১১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56" y="872844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২৫০১৮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070" y="1690266"/>
            <a:ext cx="373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৪২০১৯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814" y="2493833"/>
            <a:ext cx="385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৫৩০২৪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1070" y="3241971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৬৪০৪৫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4817" y="4045538"/>
            <a:ext cx="382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৭৫০৬২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106" y="4849105"/>
            <a:ext cx="3876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৮৬০৭৩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245" y="5666527"/>
            <a:ext cx="383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৯৭০৯৯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14958" y="2"/>
            <a:ext cx="814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8" y="872841"/>
            <a:ext cx="770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আঠারো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6" y="1690263"/>
            <a:ext cx="770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4950" y="2493830"/>
            <a:ext cx="8007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তিপ্পান্ন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8806" y="3241968"/>
            <a:ext cx="813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42659" y="4045535"/>
            <a:ext cx="7980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14948" y="4849102"/>
            <a:ext cx="8146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ছিয়াশি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তিয়াত্তর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8801" y="5666524"/>
            <a:ext cx="8368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6581" y="5545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49372" y="5416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20433" y="94214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63224" y="94085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20437" y="177341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63228" y="177213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17415" y="256313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04788" y="2561845"/>
            <a:ext cx="512620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75851" y="3269723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18642" y="326843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61996" y="4087134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04787" y="4085849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803559" y="490455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263224" y="4903265"/>
            <a:ext cx="540327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20437" y="572196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263228" y="572068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0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11277594" y="552744"/>
            <a:ext cx="872840" cy="329969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30469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নিয়ে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লক্ষ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39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ছাপ্পান্ন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তেইশ হাজার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6462" y="2162868"/>
            <a:ext cx="206773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462" y="1204608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56462" y="25582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9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নব্বই হাজার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6462" y="2162868"/>
            <a:ext cx="206773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462" y="1204608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56462" y="25582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0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নব্বই হাজার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6462" y="2162868"/>
            <a:ext cx="206773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462" y="1204608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56462" y="25582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53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নব্বই হাজার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6462" y="2162868"/>
            <a:ext cx="206773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462" y="1204608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56462" y="25582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54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 হাজার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6462" y="2162868"/>
            <a:ext cx="206773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462" y="1204608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56462" y="25582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30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6462" y="2162868"/>
            <a:ext cx="2067738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462" y="1204608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256462" y="25582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9324505" y="3335915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324506" y="5231436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24505" y="4282705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50"/>
          <p:cNvSpPr txBox="1"/>
          <p:nvPr/>
        </p:nvSpPr>
        <p:spPr>
          <a:xfrm>
            <a:off x="10704345" y="3335915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04344" y="4282702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47970" y="4282702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7247970" y="3335913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47970" y="5231485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07154" y="4282700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50"/>
          <p:cNvSpPr txBox="1"/>
          <p:nvPr/>
        </p:nvSpPr>
        <p:spPr>
          <a:xfrm>
            <a:off x="5708069" y="3335910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06690" y="5231435"/>
            <a:ext cx="154082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27311" y="428270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3" name="TextBox 50"/>
          <p:cNvSpPr txBox="1"/>
          <p:nvPr/>
        </p:nvSpPr>
        <p:spPr>
          <a:xfrm>
            <a:off x="2256459" y="3333915"/>
            <a:ext cx="3449780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56459" y="5252433"/>
            <a:ext cx="3443702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অযুত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56459" y="4294173"/>
            <a:ext cx="206432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52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 </a:t>
            </a:r>
          </a:p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লক্ষ = ১০ অযুত।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9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 </a:t>
            </a:r>
          </a:p>
          <a:p>
            <a:pPr algn="ctr"/>
            <a:r>
              <a:rPr lang="bn-IN" sz="13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লক্ষ = ১০০ হাজার। </a:t>
            </a:r>
            <a:endParaRPr lang="en-US" sz="13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6359" y="5"/>
            <a:ext cx="374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১০০০০০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56" y="872844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১২৫০১৮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070" y="1690266"/>
            <a:ext cx="373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২৪২০১৯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814" y="2493833"/>
            <a:ext cx="385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৩৫৩০২৪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1070" y="3241971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৪৬৪০৪৫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4817" y="4045538"/>
            <a:ext cx="382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৫৭৫০৬২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106" y="4849105"/>
            <a:ext cx="3876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৬৮৬০৭৩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245" y="5666527"/>
            <a:ext cx="383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৭৯৭০৯৯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10" y="2"/>
            <a:ext cx="814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লক্ষ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33600" y="872841"/>
            <a:ext cx="8880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লক্ষ 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আঠারো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7458" y="1690263"/>
            <a:ext cx="770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</a:t>
            </a:r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3602" y="2493830"/>
            <a:ext cx="8007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লক্ষ তিপ্পান্ন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7458" y="3241968"/>
            <a:ext cx="813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</a:t>
            </a:r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61311" y="4045535"/>
            <a:ext cx="7980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 লক্ষ পঁচাত্তর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600" y="4849102"/>
            <a:ext cx="8146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 লক্ষ ছিয়াশি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তিয়াত্তর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7453" y="5666524"/>
            <a:ext cx="8368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 লক্ষ সাতানব্বই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28254" y="6930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1045" y="6802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13849" y="68021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928250" y="942136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71041" y="940851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835" y="94084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969815" y="178726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12606" y="178598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5400" y="178597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052945" y="253542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5736" y="253413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38530" y="253413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983670" y="328356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26461" y="328228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9255" y="328227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997525" y="410098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40316" y="409970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3110" y="409969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1025235" y="491840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68026" y="491711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10820" y="491711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928250" y="572196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71041" y="572067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3835" y="572067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2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11028216" y="414194"/>
            <a:ext cx="1066798" cy="320092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0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99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যুত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-লক্ষ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দুইঅঙ্ক নিয়ে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18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146555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3361078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2412347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146555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2412344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2412344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1465555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3361127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2412342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1465552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3361077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 হাজার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2412342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1463557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34836" y="3382075"/>
            <a:ext cx="2689365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আটাশি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72691" y="2423815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172691" y="1475030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34832" y="2437666"/>
            <a:ext cx="153602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1630960" y="1488881"/>
            <a:ext cx="1539893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323596" y="634516"/>
            <a:ext cx="276059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47058" y="634565"/>
            <a:ext cx="207653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20785" y="634517"/>
            <a:ext cx="29262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37489" y="634082"/>
            <a:ext cx="268329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44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71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000"/>
                            </p:stCondLst>
                            <p:childTnLst>
                              <p:par>
                                <p:cTn id="83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0"/>
                            </p:stCondLst>
                            <p:childTnLst>
                              <p:par>
                                <p:cTn id="89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9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32450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24509" y="2141871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24508" y="1193140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704348" y="246350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04347" y="1193137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47973" y="1193137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7247973" y="246348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7973" y="2141920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7157" y="1193135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708072" y="246345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27314" y="2141870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27314" y="1193135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327314" y="244350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598" y="2162868"/>
            <a:ext cx="2952604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72691" y="1204608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172691" y="255823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1598" y="1218459"/>
            <a:ext cx="179925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1371598" y="269674"/>
            <a:ext cx="1799256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50"/>
          <p:cNvSpPr txBox="1"/>
          <p:nvPr/>
        </p:nvSpPr>
        <p:spPr>
          <a:xfrm>
            <a:off x="9324505" y="3363628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24506" y="5259149"/>
            <a:ext cx="275967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24505" y="4310418"/>
            <a:ext cx="1379839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50"/>
          <p:cNvSpPr txBox="1"/>
          <p:nvPr/>
        </p:nvSpPr>
        <p:spPr>
          <a:xfrm>
            <a:off x="10704345" y="3363628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54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04344" y="4310415"/>
            <a:ext cx="137984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247970" y="4310415"/>
            <a:ext cx="2076535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7247970" y="3363626"/>
            <a:ext cx="2076536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47970" y="5259198"/>
            <a:ext cx="207653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07154" y="4310413"/>
            <a:ext cx="1539901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50"/>
          <p:cNvSpPr txBox="1"/>
          <p:nvPr/>
        </p:nvSpPr>
        <p:spPr>
          <a:xfrm>
            <a:off x="5708069" y="3363623"/>
            <a:ext cx="1538987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7311" y="5259148"/>
            <a:ext cx="2920202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327311" y="4310413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50"/>
          <p:cNvSpPr txBox="1"/>
          <p:nvPr/>
        </p:nvSpPr>
        <p:spPr>
          <a:xfrm>
            <a:off x="4327311" y="3361628"/>
            <a:ext cx="1378928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71601" y="5280146"/>
            <a:ext cx="179925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নিযুত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172688" y="4321886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8" name="TextBox 50"/>
          <p:cNvSpPr txBox="1"/>
          <p:nvPr/>
        </p:nvSpPr>
        <p:spPr>
          <a:xfrm>
            <a:off x="3172688" y="3373101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71597" y="4335737"/>
            <a:ext cx="1799253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0" name="TextBox 50"/>
          <p:cNvSpPr txBox="1"/>
          <p:nvPr/>
        </p:nvSpPr>
        <p:spPr>
          <a:xfrm>
            <a:off x="1371597" y="3386952"/>
            <a:ext cx="1799253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79215" y="5266291"/>
            <a:ext cx="1148094" cy="9492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08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71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1000"/>
                            </p:stCondLst>
                            <p:childTnLst>
                              <p:par>
                                <p:cTn id="83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0"/>
                            </p:stCondLst>
                            <p:childTnLst>
                              <p:par>
                                <p:cTn id="89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5000"/>
                            </p:stCondLst>
                            <p:childTnLst>
                              <p:par>
                                <p:cTn id="178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9000"/>
                            </p:stCondLst>
                            <p:childTnLst>
                              <p:par>
                                <p:cTn id="184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0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6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1000"/>
                            </p:stCondLst>
                            <p:childTnLst>
                              <p:par>
                                <p:cTn id="202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8" presetID="42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নিযুত = ১০ লক্ষ 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4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লক্ষ = ১ মিলিয়ন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956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নিযুত = ১ মিলিয়ন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26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6359" y="5"/>
            <a:ext cx="374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১০০০০০০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56" y="872844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১১২৫০১৮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070" y="1690266"/>
            <a:ext cx="373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২২৪২০১৯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814" y="2493833"/>
            <a:ext cx="385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৩৩৫৩০২৪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1070" y="3241971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৪৪৬৪০৪৫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4817" y="4045538"/>
            <a:ext cx="382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৫৫৭৫০৬২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106" y="4849105"/>
            <a:ext cx="3876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৬৬৮৬০৭৩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245" y="5666527"/>
            <a:ext cx="383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৭৭৯৭০৯৯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0810" y="2"/>
            <a:ext cx="814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0800" y="872841"/>
            <a:ext cx="8880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 </a:t>
            </a:r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আঠারো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04658" y="1690263"/>
            <a:ext cx="770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বাইশ লক্ষ বিয়াল্লিশ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90802" y="2493830"/>
            <a:ext cx="8007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তেত্রিশ লক্ষ তিপ্পান্ন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04658" y="3241968"/>
            <a:ext cx="813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চুয়াল্লিশ লক্ষ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18511" y="4045535"/>
            <a:ext cx="7980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পঞ্চান্ন লক্ষ পঁচাত্তর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90800" y="4849102"/>
            <a:ext cx="8146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ছেষট্টি লক্ষ ছিয়াশি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তিয়াত্তর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04653" y="5666524"/>
            <a:ext cx="8368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সাতাত্তর লক্ষ সাতানব্বই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63781" y="55453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06572" y="5416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49366" y="5416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136071" y="900588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78862" y="899303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21656" y="899298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191491" y="174571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34282" y="174442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277076" y="174442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316183" y="253542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858974" y="253413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290932" y="2534130"/>
            <a:ext cx="568038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77636" y="3297419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20427" y="3296134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63221" y="3296129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205346" y="405940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48137" y="405811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290931" y="405811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288476" y="4904541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831267" y="490325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77077" y="4903251"/>
            <a:ext cx="554186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149926" y="568038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692717" y="567909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35511" y="567909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2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11416146" y="414194"/>
            <a:ext cx="734287" cy="250824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50"/>
          <p:cNvSpPr txBox="1"/>
          <p:nvPr/>
        </p:nvSpPr>
        <p:spPr>
          <a:xfrm>
            <a:off x="0" y="1322835"/>
            <a:ext cx="121956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কমা দিয়েও কথায় লেখা হয়। যেমন- </a:t>
            </a:r>
          </a:p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২,১০,৩৪,৭৯০= দুই কোটি দশ লক্ষ চৌত্রিশ হাজার সাতশত নব্বই।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03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 rot="10800000">
            <a:off x="11416146" y="414194"/>
            <a:ext cx="734287" cy="250824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50"/>
          <p:cNvSpPr txBox="1"/>
          <p:nvPr/>
        </p:nvSpPr>
        <p:spPr>
          <a:xfrm>
            <a:off x="0" y="1322835"/>
            <a:ext cx="121956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ডানদিক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৩ঘর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কমা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তারপর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২ঘর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পরপর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কমা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দিয়েও কথায় লেখা হয়। যেমন- </a:t>
            </a:r>
          </a:p>
          <a:p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২,১০,৩৪,৭৯০=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কোটি দশ লক্ষ চৌত্রিশ হাজার সাতশত নব্বই।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01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 rot="10800000">
            <a:off x="11416146" y="414194"/>
            <a:ext cx="734287" cy="250824"/>
          </a:xfrm>
          <a:prstGeom prst="rightArrow">
            <a:avLst>
              <a:gd name="adj1" fmla="val 50000"/>
              <a:gd name="adj2" fmla="val 17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50"/>
          <p:cNvSpPr txBox="1"/>
          <p:nvPr/>
        </p:nvSpPr>
        <p:spPr>
          <a:xfrm>
            <a:off x="0" y="1322835"/>
            <a:ext cx="1219569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ডানে কমা দিয়ে কথায় লেখা যায়। </a:t>
            </a:r>
          </a:p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,১০,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,৭৯০=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কোটি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চৌত্রিশ হাজার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সাতশত নব্বই।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81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0"/>
          <p:cNvSpPr txBox="1"/>
          <p:nvPr/>
        </p:nvSpPr>
        <p:spPr>
          <a:xfrm>
            <a:off x="0" y="103631"/>
            <a:ext cx="1219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3460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৪৭০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0" y="3137784"/>
            <a:ext cx="1219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কোটি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ছেচল্লিশ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লক্ষ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হাজার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সত্তর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0" y="1267418"/>
            <a:ext cx="12195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3,46,0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,৪৭০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25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একঅঙ্ক নিয়ে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কোটি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14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78135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94930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94930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94930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78139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94929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78135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94929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78091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95124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95080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2550" y="2780914"/>
            <a:ext cx="20440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52550" y="1950804"/>
            <a:ext cx="20436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52550" y="1118701"/>
            <a:ext cx="2046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8819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52551" y="287710"/>
            <a:ext cx="204640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4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85595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51811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বিরাশি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68606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85595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68606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68606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85595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51815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68605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85595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51811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সত্তর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68605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85633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51767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68800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85590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68756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85546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2550" y="2517674"/>
            <a:ext cx="20440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দুই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52550" y="1687564"/>
            <a:ext cx="20436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52550" y="855461"/>
            <a:ext cx="2046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490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495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490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447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52551" y="24470"/>
            <a:ext cx="204640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29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78135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বাহান্ন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94930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94930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94930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78139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94929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78135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94929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78091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95124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95080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2550" y="2780914"/>
            <a:ext cx="20440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চার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52550" y="1950804"/>
            <a:ext cx="20436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52550" y="1118701"/>
            <a:ext cx="2046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8819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52551" y="287710"/>
            <a:ext cx="204640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4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78135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94930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94930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94930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78139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94929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78135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94929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78091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95124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95080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3714" y="2780914"/>
            <a:ext cx="21628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সাত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31340" y="1950804"/>
            <a:ext cx="216489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231340" y="1118701"/>
            <a:ext cx="2167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8819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1340" y="287710"/>
            <a:ext cx="216761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65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85595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51811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68606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85595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68606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68606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85595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51815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68605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85595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51811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68605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85633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51767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68800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85590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68756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85546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2550" y="2517674"/>
            <a:ext cx="20440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52550" y="1687564"/>
            <a:ext cx="20436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52550" y="855461"/>
            <a:ext cx="2046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490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495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490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447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52551" y="24470"/>
            <a:ext cx="204640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50"/>
          <p:cNvSpPr txBox="1"/>
          <p:nvPr/>
        </p:nvSpPr>
        <p:spPr>
          <a:xfrm>
            <a:off x="9757109" y="4275196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756265" y="5937351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57109" y="5105302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50"/>
          <p:cNvSpPr txBox="1"/>
          <p:nvPr/>
        </p:nvSpPr>
        <p:spPr>
          <a:xfrm>
            <a:off x="10898309" y="4275196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98295" y="5105302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48736" y="5105302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8" name="TextBox 50"/>
          <p:cNvSpPr txBox="1"/>
          <p:nvPr/>
        </p:nvSpPr>
        <p:spPr>
          <a:xfrm>
            <a:off x="8148735" y="4275194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49765" y="5937400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89712" y="5105300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1" name="TextBox 50"/>
          <p:cNvSpPr txBox="1"/>
          <p:nvPr/>
        </p:nvSpPr>
        <p:spPr>
          <a:xfrm>
            <a:off x="6791384" y="4275191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63646" y="5937352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64481" y="5105298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4" name="TextBox 50"/>
          <p:cNvSpPr txBox="1"/>
          <p:nvPr/>
        </p:nvSpPr>
        <p:spPr>
          <a:xfrm>
            <a:off x="5565325" y="4275577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13899" y="5936917"/>
            <a:ext cx="95077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622771" y="5107245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7" name="TextBox 50"/>
          <p:cNvSpPr txBox="1"/>
          <p:nvPr/>
        </p:nvSpPr>
        <p:spPr>
          <a:xfrm>
            <a:off x="4622773" y="4275145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90572" y="5106810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9" name="TextBox 50"/>
          <p:cNvSpPr txBox="1"/>
          <p:nvPr/>
        </p:nvSpPr>
        <p:spPr>
          <a:xfrm>
            <a:off x="1344155" y="4274709"/>
            <a:ext cx="327911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46530" y="5936915"/>
            <a:ext cx="326499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দশ নিযুত 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46530" y="5106805"/>
            <a:ext cx="20436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81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50"/>
                            </p:stCondLst>
                            <p:childTnLst>
                              <p:par>
                                <p:cTn id="1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500"/>
                            </p:stCondLst>
                            <p:childTnLst>
                              <p:par>
                                <p:cTn id="1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250"/>
                            </p:stCondLst>
                            <p:childTnLst>
                              <p:par>
                                <p:cTn id="1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000"/>
                            </p:stCondLst>
                            <p:childTnLst>
                              <p:par>
                                <p:cTn id="1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8750"/>
                            </p:stCondLst>
                            <p:childTnLst>
                              <p:par>
                                <p:cTn id="1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2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8000"/>
                            </p:stCondLst>
                            <p:childTnLst>
                              <p:par>
                                <p:cTn id="2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2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2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6000"/>
                            </p:stCondLst>
                            <p:childTnLst>
                              <p:par>
                                <p:cTn id="2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কোটি = ১০ নিযুত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06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নিযুত = ১মিলিয়ন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48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কোটি = ১০মিলিয়ন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46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85595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68606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85595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68606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68606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85595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95732" y="168605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85595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68605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85633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68800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85590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68756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85546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73700" y="2517054"/>
            <a:ext cx="1223367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কোটি</a:t>
            </a:r>
            <a:endParaRPr lang="en-US" sz="32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70255" y="1687564"/>
            <a:ext cx="122597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2164393" y="855461"/>
            <a:ext cx="12342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490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495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490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447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63362" y="24470"/>
            <a:ext cx="123559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57109" y="2776438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98295" y="2776438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48736" y="2776438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89712" y="2776436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64481" y="2776434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622771" y="2778381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629286" y="3619309"/>
            <a:ext cx="942059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লক্ষ</a:t>
            </a:r>
            <a:endParaRPr lang="en-US" sz="32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766629" y="3857534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907815" y="3857534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58256" y="3857534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799232" y="3857532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97405" y="4702815"/>
            <a:ext cx="1356900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হাজার</a:t>
            </a:r>
            <a:endParaRPr lang="en-US" sz="32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7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250"/>
                            </p:stCondLst>
                            <p:childTnLst>
                              <p:par>
                                <p:cTn id="1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7000"/>
                            </p:stCondLst>
                            <p:childTnLst>
                              <p:par>
                                <p:cTn id="1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750"/>
                            </p:stCondLst>
                            <p:childTnLst>
                              <p:par>
                                <p:cTn id="1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750"/>
                            </p:stCondLst>
                            <p:childTnLst>
                              <p:par>
                                <p:cTn id="1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500"/>
                            </p:stCondLst>
                            <p:childTnLst>
                              <p:par>
                                <p:cTn id="1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250"/>
                            </p:stCondLst>
                            <p:childTnLst>
                              <p:par>
                                <p:cTn id="2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6" grpId="0" animBg="1"/>
      <p:bldP spid="37" grpId="0" animBg="1"/>
      <p:bldP spid="40" grpId="0" animBg="1"/>
      <p:bldP spid="43" grpId="0" animBg="1"/>
      <p:bldP spid="46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কোটি = ১০০ লক্ষ</a:t>
            </a:r>
          </a:p>
          <a:p>
            <a:pPr algn="ctr"/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r>
              <a:rPr lang="bn-IN" sz="8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১০০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576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85595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68606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85595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68606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68606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85595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95732" y="168605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85595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68605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85633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490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495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490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766629" y="3982228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907815" y="3982228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158256" y="3982228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799232" y="3982226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97405" y="4827509"/>
            <a:ext cx="1356900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হাজার</a:t>
            </a:r>
            <a:endParaRPr lang="en-US" sz="32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568110" y="2516622"/>
            <a:ext cx="1225242" cy="10772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</a:t>
            </a:r>
          </a:p>
          <a:p>
            <a:pPr algn="ctr"/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7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7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7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25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6" grpId="0" animBg="1"/>
      <p:bldP spid="17" grpId="0" animBg="1"/>
      <p:bldP spid="27" grpId="0" animBg="1"/>
      <p:bldP spid="28" grpId="0" animBg="1"/>
      <p:bldP spid="29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হাজার থেকে দশ হাজার 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গুণ বড়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9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85595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68606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85595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68606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68606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85595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95732" y="168605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85595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68605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85633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96417" y="1688004"/>
            <a:ext cx="187324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698089" y="855904"/>
            <a:ext cx="187395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00464" y="2517054"/>
            <a:ext cx="186919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490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495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490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00464" y="24472"/>
            <a:ext cx="18726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57109" y="40051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98295" y="40051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48736" y="40051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89712" y="40051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64481" y="40051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62810" y="4823004"/>
            <a:ext cx="2584254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হাজার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27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25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23" grpId="0" animBg="1"/>
      <p:bldP spid="27" grpId="0" animBg="1"/>
      <p:bldP spid="28" grpId="0" animBg="1"/>
      <p:bldP spid="29" grpId="0" animBg="1"/>
      <p:bldP spid="30" grpId="0" animBg="1"/>
      <p:bldP spid="34" grpId="0" animBg="1"/>
      <p:bldP spid="36" grpId="0" animBg="1"/>
      <p:bldP spid="37" grpId="0" animBg="1"/>
      <p:bldP spid="40" grpId="0" animBg="1"/>
      <p:bldP spid="43" grpId="0" animBg="1"/>
      <p:bldP spid="5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হাজার থেকে এক লক্ষ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গুণ বড়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85595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68606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85595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68606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68606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85595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95732" y="168605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85595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68605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85633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68800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85590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68756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85546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43891" y="2517054"/>
            <a:ext cx="205317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41517" y="1687564"/>
            <a:ext cx="205471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39142" y="855461"/>
            <a:ext cx="205948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490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495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490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447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9142" y="24470"/>
            <a:ext cx="205981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757109" y="3552293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898295" y="3552293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148736" y="3552293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789712" y="3552291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64481" y="3552289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628788" y="3544518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96589" y="3544083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98611" y="4373681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9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4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8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250"/>
                            </p:stCondLst>
                            <p:childTnLst>
                              <p:par>
                                <p:cTn id="1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7000"/>
                            </p:stCondLst>
                            <p:childTnLst>
                              <p:par>
                                <p:cTn id="1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750"/>
                            </p:stCondLst>
                            <p:childTnLst>
                              <p:par>
                                <p:cTn id="1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4" grpId="0" animBg="1"/>
      <p:bldP spid="36" grpId="0" animBg="1"/>
      <p:bldP spid="37" grpId="0" animBg="1"/>
      <p:bldP spid="40" grpId="0" animBg="1"/>
      <p:bldP spid="43" grpId="0" animBg="1"/>
      <p:bldP spid="35" grpId="0" animBg="1"/>
      <p:bldP spid="38" grpId="0" animBg="1"/>
      <p:bldP spid="39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29495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লিখে নাও,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থেকে এক কোটি</a:t>
            </a:r>
          </a:p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গুণ বড়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6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24" y="288147"/>
            <a:ext cx="11998035" cy="280076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99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দুইঅঙ্ক মিলে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1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78135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94930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94930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94930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78139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94929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78135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94929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78091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95124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95080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278091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তেরো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9370" y="1950804"/>
            <a:ext cx="16068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786980" y="1118701"/>
            <a:ext cx="161164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8819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50"/>
          <p:cNvSpPr txBox="1"/>
          <p:nvPr/>
        </p:nvSpPr>
        <p:spPr>
          <a:xfrm>
            <a:off x="129600" y="1111445"/>
            <a:ext cx="165634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7752" y="1949694"/>
            <a:ext cx="165922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50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17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7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77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975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1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375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575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775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975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175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278135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1949301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1949301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1949301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278139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1949299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278135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1949297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278091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1951244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1950809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278091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চল্লিশ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9370" y="1950804"/>
            <a:ext cx="16068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786980" y="1118701"/>
            <a:ext cx="161164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5783" y="28819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50"/>
          <p:cNvSpPr txBox="1"/>
          <p:nvPr/>
        </p:nvSpPr>
        <p:spPr>
          <a:xfrm>
            <a:off x="129600" y="1111445"/>
            <a:ext cx="165634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7752" y="1949694"/>
            <a:ext cx="165922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831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75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175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7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77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975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175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375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575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775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975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175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7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981" y="288147"/>
            <a:ext cx="11984178" cy="31547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9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অঙ্কে লেখ-</a:t>
            </a:r>
            <a:endParaRPr lang="en-US" sz="199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70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45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20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তিপ্পান্ন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57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30469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9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একঘর নিয়ে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হা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জার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23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304620" y="1119190"/>
            <a:ext cx="285165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6292" y="1950071"/>
            <a:ext cx="28499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4620" y="2780566"/>
            <a:ext cx="28484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40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সাঁইত্রিশ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304620" y="1119190"/>
            <a:ext cx="285165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6292" y="1950071"/>
            <a:ext cx="28499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4620" y="2780566"/>
            <a:ext cx="28484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51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সাঁইত্রিশ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5304620" y="1119190"/>
            <a:ext cx="285165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6292" y="1950071"/>
            <a:ext cx="28499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4620" y="2780566"/>
            <a:ext cx="28484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87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99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r>
              <a:rPr lang="bn-IN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দুইঘর নিয়ে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6292" y="1950071"/>
            <a:ext cx="28499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4621" y="2780566"/>
            <a:ext cx="149138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305261" y="1119576"/>
            <a:ext cx="14931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05261" y="288147"/>
            <a:ext cx="285094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2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 animBg="1"/>
      <p:bldP spid="28" grpId="0" animBg="1"/>
      <p:bldP spid="29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তেরো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5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 animBg="1"/>
      <p:bldP spid="28" grpId="0" animBg="1"/>
      <p:bldP spid="29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01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 animBg="1"/>
      <p:bldP spid="28" grpId="0" animBg="1"/>
      <p:bldP spid="29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94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2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 animBg="1"/>
      <p:bldP spid="28" grpId="0" animBg="1"/>
      <p:bldP spid="29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21382" y="1950071"/>
            <a:ext cx="333482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19711" y="2780566"/>
            <a:ext cx="197629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821310" y="1119576"/>
            <a:ext cx="1977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21310" y="288147"/>
            <a:ext cx="333489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80910" y="287708"/>
            <a:ext cx="3496301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 হাজার দিয়ে তৈরি সংখ্যা-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9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7" grpId="0" animBg="1"/>
      <p:bldP spid="28" grpId="0" animBg="1"/>
      <p:bldP spid="29" grpId="0" animBg="1"/>
      <p:bldP spid="18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79999" y="1382427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79155" y="2213302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79999" y="3043802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821199" y="1382427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21185" y="3043802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626" y="3043802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071625" y="1382425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2655" y="2213351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2602" y="3043800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14274" y="1382422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8252" y="2213303"/>
            <a:ext cx="333482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36581" y="3043798"/>
            <a:ext cx="197629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738180" y="1382808"/>
            <a:ext cx="1977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80911" y="343300"/>
            <a:ext cx="1195869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 লক্ষ দিয়ে তৈরি সংখ্যা-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3594078" y="1382806"/>
            <a:ext cx="113997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360859" y="1381938"/>
            <a:ext cx="12290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1129666" y="1381070"/>
            <a:ext cx="12290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89953" y="2212748"/>
            <a:ext cx="114410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56736" y="2212748"/>
            <a:ext cx="12290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36070" y="2212748"/>
            <a:ext cx="121647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89950" y="3044027"/>
            <a:ext cx="114410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56733" y="3044027"/>
            <a:ext cx="12290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36067" y="3044027"/>
            <a:ext cx="121647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3" name="TextBox 50"/>
          <p:cNvSpPr txBox="1"/>
          <p:nvPr/>
        </p:nvSpPr>
        <p:spPr>
          <a:xfrm>
            <a:off x="1123439" y="3874555"/>
            <a:ext cx="1229095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এককোটি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53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79999" y="1327012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79155" y="2157887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79999" y="2988387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821199" y="1327012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21185" y="2988387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626" y="2988387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071625" y="1327010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2655" y="2157936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2602" y="2988385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14274" y="1327007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16925" y="2157888"/>
            <a:ext cx="13561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36581" y="2988383"/>
            <a:ext cx="197629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738180" y="1327393"/>
            <a:ext cx="1977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80911" y="343300"/>
            <a:ext cx="1195869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 হাজার দিয়ে তৈরি সংখ্যা-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3594078" y="1327391"/>
            <a:ext cx="113997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360859" y="1326523"/>
            <a:ext cx="12290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26770" y="2157333"/>
            <a:ext cx="198178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88278" y="2157333"/>
            <a:ext cx="11301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55060" y="2157333"/>
            <a:ext cx="123817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3" name="TextBox 50"/>
          <p:cNvSpPr txBox="1"/>
          <p:nvPr/>
        </p:nvSpPr>
        <p:spPr>
          <a:xfrm>
            <a:off x="2355061" y="3818372"/>
            <a:ext cx="24014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582668" y="2988382"/>
            <a:ext cx="116080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50474" y="2988379"/>
            <a:ext cx="124307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30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6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25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33" grpId="0" animBg="1"/>
      <p:bldP spid="45" grpId="0" animBg="1"/>
      <p:bldP spid="46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79999" y="2047451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79155" y="287832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79999" y="3708826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821199" y="2047451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21185" y="3708826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626" y="3708826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071625" y="2047449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2655" y="2878375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2602" y="3708824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14274" y="2047446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16925" y="2878327"/>
            <a:ext cx="13561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36581" y="3708822"/>
            <a:ext cx="197629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738180" y="2047832"/>
            <a:ext cx="1977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80911" y="343300"/>
            <a:ext cx="1195869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১২৭ হাজার দিয়ে তৈরি সংখ্যা-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2361884" y="2047830"/>
            <a:ext cx="237217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40625" y="2877772"/>
            <a:ext cx="198178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70515" y="2877772"/>
            <a:ext cx="236174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50474" y="3709051"/>
            <a:ext cx="238357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3" name="TextBox 50"/>
          <p:cNvSpPr txBox="1"/>
          <p:nvPr/>
        </p:nvSpPr>
        <p:spPr>
          <a:xfrm>
            <a:off x="2370515" y="4543877"/>
            <a:ext cx="236174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লক্ষ 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4740624" y="4543876"/>
            <a:ext cx="33292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সাতাশ 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76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6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75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 animBg="1"/>
      <p:bldP spid="23" grpId="0" animBg="1"/>
      <p:bldP spid="30" grpId="0" animBg="1"/>
      <p:bldP spid="33" grpId="0" animBg="1"/>
      <p:bldP spid="25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79999" y="1327012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79155" y="2157887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79999" y="2988387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821199" y="1327012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21185" y="2988387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1626" y="2988387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071625" y="1327010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2655" y="2157936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2602" y="2988385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14274" y="1327007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16925" y="2157888"/>
            <a:ext cx="13561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36581" y="2988383"/>
            <a:ext cx="197629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4738180" y="1327393"/>
            <a:ext cx="19770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80911" y="343300"/>
            <a:ext cx="1195869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১০লক্ষ, ১০ হাজার , ১০শত ও ১০ দিয়ে তৈরি সংখ্যা-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3594078" y="1327391"/>
            <a:ext cx="113997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2360859" y="1326523"/>
            <a:ext cx="12290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26770" y="2157333"/>
            <a:ext cx="198178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88278" y="2157333"/>
            <a:ext cx="11301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55060" y="2157333"/>
            <a:ext cx="123817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3" name="TextBox 50"/>
          <p:cNvSpPr txBox="1"/>
          <p:nvPr/>
        </p:nvSpPr>
        <p:spPr>
          <a:xfrm>
            <a:off x="2350474" y="2987275"/>
            <a:ext cx="2152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endParaRPr lang="en-US" sz="48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0"/>
          <p:cNvSpPr txBox="1"/>
          <p:nvPr/>
        </p:nvSpPr>
        <p:spPr>
          <a:xfrm>
            <a:off x="4734056" y="3819914"/>
            <a:ext cx="33375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666141" y="4650934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807327" y="4650934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57768" y="4650934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98744" y="4650932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54474" y="5480321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98744" y="5480273"/>
            <a:ext cx="13561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08589" y="5479718"/>
            <a:ext cx="198178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70097" y="5479718"/>
            <a:ext cx="11301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36879" y="5479718"/>
            <a:ext cx="123817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666139" y="5482217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807325" y="5482217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2" name="TextBox 50"/>
          <p:cNvSpPr txBox="1"/>
          <p:nvPr/>
        </p:nvSpPr>
        <p:spPr>
          <a:xfrm>
            <a:off x="2424769" y="6270632"/>
            <a:ext cx="2152253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লক্ষ </a:t>
            </a:r>
            <a:endParaRPr lang="en-US" sz="36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50"/>
          <p:cNvSpPr txBox="1"/>
          <p:nvPr/>
        </p:nvSpPr>
        <p:spPr>
          <a:xfrm>
            <a:off x="4886456" y="6286024"/>
            <a:ext cx="3044821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এগারো হাজার</a:t>
            </a:r>
            <a:endParaRPr lang="en-US" sz="3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50"/>
          <p:cNvSpPr txBox="1"/>
          <p:nvPr/>
        </p:nvSpPr>
        <p:spPr>
          <a:xfrm>
            <a:off x="9791688" y="6347579"/>
            <a:ext cx="2152253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 </a:t>
            </a:r>
            <a:endParaRPr lang="en-US" sz="3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0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6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750"/>
                            </p:stCondLst>
                            <p:childTnLst>
                              <p:par>
                                <p:cTn id="1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6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6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33" grpId="0" animBg="1"/>
      <p:bldP spid="26" grpId="0" animBg="1"/>
      <p:bldP spid="27" grpId="0" animBg="1"/>
      <p:bldP spid="28" grpId="0" animBg="1"/>
      <p:bldP spid="29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30469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একঘর নিয়ে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লক্ষ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16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4561" y="2782513"/>
            <a:ext cx="217510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396233" y="1119144"/>
            <a:ext cx="217581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20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সতেরো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বাইশ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4561" y="2782513"/>
            <a:ext cx="217510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396233" y="1119144"/>
            <a:ext cx="217581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7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4561" y="2782513"/>
            <a:ext cx="217510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396233" y="1119144"/>
            <a:ext cx="217581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4561" y="2782513"/>
            <a:ext cx="217510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396233" y="1119144"/>
            <a:ext cx="217581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2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94561" y="2782513"/>
            <a:ext cx="217510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3396233" y="1119144"/>
            <a:ext cx="217581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2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99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যুত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-লক্ষ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দুইঘর নিয়ে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01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85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পনেরো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07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পনেরো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67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75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2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8147"/>
            <a:ext cx="12191999" cy="230832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একঘর নিয়ে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কোটি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59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194963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588" y="2782073"/>
            <a:ext cx="326764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28588" y="1118701"/>
            <a:ext cx="327003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12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194963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588" y="2782073"/>
            <a:ext cx="326764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28588" y="1118701"/>
            <a:ext cx="327003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90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194963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588" y="2782073"/>
            <a:ext cx="326764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28588" y="1118701"/>
            <a:ext cx="327003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6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194963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8588" y="2782073"/>
            <a:ext cx="326764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28588" y="1118701"/>
            <a:ext cx="327003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76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24" y="288147"/>
            <a:ext cx="11998035" cy="280076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99 </a:t>
            </a:r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8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দুইঘর মিলে</a:t>
            </a:r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8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46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আশি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ষাট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194963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তেরো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9370" y="2782073"/>
            <a:ext cx="16068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786980" y="1118701"/>
            <a:ext cx="161164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50"/>
          <p:cNvSpPr txBox="1"/>
          <p:nvPr/>
        </p:nvSpPr>
        <p:spPr>
          <a:xfrm>
            <a:off x="129600" y="1125300"/>
            <a:ext cx="165634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7752" y="2780963"/>
            <a:ext cx="165922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69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5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763129" y="1119195"/>
            <a:ext cx="114428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62285" y="1950070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ঊন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পঞ্চাশ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3129" y="2780570"/>
            <a:ext cx="1139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10904329" y="1119195"/>
            <a:ext cx="12352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04315" y="2780570"/>
            <a:ext cx="123529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4756" y="2780570"/>
            <a:ext cx="160753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8154755" y="1119193"/>
            <a:ext cx="160855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55785" y="195011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5732" y="2780568"/>
            <a:ext cx="1360356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6797404" y="1119190"/>
            <a:ext cx="135887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69666" y="1950071"/>
            <a:ext cx="258653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501" y="2780566"/>
            <a:ext cx="122550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571345" y="1119576"/>
            <a:ext cx="122703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96233" y="1949636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চৌদ্দ</a:t>
            </a:r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28791" y="2782513"/>
            <a:ext cx="94087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4628793" y="1119144"/>
            <a:ext cx="94325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96592" y="2782078"/>
            <a:ext cx="123270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2" name="TextBox 50"/>
          <p:cNvSpPr txBox="1"/>
          <p:nvPr/>
        </p:nvSpPr>
        <p:spPr>
          <a:xfrm>
            <a:off x="3398061" y="1118708"/>
            <a:ext cx="12312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0630" y="1949634"/>
            <a:ext cx="326595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এগা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 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89370" y="2782073"/>
            <a:ext cx="160686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786980" y="1118701"/>
            <a:ext cx="1611643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62283" y="288146"/>
            <a:ext cx="237732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 - ৯৯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54758" y="287709"/>
            <a:ext cx="160752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শত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71689" y="288147"/>
            <a:ext cx="258451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98612" y="287712"/>
            <a:ext cx="2174465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endParaRPr lang="en-US" sz="4800" b="1" dirty="0">
              <a:solidFill>
                <a:srgbClr val="C0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0630" y="287710"/>
            <a:ext cx="326832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50"/>
          <p:cNvSpPr txBox="1"/>
          <p:nvPr/>
        </p:nvSpPr>
        <p:spPr>
          <a:xfrm>
            <a:off x="129600" y="1125300"/>
            <a:ext cx="165634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কোটি </a:t>
            </a:r>
            <a:endParaRPr lang="en-US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7752" y="2780963"/>
            <a:ext cx="1659228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14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75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75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6359" y="5"/>
            <a:ext cx="374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১০০০০০০০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56" y="872844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৭১১২৫০১৮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070" y="1690266"/>
            <a:ext cx="373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৮২২৪২০১৯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814" y="2493833"/>
            <a:ext cx="385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৯৩৩৫৩০২৪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1070" y="3241971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১৪৪৬৪০৪৫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4817" y="4045538"/>
            <a:ext cx="382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২৫৫৭৫০৬২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106" y="4849105"/>
            <a:ext cx="3876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৩৬৬৮৬০৭৩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245" y="5666527"/>
            <a:ext cx="383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৪৭৭৯৭০৯৯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3935" y="2"/>
            <a:ext cx="814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কোটি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73925" y="872841"/>
            <a:ext cx="8880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 কোটি এগারো </a:t>
            </a:r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আঠারো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7783" y="1690263"/>
            <a:ext cx="7703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কোটি বাইশ লক্ষ বিয়াল্লিশ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73927" y="2493830"/>
            <a:ext cx="8007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 কোটি তেত্রিশ লক্ষ তিপ্পান্ন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87783" y="3241968"/>
            <a:ext cx="8132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কোটি চুয়াল্লিশ লক্ষ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01636" y="4045535"/>
            <a:ext cx="7980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কোটি পঞ্চান্ন লক্ষ পঁচাত্তর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73925" y="4849102"/>
            <a:ext cx="8146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কোটি ছেষট্টি লক্ষ ছিয়াশি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তিয়াত্তর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87778" y="5666524"/>
            <a:ext cx="8368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কোটি সাতাত্তর লক্ষ সাতানব্বই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99305" y="4159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942096" y="4030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84890" y="4030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7691" y="4030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385445" y="91443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28236" y="91314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71030" y="91314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13831" y="91314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482430" y="1745706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025221" y="1744421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568015" y="174441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10816" y="174441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565560" y="254927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108351" y="254798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40307" y="2547980"/>
            <a:ext cx="568039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83106" y="254798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399300" y="332512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942091" y="332383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84885" y="332383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7686" y="332383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454720" y="414252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997511" y="414124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40305" y="414123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83106" y="414123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565560" y="4890682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108351" y="488939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554163" y="4889392"/>
            <a:ext cx="554184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961" y="488939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371590" y="566652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914381" y="566523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457175" y="566523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-24" y="566523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7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6359" y="5"/>
            <a:ext cx="374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১২০০০০০০০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6356" y="872844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৩৭১১২৫০১৮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1070" y="1690266"/>
            <a:ext cx="3730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৪৮২২৪২০১৯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814" y="2493833"/>
            <a:ext cx="385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৫৯৩৩৫৩০২৪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1070" y="3241971"/>
            <a:ext cx="4132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৬১৪৪৬৪০৪৫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4817" y="4045538"/>
            <a:ext cx="38238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৭২৫৫৭৫০৬২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7106" y="4849105"/>
            <a:ext cx="3876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৮৩৬৬৮৬০৭৩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6245" y="5666527"/>
            <a:ext cx="383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২৪৭৭৯৭০৯৯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8625" y="2"/>
            <a:ext cx="8146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 কোটি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98615" y="872841"/>
            <a:ext cx="88807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সাঁইত্রিশ কোটি এগারো </a:t>
            </a:r>
            <a:r>
              <a:rPr lang="bn-IN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 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পঁচিশ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আঠারো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2473" y="1690263"/>
            <a:ext cx="83681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আটচল্লিশ  কোটি বাইশ লক্ষ বিয়াল্লিশ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98617" y="2493830"/>
            <a:ext cx="8562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ঊনষাট  কোটি তেত্রিশ লক্ষ তিপ্পান্ন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12473" y="3241968"/>
            <a:ext cx="87422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একষট্টি কোটি চুয়াল্লিশ লক্ষ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</a:t>
            </a:r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পঁয়তাল্লিশ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6325" y="4045535"/>
            <a:ext cx="87283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বাহাত্তর কোটি পঞ্চান্ন লক্ষ পঁচাত্তর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বাষট্টি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98614" y="4849102"/>
            <a:ext cx="8756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তিরাশি কোটি ছেষট্টি লক্ষ ছিয়াশি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তিয়াত্তর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2468" y="5666524"/>
            <a:ext cx="8866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চব্বিশ কোটি সাতাত্তর লক্ষ সাতানব্বই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নিরানব্বই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34838" y="41596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177629" y="40311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20423" y="4030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63224" y="4030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648693" y="942146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191484" y="940861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34278" y="94085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77079" y="940856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676403" y="175955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219194" y="175827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61988" y="175826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304789" y="175826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787240" y="2549275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330031" y="254799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61989" y="2547985"/>
            <a:ext cx="568038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18647" y="2547985"/>
            <a:ext cx="44334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690257" y="3311284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233048" y="3309999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75842" y="3309994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318643" y="3309994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1662548" y="4073277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1205339" y="4071992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748133" y="407198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90934" y="4071987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884226" y="490455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330027" y="4903265"/>
            <a:ext cx="55419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75842" y="4903260"/>
            <a:ext cx="554185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249370" y="4903260"/>
            <a:ext cx="540319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593273" y="5694260"/>
            <a:ext cx="734292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136064" y="5692975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78858" y="569297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21659" y="5692970"/>
            <a:ext cx="457201" cy="5541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14" y="-221672"/>
            <a:ext cx="11564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  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অংকগুলির স্থানীয় মান লিখ-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3246517" y="706716"/>
            <a:ext cx="1777666" cy="902730"/>
          </a:xfrm>
          <a:prstGeom prst="bentConnector3">
            <a:avLst>
              <a:gd name="adj1" fmla="val 254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>
            <a:off x="2783115" y="706716"/>
            <a:ext cx="2199504" cy="1555474"/>
          </a:xfrm>
          <a:prstGeom prst="bentConnector3">
            <a:avLst>
              <a:gd name="adj1" fmla="val 1744"/>
            </a:avLst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>
            <a:off x="2456533" y="706716"/>
            <a:ext cx="2526085" cy="2249882"/>
          </a:xfrm>
          <a:prstGeom prst="bentConnector3">
            <a:avLst>
              <a:gd name="adj1" fmla="val -1714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1980016" y="706716"/>
            <a:ext cx="2988747" cy="2888738"/>
          </a:xfrm>
          <a:prstGeom prst="bentConnector3">
            <a:avLst>
              <a:gd name="adj1" fmla="val 1283"/>
            </a:avLst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16200000" flipH="1">
            <a:off x="1429813" y="848130"/>
            <a:ext cx="3708143" cy="3369757"/>
          </a:xfrm>
          <a:prstGeom prst="bentConnector3">
            <a:avLst>
              <a:gd name="adj1" fmla="val 99064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 rot="16200000" flipH="1">
            <a:off x="892525" y="935808"/>
            <a:ext cx="4360886" cy="3791597"/>
          </a:xfrm>
          <a:prstGeom prst="bentConnector3">
            <a:avLst>
              <a:gd name="adj1" fmla="val 99044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 rot="16200000" flipH="1">
            <a:off x="331864" y="1055602"/>
            <a:ext cx="5013631" cy="4204748"/>
          </a:xfrm>
          <a:prstGeom prst="bentConnector3">
            <a:avLst>
              <a:gd name="adj1" fmla="val 99307"/>
            </a:avLst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16200000" flipH="1">
            <a:off x="-224184" y="1221707"/>
            <a:ext cx="5721926" cy="4580836"/>
          </a:xfrm>
          <a:prstGeom prst="bentConnector3">
            <a:avLst>
              <a:gd name="adj1" fmla="val 99272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115002" y="1011385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14999" y="1662025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7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115005" y="2345290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1০০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15002" y="2995289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৫০০০</a:t>
            </a:r>
            <a:endParaRPr lang="en-US" sz="7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11964" y="3754591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২০০০০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5488" y="4349811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6০০০০০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107224" y="5019221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16313" y="5724640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৭০০০০০০০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66982" y="1020909"/>
            <a:ext cx="2631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66979" y="1671549"/>
            <a:ext cx="2605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66985" y="2354814"/>
            <a:ext cx="2631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66982" y="3004813"/>
            <a:ext cx="2631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78232" y="3706963"/>
            <a:ext cx="262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71756" y="4359335"/>
            <a:ext cx="262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73492" y="5000169"/>
            <a:ext cx="2598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96853" y="5748452"/>
            <a:ext cx="2475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0"/>
          <p:cNvSpPr txBox="1"/>
          <p:nvPr/>
        </p:nvSpPr>
        <p:spPr>
          <a:xfrm>
            <a:off x="7353212" y="902022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0"/>
          <p:cNvSpPr txBox="1"/>
          <p:nvPr/>
        </p:nvSpPr>
        <p:spPr>
          <a:xfrm>
            <a:off x="7353210" y="1538470"/>
            <a:ext cx="90245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0"/>
          <p:cNvSpPr txBox="1"/>
          <p:nvPr/>
        </p:nvSpPr>
        <p:spPr>
          <a:xfrm>
            <a:off x="7353210" y="2246351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50"/>
          <p:cNvSpPr txBox="1"/>
          <p:nvPr/>
        </p:nvSpPr>
        <p:spPr>
          <a:xfrm>
            <a:off x="7353208" y="2881933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50"/>
          <p:cNvSpPr txBox="1"/>
          <p:nvPr/>
        </p:nvSpPr>
        <p:spPr>
          <a:xfrm>
            <a:off x="7353207" y="3647395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50"/>
          <p:cNvSpPr txBox="1"/>
          <p:nvPr/>
        </p:nvSpPr>
        <p:spPr>
          <a:xfrm>
            <a:off x="7353205" y="4269122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TextBox 50"/>
          <p:cNvSpPr txBox="1"/>
          <p:nvPr/>
        </p:nvSpPr>
        <p:spPr>
          <a:xfrm>
            <a:off x="7353205" y="4919847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50"/>
          <p:cNvSpPr txBox="1"/>
          <p:nvPr/>
        </p:nvSpPr>
        <p:spPr>
          <a:xfrm>
            <a:off x="7353203" y="5628168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7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0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8000"/>
                            </p:stCondLst>
                            <p:childTnLst>
                              <p:par>
                                <p:cTn id="1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000"/>
                            </p:stCondLst>
                            <p:childTnLst>
                              <p:par>
                                <p:cTn id="248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8000"/>
                            </p:stCondLst>
                            <p:childTnLst>
                              <p:par>
                                <p:cTn id="2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5926" y="-221672"/>
            <a:ext cx="11564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  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অংকগুলির স্থানীয় মান লিখ-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Elbow Connector 3"/>
          <p:cNvCxnSpPr/>
          <p:nvPr/>
        </p:nvCxnSpPr>
        <p:spPr>
          <a:xfrm>
            <a:off x="3246517" y="706716"/>
            <a:ext cx="1777666" cy="902730"/>
          </a:xfrm>
          <a:prstGeom prst="bentConnector3">
            <a:avLst>
              <a:gd name="adj1" fmla="val 2540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/>
          <p:nvPr/>
        </p:nvCxnSpPr>
        <p:spPr>
          <a:xfrm>
            <a:off x="2783115" y="706716"/>
            <a:ext cx="2199504" cy="1555474"/>
          </a:xfrm>
          <a:prstGeom prst="bentConnector3">
            <a:avLst>
              <a:gd name="adj1" fmla="val 1744"/>
            </a:avLst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>
            <a:off x="2456533" y="706716"/>
            <a:ext cx="2526085" cy="2249882"/>
          </a:xfrm>
          <a:prstGeom prst="bentConnector3">
            <a:avLst>
              <a:gd name="adj1" fmla="val -1714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>
            <a:off x="1980016" y="706716"/>
            <a:ext cx="2988747" cy="2888738"/>
          </a:xfrm>
          <a:prstGeom prst="bentConnector3">
            <a:avLst>
              <a:gd name="adj1" fmla="val 1283"/>
            </a:avLst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16200000" flipH="1">
            <a:off x="1429813" y="848130"/>
            <a:ext cx="3708143" cy="3369757"/>
          </a:xfrm>
          <a:prstGeom prst="bentConnector3">
            <a:avLst>
              <a:gd name="adj1" fmla="val 99064"/>
            </a:avLst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 rot="16200000" flipH="1">
            <a:off x="892525" y="935808"/>
            <a:ext cx="4360886" cy="3791597"/>
          </a:xfrm>
          <a:prstGeom prst="bentConnector3">
            <a:avLst>
              <a:gd name="adj1" fmla="val 99044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 rot="16200000" flipH="1">
            <a:off x="331864" y="1055602"/>
            <a:ext cx="5013631" cy="4204748"/>
          </a:xfrm>
          <a:prstGeom prst="bentConnector3">
            <a:avLst>
              <a:gd name="adj1" fmla="val 99307"/>
            </a:avLst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16200000" flipH="1">
            <a:off x="-224184" y="1221707"/>
            <a:ext cx="5721926" cy="4580836"/>
          </a:xfrm>
          <a:prstGeom prst="bentConnector3">
            <a:avLst>
              <a:gd name="adj1" fmla="val 99272"/>
            </a:avLst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115002" y="1011385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114999" y="1662025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72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115005" y="2345290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15002" y="2995289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৫০০০</a:t>
            </a:r>
            <a:endParaRPr lang="en-US" sz="72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11964" y="3754591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২০০০০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5488" y="4349811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6০০০০০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107224" y="5019221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2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116313" y="5724640"/>
            <a:ext cx="40769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৫০০০০০০০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66982" y="1020909"/>
            <a:ext cx="2631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66979" y="1671549"/>
            <a:ext cx="2605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66985" y="2354814"/>
            <a:ext cx="2631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66982" y="3004813"/>
            <a:ext cx="2631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72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78232" y="3706963"/>
            <a:ext cx="262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অযুত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971756" y="4359335"/>
            <a:ext cx="262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73492" y="5000169"/>
            <a:ext cx="25988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96853" y="5748452"/>
            <a:ext cx="2475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TextBox 50"/>
          <p:cNvSpPr txBox="1"/>
          <p:nvPr/>
        </p:nvSpPr>
        <p:spPr>
          <a:xfrm>
            <a:off x="7353212" y="902022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0"/>
          <p:cNvSpPr txBox="1"/>
          <p:nvPr/>
        </p:nvSpPr>
        <p:spPr>
          <a:xfrm>
            <a:off x="7353210" y="1538470"/>
            <a:ext cx="90245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TextBox 50"/>
          <p:cNvSpPr txBox="1"/>
          <p:nvPr/>
        </p:nvSpPr>
        <p:spPr>
          <a:xfrm>
            <a:off x="7353210" y="2246351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50"/>
          <p:cNvSpPr txBox="1"/>
          <p:nvPr/>
        </p:nvSpPr>
        <p:spPr>
          <a:xfrm>
            <a:off x="7353208" y="2881933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50"/>
          <p:cNvSpPr txBox="1"/>
          <p:nvPr/>
        </p:nvSpPr>
        <p:spPr>
          <a:xfrm>
            <a:off x="7353207" y="3647395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50"/>
          <p:cNvSpPr txBox="1"/>
          <p:nvPr/>
        </p:nvSpPr>
        <p:spPr>
          <a:xfrm>
            <a:off x="7353205" y="4269122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TextBox 50"/>
          <p:cNvSpPr txBox="1"/>
          <p:nvPr/>
        </p:nvSpPr>
        <p:spPr>
          <a:xfrm>
            <a:off x="7353205" y="4919847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50"/>
          <p:cNvSpPr txBox="1"/>
          <p:nvPr/>
        </p:nvSpPr>
        <p:spPr>
          <a:xfrm>
            <a:off x="7353203" y="5628168"/>
            <a:ext cx="902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8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54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000"/>
                            </p:stCondLst>
                            <p:childTnLst>
                              <p:par>
                                <p:cTn id="1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000"/>
                            </p:stCondLst>
                            <p:childTnLst>
                              <p:par>
                                <p:cTn id="184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8000"/>
                            </p:stCondLst>
                            <p:childTnLst>
                              <p:par>
                                <p:cTn id="1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000"/>
                            </p:stCondLst>
                            <p:childTnLst>
                              <p:par>
                                <p:cTn id="2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2000"/>
                            </p:stCondLst>
                            <p:childTnLst>
                              <p:par>
                                <p:cTn id="248" presetID="42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8000"/>
                            </p:stCondLst>
                            <p:childTnLst>
                              <p:par>
                                <p:cTn id="2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8" grpId="0"/>
      <p:bldP spid="49" grpId="0"/>
      <p:bldP spid="50" grpId="0"/>
      <p:bldP spid="52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 তুলনা-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0" y="1322835"/>
            <a:ext cx="121956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সংখ্যার অঙ্ক বেশি সেটি বড় এবং 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সংখ্যার অঙ্ক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 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সেটি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ছোট।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41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৮৩৪৫৬১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৫টা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23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৩৪৫৬১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৪টা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৫টা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22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৩টা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৪টা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77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৩টা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২টা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8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৪টা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৩টা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6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৫৪৯৭০৪৫৬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৯০৯০৩৬১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৮টা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৭টা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71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৫৪৯৭০৪৫৬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৯০৯০৩৬১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৮টা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৭টা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3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8550" y="3420844"/>
            <a:ext cx="4036693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৯৭০৪৫৬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16758" y="3420845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৯০৯০৩৬১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51" y="1858334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6758" y="1862528"/>
            <a:ext cx="4036692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৭টা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330" y="3273090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05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-3698" y="56010"/>
            <a:ext cx="12195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 তুলনা-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0" y="1322835"/>
            <a:ext cx="12195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 অঙ্ক সমান হয়, বামের অঙ্ক যার বড় সেটি বড়।</a:t>
            </a:r>
          </a:p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বামের 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যার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 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সেটি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ছোট।</a:t>
            </a:r>
            <a:endParaRPr lang="bn-IN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06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৫৪৯৭০৪৫৬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৭৯০৯০৩৬১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5384994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৮টা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5" y="176594"/>
            <a:ext cx="4981137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৮টা 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1" y="3297843"/>
            <a:ext cx="229032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৫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2185988" cy="110799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৭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56966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774449" y="2974720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6200000">
            <a:off x="7512803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0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৫৪৯৭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৭৯০৯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৪টা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৪টা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1" y="3297843"/>
            <a:ext cx="538499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৫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৭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1578020" y="2974720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8524189" y="292737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177847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৬৫৪৯৯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৮৭৯০৯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৫টা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৫টা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1" y="3297843"/>
            <a:ext cx="538499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৬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1633439" y="2974720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8482624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340763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৯৬৫৪৯৯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৬৮৭৯০৯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1" y="3297843"/>
            <a:ext cx="538499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৬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1578017" y="2974720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8538041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178668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৯৬৫৪৯৯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৫৭৯০৯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৯ ৬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1563476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8518058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212897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৮৩৫৪৯৯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৫৭৯০৯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 ৩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1534900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8489481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369591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৮৩৫৪৯৯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৭৯০৯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৮৩  ৫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৭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2119396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9055352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108328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৮৩৫৪৯৯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৯১৭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৮৩৫  ৪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৯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2562310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9498264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334126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৮৩৫৪৯২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৭৬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৮৩৫৪  ৯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৭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2975788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9897459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236383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৮৩৫৪৯২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৮৩৫৪৯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৮৩৫৪৯  ২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৮৩৫৪৯ 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3355919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10297513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333094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262" y="1734910"/>
            <a:ext cx="5384995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৮৩৫৪৯২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8025" y="1734911"/>
            <a:ext cx="4981137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৮৩৫৪৯২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4263" y="172400"/>
            <a:ext cx="3433325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58026" y="176594"/>
            <a:ext cx="325755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৬টা 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83158" y="1611799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260" y="3297843"/>
            <a:ext cx="5384997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৮৩৫৪৯২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58026" y="3297844"/>
            <a:ext cx="4981136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৮৩৫৪৯২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7840" y="-2381"/>
            <a:ext cx="711600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6200000">
            <a:off x="3755971" y="2960431"/>
            <a:ext cx="808548" cy="385762"/>
          </a:xfrm>
          <a:prstGeom prst="rightArrow">
            <a:avLst>
              <a:gd name="adj1" fmla="val 50000"/>
              <a:gd name="adj2" fmla="val 1113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  <p:sp>
        <p:nvSpPr>
          <p:cNvPr id="12" name="Right Arrow 11"/>
          <p:cNvSpPr/>
          <p:nvPr/>
        </p:nvSpPr>
        <p:spPr>
          <a:xfrm rot="16200000">
            <a:off x="10711854" y="2955080"/>
            <a:ext cx="808550" cy="396461"/>
          </a:xfrm>
          <a:prstGeom prst="rightArrow">
            <a:avLst>
              <a:gd name="adj1" fmla="val 50000"/>
              <a:gd name="adj2" fmla="val 10429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347208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/>
      <p:bldP spid="2" grpId="0" animBg="1"/>
      <p:bldP spid="12" grpId="0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1298" y="1393689"/>
            <a:ext cx="1847855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৭৪৫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10387" y="2325846"/>
            <a:ext cx="1847855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৯৪৫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10386" y="3248910"/>
            <a:ext cx="1847855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৩৯৫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06053" y="4181066"/>
            <a:ext cx="1838333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৩০৫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15141" y="5099800"/>
            <a:ext cx="1838333" cy="9233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৮৪৩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2" y="72569"/>
            <a:ext cx="184785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৭৪৫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0257" y="77502"/>
            <a:ext cx="184785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৯৪৫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48112" y="72568"/>
            <a:ext cx="184785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৩৯৫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95961" y="72567"/>
            <a:ext cx="1838333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38624" y="72567"/>
            <a:ext cx="1838333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৮৪৩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1" y="1374893"/>
            <a:ext cx="9767453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সবাই, এই সংখ্যাগুলো ছোট থেকে বড় ক্রমে  সাজাও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2" y="2250237"/>
            <a:ext cx="7633853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সংখ্যাগুলোকে নিচে নিচে লিখে পাই 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2" y="3111723"/>
            <a:ext cx="5538775" cy="83099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 থেকে বড় সাজানো হল-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1924" y="4000923"/>
            <a:ext cx="1838333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0256" y="4000923"/>
            <a:ext cx="184785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৩৯৫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48111" y="4000922"/>
            <a:ext cx="184785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৭৪৫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91177" y="4000922"/>
            <a:ext cx="1838333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৮৪৩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24721" y="4006585"/>
            <a:ext cx="1847855" cy="120032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৯৪৫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53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72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/>
      <p:bldP spid="61" grpId="0"/>
      <p:bldP spid="62" grpId="0"/>
      <p:bldP spid="63" grpId="0"/>
      <p:bldP spid="64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2" y="72569"/>
            <a:ext cx="11818918" cy="34163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 algn="ctr"/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রেখায়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99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  <p:bldP spid="8" grpId="0"/>
      <p:bldP spid="9" grpId="0"/>
      <p:bldP spid="10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758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31537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3484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626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710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11166" y="3820249"/>
            <a:ext cx="1476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021781" y="3819237"/>
            <a:ext cx="15092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878680" y="3820419"/>
            <a:ext cx="13926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59619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7638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15675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62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/>
      <p:bldP spid="61" grpId="0"/>
      <p:bldP spid="62" grpId="0"/>
      <p:bldP spid="63" grpId="0"/>
      <p:bldP spid="64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-21114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3056790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51432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65639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258291" y="3819587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994400" y="3820249"/>
            <a:ext cx="17206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737981" y="3819237"/>
            <a:ext cx="1848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৩০০০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0640054" y="3820419"/>
            <a:ext cx="1658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৪০০০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5864918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8666842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1470540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96388" y="2914705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১০০০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1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/>
      <p:bldP spid="61" grpId="0"/>
      <p:bldP spid="62" grpId="0"/>
      <p:bldP spid="63" grpId="0"/>
      <p:bldP spid="64" grpId="0"/>
      <p:bldP spid="13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892548" y="5012068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5416" y="51922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54169" y="51922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30645" y="51922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613255" y="51922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84630" y="51922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73385" y="519223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749859" y="51922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032471" y="51922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700676" y="5010571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73544" y="519074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62297" y="51907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38773" y="519074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21383" y="51907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2758" y="51907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81513" y="51907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7987" y="51907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40599" y="51907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02600" y="5011664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75468" y="51918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64221" y="51918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0697" y="519183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23307" y="519183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94682" y="51918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83437" y="519183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59911" y="519183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642523" y="519182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06298" y="5008893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179166" y="518906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7919" y="518906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744395" y="518906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027005" y="5189061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98380" y="518906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0887135" y="518905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163609" y="518906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446221" y="518905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122215" y="3958136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53372" y="2914705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88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2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58" grpId="0"/>
      <p:bldP spid="59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892548" y="5012068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5416" y="51922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54169" y="51922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30645" y="51922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613255" y="51922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84630" y="51922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73385" y="519223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749859" y="51922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032471" y="51922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700676" y="5010571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73544" y="519074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62297" y="51907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38773" y="519074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21383" y="51907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2758" y="51907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81513" y="51907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7987" y="51907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40599" y="51907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02600" y="5011664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75468" y="51918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64221" y="51918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0697" y="519183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23307" y="519183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94682" y="51918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83437" y="519183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59911" y="519183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642523" y="519182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06298" y="5008893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179166" y="518906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7919" y="518906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744395" y="518906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027005" y="5189061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98380" y="518906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0887135" y="518905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163609" y="518906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446221" y="518905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06986" y="3958136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938127" y="3094817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90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2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58" grpId="0"/>
      <p:bldP spid="57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892548" y="5012068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5416" y="51922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54169" y="51922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30645" y="51922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613255" y="51922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84630" y="51922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73385" y="519223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749859" y="51922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032471" y="51922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700676" y="5010571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73544" y="519074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62297" y="51907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38773" y="519074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21383" y="51907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2758" y="51907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81513" y="51907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7987" y="51907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40599" y="51907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02600" y="5011664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75468" y="51918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64221" y="51918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0697" y="519183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23307" y="519183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94682" y="51918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83437" y="519183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59911" y="519183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642523" y="519182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06298" y="5008893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179166" y="518906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7919" y="518906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744395" y="518906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027005" y="5189061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98380" y="518906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0887135" y="518905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163609" y="518906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446221" y="518905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719463" y="3958136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50607" y="3122528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2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58" grpId="0"/>
      <p:bldP spid="57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892548" y="5012068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5416" y="51922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54169" y="51922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30645" y="51922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613255" y="51922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84630" y="51922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73385" y="519223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749859" y="51922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032471" y="51922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700676" y="5010571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73544" y="519074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62297" y="51907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38773" y="519074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21383" y="51907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2758" y="51907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81513" y="51907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7987" y="51907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40599" y="51907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02600" y="5011664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75468" y="51918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64221" y="51918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0697" y="519183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23307" y="519183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94682" y="51918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83437" y="519183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59911" y="519183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642523" y="519182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06298" y="5008893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179166" y="518906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7919" y="518906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744395" y="518906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027005" y="5189061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98380" y="518906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0887135" y="518905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163609" y="518906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446221" y="518905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0072267" y="4415345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972753" y="3814952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৩৭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27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2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58" grpId="0"/>
      <p:bldP spid="57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892548" y="5012068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5416" y="51922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54169" y="51922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30645" y="51922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613255" y="51922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84630" y="51922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73385" y="519223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749859" y="51922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032471" y="51922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700676" y="5010571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73544" y="519074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62297" y="51907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38773" y="519074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21383" y="51907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2758" y="51907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81513" y="51907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7987" y="51907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40599" y="51907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02600" y="5011664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75468" y="51918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64221" y="51918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0697" y="519183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23307" y="519183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94682" y="51918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83437" y="519183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59911" y="519183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642523" y="519182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06298" y="5008893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179166" y="518906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7919" y="518906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744395" y="518906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027005" y="5189061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98380" y="518906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0887135" y="518905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163609" y="518906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446221" y="518905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982703" y="4415345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976124" y="3770076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২৬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96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2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58" grpId="0"/>
      <p:bldP spid="57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271" y="5365449"/>
            <a:ext cx="11743049" cy="4571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892548" y="5012068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5416" y="51922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1054169" y="51922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330645" y="51922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1613255" y="51922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306175" y="4768591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2184630" y="51922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473385" y="519223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749859" y="51922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032471" y="51922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00817" y="4785739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5024" y="3820599"/>
            <a:ext cx="3836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3468" y="3819587"/>
            <a:ext cx="1365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2107" y="3820249"/>
            <a:ext cx="920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66852" y="3819237"/>
            <a:ext cx="1108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55955" y="3820419"/>
            <a:ext cx="918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700676" y="5010571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73544" y="519074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862297" y="519074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138773" y="519074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21383" y="51907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14303" y="4767094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992758" y="519074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81513" y="519073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557987" y="519074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40599" y="51907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02600" y="5011664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375468" y="519183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64221" y="5191833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40697" y="519183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223307" y="519183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8916227" y="4768187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794682" y="5191836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8083437" y="5191830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8359911" y="519183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642523" y="519182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306298" y="5008893"/>
            <a:ext cx="3338" cy="391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9179166" y="518906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467919" y="5189062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744395" y="5189067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0027005" y="5189061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11719925" y="4765416"/>
            <a:ext cx="0" cy="6344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598380" y="5189065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0887135" y="5189059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1163609" y="5189064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1446221" y="5189058"/>
            <a:ext cx="1662" cy="2123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616045" y="4415345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53121" y="3685558"/>
            <a:ext cx="15642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১৪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61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4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00"/>
                            </p:stCondLst>
                            <p:childTnLst>
                              <p:par>
                                <p:cTn id="2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51000"/>
                            </p:stCondLst>
                            <p:childTnLst>
                              <p:par>
                                <p:cTn id="2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2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58" grpId="0"/>
      <p:bldP spid="57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3083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4230840" y="343300"/>
            <a:ext cx="792262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194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22904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015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0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3083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4230840" y="343300"/>
            <a:ext cx="792262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194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22904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015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68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3083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4230840" y="343300"/>
            <a:ext cx="792262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194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22904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015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46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3083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4230840" y="343300"/>
            <a:ext cx="792262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194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22904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015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90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3083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4230840" y="343300"/>
            <a:ext cx="792262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194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22904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015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5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53083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4230840" y="343300"/>
            <a:ext cx="792262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43194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22904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13015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99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69270" y="343300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 ৬  ২  ৯  ০  অঙ্ক গুলো দিয়ে বৃহত্তম সংখ্যা তৈরি কর-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69269" y="1410358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৫  ৯ ৬  ৮  অঙ্ক গুলো দিয়ে বৃহত্তম সংখ্যা তৈরি কর-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69270" y="2477417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৭  ২  ৯  ৩  অঙ্ক গুলো দিয়ে বৃহত্তম সংখ্যা তৈরি কর-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69270" y="3502516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৬  ২  ০ ৮  অঙ্ক গুলো দিয়ে বৃহত্তম সংখ্যা তৈরি কর-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69270" y="4527615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৬  ৮  ৯  ৩  অঙ্ক গুলো দিয়ে বৃহত্তম সংখ্যা তৈরি কর-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69270" y="5510612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৯  ২  ৫  ১  অঙ্ক গুলো দিয়ে বৃহত্তম সংখ্যা তৈরি কর-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5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3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17245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207356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37023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2713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0873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0984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4803707" y="3330034"/>
            <a:ext cx="3159839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শূন্য হয় না,</a:t>
            </a:r>
          </a:p>
          <a:p>
            <a:pPr algn="ctr"/>
            <a:r>
              <a:rPr lang="bn-IN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শূণ্য ১ঘর ডানে চলে যায়</a:t>
            </a:r>
            <a:endParaRPr lang="en-US" sz="44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 rot="3140073">
            <a:off x="8012064" y="2623608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8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4.16667E-7 -0.2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25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4" grpId="1" animBg="1"/>
      <p:bldP spid="35" grpId="0" animBg="1"/>
      <p:bldP spid="35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2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17245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207356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37023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2713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0873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0984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4803707" y="3330034"/>
            <a:ext cx="3159839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শূন্য হয় না,</a:t>
            </a:r>
          </a:p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শূণ্য ১ঘর ডানে চলে যায়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Isosceles Triangle 15"/>
          <p:cNvSpPr/>
          <p:nvPr/>
        </p:nvSpPr>
        <p:spPr>
          <a:xfrm rot="3140073">
            <a:off x="8012064" y="2623608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2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4.16667E-7 -0.2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25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4" grpId="1" animBg="1"/>
      <p:bldP spid="35" grpId="0" animBg="1"/>
      <p:bldP spid="35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99680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8691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1658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50669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33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17245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207356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37023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22713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0873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0984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4803707" y="3330034"/>
            <a:ext cx="3159839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শূন্য হয় না,</a:t>
            </a:r>
          </a:p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শূণ্য ১ঘর ডানে চলে যায়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Isosceles Triangle 15"/>
          <p:cNvSpPr/>
          <p:nvPr/>
        </p:nvSpPr>
        <p:spPr>
          <a:xfrm rot="3140073">
            <a:off x="8012064" y="2623608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48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4.16667E-7 -0.2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25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4" grpId="1" animBg="1"/>
      <p:bldP spid="35" grpId="0" animBg="1"/>
      <p:bldP spid="35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202147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692258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37023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12036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0873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0984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8677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25897" y="4088400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21933" y="2384287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4862945" y="3330034"/>
            <a:ext cx="3100601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শূন্য হয় না,</a:t>
            </a:r>
          </a:p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শূণ্য ১ঘর ডানে চলে যায়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rot="3140073">
            <a:off x="8012064" y="2623608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4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4.16667E-7 -0.25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25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-0.25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4" grpId="1" animBg="1"/>
      <p:bldP spid="35" grpId="0" animBg="1"/>
      <p:bldP spid="35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9" grpId="0" animBg="1"/>
      <p:bldP spid="20" grpId="0" animBg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23590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773633" y="343300"/>
            <a:ext cx="8379827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ক্ষুদ্রতম 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3701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93411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83522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সংখ্যা তৈরির জন্য, ছোট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ক্ষুদ্রতম 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202147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692258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37023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12036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0873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0984" y="40884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8677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25897" y="4088400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21933" y="2384287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4724400" y="3330034"/>
            <a:ext cx="3239147" cy="212365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 শূন্য হয় না,</a:t>
            </a:r>
          </a:p>
          <a:p>
            <a:pPr algn="ctr"/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 </a:t>
            </a:r>
            <a:r>
              <a:rPr lang="bn-IN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শূণ্যগুলি </a:t>
            </a:r>
            <a:r>
              <a:rPr lang="bn-IN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১ঘর ডানে চলে যায়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rot="3140073">
            <a:off x="8012064" y="2623608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5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96296E-6 L -4.16667E-7 -0.25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96296E-6 L -4.79167E-6 -0.25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-0.25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4" grpId="1" animBg="1"/>
      <p:bldP spid="35" grpId="0" animBg="1"/>
      <p:bldP spid="35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  <p:bldP spid="19" grpId="0" animBg="1"/>
      <p:bldP spid="20" grpId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69270" y="343300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 ৬  ২  ৯  ৪  অঙ্ক গুলো দিয়ে ক্ষুদ্রতম সংখ্যা তৈরি কর-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69269" y="1410358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৫  ৯ ০  ৮  অঙ্ক গুলো দিয়ে 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তৈরি কর-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69270" y="2477417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</a:t>
            </a:r>
            <a:r>
              <a:rPr lang="bn-IN" sz="48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 ০ 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  ৩  অঙ্ক গুলো 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ক্ষুদ্রতম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তৈরি কর-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69270" y="3502516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৬  ২  ০ ৮  অঙ্ক গুলো দিয়ে 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সংখ্যা তৈরি কর-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69270" y="4527615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 ০  ৮  ৯  ৩  অঙ্ক গুলো 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ক্ষুদ্রতম সংখ্যা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 কর-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69270" y="5510612"/>
            <a:ext cx="12028769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৯  ২  ৫  ১  অঙ্ক গুলো দিয়ে </a:t>
            </a:r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সংখ্যা তৈরি কর-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55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69408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228109" y="343300"/>
            <a:ext cx="892535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বৃহত্তম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তৈরি কর-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9519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9229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29340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52776" y="237369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4288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7255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6266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4807527" y="3793080"/>
            <a:ext cx="737364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0,2,4,6,8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4613564" y="5123119"/>
            <a:ext cx="756760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১,৩,৫,৭,৯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46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  <p:bldP spid="13" grpId="0" animBg="1"/>
      <p:bldP spid="14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69408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228109" y="343300"/>
            <a:ext cx="892535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 দিয়ে বৃহত্তম বি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লেখ-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9519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9229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29340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বি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52776" y="237043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4288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7255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6266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4818360" y="4204380"/>
            <a:ext cx="737364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 বি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ডানে যাবে 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 rot="696273">
            <a:off x="9841319" y="3082824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0.04206 0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4023 0.0004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5" grpId="0" animBg="1"/>
      <p:bldP spid="13" grpId="0" animBg="1"/>
      <p:bldP spid="14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69408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228109" y="343300"/>
            <a:ext cx="892535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 দিয়ে বৃহত্তম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লেখ-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9519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9229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29340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52776" y="237043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4288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7255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6266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4818360" y="4204380"/>
            <a:ext cx="737364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 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ডানে যাবে 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 rot="696273">
            <a:off x="9841319" y="3082824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0.04206 0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4023 0.0004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5" grpId="0" animBg="1"/>
      <p:bldP spid="13" grpId="0" animBg="1"/>
      <p:bldP spid="14" grpId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69408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3228109" y="343300"/>
            <a:ext cx="8925351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 দিয়ে বৃহত্তম বি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লেখ-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59519" y="34990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39229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29340" y="349904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28" name="TextBox 50"/>
          <p:cNvSpPr txBox="1"/>
          <p:nvPr/>
        </p:nvSpPr>
        <p:spPr>
          <a:xfrm>
            <a:off x="36365" y="1562502"/>
            <a:ext cx="3690508" cy="452431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বৃহত্তম সংখ্যা তৈরির জন্য, বড় অংকগুলি বেছে বেছে একের পর এক বাম দিক থেকে সাজাতে হয়-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3851564" y="1631773"/>
            <a:ext cx="7872404" cy="156966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গুলো দিয়ে গঠিত বৃহত্তম বি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952776" y="2370435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42887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72554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62665" y="2370436"/>
            <a:ext cx="490111" cy="8309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4818360" y="4204380"/>
            <a:ext cx="7373640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 বি</a:t>
            </a:r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ডানে যাবে </a:t>
            </a:r>
            <a:endParaRPr lang="en-US" sz="4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 rot="696273">
            <a:off x="9841319" y="3082824"/>
            <a:ext cx="503547" cy="108196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7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0.04206 0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-0.04023 0.0004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1" grpId="1" animBg="1"/>
      <p:bldP spid="32" grpId="0" animBg="1"/>
      <p:bldP spid="32" grpId="1" animBg="1"/>
      <p:bldP spid="34" grpId="0" animBg="1"/>
      <p:bldP spid="35" grpId="0" animBg="1"/>
      <p:bldP spid="13" grpId="0" animBg="1"/>
      <p:bldP spid="14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985" y="343300"/>
            <a:ext cx="1198418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০,  ১,  ২,  ৩,  ৪,  ৫,  ৬,  ৭,  ৮,  ৯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অংকের ক্ষুদ্রতম সংখ্যা          = ১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96980" y="321120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অংকের বৃহত্তম সংখ্যা           = 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73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985" y="343300"/>
            <a:ext cx="1198418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০,  ১,  ২,  ৩,  ৪,  ৫,  ৬,  ৭,  ৮,  ৯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অংকের ক্ষুদ্রতম সংখ্যা   = ১০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96980" y="321120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অংকের বৃহত্তম সংখ্যা    = 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6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985" y="343300"/>
            <a:ext cx="1198418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০,  ১,  ২,  ৩,  ৪,  ৫,  ৬,  ৭,  ৮,  ৯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অংকের ক্ষুদ্রতম সংখ্যা   = ১০০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96980" y="321120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অংকের বৃহত্তম সংখ্যা    = ৯৯৯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25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985" y="343300"/>
            <a:ext cx="1198418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০,  ১,  ২,  ৩,  ৪,  ৫,  ৬,  ৭,  ৮,  ৯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অংকের ক্ষুদ্রতম সংখ্যা   = ১০০০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96980" y="321120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অংকের বৃহত্তম সংখ্যা    = ৯৯৯৯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12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985" y="343300"/>
            <a:ext cx="1198418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০,  ১,  ২,  ৩,  ৪,  ৫,  ৬,  ৭,  ৮,  ৯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 অংকের ক্ষুদ্রতম সংখ্যা   = ১০০০০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96980" y="321120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 অংকের বৃহত্তম সংখ্যা    = ৯৯৯৯৯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6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96985" y="343300"/>
            <a:ext cx="11984182" cy="120032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০,  ১,  ২,  ৩,  ৪,  ৫,  ৬,  ৭,  ৮,  ৯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 অংকের ক্ষুদ্রতম সংখ্যা   = ১০০০০০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96980" y="321120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 অংকের বৃহত্তম সংখ্যা    = ৯৯৯৯৯৯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29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 এর পরবর্তী/পরের সংখ্যা (৯৯৯+১)= ১০০০, উত্তর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96985" y="2684448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 এর পূর্বের/আগের সংখ্যা (১০০-১)= ৯৯, উত্তর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23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96985" y="1853451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৯৯৯৯ এর পরবর্তী/পরের সংখ্যা (৯৯৯৯+১)= উত্তর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১০০০০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96985" y="2684448"/>
            <a:ext cx="1198418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১০০০০ এর পূর্বের/আগের সংখ্যা (১০০০০-১)= উত্তর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৯৯৯৯</a:t>
            </a:r>
            <a:endParaRPr lang="en-US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3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1" y="343300"/>
            <a:ext cx="8021783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অংকের বৃহত্তম সংখ্যা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1783" y="343300"/>
            <a:ext cx="4170218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3" y="1216139"/>
            <a:ext cx="8021783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অংকের ক্ষুদ্রতম সংখ্যা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1781" y="1216139"/>
            <a:ext cx="4170218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52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1" y="343300"/>
            <a:ext cx="8021783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 অংকের বৃহত্তম সংখ্যা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1783" y="343300"/>
            <a:ext cx="4170218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3" y="1216139"/>
            <a:ext cx="8021783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আট অংকের ক্ষুদ্রতম সংখ্যা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1781" y="1216139"/>
            <a:ext cx="4170218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62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1" y="343300"/>
            <a:ext cx="8021783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ছয়  অংকের বৃহত্তম সংখ্যা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1783" y="343300"/>
            <a:ext cx="4170218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3" y="1216139"/>
            <a:ext cx="8021783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 অংকের ক্ষুদ্রতম সংখ্যা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21781" y="1216139"/>
            <a:ext cx="4170218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5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-2" y="10790"/>
            <a:ext cx="6677891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অংকের বৃহত্তম সংখ্যা </a:t>
            </a:r>
          </a:p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প্রথমে ৭ ও শেষে ৬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endParaRPr lang="en-US" sz="60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2368" y="960014"/>
            <a:ext cx="5749632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৯৯৯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3" y="1922719"/>
            <a:ext cx="6677893" cy="193899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অংকের ক্ষুদ্রতম সংখ্যা </a:t>
            </a:r>
          </a:p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</a:t>
            </a:r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প্রথমে ৭ ও শেষে ৬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endParaRPr lang="en-US" sz="6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2368" y="2864832"/>
            <a:ext cx="5749631" cy="1015663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1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" y="-12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কোটি,নিযুত,লক্ষ,অযুত,হাজার,শতক,দশক,একক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5400000">
            <a:off x="10790296" y="-662864"/>
            <a:ext cx="600525" cy="2202866"/>
          </a:xfrm>
          <a:prstGeom prst="downArrow">
            <a:avLst>
              <a:gd name="adj1" fmla="val 50000"/>
              <a:gd name="adj2" fmla="val 172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-4767" y="895340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দশক-একক মিলে একটি সংখ্যা বলা হয়। যেমন;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=চৌত্রিশ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55" y="2862259"/>
            <a:ext cx="1219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অযুত-হাজার মিলে একটি হাজার বলা হয়। </a:t>
            </a:r>
          </a:p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=চৌত্রিশ হাজার।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9" y="4829171"/>
            <a:ext cx="1219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নিযুত-লক্ষ মিলে একটি লক্ষ বলা হয়। </a:t>
            </a:r>
          </a:p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=চৌত্রিশ লক্ষ।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755" y="1776404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 একটি সংখ্যাই বলা হয়। যেমন;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=তিনশত 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30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5" grpId="0"/>
      <p:bldP spid="16" grpId="0"/>
      <p:bldP spid="17" grpId="0"/>
      <p:bldP spid="19" grpId="0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" y="-12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কোটি,নিযুত,লক্ষ,অযুত,হাজার,শতক,দশক,একক 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5400000">
            <a:off x="10790296" y="-662864"/>
            <a:ext cx="600525" cy="2202866"/>
          </a:xfrm>
          <a:prstGeom prst="downArrow">
            <a:avLst>
              <a:gd name="adj1" fmla="val 50000"/>
              <a:gd name="adj2" fmla="val 17245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4774" y="838196"/>
            <a:ext cx="12192000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 ও কোটির বামে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যাই থাক সব মিলে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বলা হয়। </a:t>
            </a:r>
          </a:p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=চার কোটি।</a:t>
            </a:r>
          </a:p>
          <a:p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=চৌত্রিশ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কোটি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২৩৪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=দুইশত চৌত্রিশ কোটি।</a:t>
            </a:r>
          </a:p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১২৩৪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=এক হাজার দুইশত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চৌত্রিশ কোটি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৫১২৩৪</a:t>
            </a:r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=একান্ন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দুইশত চৌত্রিশ কোটি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৩৫১২১২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০০০০০০০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=তিনলক্ষ একান্ন </a:t>
            </a:r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দুইশত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 কোটি</a:t>
            </a:r>
            <a:endParaRPr lang="en-US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78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8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" y="900536"/>
            <a:ext cx="12192000" cy="63094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বিলিয়ন বিলিয়ন বিলিয়ন,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মিলিয়ন মিলিয়ন মিলিয়ন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,হাজার</a:t>
            </a:r>
            <a:r>
              <a:rPr lang="bn-IN" sz="3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হাজার,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3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4573356">
            <a:off x="11303358" y="11894"/>
            <a:ext cx="507816" cy="1269468"/>
          </a:xfrm>
          <a:prstGeom prst="downArrow">
            <a:avLst>
              <a:gd name="adj1" fmla="val 50000"/>
              <a:gd name="adj2" fmla="val 11477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4774" y="1489357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তিনঘর তিনঘর মিলে মিলে সংখ্যা বলা হয় </a:t>
            </a:r>
            <a:endParaRPr lang="bn-IN" sz="51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        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=তিনশত বারো</a:t>
            </a:r>
          </a:p>
          <a:p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৪১৬,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=চারশত ষোলো হাজার তিনশত বারো</a:t>
            </a:r>
          </a:p>
          <a:p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৫১৩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,৪১৬,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=পাঁচশত তেরো মিলিয়ন চারশত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ষোলো হাজার তিনশত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</a:t>
            </a:r>
          </a:p>
          <a:p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৯১৪,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৫১৩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,৪১৬,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=নয়শত চৌদ্দ বিলিয়ন,পাঁচশত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তেরো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মিলিয়ন,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চারশত ষোলো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হাজার,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বারো।</a:t>
            </a:r>
          </a:p>
          <a:p>
            <a:endParaRPr lang="bn-IN" sz="51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74" y="-11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অঙ্ক পরপর কমা দেয়া যায়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40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/>
      <p:bldP spid="5" grpId="0"/>
    </p:bld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" y="900536"/>
            <a:ext cx="12192000" cy="63094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বিলিয়ন বিলিয়ন বিলিয়ন,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মিলিয়ন মিলিয়ন মিলিয়ন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,হাজার</a:t>
            </a:r>
            <a:r>
              <a:rPr lang="bn-IN" sz="3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হাজার,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3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4573356">
            <a:off x="11303358" y="11894"/>
            <a:ext cx="507816" cy="1269468"/>
          </a:xfrm>
          <a:prstGeom prst="downArrow">
            <a:avLst>
              <a:gd name="adj1" fmla="val 50000"/>
              <a:gd name="adj2" fmla="val 11477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4774" y="1489357"/>
            <a:ext cx="121920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তিনঘর তিনঘর মিলে মিলে সংখ্যা বলা হয় </a:t>
            </a:r>
            <a:endParaRPr lang="bn-IN" sz="51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        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=তিনশত বারো</a:t>
            </a:r>
          </a:p>
          <a:p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৪০৬,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=চারশত ছয় হাজার, তিনশত বারো</a:t>
            </a:r>
          </a:p>
          <a:p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১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,০০০,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=এক মিলিয়ন।</a:t>
            </a:r>
          </a:p>
          <a:p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১৪,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৫১৩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,০০০,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=চৌদ্দ বিলিয়ন,পাঁচশত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তেরো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মিলিয়ন,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বারো।</a:t>
            </a:r>
          </a:p>
          <a:p>
            <a:endParaRPr lang="bn-IN" sz="51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74" y="-11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অঙ্ক পরপর কমা দেয়া যায়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26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/>
      <p:bldP spid="5" grpId="0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" y="900536"/>
            <a:ext cx="12192000" cy="63094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বিলিয়ন বিলিয়ন বিলিয়ন,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মিলিয়ন মিলিয়ন মিলিয়ন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,হাজার</a:t>
            </a:r>
            <a:r>
              <a:rPr lang="bn-IN" sz="3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 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হাজার,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</a:t>
            </a:r>
            <a:r>
              <a:rPr lang="bn-IN" sz="3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দশক</a:t>
            </a:r>
            <a:r>
              <a:rPr lang="bn-IN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endParaRPr lang="en-US" sz="3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 rot="4573356">
            <a:off x="11303358" y="11894"/>
            <a:ext cx="507816" cy="1269468"/>
          </a:xfrm>
          <a:prstGeom prst="downArrow">
            <a:avLst>
              <a:gd name="adj1" fmla="val 50000"/>
              <a:gd name="adj2" fmla="val 11477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4774" y="1489357"/>
            <a:ext cx="121920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তিনঘর তিনঘর মিলে মিলে সংখ্যা বলা হয় </a:t>
            </a:r>
            <a:endParaRPr lang="bn-IN" sz="51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         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=তিনশত বারো</a:t>
            </a:r>
          </a:p>
          <a:p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৪০০,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=চারশত হাজার, তিনশত বারো</a:t>
            </a:r>
          </a:p>
          <a:p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৫০০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,৪১৬,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=পাঁচশত মিলিয়ন, চারশত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ষোলো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</a:t>
            </a:r>
          </a:p>
          <a:p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২,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০০০,</a:t>
            </a:r>
            <a:r>
              <a:rPr lang="bn-IN" sz="51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৫১৩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৩১২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=দুই বিলিয়ন,পাঁচশত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তেরো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হাজার, 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তিনশত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বারো।</a:t>
            </a:r>
          </a:p>
          <a:p>
            <a:r>
              <a:rPr lang="bn-IN" sz="51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০০০,.০০০,</a:t>
            </a:r>
            <a:r>
              <a:rPr lang="bn-IN" sz="51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=এক বিলিয়ন।</a:t>
            </a:r>
            <a:endParaRPr lang="bn-IN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4774" y="-11"/>
            <a:ext cx="12192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আন্তর্জাতিক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1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IN" sz="51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1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অঙ্ক পরপর কমা দেয়া যায়</a:t>
            </a:r>
            <a:endParaRPr lang="en-US" sz="5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4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8" grpId="0"/>
      <p:bldP spid="5" grpId="0"/>
    </p:bld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2157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en-US" sz="72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লেখ।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-7257" y="238364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শূন্য(০) গুলি বাদে সবই </a:t>
            </a:r>
            <a:r>
              <a:rPr lang="en-US" sz="7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</a:t>
            </a:r>
            <a:endParaRPr lang="en-US" sz="7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97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93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8" grpId="0"/>
      <p:bldP spid="86" grpId="0"/>
      <p:bldP spid="87" grpId="0"/>
      <p:bldP spid="88" grpId="0"/>
      <p:bldP spid="89" grpId="0"/>
    </p:bld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4073" y="5418734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23641" y="69471"/>
            <a:ext cx="3003331" cy="6386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7151213" y="978657"/>
            <a:ext cx="5040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এর ডানে 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৭টা অঙ্ক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৭টা শূন্য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দাও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 rot="16568447">
            <a:off x="3498376" y="-2214176"/>
            <a:ext cx="686427" cy="6650113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 rot="2391424">
            <a:off x="6271736" y="2322432"/>
            <a:ext cx="686427" cy="3662478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3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0.37317 0.8048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59" y="4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9" grpId="0" animBg="1"/>
      <p:bldP spid="99" grpId="1" animBg="1"/>
      <p:bldP spid="99" grpId="2" animBg="1"/>
      <p:bldP spid="99" grpId="3" animBg="1"/>
      <p:bldP spid="33" grpId="0"/>
      <p:bldP spid="33" grpId="1"/>
      <p:bldP spid="4" grpId="0" animBg="1"/>
      <p:bldP spid="4" grpId="1" animBg="1"/>
      <p:bldP spid="39" grpId="0" animBg="1"/>
      <p:bldP spid="39" grpId="1" animBg="1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4073" y="5418734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986971" y="69471"/>
            <a:ext cx="2540001" cy="6386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075844" y="4439019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34158" y="978657"/>
            <a:ext cx="52578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এর ডানে 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৬টা অঙ্ক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৬টা শূন্য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দাও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Down Arrow 26"/>
          <p:cNvSpPr/>
          <p:nvPr/>
        </p:nvSpPr>
        <p:spPr>
          <a:xfrm rot="16742183">
            <a:off x="3615595" y="-1951076"/>
            <a:ext cx="686427" cy="6046258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Down Arrow 27"/>
          <p:cNvSpPr/>
          <p:nvPr/>
        </p:nvSpPr>
        <p:spPr>
          <a:xfrm rot="2869510">
            <a:off x="6111811" y="2409388"/>
            <a:ext cx="686427" cy="2654048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96296E-6 L 0.3375 0.655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3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99" grpId="2" animBg="1"/>
      <p:bldP spid="99" grpId="3" animBg="1"/>
      <p:bldP spid="25" grpId="0"/>
      <p:bldP spid="26" grpId="0"/>
      <p:bldP spid="26" grpId="1"/>
      <p:bldP spid="27" grpId="0" animBg="1"/>
      <p:bldP spid="27" grpId="1" animBg="1"/>
      <p:bldP spid="28" grpId="0" animBg="1"/>
      <p:bldP spid="28" grpId="1" animBg="1"/>
    </p:bld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4073" y="5418734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799771" y="69471"/>
            <a:ext cx="1727201" cy="6386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075844" y="4439019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39558" y="3401247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51213" y="978657"/>
            <a:ext cx="5040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এর ডানে 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৪টা অঙ্ক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৪টা শূন্য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দাও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Down Arrow 27"/>
          <p:cNvSpPr/>
          <p:nvPr/>
        </p:nvSpPr>
        <p:spPr>
          <a:xfrm rot="16784538">
            <a:off x="4118749" y="-1619036"/>
            <a:ext cx="686427" cy="5467516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 rot="3282155">
            <a:off x="6066394" y="2247824"/>
            <a:ext cx="686427" cy="1610592"/>
          </a:xfrm>
          <a:prstGeom prst="downArrow">
            <a:avLst>
              <a:gd name="adj1" fmla="val 50000"/>
              <a:gd name="adj2" fmla="val 15133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96296E-6 L 0.26719 0.5055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59" y="2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99" grpId="2" animBg="1"/>
      <p:bldP spid="99" grpId="3" animBg="1"/>
      <p:bldP spid="26" grpId="0"/>
      <p:bldP spid="27" grpId="0"/>
      <p:bldP spid="27" grpId="1"/>
      <p:bldP spid="28" grpId="0" animBg="1"/>
      <p:bldP spid="28" grpId="1" animBg="1"/>
      <p:bldP spid="29" grpId="0" animBg="1"/>
      <p:bldP spid="29" grpId="1" animBg="1"/>
    </p:bld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4073" y="5418734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2583543" y="69471"/>
            <a:ext cx="943429" cy="6386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075844" y="4439019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39558" y="3401247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87877" y="2215643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34158" y="978657"/>
            <a:ext cx="52578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এর ডানে 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২টা অঙ্ক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২টা শূন্য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দাও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Down Arrow 28"/>
          <p:cNvSpPr/>
          <p:nvPr/>
        </p:nvSpPr>
        <p:spPr>
          <a:xfrm rot="16837226">
            <a:off x="4391170" y="-1153714"/>
            <a:ext cx="686427" cy="4455350"/>
          </a:xfrm>
          <a:prstGeom prst="downArrow">
            <a:avLst>
              <a:gd name="adj1" fmla="val 36368"/>
              <a:gd name="adj2" fmla="val 142271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4900826">
            <a:off x="6014637" y="1653862"/>
            <a:ext cx="377862" cy="1353391"/>
          </a:xfrm>
          <a:prstGeom prst="downArrow">
            <a:avLst>
              <a:gd name="adj1" fmla="val 50000"/>
              <a:gd name="adj2" fmla="val 119443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1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203 0.3358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43" y="1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99" grpId="2" animBg="1"/>
      <p:bldP spid="99" grpId="3" animBg="1"/>
      <p:bldP spid="27" grpId="0"/>
      <p:bldP spid="28" grpId="0"/>
      <p:bldP spid="28" grpId="1"/>
      <p:bldP spid="29" grpId="0" animBg="1"/>
      <p:bldP spid="29" grpId="1" animBg="1"/>
      <p:bldP spid="30" grpId="0" animBg="1"/>
      <p:bldP spid="30" grpId="1" animBg="1"/>
    </p:bld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4073" y="5418734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367314" y="69471"/>
            <a:ext cx="391886" cy="6386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075844" y="4439019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39558" y="3401247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87877" y="2215643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34158" y="978657"/>
            <a:ext cx="52578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এর ডানে 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 নাই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</a:t>
            </a:r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শূন্যও হবেনা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Down Arrow 28"/>
          <p:cNvSpPr/>
          <p:nvPr/>
        </p:nvSpPr>
        <p:spPr>
          <a:xfrm rot="16944557">
            <a:off x="4834675" y="-573006"/>
            <a:ext cx="686427" cy="3171658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 rot="6405848">
            <a:off x="5956209" y="1216053"/>
            <a:ext cx="456344" cy="1653561"/>
          </a:xfrm>
          <a:prstGeom prst="downArrow">
            <a:avLst>
              <a:gd name="adj1" fmla="val 50000"/>
              <a:gd name="adj2" fmla="val 184615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5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0.14674 0.18241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31" y="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99" grpId="1" animBg="1"/>
      <p:bldP spid="99" grpId="2" animBg="1"/>
      <p:bldP spid="99" grpId="3" animBg="1"/>
      <p:bldP spid="28" grpId="0"/>
      <p:bldP spid="28" grpId="1"/>
      <p:bldP spid="29" grpId="0" animBg="1"/>
      <p:bldP spid="29" grpId="1" animBg="1"/>
      <p:bldP spid="30" grpId="0" animBg="1"/>
      <p:bldP spid="30" grpId="1" animBg="1"/>
    </p:bld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21672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সার্থক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অংকগুলির স্থানীয় মান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878417" y="1137021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75543" y="672871"/>
            <a:ext cx="583658" cy="998678"/>
            <a:chOff x="8114" y="1609725"/>
            <a:chExt cx="2614612" cy="281940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8114" y="4340047"/>
              <a:ext cx="2614612" cy="238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2391464" y="672870"/>
            <a:ext cx="1367737" cy="2056663"/>
            <a:chOff x="128657" y="1609725"/>
            <a:chExt cx="2614612" cy="2819400"/>
          </a:xfrm>
        </p:grpSpPr>
        <p:cxnSp>
          <p:nvCxnSpPr>
            <p:cNvPr id="69" name="Straight Connector 68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28657" y="4377696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Group 73"/>
          <p:cNvGrpSpPr/>
          <p:nvPr/>
        </p:nvGrpSpPr>
        <p:grpSpPr>
          <a:xfrm>
            <a:off x="1609138" y="672865"/>
            <a:ext cx="2150063" cy="3220262"/>
            <a:chOff x="128214" y="1609725"/>
            <a:chExt cx="2614612" cy="2819400"/>
          </a:xfrm>
        </p:grpSpPr>
        <p:cxnSp>
          <p:nvCxnSpPr>
            <p:cNvPr id="75" name="Straight Connector 74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128214" y="4396376"/>
              <a:ext cx="2614612" cy="238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/>
          <p:cNvGrpSpPr/>
          <p:nvPr/>
        </p:nvGrpSpPr>
        <p:grpSpPr>
          <a:xfrm>
            <a:off x="740230" y="672859"/>
            <a:ext cx="3018972" cy="4246987"/>
            <a:chOff x="127102" y="1609725"/>
            <a:chExt cx="2614612" cy="2819400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H="1" flipV="1">
              <a:off x="127102" y="4403817"/>
              <a:ext cx="2614612" cy="238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261258" y="672855"/>
            <a:ext cx="3497944" cy="5278002"/>
            <a:chOff x="137694" y="1609725"/>
            <a:chExt cx="2614612" cy="2819400"/>
          </a:xfrm>
        </p:grpSpPr>
        <p:cxnSp>
          <p:nvCxnSpPr>
            <p:cNvPr id="84" name="Straight Connector 83"/>
            <p:cNvCxnSpPr/>
            <p:nvPr/>
          </p:nvCxnSpPr>
          <p:spPr>
            <a:xfrm>
              <a:off x="138114" y="1609725"/>
              <a:ext cx="0" cy="28194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137694" y="4406396"/>
              <a:ext cx="2614612" cy="238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TextBox 85"/>
          <p:cNvSpPr txBox="1"/>
          <p:nvPr/>
        </p:nvSpPr>
        <p:spPr>
          <a:xfrm>
            <a:off x="3885677" y="2174792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892936" y="335770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2×1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885678" y="4380959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6×1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907448" y="5404214"/>
            <a:ext cx="1472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7×1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054073" y="5418734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75844" y="4439019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39558" y="3401247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87877" y="2215643"/>
            <a:ext cx="27110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00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619998" y="1025899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19999" y="2066494"/>
            <a:ext cx="4574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20000" y="3240963"/>
            <a:ext cx="4579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20000" y="4281558"/>
            <a:ext cx="45820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7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20000" y="5302769"/>
            <a:ext cx="4568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=৭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7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72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5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</p:bld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1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১.১ - পৃষ্ঠা-৭-১১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50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1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জিনিস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928242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2"/>
          <p:cNvSpPr txBox="1"/>
          <p:nvPr/>
        </p:nvSpPr>
        <p:spPr>
          <a:xfrm>
            <a:off x="-3729" y="2022765"/>
            <a:ext cx="12195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১, ২, ৩, ৪, ৬, ১২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2"/>
          <p:cNvSpPr txBox="1"/>
          <p:nvPr/>
        </p:nvSpPr>
        <p:spPr>
          <a:xfrm>
            <a:off x="-3730" y="3061858"/>
            <a:ext cx="12195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১,২,৩,৪,৬,১২ দ্বারা ভাগ করা যায়।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79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1894349" y="0"/>
            <a:ext cx="732123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390892" y="986770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022092" y="8380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103843" y="103872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5199292" y="-1142817"/>
            <a:ext cx="605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1929628" y="4177323"/>
            <a:ext cx="6468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১, ২, ৩, ৪, ৬, 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136673" y="838014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090944" y="86608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ultiply 28"/>
          <p:cNvSpPr/>
          <p:nvPr/>
        </p:nvSpPr>
        <p:spPr>
          <a:xfrm>
            <a:off x="6390887" y="1582524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5994377" y="143376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5103838" y="1634475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7136668" y="1433768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090939" y="1461835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Multiply 33"/>
          <p:cNvSpPr/>
          <p:nvPr/>
        </p:nvSpPr>
        <p:spPr>
          <a:xfrm>
            <a:off x="6390892" y="2164411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5938957" y="2042992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Equal 50"/>
          <p:cNvSpPr/>
          <p:nvPr/>
        </p:nvSpPr>
        <p:spPr>
          <a:xfrm>
            <a:off x="5103843" y="22163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7136673" y="2015655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90944" y="20437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81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8" grpId="0"/>
      <p:bldP spid="19" grpId="0"/>
      <p:bldP spid="20" grpId="0"/>
      <p:bldP spid="29" grpId="0" animBg="1"/>
      <p:bldP spid="30" grpId="0"/>
      <p:bldP spid="31" grpId="0" animBg="1"/>
      <p:bldP spid="32" grpId="0"/>
      <p:bldP spid="33" grpId="0"/>
      <p:bldP spid="34" grpId="0" animBg="1"/>
      <p:bldP spid="35" grpId="0"/>
      <p:bldP spid="51" grpId="0" animBg="1"/>
      <p:bldP spid="52" grpId="0"/>
      <p:bldP spid="53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1894349" y="0"/>
            <a:ext cx="73725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390892" y="986770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022092" y="8380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103843" y="103872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5199292" y="-1142817"/>
            <a:ext cx="605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1929628" y="4177323"/>
            <a:ext cx="674575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১, ২, ৪, ৫, ১০, ২০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136673" y="838014"/>
            <a:ext cx="10513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090944" y="86608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ultiply 28"/>
          <p:cNvSpPr/>
          <p:nvPr/>
        </p:nvSpPr>
        <p:spPr>
          <a:xfrm>
            <a:off x="6390887" y="1582524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5994377" y="143376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5103838" y="1634475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7136668" y="1433768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090939" y="1461835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Multiply 33"/>
          <p:cNvSpPr/>
          <p:nvPr/>
        </p:nvSpPr>
        <p:spPr>
          <a:xfrm>
            <a:off x="6390892" y="2164411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5938957" y="2042992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Equal 50"/>
          <p:cNvSpPr/>
          <p:nvPr/>
        </p:nvSpPr>
        <p:spPr>
          <a:xfrm>
            <a:off x="5103843" y="22163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7136673" y="2015655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90944" y="20437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5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8" grpId="0"/>
      <p:bldP spid="19" grpId="0"/>
      <p:bldP spid="20" grpId="0"/>
      <p:bldP spid="29" grpId="0" animBg="1"/>
      <p:bldP spid="30" grpId="0"/>
      <p:bldP spid="31" grpId="0" animBg="1"/>
      <p:bldP spid="32" grpId="0"/>
      <p:bldP spid="33" grpId="0"/>
      <p:bldP spid="34" grpId="0" animBg="1"/>
      <p:bldP spid="35" grpId="0"/>
      <p:bldP spid="51" grpId="0" animBg="1"/>
      <p:bldP spid="52" grpId="0"/>
      <p:bldP spid="53" grpId="0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1894349" y="0"/>
            <a:ext cx="73452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390892" y="986770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022092" y="8380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103843" y="103872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5199292" y="-1142817"/>
            <a:ext cx="605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1929628" y="4177323"/>
            <a:ext cx="49455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১, ৩, ৯, ২৭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136673" y="838014"/>
            <a:ext cx="10513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090944" y="86608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ultiply 28"/>
          <p:cNvSpPr/>
          <p:nvPr/>
        </p:nvSpPr>
        <p:spPr>
          <a:xfrm>
            <a:off x="6390887" y="1582524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5994377" y="1433768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5103838" y="1634475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7136668" y="1433768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090939" y="1461835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8" grpId="0"/>
      <p:bldP spid="19" grpId="0"/>
      <p:bldP spid="20" grpId="0"/>
      <p:bldP spid="29" grpId="0" animBg="1"/>
      <p:bldP spid="30" grpId="0"/>
      <p:bldP spid="31" grpId="0" animBg="1"/>
      <p:bldP spid="32" grpId="0"/>
      <p:bldP spid="33" grpId="0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1894349" y="0"/>
            <a:ext cx="73725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390892" y="986770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022092" y="8380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103843" y="103872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5199292" y="-1142817"/>
            <a:ext cx="605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1929628" y="4177323"/>
            <a:ext cx="868378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১, ২, ৪, ৫, ৮, ১০, ২০, ৪০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136673" y="838014"/>
            <a:ext cx="10513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090944" y="86608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ultiply 28"/>
          <p:cNvSpPr/>
          <p:nvPr/>
        </p:nvSpPr>
        <p:spPr>
          <a:xfrm>
            <a:off x="6390887" y="1582524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5994377" y="143376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5103838" y="1634475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7136668" y="1433768"/>
            <a:ext cx="10513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090939" y="1461835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Multiply 33"/>
          <p:cNvSpPr/>
          <p:nvPr/>
        </p:nvSpPr>
        <p:spPr>
          <a:xfrm>
            <a:off x="6390892" y="2164411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5938957" y="2042992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Equal 50"/>
          <p:cNvSpPr/>
          <p:nvPr/>
        </p:nvSpPr>
        <p:spPr>
          <a:xfrm>
            <a:off x="5103843" y="22163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7136673" y="2015655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90944" y="20437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6390887" y="2760157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5938952" y="2638738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Equal 25"/>
          <p:cNvSpPr/>
          <p:nvPr/>
        </p:nvSpPr>
        <p:spPr>
          <a:xfrm>
            <a:off x="5103838" y="2812108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7136668" y="2611401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90939" y="2639468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97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8" grpId="0"/>
      <p:bldP spid="19" grpId="0"/>
      <p:bldP spid="20" grpId="0"/>
      <p:bldP spid="29" grpId="0" animBg="1"/>
      <p:bldP spid="30" grpId="0"/>
      <p:bldP spid="31" grpId="0" animBg="1"/>
      <p:bldP spid="32" grpId="0"/>
      <p:bldP spid="33" grpId="0"/>
      <p:bldP spid="34" grpId="0" animBg="1"/>
      <p:bldP spid="35" grpId="0"/>
      <p:bldP spid="51" grpId="0" animBg="1"/>
      <p:bldP spid="52" grpId="0"/>
      <p:bldP spid="53" grpId="0"/>
      <p:bldP spid="24" grpId="0" animBg="1"/>
      <p:bldP spid="25" grpId="0"/>
      <p:bldP spid="26" grpId="0" animBg="1"/>
      <p:bldP spid="27" grpId="0"/>
      <p:bldP spid="28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1894349" y="0"/>
            <a:ext cx="73901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390892" y="986770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022092" y="8380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103843" y="103872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5199292" y="-1142817"/>
            <a:ext cx="605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1929628" y="4177323"/>
            <a:ext cx="713368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১, ২, ৫, ১০, ২৫, 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136673" y="838014"/>
            <a:ext cx="10513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090944" y="86608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Multiply 28"/>
          <p:cNvSpPr/>
          <p:nvPr/>
        </p:nvSpPr>
        <p:spPr>
          <a:xfrm>
            <a:off x="6390887" y="1582524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0" name="TextBox 52"/>
          <p:cNvSpPr txBox="1"/>
          <p:nvPr/>
        </p:nvSpPr>
        <p:spPr>
          <a:xfrm>
            <a:off x="5994377" y="143376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Equal 30"/>
          <p:cNvSpPr/>
          <p:nvPr/>
        </p:nvSpPr>
        <p:spPr>
          <a:xfrm>
            <a:off x="5103838" y="1634475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2" name="TextBox 52"/>
          <p:cNvSpPr txBox="1"/>
          <p:nvPr/>
        </p:nvSpPr>
        <p:spPr>
          <a:xfrm>
            <a:off x="7136668" y="1433768"/>
            <a:ext cx="10513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090939" y="1461835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Multiply 33"/>
          <p:cNvSpPr/>
          <p:nvPr/>
        </p:nvSpPr>
        <p:spPr>
          <a:xfrm>
            <a:off x="6390892" y="2164411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5938957" y="2042992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Equal 50"/>
          <p:cNvSpPr/>
          <p:nvPr/>
        </p:nvSpPr>
        <p:spPr>
          <a:xfrm>
            <a:off x="5103843" y="22163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7136673" y="2015655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090944" y="20437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8" grpId="0"/>
      <p:bldP spid="19" grpId="0"/>
      <p:bldP spid="20" grpId="0"/>
      <p:bldP spid="29" grpId="0" animBg="1"/>
      <p:bldP spid="30" grpId="0"/>
      <p:bldP spid="31" grpId="0" animBg="1"/>
      <p:bldP spid="32" grpId="0"/>
      <p:bldP spid="33" grpId="0"/>
      <p:bldP spid="34" grpId="0" animBg="1"/>
      <p:bldP spid="35" grpId="0"/>
      <p:bldP spid="51" grpId="0" animBg="1"/>
      <p:bldP spid="52" grpId="0"/>
      <p:bldP spid="53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1894349" y="0"/>
            <a:ext cx="733566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6390892" y="986770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8" name="TextBox 52"/>
          <p:cNvSpPr txBox="1"/>
          <p:nvPr/>
        </p:nvSpPr>
        <p:spPr>
          <a:xfrm>
            <a:off x="6022092" y="8380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Equal 8"/>
          <p:cNvSpPr/>
          <p:nvPr/>
        </p:nvSpPr>
        <p:spPr>
          <a:xfrm>
            <a:off x="5103843" y="103872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5199292" y="-1142817"/>
            <a:ext cx="605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2"/>
          <p:cNvSpPr txBox="1"/>
          <p:nvPr/>
        </p:nvSpPr>
        <p:spPr>
          <a:xfrm>
            <a:off x="1929628" y="4177323"/>
            <a:ext cx="83984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১, ২, ৩, ৪, ৬, ৮, ১২, 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2"/>
          <p:cNvSpPr txBox="1"/>
          <p:nvPr/>
        </p:nvSpPr>
        <p:spPr>
          <a:xfrm>
            <a:off x="7136673" y="838014"/>
            <a:ext cx="10513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4090944" y="86608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6390887" y="1582524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5994377" y="1433768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Equal 15"/>
          <p:cNvSpPr/>
          <p:nvPr/>
        </p:nvSpPr>
        <p:spPr>
          <a:xfrm>
            <a:off x="5103838" y="1634475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7" name="TextBox 52"/>
          <p:cNvSpPr txBox="1"/>
          <p:nvPr/>
        </p:nvSpPr>
        <p:spPr>
          <a:xfrm>
            <a:off x="7136668" y="1433768"/>
            <a:ext cx="10513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4090939" y="1461835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6390892" y="2164411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5938957" y="2042992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Equal 20"/>
          <p:cNvSpPr/>
          <p:nvPr/>
        </p:nvSpPr>
        <p:spPr>
          <a:xfrm>
            <a:off x="5103843" y="22163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7136673" y="2015655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0944" y="20437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6390887" y="2760157"/>
            <a:ext cx="849908" cy="810483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5938952" y="2638738"/>
            <a:ext cx="53572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Equal 25"/>
          <p:cNvSpPr/>
          <p:nvPr/>
        </p:nvSpPr>
        <p:spPr>
          <a:xfrm>
            <a:off x="5103838" y="2812108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7" name="TextBox 52"/>
          <p:cNvSpPr txBox="1"/>
          <p:nvPr/>
        </p:nvSpPr>
        <p:spPr>
          <a:xfrm>
            <a:off x="7136668" y="2611401"/>
            <a:ext cx="9128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90939" y="2639468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61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 animBg="1"/>
      <p:bldP spid="11" grpId="0"/>
      <p:bldP spid="12" grpId="0"/>
      <p:bldP spid="13" grpId="0"/>
      <p:bldP spid="14" grpId="0" animBg="1"/>
      <p:bldP spid="15" grpId="0"/>
      <p:bldP spid="16" grpId="0" animBg="1"/>
      <p:bldP spid="17" grpId="0"/>
      <p:bldP spid="18" grpId="0"/>
      <p:bldP spid="19" grpId="0" animBg="1"/>
      <p:bldP spid="20" grpId="0"/>
      <p:bldP spid="21" grpId="0" animBg="1"/>
      <p:bldP spid="22" grpId="0"/>
      <p:bldP spid="23" grpId="0"/>
      <p:bldP spid="24" grpId="0" animBg="1"/>
      <p:bldP spid="25" grpId="0"/>
      <p:bldP spid="26" grpId="0" animBg="1"/>
      <p:bldP spid="27" grpId="0"/>
      <p:bldP spid="28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-3732" y="-27710"/>
            <a:ext cx="7568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2"/>
          <p:cNvSpPr txBox="1"/>
          <p:nvPr/>
        </p:nvSpPr>
        <p:spPr>
          <a:xfrm>
            <a:off x="-3735" y="803567"/>
            <a:ext cx="75683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4" name="TextBox 52"/>
          <p:cNvSpPr txBox="1"/>
          <p:nvPr/>
        </p:nvSpPr>
        <p:spPr>
          <a:xfrm>
            <a:off x="-3736" y="1634843"/>
            <a:ext cx="75683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5" name="TextBox 52"/>
          <p:cNvSpPr txBox="1"/>
          <p:nvPr/>
        </p:nvSpPr>
        <p:spPr>
          <a:xfrm>
            <a:off x="-3736" y="2466120"/>
            <a:ext cx="7568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6" name="TextBox 52"/>
          <p:cNvSpPr txBox="1"/>
          <p:nvPr/>
        </p:nvSpPr>
        <p:spPr>
          <a:xfrm>
            <a:off x="-3736" y="3283525"/>
            <a:ext cx="7568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7" name="TextBox 52"/>
          <p:cNvSpPr txBox="1"/>
          <p:nvPr/>
        </p:nvSpPr>
        <p:spPr>
          <a:xfrm>
            <a:off x="-3737" y="4114802"/>
            <a:ext cx="75683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2"/>
          <p:cNvSpPr txBox="1"/>
          <p:nvPr/>
        </p:nvSpPr>
        <p:spPr>
          <a:xfrm>
            <a:off x="-3739" y="4946078"/>
            <a:ext cx="7568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9" name="TextBox 52"/>
          <p:cNvSpPr txBox="1"/>
          <p:nvPr/>
        </p:nvSpPr>
        <p:spPr>
          <a:xfrm>
            <a:off x="-3740" y="5777355"/>
            <a:ext cx="12195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কারো কারো গুণনীয়ক ২টা, কারো কারো বেশি।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6854260" y="-27715"/>
            <a:ext cx="5337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১,২,৩,৪,৬,৮,১২,২৪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2"/>
          <p:cNvSpPr txBox="1"/>
          <p:nvPr/>
        </p:nvSpPr>
        <p:spPr>
          <a:xfrm>
            <a:off x="7048226" y="803562"/>
            <a:ext cx="29409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১৩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2"/>
          <p:cNvSpPr txBox="1"/>
          <p:nvPr/>
        </p:nvSpPr>
        <p:spPr>
          <a:xfrm>
            <a:off x="6655972" y="1634838"/>
            <a:ext cx="54208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১,৭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7084600" y="2479970"/>
            <a:ext cx="16437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১১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753806" y="3283520"/>
            <a:ext cx="4340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২, ৩, ৬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7068999" y="4114797"/>
            <a:ext cx="48943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২, ৩, ৬, ৯, ১৮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7017917" y="4946073"/>
            <a:ext cx="51740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২, ৪, ৮, ১৬, ৩২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4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2"/>
          <p:cNvSpPr txBox="1"/>
          <p:nvPr/>
        </p:nvSpPr>
        <p:spPr>
          <a:xfrm>
            <a:off x="-3735" y="1"/>
            <a:ext cx="75683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2"/>
          <p:cNvSpPr txBox="1"/>
          <p:nvPr/>
        </p:nvSpPr>
        <p:spPr>
          <a:xfrm>
            <a:off x="-3736" y="831277"/>
            <a:ext cx="75683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2"/>
          <p:cNvSpPr txBox="1"/>
          <p:nvPr/>
        </p:nvSpPr>
        <p:spPr>
          <a:xfrm>
            <a:off x="-3736" y="1662554"/>
            <a:ext cx="75683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গুলি</a:t>
            </a:r>
            <a:r>
              <a:rPr lang="en-US" sz="66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-3740" y="3435929"/>
            <a:ext cx="121957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 সংখ্যার গুণনীয়ক দুইটি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তাদের মৌলিক সংখ্যা বলে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2"/>
          <p:cNvSpPr txBox="1"/>
          <p:nvPr/>
        </p:nvSpPr>
        <p:spPr>
          <a:xfrm>
            <a:off x="7564578" y="-4"/>
            <a:ext cx="46274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১৩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2"/>
          <p:cNvSpPr txBox="1"/>
          <p:nvPr/>
        </p:nvSpPr>
        <p:spPr>
          <a:xfrm>
            <a:off x="7564580" y="831272"/>
            <a:ext cx="46274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7564578" y="1676404"/>
            <a:ext cx="46274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১, ১১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-10" y="2493452"/>
            <a:ext cx="121920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১৩, ৭, ১১ এদের সবার গুণনীয়ক দুইটা করে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-3741" y="4322623"/>
            <a:ext cx="121957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সংখ্যার গুণনীয়ক দুইটি</a:t>
            </a:r>
            <a:r>
              <a:rPr lang="en-US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এবং ঐ সংখ্যা নিজেই</a:t>
            </a:r>
            <a:endParaRPr lang="en-US" sz="5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3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2" grpId="0"/>
      <p:bldP spid="13" grpId="0"/>
      <p:bldP spid="18" grpId="0"/>
      <p:bldP spid="19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2"/>
          <p:cNvSpPr txBox="1"/>
          <p:nvPr/>
        </p:nvSpPr>
        <p:spPr>
          <a:xfrm>
            <a:off x="-3740" y="6916"/>
            <a:ext cx="121957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 সংখ্যার গুণনীয়ক দুইটি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তাদের মৌলিক সংখ্যা বলে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-3741" y="836462"/>
            <a:ext cx="121957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সংখ্যার গুণনীয়ক দুইটি</a:t>
            </a:r>
            <a:r>
              <a:rPr lang="en-US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এবং ঐ সংখ্যা নিজেই</a:t>
            </a:r>
            <a:endParaRPr lang="en-US" sz="5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-8508" y="1703239"/>
            <a:ext cx="121957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সংখ্যাকে </a:t>
            </a:r>
            <a:r>
              <a:rPr lang="en-US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এবং ঐ সংখ্যা ছাড়া অন্য কোনো সংখ্যা দ্বারা ভাগ করা যায় না। </a:t>
            </a:r>
            <a:endParaRPr lang="en-US" sz="5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-8507" y="3217713"/>
            <a:ext cx="1219574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১-১০০ পর্যন্ত মৌলিক সংখ্যা- 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২,৩,৫,৭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১১,১৩,১৭,১৯,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২৩,২৯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৩১,৩৭,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৪১,৪৩,৪৭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,৫৩,৫৯,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৬১,৬৭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,৭১,৭৩,৭৯,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৮৩,৮৯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,৯৭ ।                               </a:t>
            </a:r>
            <a:r>
              <a:rPr lang="bn-IN" sz="1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(৪ </a:t>
            </a:r>
            <a:r>
              <a:rPr lang="bn-IN" sz="1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৪২২ </a:t>
            </a:r>
            <a:r>
              <a:rPr lang="bn-IN" sz="1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৩২২ </a:t>
            </a:r>
            <a:r>
              <a:rPr lang="bn-IN" sz="1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৩২১)</a:t>
            </a:r>
            <a:endParaRPr lang="en-US" sz="1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-13274" y="4813157"/>
            <a:ext cx="121957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পৃষ্ঠার ১.৬ </a:t>
            </a:r>
            <a:r>
              <a:rPr lang="en-US" sz="5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 ১ </a:t>
            </a:r>
            <a:r>
              <a:rPr lang="en-US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 করো</a:t>
            </a:r>
          </a:p>
        </p:txBody>
      </p:sp>
    </p:spTree>
    <p:extLst>
      <p:ext uri="{BB962C8B-B14F-4D97-AF65-F5344CB8AC3E}">
        <p14:creationId xmlns:p14="http://schemas.microsoft.com/office/powerpoint/2010/main" val="312823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14" grpId="0"/>
      <p:bldP spid="15" grpId="0"/>
      <p:bldP spid="16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-8507" y="1274605"/>
            <a:ext cx="121957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১০০-১৫০ পর্যন্ত মৌলিক সংখ্যা- </a:t>
            </a:r>
            <a:r>
              <a:rPr lang="bn-IN" sz="5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১০১, ১০৩, ১০৭, ১০৯, ১১৩, ১২৭, ১৩১, ১৩৭, ১৩৯, ১৪১, ১৪৯,</a:t>
            </a:r>
          </a:p>
        </p:txBody>
      </p:sp>
      <p:sp>
        <p:nvSpPr>
          <p:cNvPr id="3" name="TextBox 52"/>
          <p:cNvSpPr txBox="1"/>
          <p:nvPr/>
        </p:nvSpPr>
        <p:spPr>
          <a:xfrm>
            <a:off x="-8510" y="3186534"/>
            <a:ext cx="1219574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 সংখ্যাকে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 নিঃশেষে ভাগ করা যায় না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6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-3728" y="0"/>
            <a:ext cx="112886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ঘি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ণিতক-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লসাগু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2"/>
          <p:cNvSpPr txBox="1"/>
          <p:nvPr/>
        </p:nvSpPr>
        <p:spPr>
          <a:xfrm>
            <a:off x="-3728" y="1787236"/>
            <a:ext cx="115195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রিষ্ঠ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ণনীয়ক-</a:t>
            </a:r>
            <a:r>
              <a:rPr lang="en-US" sz="9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8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1991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617420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41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18112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617420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77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 animBg="1"/>
      <p:bldP spid="20" grpId="0"/>
      <p:bldP spid="26" grpId="0"/>
      <p:bldP spid="27" grpId="0" animBg="1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185452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84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184651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8178133" y="113570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785373" y="934998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2214" y="4124042"/>
            <a:ext cx="12189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৮, ৬ এর গসাগু নির্ণয় কর?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9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4" grpId="0" animBg="1"/>
      <p:bldP spid="25" grpId="0"/>
      <p:bldP spid="26" grpId="0"/>
      <p:bldP spid="27" grpId="0" animBg="1"/>
      <p:bldP spid="13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763981"/>
            <a:ext cx="124636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৮, ৬কে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802702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60199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80270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1601995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163006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8178133" y="1788845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785373" y="1588139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61585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81655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738878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538171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738878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53817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2566238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55203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752733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589496"/>
            <a:ext cx="53685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৮, ৬ এর গসাগু=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022433" y="2336801"/>
            <a:ext cx="15510" cy="593881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787218" y="360431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Multiply 29"/>
          <p:cNvSpPr/>
          <p:nvPr/>
        </p:nvSpPr>
        <p:spPr>
          <a:xfrm>
            <a:off x="6169884" y="3819535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76662" y="2305940"/>
            <a:ext cx="10971" cy="64651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2"/>
          <p:cNvSpPr txBox="1"/>
          <p:nvPr/>
        </p:nvSpPr>
        <p:spPr>
          <a:xfrm>
            <a:off x="6716145" y="3619483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502453" y="4569519"/>
            <a:ext cx="27462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   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2235198" y="5593421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গসাগু 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7255" y="-1837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9494415" y="2552678"/>
            <a:ext cx="269758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2801966">
            <a:off x="8767961" y="2495595"/>
            <a:ext cx="76925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1212924">
            <a:off x="8611589" y="3074770"/>
            <a:ext cx="76925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3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4" grpId="0" animBg="1"/>
      <p:bldP spid="25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0" grpId="0" animBg="1"/>
      <p:bldP spid="32" grpId="0"/>
      <p:bldP spid="33" grpId="0"/>
      <p:bldP spid="34" grpId="0"/>
      <p:bldP spid="35" grpId="0"/>
      <p:bldP spid="36" grpId="0"/>
      <p:bldP spid="9" grpId="0" animBg="1"/>
      <p:bldP spid="37" grpId="0" animBg="1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2214" y="800269"/>
            <a:ext cx="12189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১০, ১২ এর গসাগু নির্ণয় কর?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07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763981"/>
            <a:ext cx="12168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১০, ১২কে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802702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60199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80270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1601995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163006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61585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81655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738878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538171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738878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53817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2566238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55203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752733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589496"/>
            <a:ext cx="6022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১০, ১২ এর গসাগু=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022433" y="2336801"/>
            <a:ext cx="15510" cy="593881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787218" y="360431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Multiply 29"/>
          <p:cNvSpPr/>
          <p:nvPr/>
        </p:nvSpPr>
        <p:spPr>
          <a:xfrm>
            <a:off x="6169884" y="3819535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76662" y="2305940"/>
            <a:ext cx="10971" cy="64651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2"/>
          <p:cNvSpPr txBox="1"/>
          <p:nvPr/>
        </p:nvSpPr>
        <p:spPr>
          <a:xfrm>
            <a:off x="6716145" y="3619483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502453" y="4569519"/>
            <a:ext cx="27462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   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2235198" y="5593421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গসাগু 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7255" y="-1837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10030566" y="2552678"/>
            <a:ext cx="21614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1508074">
            <a:off x="8204695" y="2214840"/>
            <a:ext cx="1861535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2674845">
            <a:off x="9290105" y="3301846"/>
            <a:ext cx="76925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Multiply 37"/>
          <p:cNvSpPr/>
          <p:nvPr/>
        </p:nvSpPr>
        <p:spPr>
          <a:xfrm>
            <a:off x="8173514" y="274613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9" name="TextBox 52"/>
          <p:cNvSpPr txBox="1"/>
          <p:nvPr/>
        </p:nvSpPr>
        <p:spPr>
          <a:xfrm>
            <a:off x="8780749" y="2545430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64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7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0" grpId="1" animBg="1"/>
      <p:bldP spid="32" grpId="0"/>
      <p:bldP spid="33" grpId="0"/>
      <p:bldP spid="34" grpId="0"/>
      <p:bldP spid="35" grpId="0"/>
      <p:bldP spid="36" grpId="0"/>
      <p:bldP spid="9" grpId="0" animBg="1"/>
      <p:bldP spid="37" grpId="0" animBg="1"/>
      <p:bldP spid="38" grpId="0" animBg="1"/>
      <p:bldP spid="39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177437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453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617420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0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 animBg="1"/>
      <p:bldP spid="20" grpId="0"/>
      <p:bldP spid="26" grpId="0"/>
      <p:bldP spid="27" grpId="0" animBg="1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1991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4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1302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8178133" y="113570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785373" y="934998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79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4" grpId="0" animBg="1"/>
      <p:bldP spid="25" grpId="0"/>
      <p:bldP spid="26" grpId="0"/>
      <p:bldP spid="27" grpId="0" animBg="1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1911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8178133" y="113570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785373" y="934998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9314215" y="113570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7" name="TextBox 52"/>
          <p:cNvSpPr txBox="1"/>
          <p:nvPr/>
        </p:nvSpPr>
        <p:spPr>
          <a:xfrm>
            <a:off x="9907593" y="934996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99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4" grpId="0" animBg="1"/>
      <p:bldP spid="25" grpId="0"/>
      <p:bldP spid="26" grpId="0"/>
      <p:bldP spid="27" grpId="0" animBg="1"/>
      <p:bldP spid="13" grpId="0" animBg="1"/>
      <p:bldP spid="17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2214" y="800269"/>
            <a:ext cx="12189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১৬, ১২ এর গসাগু নির্ণয় কর?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03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763981"/>
            <a:ext cx="12168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১৬, ১২কে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802702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60199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80270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1601995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163006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61585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81655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738878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538171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738878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53817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2566238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55203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752733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589496"/>
            <a:ext cx="6022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১৬, ১২ এর গসাগু=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022433" y="2336801"/>
            <a:ext cx="15510" cy="593881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787218" y="360431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Multiply 29"/>
          <p:cNvSpPr/>
          <p:nvPr/>
        </p:nvSpPr>
        <p:spPr>
          <a:xfrm>
            <a:off x="6169884" y="3819535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76662" y="2305940"/>
            <a:ext cx="10971" cy="64651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2"/>
          <p:cNvSpPr txBox="1"/>
          <p:nvPr/>
        </p:nvSpPr>
        <p:spPr>
          <a:xfrm>
            <a:off x="6716145" y="3619483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52"/>
          <p:cNvSpPr txBox="1"/>
          <p:nvPr/>
        </p:nvSpPr>
        <p:spPr>
          <a:xfrm>
            <a:off x="4502453" y="4569519"/>
            <a:ext cx="27462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   ৪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2235198" y="5593421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গসাগু ৪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7255" y="-1837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10030566" y="2552678"/>
            <a:ext cx="21614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2002084">
            <a:off x="10300402" y="2145987"/>
            <a:ext cx="1016418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2674845">
            <a:off x="9290105" y="3301846"/>
            <a:ext cx="76925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Multiply 37"/>
          <p:cNvSpPr/>
          <p:nvPr/>
        </p:nvSpPr>
        <p:spPr>
          <a:xfrm>
            <a:off x="8173514" y="274613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9" name="TextBox 52"/>
          <p:cNvSpPr txBox="1"/>
          <p:nvPr/>
        </p:nvSpPr>
        <p:spPr>
          <a:xfrm>
            <a:off x="8780749" y="2545430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Multiply 39"/>
          <p:cNvSpPr/>
          <p:nvPr/>
        </p:nvSpPr>
        <p:spPr>
          <a:xfrm>
            <a:off x="8093685" y="1795443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1" name="TextBox 52"/>
          <p:cNvSpPr txBox="1"/>
          <p:nvPr/>
        </p:nvSpPr>
        <p:spPr>
          <a:xfrm>
            <a:off x="8700920" y="1594736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Multiply 41"/>
          <p:cNvSpPr/>
          <p:nvPr/>
        </p:nvSpPr>
        <p:spPr>
          <a:xfrm>
            <a:off x="9174994" y="1802703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3" name="TextBox 52"/>
          <p:cNvSpPr txBox="1"/>
          <p:nvPr/>
        </p:nvSpPr>
        <p:spPr>
          <a:xfrm>
            <a:off x="9782229" y="1601996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Multiply 43"/>
          <p:cNvSpPr/>
          <p:nvPr/>
        </p:nvSpPr>
        <p:spPr>
          <a:xfrm>
            <a:off x="7120569" y="3812280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985402" y="2298686"/>
            <a:ext cx="10971" cy="646514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52"/>
          <p:cNvSpPr txBox="1"/>
          <p:nvPr/>
        </p:nvSpPr>
        <p:spPr>
          <a:xfrm>
            <a:off x="7753916" y="36412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43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0" grpId="0" animBg="1"/>
      <p:bldP spid="32" grpId="0"/>
      <p:bldP spid="33" grpId="0"/>
      <p:bldP spid="34" grpId="0"/>
      <p:bldP spid="35" grpId="0"/>
      <p:bldP spid="36" grpId="0"/>
      <p:bldP spid="9" grpId="0" animBg="1"/>
      <p:bldP spid="37" grpId="0" animBg="1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6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2214" y="800269"/>
            <a:ext cx="12189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 ৬ এর গসাগু নির্ণয় কর?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1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763981"/>
            <a:ext cx="1246366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 ৬কে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601995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80270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163006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61585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81655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738878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538171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738878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53817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2566238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55203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752733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589496"/>
            <a:ext cx="53685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 ৬ এর গসাগু=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022433" y="2336801"/>
            <a:ext cx="15510" cy="593881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787218" y="360431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6520472" y="4079001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গসাগু 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7255" y="-1837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9494415" y="2552678"/>
            <a:ext cx="269758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1574396">
            <a:off x="7159594" y="2213739"/>
            <a:ext cx="2365575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1212924">
            <a:off x="8283733" y="3055055"/>
            <a:ext cx="1098298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52"/>
          <p:cNvSpPr txBox="1"/>
          <p:nvPr/>
        </p:nvSpPr>
        <p:spPr>
          <a:xfrm>
            <a:off x="-3982" y="4914555"/>
            <a:ext cx="12195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 সংখ্যার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 ১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তাদেরকে পরষ্পরের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সংখ্যা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বলে ।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89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 animBg="1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4" grpId="0"/>
      <p:bldP spid="35" grpId="0"/>
      <p:bldP spid="36" grpId="0"/>
      <p:bldP spid="9" grpId="0" animBg="1"/>
      <p:bldP spid="37" grpId="0" animBg="1"/>
      <p:bldP spid="38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10139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3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2937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১৮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8178133" y="113570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785373" y="934998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9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4" grpId="0" animBg="1"/>
      <p:bldP spid="25" grpId="0"/>
      <p:bldP spid="26" grpId="0"/>
      <p:bldP spid="27" grpId="0" animBg="1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10840"/>
            <a:ext cx="121991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গুণনীয়ক/উৎপাদক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14956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8854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9561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94885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6921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8178133" y="113570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5" name="TextBox 52"/>
          <p:cNvSpPr txBox="1"/>
          <p:nvPr/>
        </p:nvSpPr>
        <p:spPr>
          <a:xfrm>
            <a:off x="8785373" y="934998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62714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6341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5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4" grpId="0" animBg="1"/>
      <p:bldP spid="25" grpId="0"/>
      <p:bldP spid="26" grpId="0"/>
      <p:bldP spid="27" grpId="0" animBg="1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2214" y="800269"/>
            <a:ext cx="12189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 ১৮, ৫০ এর গসাগু নির্ণয় কর?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30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306765"/>
            <a:ext cx="12168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 ১৮, ৫০ কে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 আকারে লিখে পাই-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34548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144779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345486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1144779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1172846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158639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35934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281662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08095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2816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080955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21090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09481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29551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732360"/>
            <a:ext cx="60224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১৫,১৮,৫০ এর গসাগু =</a:t>
            </a:r>
            <a:endParaRPr lang="en-US" sz="5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040582" y="1953491"/>
            <a:ext cx="13667" cy="1263175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814928" y="369176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95091" y="1950889"/>
            <a:ext cx="7029" cy="125192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52"/>
          <p:cNvSpPr txBox="1"/>
          <p:nvPr/>
        </p:nvSpPr>
        <p:spPr>
          <a:xfrm>
            <a:off x="5154323" y="4712383"/>
            <a:ext cx="1532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2235198" y="5736285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গসাগু ১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7255" y="-1837"/>
            <a:ext cx="3918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3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33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10030566" y="2095462"/>
            <a:ext cx="21614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1185724">
            <a:off x="9368501" y="1670105"/>
            <a:ext cx="123923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0800000">
            <a:off x="9355704" y="2391477"/>
            <a:ext cx="745840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Multiply 37"/>
          <p:cNvSpPr/>
          <p:nvPr/>
        </p:nvSpPr>
        <p:spPr>
          <a:xfrm>
            <a:off x="8173514" y="228892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9" name="TextBox 52"/>
          <p:cNvSpPr txBox="1"/>
          <p:nvPr/>
        </p:nvSpPr>
        <p:spPr>
          <a:xfrm>
            <a:off x="8780749" y="208821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963720" y="1952771"/>
            <a:ext cx="32621" cy="1263895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Multiply 46"/>
          <p:cNvSpPr/>
          <p:nvPr/>
        </p:nvSpPr>
        <p:spPr>
          <a:xfrm>
            <a:off x="7070202" y="312125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8" name="TextBox 52"/>
          <p:cNvSpPr txBox="1"/>
          <p:nvPr/>
        </p:nvSpPr>
        <p:spPr>
          <a:xfrm>
            <a:off x="6701402" y="292054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Equal 48"/>
          <p:cNvSpPr/>
          <p:nvPr/>
        </p:nvSpPr>
        <p:spPr>
          <a:xfrm>
            <a:off x="5062711" y="3121254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0" name="TextBox 52"/>
          <p:cNvSpPr txBox="1"/>
          <p:nvPr/>
        </p:nvSpPr>
        <p:spPr>
          <a:xfrm>
            <a:off x="7677437" y="2920547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2"/>
          <p:cNvSpPr txBox="1"/>
          <p:nvPr/>
        </p:nvSpPr>
        <p:spPr>
          <a:xfrm>
            <a:off x="4132942" y="2948614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Multiply 51"/>
          <p:cNvSpPr/>
          <p:nvPr/>
        </p:nvSpPr>
        <p:spPr>
          <a:xfrm>
            <a:off x="8192421" y="310739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99661" y="290669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2"/>
          <p:cNvSpPr txBox="1"/>
          <p:nvPr/>
        </p:nvSpPr>
        <p:spPr>
          <a:xfrm>
            <a:off x="5786988" y="293440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Multiply 54"/>
          <p:cNvSpPr/>
          <p:nvPr/>
        </p:nvSpPr>
        <p:spPr>
          <a:xfrm>
            <a:off x="6169655" y="3135109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6" name="Right Arrow 55"/>
          <p:cNvSpPr/>
          <p:nvPr/>
        </p:nvSpPr>
        <p:spPr>
          <a:xfrm rot="10800000">
            <a:off x="9418447" y="3202481"/>
            <a:ext cx="621790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9072772" y="1924174"/>
            <a:ext cx="32621" cy="1263895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32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3" grpId="0"/>
      <p:bldP spid="34" grpId="0"/>
      <p:bldP spid="35" grpId="0"/>
      <p:bldP spid="36" grpId="0"/>
      <p:bldP spid="9" grpId="0" animBg="1"/>
      <p:bldP spid="37" grpId="0" animBg="1"/>
      <p:bldP spid="38" grpId="0" animBg="1"/>
      <p:bldP spid="39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 animBg="1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5496" y="-4872"/>
            <a:ext cx="12168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সহমৌলিক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944763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145470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972830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958623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159325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08164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1880939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081646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1880939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1909006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1894799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09550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2932264"/>
            <a:ext cx="53685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 ৬ এর গসাগু=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6022433" y="1679569"/>
            <a:ext cx="15510" cy="593881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787218" y="294708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2036618" y="3934827"/>
            <a:ext cx="101368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 - ১   </a:t>
            </a:r>
            <a:r>
              <a:rPr lang="en-US" sz="6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 ৬ সহমৌলিক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51136" y="836426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52"/>
          <p:cNvSpPr txBox="1"/>
          <p:nvPr/>
        </p:nvSpPr>
        <p:spPr>
          <a:xfrm>
            <a:off x="-3982" y="4943124"/>
            <a:ext cx="1219598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 সংখ্যার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 ১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তাদেরকে পরষ্পরের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সংখ্যা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বলে ।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4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 animBg="1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4" grpId="0"/>
      <p:bldP spid="35" grpId="0"/>
      <p:bldP spid="38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963"/>
            <a:ext cx="12168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 ১৮, ৫০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34548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144779"/>
            <a:ext cx="63991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345486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1144779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4118654" y="1172846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158639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35934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281662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08095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2816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080955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4125913" y="2109022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09481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29551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732360"/>
            <a:ext cx="60224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১৫,১৮,৫০ এর গসাগু =</a:t>
            </a:r>
            <a:endParaRPr lang="en-US" sz="5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040582" y="1953491"/>
            <a:ext cx="13667" cy="1263175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814928" y="369176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95091" y="1950889"/>
            <a:ext cx="7029" cy="125192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52"/>
          <p:cNvSpPr txBox="1"/>
          <p:nvPr/>
        </p:nvSpPr>
        <p:spPr>
          <a:xfrm>
            <a:off x="5154323" y="4712383"/>
            <a:ext cx="1532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-6846" y="5736285"/>
            <a:ext cx="12198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উত্তর-গসাগু ১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১৮, ৫০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-6846" y="1344361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10030566" y="2095462"/>
            <a:ext cx="21614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1185724">
            <a:off x="9368501" y="1670105"/>
            <a:ext cx="123923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0800000">
            <a:off x="9355704" y="2391477"/>
            <a:ext cx="745840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Multiply 37"/>
          <p:cNvSpPr/>
          <p:nvPr/>
        </p:nvSpPr>
        <p:spPr>
          <a:xfrm>
            <a:off x="8173514" y="228892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9" name="TextBox 52"/>
          <p:cNvSpPr txBox="1"/>
          <p:nvPr/>
        </p:nvSpPr>
        <p:spPr>
          <a:xfrm>
            <a:off x="8780749" y="208821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963720" y="1952771"/>
            <a:ext cx="32621" cy="1263895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Multiply 46"/>
          <p:cNvSpPr/>
          <p:nvPr/>
        </p:nvSpPr>
        <p:spPr>
          <a:xfrm>
            <a:off x="7070202" y="312125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8" name="TextBox 52"/>
          <p:cNvSpPr txBox="1"/>
          <p:nvPr/>
        </p:nvSpPr>
        <p:spPr>
          <a:xfrm>
            <a:off x="6701402" y="292054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Equal 48"/>
          <p:cNvSpPr/>
          <p:nvPr/>
        </p:nvSpPr>
        <p:spPr>
          <a:xfrm>
            <a:off x="5062711" y="3121254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0" name="TextBox 52"/>
          <p:cNvSpPr txBox="1"/>
          <p:nvPr/>
        </p:nvSpPr>
        <p:spPr>
          <a:xfrm>
            <a:off x="7677437" y="2920547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2"/>
          <p:cNvSpPr txBox="1"/>
          <p:nvPr/>
        </p:nvSpPr>
        <p:spPr>
          <a:xfrm>
            <a:off x="4132942" y="2948614"/>
            <a:ext cx="10213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Multiply 51"/>
          <p:cNvSpPr/>
          <p:nvPr/>
        </p:nvSpPr>
        <p:spPr>
          <a:xfrm>
            <a:off x="8192421" y="310739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99661" y="290669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2"/>
          <p:cNvSpPr txBox="1"/>
          <p:nvPr/>
        </p:nvSpPr>
        <p:spPr>
          <a:xfrm>
            <a:off x="5786988" y="293440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Multiply 54"/>
          <p:cNvSpPr/>
          <p:nvPr/>
        </p:nvSpPr>
        <p:spPr>
          <a:xfrm>
            <a:off x="6169655" y="3135109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6" name="Right Arrow 55"/>
          <p:cNvSpPr/>
          <p:nvPr/>
        </p:nvSpPr>
        <p:spPr>
          <a:xfrm rot="10800000">
            <a:off x="9418447" y="3202481"/>
            <a:ext cx="621790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9072772" y="1924174"/>
            <a:ext cx="32621" cy="1263895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80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3" grpId="0"/>
      <p:bldP spid="34" grpId="0"/>
      <p:bldP spid="35" grpId="0"/>
      <p:bldP spid="36" grpId="0"/>
      <p:bldP spid="9" grpId="0" animBg="1"/>
      <p:bldP spid="37" grpId="0" animBg="1"/>
      <p:bldP spid="38" grpId="0" animBg="1"/>
      <p:bldP spid="39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 animBg="1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2"/>
          <p:cNvSpPr txBox="1"/>
          <p:nvPr/>
        </p:nvSpPr>
        <p:spPr>
          <a:xfrm>
            <a:off x="23985" y="1963"/>
            <a:ext cx="12168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 ১৮, ৫০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7055914" y="1345486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6687114" y="1144779"/>
            <a:ext cx="58221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5048423" y="1345486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9" name="TextBox 52"/>
          <p:cNvSpPr txBox="1"/>
          <p:nvPr/>
        </p:nvSpPr>
        <p:spPr>
          <a:xfrm>
            <a:off x="7663149" y="1144779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2"/>
          <p:cNvSpPr txBox="1"/>
          <p:nvPr/>
        </p:nvSpPr>
        <p:spPr>
          <a:xfrm>
            <a:off x="3500507" y="1173666"/>
            <a:ext cx="1639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25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52"/>
          <p:cNvSpPr txBox="1"/>
          <p:nvPr/>
        </p:nvSpPr>
        <p:spPr>
          <a:xfrm>
            <a:off x="5772700" y="1158639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Multiply 26"/>
          <p:cNvSpPr/>
          <p:nvPr/>
        </p:nvSpPr>
        <p:spPr>
          <a:xfrm>
            <a:off x="6155367" y="135934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063173" y="2281662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6694373" y="2080955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055682" y="2281662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7670408" y="2080955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2"/>
          <p:cNvSpPr txBox="1"/>
          <p:nvPr/>
        </p:nvSpPr>
        <p:spPr>
          <a:xfrm>
            <a:off x="3499858" y="2109022"/>
            <a:ext cx="16474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৪৯৫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52"/>
          <p:cNvSpPr txBox="1"/>
          <p:nvPr/>
        </p:nvSpPr>
        <p:spPr>
          <a:xfrm>
            <a:off x="5779959" y="2094815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Multiply 22"/>
          <p:cNvSpPr/>
          <p:nvPr/>
        </p:nvSpPr>
        <p:spPr>
          <a:xfrm>
            <a:off x="6162626" y="229551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8" name="TextBox 52"/>
          <p:cNvSpPr txBox="1"/>
          <p:nvPr/>
        </p:nvSpPr>
        <p:spPr>
          <a:xfrm>
            <a:off x="1" y="3732360"/>
            <a:ext cx="60224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১৫,১৮,৫০ এর গসাগু =</a:t>
            </a:r>
            <a:endParaRPr lang="en-US" sz="5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040582" y="1953491"/>
            <a:ext cx="13667" cy="1263175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2"/>
          <p:cNvSpPr txBox="1"/>
          <p:nvPr/>
        </p:nvSpPr>
        <p:spPr>
          <a:xfrm>
            <a:off x="5814928" y="3691761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95091" y="1950889"/>
            <a:ext cx="7029" cy="1251922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52"/>
          <p:cNvSpPr txBox="1"/>
          <p:nvPr/>
        </p:nvSpPr>
        <p:spPr>
          <a:xfrm>
            <a:off x="5154323" y="4712383"/>
            <a:ext cx="1532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52"/>
          <p:cNvSpPr txBox="1"/>
          <p:nvPr/>
        </p:nvSpPr>
        <p:spPr>
          <a:xfrm>
            <a:off x="-6846" y="5736285"/>
            <a:ext cx="121988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উত্তর-গসাগু ১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৫,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১৮, ৫০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52"/>
          <p:cNvSpPr txBox="1"/>
          <p:nvPr/>
        </p:nvSpPr>
        <p:spPr>
          <a:xfrm>
            <a:off x="-6846" y="1344361"/>
            <a:ext cx="39188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52"/>
          <p:cNvSpPr txBox="1"/>
          <p:nvPr/>
        </p:nvSpPr>
        <p:spPr>
          <a:xfrm>
            <a:off x="10030566" y="2095462"/>
            <a:ext cx="216143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3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যার মিল আছে তাদের থেকে ১টা করে নিচে যাবে</a:t>
            </a:r>
            <a:endParaRPr lang="en-US" sz="3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 rot="11185724">
            <a:off x="9368501" y="1670105"/>
            <a:ext cx="1239237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 rot="10800000">
            <a:off x="9355704" y="2391477"/>
            <a:ext cx="745840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Multiply 37"/>
          <p:cNvSpPr/>
          <p:nvPr/>
        </p:nvSpPr>
        <p:spPr>
          <a:xfrm>
            <a:off x="8173514" y="2288921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9" name="TextBox 52"/>
          <p:cNvSpPr txBox="1"/>
          <p:nvPr/>
        </p:nvSpPr>
        <p:spPr>
          <a:xfrm>
            <a:off x="8780749" y="2088214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963720" y="1952771"/>
            <a:ext cx="32621" cy="1263895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Multiply 46"/>
          <p:cNvSpPr/>
          <p:nvPr/>
        </p:nvSpPr>
        <p:spPr>
          <a:xfrm>
            <a:off x="7070202" y="3121254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8" name="TextBox 52"/>
          <p:cNvSpPr txBox="1"/>
          <p:nvPr/>
        </p:nvSpPr>
        <p:spPr>
          <a:xfrm>
            <a:off x="6701402" y="2920547"/>
            <a:ext cx="5645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Equal 48"/>
          <p:cNvSpPr/>
          <p:nvPr/>
        </p:nvSpPr>
        <p:spPr>
          <a:xfrm>
            <a:off x="5062711" y="3121254"/>
            <a:ext cx="809618" cy="706582"/>
          </a:xfrm>
          <a:prstGeom prst="mathEqual">
            <a:avLst>
              <a:gd name="adj1" fmla="val 13716"/>
              <a:gd name="adj2" fmla="val 1960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0" name="TextBox 52"/>
          <p:cNvSpPr txBox="1"/>
          <p:nvPr/>
        </p:nvSpPr>
        <p:spPr>
          <a:xfrm>
            <a:off x="7677437" y="2920547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TextBox 52"/>
          <p:cNvSpPr txBox="1"/>
          <p:nvPr/>
        </p:nvSpPr>
        <p:spPr>
          <a:xfrm>
            <a:off x="3499858" y="2948614"/>
            <a:ext cx="16544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Multiply 51"/>
          <p:cNvSpPr/>
          <p:nvPr/>
        </p:nvSpPr>
        <p:spPr>
          <a:xfrm>
            <a:off x="8192421" y="3107397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799661" y="2906691"/>
            <a:ext cx="611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2"/>
          <p:cNvSpPr txBox="1"/>
          <p:nvPr/>
        </p:nvSpPr>
        <p:spPr>
          <a:xfrm>
            <a:off x="5786988" y="2934407"/>
            <a:ext cx="52129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Multiply 54"/>
          <p:cNvSpPr/>
          <p:nvPr/>
        </p:nvSpPr>
        <p:spPr>
          <a:xfrm>
            <a:off x="6169655" y="3135109"/>
            <a:ext cx="730210" cy="689257"/>
          </a:xfrm>
          <a:prstGeom prst="mathMultiply">
            <a:avLst>
              <a:gd name="adj1" fmla="val 121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6" name="Right Arrow 55"/>
          <p:cNvSpPr/>
          <p:nvPr/>
        </p:nvSpPr>
        <p:spPr>
          <a:xfrm rot="10800000">
            <a:off x="9418447" y="3202481"/>
            <a:ext cx="621790" cy="456509"/>
          </a:xfrm>
          <a:prstGeom prst="rightArrow">
            <a:avLst>
              <a:gd name="adj1" fmla="val 50000"/>
              <a:gd name="adj2" fmla="val 6667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9072772" y="1924174"/>
            <a:ext cx="32621" cy="1263895"/>
          </a:xfrm>
          <a:prstGeom prst="straightConnector1">
            <a:avLst/>
          </a:prstGeom>
          <a:ln w="762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71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47" presetClass="entr" presetSubtype="0" repeatCount="1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4" grpId="0"/>
      <p:bldP spid="15" grpId="0" animBg="1"/>
      <p:bldP spid="19" grpId="0"/>
      <p:bldP spid="20" grpId="0"/>
      <p:bldP spid="26" grpId="0"/>
      <p:bldP spid="27" grpId="0" animBg="1"/>
      <p:bldP spid="13" grpId="0" animBg="1"/>
      <p:bldP spid="16" grpId="0"/>
      <p:bldP spid="17" grpId="0" animBg="1"/>
      <p:bldP spid="18" grpId="0"/>
      <p:bldP spid="21" grpId="0"/>
      <p:bldP spid="22" grpId="0"/>
      <p:bldP spid="23" grpId="0" animBg="1"/>
      <p:bldP spid="28" grpId="0"/>
      <p:bldP spid="29" grpId="0"/>
      <p:bldP spid="33" grpId="0"/>
      <p:bldP spid="34" grpId="0"/>
      <p:bldP spid="35" grpId="0"/>
      <p:bldP spid="36" grpId="0"/>
      <p:bldP spid="9" grpId="0" animBg="1"/>
      <p:bldP spid="37" grpId="0" animBg="1"/>
      <p:bldP spid="38" grpId="0" animBg="1"/>
      <p:bldP spid="39" grpId="0"/>
      <p:bldP spid="47" grpId="0" animBg="1"/>
      <p:bldP spid="48" grpId="0"/>
      <p:bldP spid="49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 animBg="1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2"/>
          <p:cNvSpPr txBox="1"/>
          <p:nvPr/>
        </p:nvSpPr>
        <p:spPr>
          <a:xfrm>
            <a:off x="-13274" y="5635"/>
            <a:ext cx="121957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পৃষ্ঠার ১.৬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 ৩  করো</a:t>
            </a:r>
          </a:p>
        </p:txBody>
      </p:sp>
    </p:spTree>
    <p:extLst>
      <p:ext uri="{BB962C8B-B14F-4D97-AF65-F5344CB8AC3E}">
        <p14:creationId xmlns:p14="http://schemas.microsoft.com/office/powerpoint/2010/main" val="344205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2"/>
          <p:cNvSpPr txBox="1"/>
          <p:nvPr/>
        </p:nvSpPr>
        <p:spPr>
          <a:xfrm>
            <a:off x="8514" y="1535798"/>
            <a:ext cx="1218722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4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স্থানে ০/২/৪/৬/৮</a:t>
            </a:r>
            <a:r>
              <a:rPr lang="bn-IN" sz="43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থাকলে তাকে জোড় সংখ্যা বলে</a:t>
            </a:r>
          </a:p>
        </p:txBody>
      </p:sp>
      <p:sp>
        <p:nvSpPr>
          <p:cNvPr id="8" name="TextBox 52"/>
          <p:cNvSpPr txBox="1"/>
          <p:nvPr/>
        </p:nvSpPr>
        <p:spPr>
          <a:xfrm>
            <a:off x="0" y="6063"/>
            <a:ext cx="1218722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বিভাজ্য মানে ভাগ করা যায়।  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0" y="809635"/>
            <a:ext cx="12187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নিঃশেষে বিভাজ্য 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মানে </a:t>
            </a:r>
            <a:r>
              <a:rPr lang="bn-IN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করার পর</a:t>
            </a:r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কোনো ভাগশেষ থাকে না   </a:t>
            </a:r>
          </a:p>
        </p:txBody>
      </p:sp>
      <p:sp>
        <p:nvSpPr>
          <p:cNvPr id="11" name="TextBox 52"/>
          <p:cNvSpPr txBox="1"/>
          <p:nvPr/>
        </p:nvSpPr>
        <p:spPr>
          <a:xfrm>
            <a:off x="-4765" y="2444469"/>
            <a:ext cx="1218722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১১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১২৩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১২৩৫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২৩৪৫৭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 জোড় সংখ্যা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90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2"/>
          <p:cNvSpPr txBox="1"/>
          <p:nvPr/>
        </p:nvSpPr>
        <p:spPr>
          <a:xfrm>
            <a:off x="-8511" y="-444"/>
            <a:ext cx="1219574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সংখ্যাকে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 ভাগ করা যায়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2"/>
          <p:cNvSpPr txBox="1"/>
          <p:nvPr/>
        </p:nvSpPr>
        <p:spPr>
          <a:xfrm>
            <a:off x="-8513" y="872395"/>
            <a:ext cx="1219574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সংখ্যাকে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নিঃশেষে ভাগ করা যায়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2"/>
          <p:cNvSpPr txBox="1"/>
          <p:nvPr/>
        </p:nvSpPr>
        <p:spPr>
          <a:xfrm>
            <a:off x="0" y="1745234"/>
            <a:ext cx="1218722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 নিঃশেষে বিভাজ্য 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2"/>
          <p:cNvSpPr txBox="1"/>
          <p:nvPr/>
        </p:nvSpPr>
        <p:spPr>
          <a:xfrm>
            <a:off x="0" y="2465673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দ্বারা বিভাজ্য 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0" y="5678882"/>
            <a:ext cx="1218245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১০০৮÷২ = ৫০৪</a:t>
            </a:r>
          </a:p>
        </p:txBody>
      </p:sp>
      <p:sp>
        <p:nvSpPr>
          <p:cNvPr id="11" name="TextBox 52"/>
          <p:cNvSpPr txBox="1"/>
          <p:nvPr/>
        </p:nvSpPr>
        <p:spPr>
          <a:xfrm>
            <a:off x="-4765" y="3189577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১০÷২ = ৫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2"/>
          <p:cNvSpPr txBox="1"/>
          <p:nvPr/>
        </p:nvSpPr>
        <p:spPr>
          <a:xfrm>
            <a:off x="4758" y="3784893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৩২÷২ = ১৬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-6" y="4380209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৫৪÷২ = ২৭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-4773" y="4975525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২০৬÷২ = ১০৩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90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-14288" y="2068658"/>
            <a:ext cx="1219574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 সংখ্যাকে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 নিঃশেষে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 করা যায় না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0" y="5235974"/>
            <a:ext cx="1218245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৫৯÷১০ = ৫   ভাগশেষ ৯ </a:t>
            </a:r>
          </a:p>
        </p:txBody>
      </p:sp>
      <p:sp>
        <p:nvSpPr>
          <p:cNvPr id="10" name="TextBox 52"/>
          <p:cNvSpPr txBox="1"/>
          <p:nvPr/>
        </p:nvSpPr>
        <p:spPr>
          <a:xfrm>
            <a:off x="-4765" y="2746669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২১÷২ = ১০  ভাগশেষ ১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2"/>
          <p:cNvSpPr txBox="1"/>
          <p:nvPr/>
        </p:nvSpPr>
        <p:spPr>
          <a:xfrm>
            <a:off x="4758" y="3341985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৪৩÷৪ = ১০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ভাগশেষ </a:t>
            </a:r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12" name="TextBox 52"/>
          <p:cNvSpPr txBox="1"/>
          <p:nvPr/>
        </p:nvSpPr>
        <p:spPr>
          <a:xfrm>
            <a:off x="-6" y="3937301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২৫÷৬ = ৪   ভাগশেষ ১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-4773" y="4532617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২৭÷৮ = ৩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ভাগশেষ </a:t>
            </a:r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8514" y="7035"/>
            <a:ext cx="1218722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স্থানে 1/3/5/7/9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থাকলে তাকে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 সংখ্যা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বলে</a:t>
            </a:r>
          </a:p>
        </p:txBody>
      </p:sp>
    </p:spTree>
    <p:extLst>
      <p:ext uri="{BB962C8B-B14F-4D97-AF65-F5344CB8AC3E}">
        <p14:creationId xmlns:p14="http://schemas.microsoft.com/office/powerpoint/2010/main" val="306467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0" y="6063"/>
            <a:ext cx="12187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ও দশক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স্থানের অঙ্কদুটি  ০(শূন্য) 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 সংখ্যাটি ৪ দ্বারা বিভাজ্য ।</a:t>
            </a:r>
            <a:endParaRPr lang="bn-IN" sz="49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0" y="4192974"/>
            <a:ext cx="1218245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৪০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 = ১০০০</a:t>
            </a:r>
          </a:p>
        </p:txBody>
      </p:sp>
      <p:sp>
        <p:nvSpPr>
          <p:cNvPr id="11" name="TextBox 52"/>
          <p:cNvSpPr txBox="1"/>
          <p:nvPr/>
        </p:nvSpPr>
        <p:spPr>
          <a:xfrm>
            <a:off x="-4765" y="1703669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 = ২৫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2"/>
          <p:cNvSpPr txBox="1"/>
          <p:nvPr/>
        </p:nvSpPr>
        <p:spPr>
          <a:xfrm>
            <a:off x="4758" y="2298985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২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 = ৫০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-6" y="2894301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 = ১০০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-4773" y="3489617"/>
            <a:ext cx="121872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৮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÷৪ = ২০০ 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7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0" y="6063"/>
            <a:ext cx="1218722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5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5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ও দশক </a:t>
            </a:r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স্থানের অঙ্কদুটি দ্বারা গঠিত সংখ্যাটি </a:t>
            </a:r>
            <a:r>
              <a:rPr lang="bn-IN" sz="5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দ্বারা বিভাজ্য হলে ঐ সংখ্যাটি</a:t>
            </a:r>
            <a:r>
              <a:rPr lang="bn-IN" sz="55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 দ্বারা </a:t>
            </a:r>
            <a:r>
              <a:rPr lang="bn-IN" sz="5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বিভাজ্য হবে </a:t>
            </a:r>
            <a:endParaRPr lang="bn-IN" sz="55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2"/>
          <p:cNvSpPr txBox="1"/>
          <p:nvPr/>
        </p:nvSpPr>
        <p:spPr>
          <a:xfrm>
            <a:off x="57152" y="4935929"/>
            <a:ext cx="1185862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৪০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২৪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৪ = ১০০৬</a:t>
            </a:r>
          </a:p>
        </p:txBody>
      </p:sp>
      <p:sp>
        <p:nvSpPr>
          <p:cNvPr id="11" name="TextBox 52"/>
          <p:cNvSpPr txBox="1"/>
          <p:nvPr/>
        </p:nvSpPr>
        <p:spPr>
          <a:xfrm>
            <a:off x="-4765" y="2446624"/>
            <a:ext cx="1186339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৩৬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৪ = ৯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2"/>
          <p:cNvSpPr txBox="1"/>
          <p:nvPr/>
        </p:nvSpPr>
        <p:spPr>
          <a:xfrm>
            <a:off x="147637" y="3041940"/>
            <a:ext cx="1185386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৪ = ৩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2"/>
          <p:cNvSpPr txBox="1"/>
          <p:nvPr/>
        </p:nvSpPr>
        <p:spPr>
          <a:xfrm>
            <a:off x="114298" y="3637256"/>
            <a:ext cx="1185863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০৮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৪ = ১০২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2"/>
          <p:cNvSpPr txBox="1"/>
          <p:nvPr/>
        </p:nvSpPr>
        <p:spPr>
          <a:xfrm>
            <a:off x="100011" y="4232572"/>
            <a:ext cx="1177290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৮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৪ = ২০৫ 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57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0" y="6063"/>
            <a:ext cx="121872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স্থানের অঙ্ক  ০ / ৫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 </a:t>
            </a:r>
          </a:p>
          <a:p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সংখ্যাটি ৫ দ্বারা বিভাজ্য ।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57152" y="4550167"/>
            <a:ext cx="1185862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৪৫৩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৫ = ৯০৬</a:t>
            </a:r>
          </a:p>
        </p:txBody>
      </p:sp>
      <p:sp>
        <p:nvSpPr>
          <p:cNvPr id="15" name="TextBox 52"/>
          <p:cNvSpPr txBox="1"/>
          <p:nvPr/>
        </p:nvSpPr>
        <p:spPr>
          <a:xfrm>
            <a:off x="-4765" y="2060862"/>
            <a:ext cx="1186339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৩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৫ = ৭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147637" y="2656178"/>
            <a:ext cx="1185386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৫ = ৩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2"/>
          <p:cNvSpPr txBox="1"/>
          <p:nvPr/>
        </p:nvSpPr>
        <p:spPr>
          <a:xfrm>
            <a:off x="114298" y="3251494"/>
            <a:ext cx="1185863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৭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৫ = ১৫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100011" y="3846810"/>
            <a:ext cx="11772902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৫২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৫ = ১০৪ 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9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6" grpId="0"/>
      <p:bldP spid="17" grpId="0"/>
      <p:bldP spid="18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0" y="6063"/>
            <a:ext cx="121872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যোগফল ৩ দ্বারা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বিভাজ্য হলে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 সংখ্যাটি ৩ দ্বারা বিভাজ্য হবে।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28576" y="4550167"/>
            <a:ext cx="121634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৩ = ১৫১০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 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+৫+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=১২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-4766" y="2060862"/>
            <a:ext cx="1219198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৩ = ২১ 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যোগফল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৯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147637" y="2656178"/>
            <a:ext cx="120395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৩ = ১৪      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৬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2"/>
          <p:cNvSpPr txBox="1"/>
          <p:nvPr/>
        </p:nvSpPr>
        <p:spPr>
          <a:xfrm>
            <a:off x="114298" y="3251494"/>
            <a:ext cx="120729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৭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৩ = ২৬  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১৫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42858" y="3846810"/>
            <a:ext cx="1214914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৪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৩ = ১৩৪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৪+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৬ 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81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6" grpId="0"/>
      <p:bldP spid="17" grpId="0"/>
      <p:bldP spid="18" grpId="0"/>
    </p:bld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0" y="6063"/>
            <a:ext cx="121872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জোড়সংখ্যা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দ্বারা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বিভাজ্য হলে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 সংখ্যাটি ৬ দ্বারা বিভাজ্য হবে।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28576" y="4550167"/>
            <a:ext cx="121634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৬ = ৭৫৫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 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+৫+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=১২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-4766" y="2060862"/>
            <a:ext cx="1219198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৬ = ১১ 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যোগফল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১২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147637" y="2656178"/>
            <a:ext cx="120395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৬ = ৭       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৬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2"/>
          <p:cNvSpPr txBox="1"/>
          <p:nvPr/>
        </p:nvSpPr>
        <p:spPr>
          <a:xfrm>
            <a:off x="114298" y="3251494"/>
            <a:ext cx="120729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৭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৬ = ১৩  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১৫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42858" y="3846810"/>
            <a:ext cx="1214914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২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৬ =  ৩৪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৬ 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7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6" grpId="0"/>
      <p:bldP spid="17" grpId="0"/>
      <p:bldP spid="18" grpId="0"/>
    </p:bld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2"/>
          <p:cNvSpPr txBox="1"/>
          <p:nvPr/>
        </p:nvSpPr>
        <p:spPr>
          <a:xfrm>
            <a:off x="0" y="6063"/>
            <a:ext cx="1218722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সংখ্যার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যোগফল ৯ দ্বারা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বিভাজ্য হলে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 সংখ্যাটি ৯ দ্বারা বিভাজ্য হবে।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2"/>
          <p:cNvSpPr txBox="1"/>
          <p:nvPr/>
        </p:nvSpPr>
        <p:spPr>
          <a:xfrm>
            <a:off x="28576" y="4550167"/>
            <a:ext cx="121634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৯ </a:t>
            </a:r>
            <a:r>
              <a:rPr lang="bn-IN" sz="49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৭৩০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 </a:t>
            </a:r>
            <a:r>
              <a:rPr lang="bn-IN" sz="49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+৫+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=১৮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2"/>
          <p:cNvSpPr txBox="1"/>
          <p:nvPr/>
        </p:nvSpPr>
        <p:spPr>
          <a:xfrm>
            <a:off x="-4766" y="2060862"/>
            <a:ext cx="1219198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যেমন;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৯ = ৭ 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যোগফল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৯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2"/>
          <p:cNvSpPr txBox="1"/>
          <p:nvPr/>
        </p:nvSpPr>
        <p:spPr>
          <a:xfrm>
            <a:off x="147637" y="2656178"/>
            <a:ext cx="1203958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৯ = ৫       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৯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2"/>
          <p:cNvSpPr txBox="1"/>
          <p:nvPr/>
        </p:nvSpPr>
        <p:spPr>
          <a:xfrm>
            <a:off x="114298" y="3251494"/>
            <a:ext cx="12072924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১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৯ = ২  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   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৯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9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2"/>
          <p:cNvSpPr txBox="1"/>
          <p:nvPr/>
        </p:nvSpPr>
        <p:spPr>
          <a:xfrm>
            <a:off x="42858" y="3846810"/>
            <a:ext cx="12149141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৪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÷ ৯ = ৫২     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অংকগুলোর </a:t>
            </a:r>
            <a:r>
              <a:rPr lang="bn-IN" sz="49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bn-IN" sz="49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৪+</a:t>
            </a:r>
            <a:r>
              <a:rPr lang="bn-IN" sz="49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9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bn-IN" sz="49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১৮ </a:t>
            </a:r>
            <a:endParaRPr lang="bn-IN" sz="49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29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6739</Words>
  <Application>Microsoft Office PowerPoint</Application>
  <PresentationFormat>Widescreen</PresentationFormat>
  <Paragraphs>2905</Paragraphs>
  <Slides>258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258</vt:i4>
      </vt:variant>
    </vt:vector>
  </HeadingPairs>
  <TitlesOfParts>
    <vt:vector size="264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858</cp:revision>
  <dcterms:created xsi:type="dcterms:W3CDTF">2019-01-15T01:49:04Z</dcterms:created>
  <dcterms:modified xsi:type="dcterms:W3CDTF">2019-10-25T18:57:30Z</dcterms:modified>
</cp:coreProperties>
</file>