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sldIdLst>
    <p:sldId id="327" r:id="rId2"/>
    <p:sldId id="328" r:id="rId3"/>
    <p:sldId id="330" r:id="rId4"/>
    <p:sldId id="331" r:id="rId5"/>
    <p:sldId id="257" r:id="rId6"/>
    <p:sldId id="283" r:id="rId7"/>
    <p:sldId id="284" r:id="rId8"/>
    <p:sldId id="258" r:id="rId9"/>
    <p:sldId id="289" r:id="rId10"/>
    <p:sldId id="285" r:id="rId11"/>
    <p:sldId id="259" r:id="rId12"/>
    <p:sldId id="292" r:id="rId13"/>
    <p:sldId id="291" r:id="rId14"/>
    <p:sldId id="260" r:id="rId15"/>
    <p:sldId id="295" r:id="rId16"/>
    <p:sldId id="296" r:id="rId17"/>
    <p:sldId id="261" r:id="rId18"/>
    <p:sldId id="297" r:id="rId19"/>
    <p:sldId id="298" r:id="rId20"/>
    <p:sldId id="262" r:id="rId21"/>
    <p:sldId id="303" r:id="rId22"/>
    <p:sldId id="300" r:id="rId23"/>
    <p:sldId id="335" r:id="rId24"/>
    <p:sldId id="301" r:id="rId25"/>
    <p:sldId id="263" r:id="rId26"/>
    <p:sldId id="304" r:id="rId27"/>
    <p:sldId id="264" r:id="rId28"/>
    <p:sldId id="305" r:id="rId29"/>
    <p:sldId id="306" r:id="rId30"/>
    <p:sldId id="265" r:id="rId31"/>
    <p:sldId id="307" r:id="rId32"/>
    <p:sldId id="308" r:id="rId33"/>
    <p:sldId id="309" r:id="rId34"/>
    <p:sldId id="310" r:id="rId35"/>
    <p:sldId id="311" r:id="rId36"/>
    <p:sldId id="312" r:id="rId37"/>
    <p:sldId id="313" r:id="rId38"/>
    <p:sldId id="314" r:id="rId39"/>
    <p:sldId id="315" r:id="rId40"/>
    <p:sldId id="316" r:id="rId41"/>
    <p:sldId id="317" r:id="rId42"/>
    <p:sldId id="318" r:id="rId43"/>
    <p:sldId id="319" r:id="rId44"/>
    <p:sldId id="320" r:id="rId45"/>
    <p:sldId id="321" r:id="rId46"/>
    <p:sldId id="322" r:id="rId47"/>
    <p:sldId id="323" r:id="rId48"/>
    <p:sldId id="324" r:id="rId49"/>
    <p:sldId id="325" r:id="rId50"/>
    <p:sldId id="326" r:id="rId51"/>
    <p:sldId id="337" r:id="rId52"/>
    <p:sldId id="338" r:id="rId53"/>
    <p:sldId id="339" r:id="rId54"/>
    <p:sldId id="340" r:id="rId55"/>
    <p:sldId id="341" r:id="rId56"/>
    <p:sldId id="342" r:id="rId57"/>
    <p:sldId id="343" r:id="rId58"/>
    <p:sldId id="344" r:id="rId59"/>
    <p:sldId id="345" r:id="rId60"/>
    <p:sldId id="346" r:id="rId61"/>
    <p:sldId id="347" r:id="rId62"/>
    <p:sldId id="348" r:id="rId63"/>
    <p:sldId id="349" r:id="rId64"/>
    <p:sldId id="350" r:id="rId65"/>
    <p:sldId id="351" r:id="rId66"/>
    <p:sldId id="352" r:id="rId67"/>
    <p:sldId id="353" r:id="rId68"/>
    <p:sldId id="354" r:id="rId69"/>
    <p:sldId id="355" r:id="rId70"/>
    <p:sldId id="356" r:id="rId71"/>
    <p:sldId id="357" r:id="rId72"/>
    <p:sldId id="358" r:id="rId73"/>
    <p:sldId id="359" r:id="rId74"/>
    <p:sldId id="360" r:id="rId75"/>
    <p:sldId id="361" r:id="rId76"/>
    <p:sldId id="362" r:id="rId77"/>
    <p:sldId id="363" r:id="rId78"/>
    <p:sldId id="364" r:id="rId79"/>
    <p:sldId id="365" r:id="rId80"/>
    <p:sldId id="366" r:id="rId81"/>
    <p:sldId id="367" r:id="rId82"/>
    <p:sldId id="368" r:id="rId83"/>
    <p:sldId id="369" r:id="rId84"/>
    <p:sldId id="370" r:id="rId85"/>
    <p:sldId id="333" r:id="rId86"/>
    <p:sldId id="334" r:id="rId8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44" autoAdjust="0"/>
    <p:restoredTop sz="94660"/>
  </p:normalViewPr>
  <p:slideViewPr>
    <p:cSldViewPr snapToGrid="0">
      <p:cViewPr varScale="1">
        <p:scale>
          <a:sx n="69" d="100"/>
          <a:sy n="69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9D72BD-E2C8-4E7A-AC7F-F39026D89CF7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74491C-1453-4865-8A60-F5D70C21D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06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A39CEB-5462-48BF-B095-D4FCF268D088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831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507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812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45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196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20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369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527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57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384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557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C258-5602-4F65-9200-9ACB0113028B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927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DC258-5602-4F65-9200-9ACB0113028B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3E164-AFC0-4A8E-B818-01EB589AE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75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4" y="0"/>
            <a:ext cx="4119055" cy="28009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406" y="0"/>
            <a:ext cx="4125966" cy="28009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240" y="2800909"/>
            <a:ext cx="2583810" cy="40643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" y="4938285"/>
            <a:ext cx="6371770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আসসালামু আলাইকুম...</a:t>
            </a:r>
            <a:endParaRPr lang="bn-IN" sz="67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999" y="0"/>
            <a:ext cx="3569709" cy="28009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716988" y="4763"/>
            <a:ext cx="2737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/০৯/২০১৯</a:t>
            </a:r>
            <a:endParaRPr lang="bn-IN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97737" y="4938285"/>
            <a:ext cx="4494262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সবাইকে</a:t>
            </a:r>
            <a:r>
              <a:rPr lang="en-US" sz="6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6700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স্বাগতম</a:t>
            </a:r>
            <a:endParaRPr lang="bn-IN" sz="67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58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2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000"/>
                            </p:stCondLst>
                            <p:childTnLst>
                              <p:par>
                                <p:cTn id="2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4" y="0"/>
            <a:ext cx="4119055" cy="28009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406" y="0"/>
            <a:ext cx="4125966" cy="28009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183" y="2800909"/>
            <a:ext cx="2583810" cy="40643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" y="4938285"/>
            <a:ext cx="4644570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700" b="1" dirty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ধন্যবাদ সবাইকে,</a:t>
            </a:r>
            <a:endParaRPr lang="bn-IN" sz="67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999" y="0"/>
            <a:ext cx="3569709" cy="280090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716988" y="4763"/>
            <a:ext cx="27506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/০৯/২০১৯</a:t>
            </a:r>
            <a:endParaRPr lang="bn-IN" sz="4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91200" y="4938285"/>
            <a:ext cx="6400802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700" b="1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আসসালামু আলাইকুম...</a:t>
            </a:r>
            <a:endParaRPr lang="bn-IN" sz="67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83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0"/>
                            </p:stCondLst>
                            <p:childTnLst>
                              <p:par>
                                <p:cTn id="2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000"/>
                            </p:stCondLst>
                            <p:childTnLst>
                              <p:par>
                                <p:cTn id="2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7" y="118731"/>
            <a:ext cx="1219200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9-10-chapter-4.1-start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96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22" y="1056544"/>
            <a:ext cx="1217814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অনুশীলনী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1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তোলা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ইডিটিং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চলবে</a:t>
            </a:r>
            <a:r>
              <a:rPr lang="en-US" sz="77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95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" y="-101602"/>
            <a:ext cx="12192004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1, 2, 3, 4, 5......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ধনাত্মক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অখণ্ড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এদের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সেটকে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6" y="3346407"/>
            <a:ext cx="1219200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3, 5, 7, 11, ………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এদের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কেবলমাত্র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২টি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63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7" y="118731"/>
            <a:ext cx="1219200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1, 3, 5,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7, 9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..…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বিজোড়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x-1 ; x </a:t>
            </a:r>
            <a:r>
              <a:rPr lang="bn-IN" sz="77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NikoshBAN" panose="02000000000000000000" pitchFamily="2" charset="0"/>
              </a:rPr>
              <a:t>∈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N)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8" y="3675403"/>
            <a:ext cx="1219200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2, 4, 6,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10……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   ; x </a:t>
            </a:r>
            <a:r>
              <a:rPr lang="bn-IN" sz="7700" b="1" dirty="0" smtClean="0">
                <a:solidFill>
                  <a:srgbClr val="00206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NikoshBAN" panose="02000000000000000000" pitchFamily="2" charset="0"/>
              </a:rPr>
              <a:t>∈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N)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16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6" y="3389081"/>
            <a:ext cx="121920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…-3, -2, -1, 0, 1, 2, 3……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9" y="3943"/>
            <a:ext cx="121920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-1, -2, -3, -4, -5……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ঋণাত্মক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অখণ্ড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37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" y="769253"/>
            <a:ext cx="12192004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গসাগু ১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হলে তাদেরকে পরষ্পরের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সহমৌলিক সংখ্যা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বলে। যেমন- 5, 6 একে অপরের সহমৌলিক।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55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6" y="560113"/>
            <a:ext cx="1219200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আকারের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p, q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সহমৌলিক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≈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≈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,যেমন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    ,     ,     ,      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73023" y="209433"/>
            <a:ext cx="561292" cy="1618390"/>
            <a:chOff x="1009599" y="1437144"/>
            <a:chExt cx="300138" cy="1618390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1022851" y="1437144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22837" y="2116815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928386" y="2775506"/>
            <a:ext cx="561292" cy="1603875"/>
            <a:chOff x="1009599" y="1596801"/>
            <a:chExt cx="300138" cy="1603875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242846" y="2775504"/>
            <a:ext cx="561292" cy="1603875"/>
            <a:chOff x="1009599" y="1596801"/>
            <a:chExt cx="300138" cy="1603875"/>
          </a:xfrm>
        </p:grpSpPr>
        <p:cxnSp>
          <p:nvCxnSpPr>
            <p:cNvPr id="49" name="Straight Connector 48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8639193" y="2775502"/>
            <a:ext cx="770241" cy="1603875"/>
            <a:chOff x="954067" y="1596801"/>
            <a:chExt cx="411868" cy="1603875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954067" y="1596801"/>
              <a:ext cx="411868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034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7252" y="291131"/>
            <a:ext cx="1219200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আকারের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খানে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˃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অপ্রকৃত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   ) 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77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˂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প্রকৃত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(   ) 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215865" y="-104895"/>
            <a:ext cx="561292" cy="1618390"/>
            <a:chOff x="1009599" y="1437144"/>
            <a:chExt cx="300138" cy="1618390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022851" y="1437144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22837" y="2116815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8543010" y="2489752"/>
            <a:ext cx="561292" cy="1603875"/>
            <a:chOff x="1009599" y="1596801"/>
            <a:chExt cx="300138" cy="1603875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309387" y="3627997"/>
            <a:ext cx="561292" cy="1603875"/>
            <a:chOff x="1009599" y="1596801"/>
            <a:chExt cx="300138" cy="1603875"/>
          </a:xfrm>
        </p:grpSpPr>
        <p:cxnSp>
          <p:nvCxnSpPr>
            <p:cNvPr id="63" name="Straight Connector 62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1146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4" y="408621"/>
            <a:ext cx="1219200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আকারের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≈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পূর্ণসংখ্যা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  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   ,    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,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5.3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2227927" y="3818499"/>
            <a:ext cx="561292" cy="1603875"/>
            <a:chOff x="1009599" y="1596801"/>
            <a:chExt cx="300138" cy="1603875"/>
          </a:xfrm>
        </p:grpSpPr>
        <p:cxnSp>
          <p:nvCxnSpPr>
            <p:cNvPr id="82" name="Straight Connector 81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8855222" y="3868469"/>
            <a:ext cx="1531791" cy="1117880"/>
            <a:chOff x="3584295" y="3590905"/>
            <a:chExt cx="1052947" cy="2462213"/>
          </a:xfrm>
        </p:grpSpPr>
        <p:sp>
          <p:nvSpPr>
            <p:cNvPr id="89" name="Oval 88"/>
            <p:cNvSpPr/>
            <p:nvPr/>
          </p:nvSpPr>
          <p:spPr>
            <a:xfrm>
              <a:off x="4313890" y="3635663"/>
              <a:ext cx="100584" cy="334818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584295" y="3590905"/>
              <a:ext cx="1052947" cy="2462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3609053" y="3813736"/>
            <a:ext cx="561292" cy="1603875"/>
            <a:chOff x="1009599" y="1596801"/>
            <a:chExt cx="300138" cy="1603875"/>
          </a:xfrm>
        </p:grpSpPr>
        <p:cxnSp>
          <p:nvCxnSpPr>
            <p:cNvPr id="92" name="Straight Connector 91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4751836" y="3808972"/>
            <a:ext cx="861872" cy="1603875"/>
            <a:chOff x="935627" y="1596801"/>
            <a:chExt cx="460866" cy="1603875"/>
          </a:xfrm>
        </p:grpSpPr>
        <p:cxnSp>
          <p:nvCxnSpPr>
            <p:cNvPr id="96" name="Straight Connector 95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/>
            <p:cNvSpPr txBox="1"/>
            <p:nvPr/>
          </p:nvSpPr>
          <p:spPr>
            <a:xfrm>
              <a:off x="935627" y="1596801"/>
              <a:ext cx="460866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-1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6214150" y="3818493"/>
            <a:ext cx="561292" cy="1603875"/>
            <a:chOff x="1009599" y="1596801"/>
            <a:chExt cx="300138" cy="1603875"/>
          </a:xfrm>
        </p:grpSpPr>
        <p:cxnSp>
          <p:nvCxnSpPr>
            <p:cNvPr id="100" name="Straight Connector 99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244450" y="23695"/>
            <a:ext cx="561292" cy="1618390"/>
            <a:chOff x="1009599" y="1437144"/>
            <a:chExt cx="300138" cy="1618390"/>
          </a:xfrm>
        </p:grpSpPr>
        <p:cxnSp>
          <p:nvCxnSpPr>
            <p:cNvPr id="104" name="Straight Connector 103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1022851" y="1437144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1022837" y="2116815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825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27477"/>
            <a:ext cx="12192000" cy="6017032"/>
            <a:chOff x="0" y="1796118"/>
            <a:chExt cx="12192000" cy="6017032"/>
          </a:xfrm>
        </p:grpSpPr>
        <p:sp>
          <p:nvSpPr>
            <p:cNvPr id="63" name="TextBox 62"/>
            <p:cNvSpPr txBox="1"/>
            <p:nvPr/>
          </p:nvSpPr>
          <p:spPr>
            <a:xfrm>
              <a:off x="0" y="1796118"/>
              <a:ext cx="12192000" cy="6017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যে</a:t>
              </a:r>
              <a:r>
                <a:rPr lang="en-US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77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সংখ্যাকে</a:t>
              </a:r>
              <a:r>
                <a:rPr lang="en-US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 </a:t>
              </a:r>
              <a:r>
                <a:rPr lang="en-US" sz="77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আকারে</a:t>
              </a:r>
              <a:r>
                <a:rPr lang="bn-IN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প্রকাশ করা যায় না যেখানে 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lang="en-US" sz="77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≈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r>
                <a:rPr lang="bn-IN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sz="77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77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এবং </a:t>
              </a:r>
              <a:r>
                <a: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bn-IN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lang="bn-IN" sz="77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পূর্ণসংখ্যা</a:t>
              </a:r>
              <a:r>
                <a:rPr lang="bn-IN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 তাকে </a:t>
              </a:r>
              <a:r>
                <a:rPr lang="bn-IN" sz="77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অমূলদ সংখ্যা </a:t>
              </a:r>
              <a:r>
                <a:rPr lang="bn-IN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বলে। পূর্ণবর্গ নয় এমন সংখ্যার বর্গমূল </a:t>
              </a:r>
              <a:r>
                <a:rPr lang="bn-IN" sz="77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অমূলদ</a:t>
              </a:r>
              <a:r>
                <a:rPr lang="bn-IN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77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bn-IN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যেমন-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√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bn-IN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√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bn-IN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√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bn-IN" sz="77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     ,        ,</a:t>
              </a:r>
              <a:endPara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49" name="Straight Connector 48"/>
            <p:cNvCxnSpPr/>
            <p:nvPr/>
          </p:nvCxnSpPr>
          <p:spPr>
            <a:xfrm flipV="1">
              <a:off x="434681" y="4178656"/>
              <a:ext cx="515687" cy="14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V="1">
              <a:off x="1501488" y="4178655"/>
              <a:ext cx="515687" cy="14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4087793" y="-333501"/>
            <a:ext cx="561292" cy="1604102"/>
            <a:chOff x="1009599" y="1451432"/>
            <a:chExt cx="300138" cy="1604102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1022851" y="1451432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22837" y="2116815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5720594" y="4536056"/>
            <a:ext cx="1059613" cy="1657851"/>
            <a:chOff x="852648" y="1542825"/>
            <a:chExt cx="566604" cy="1657851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852648" y="1542825"/>
              <a:ext cx="56660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√</a:t>
              </a:r>
              <a:r>
                <a:rPr lang="bn-IN" sz="6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7165228" y="4531291"/>
            <a:ext cx="1800961" cy="1632451"/>
            <a:chOff x="852647" y="1542825"/>
            <a:chExt cx="963021" cy="1632451"/>
          </a:xfrm>
        </p:grpSpPr>
        <p:cxnSp>
          <p:nvCxnSpPr>
            <p:cNvPr id="87" name="Straight Connector 86"/>
            <p:cNvCxnSpPr/>
            <p:nvPr/>
          </p:nvCxnSpPr>
          <p:spPr>
            <a:xfrm>
              <a:off x="987743" y="2413001"/>
              <a:ext cx="778480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/>
            <p:cNvSpPr txBox="1"/>
            <p:nvPr/>
          </p:nvSpPr>
          <p:spPr>
            <a:xfrm>
              <a:off x="852647" y="1542825"/>
              <a:ext cx="96302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√</a:t>
              </a:r>
              <a:r>
                <a:rPr lang="bn-IN" sz="6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  <a:r>
                <a:rPr lang="en-US" sz="6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r>
                <a:rPr lang="bn-IN" sz="6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304662" y="22365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841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/>
          <p:cNvSpPr txBox="1"/>
          <p:nvPr/>
        </p:nvSpPr>
        <p:spPr>
          <a:xfrm>
            <a:off x="-27714" y="264517"/>
            <a:ext cx="1238596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   ) 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অমূলদ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আকারে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77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 -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1.414213…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2" name="Group 71"/>
          <p:cNvGrpSpPr/>
          <p:nvPr/>
        </p:nvGrpSpPr>
        <p:grpSpPr>
          <a:xfrm>
            <a:off x="2075861" y="-104462"/>
            <a:ext cx="561292" cy="1618390"/>
            <a:chOff x="1009599" y="1437144"/>
            <a:chExt cx="300138" cy="1618390"/>
          </a:xfrm>
        </p:grpSpPr>
        <p:cxnSp>
          <p:nvCxnSpPr>
            <p:cNvPr id="82" name="Straight Connector 81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/>
          </p:nvSpPr>
          <p:spPr>
            <a:xfrm>
              <a:off x="1022851" y="1437144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022837" y="2116815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665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4" y="0"/>
            <a:ext cx="12192004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সসীম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সসীম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1.34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0.234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0.09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01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7" y="1"/>
            <a:ext cx="12192004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1.414213…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1.732…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523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523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3.745238…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764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-8" y="1302"/>
            <a:ext cx="12192004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অঙ্কগুলো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 রকম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আবৃত্ত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1.44</a:t>
            </a:r>
            <a:r>
              <a:rPr lang="bn-IN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5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.7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8" y="7"/>
            <a:ext cx="12192004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অঙ্কগুলো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 রকম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অনাবৃত্ত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1.414213…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1.73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5479832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01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8" y="-8"/>
            <a:ext cx="12192004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আবৃত্ত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শকে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পৌনঃপুনিক চিহ্ন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সংক্ষেপে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প্রকাশ করা হয়।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.44</a:t>
            </a:r>
            <a:r>
              <a:rPr lang="bn-IN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  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.7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  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9007198" y="2285999"/>
            <a:ext cx="1520627" cy="1277273"/>
            <a:chOff x="3811736" y="368015"/>
            <a:chExt cx="1520627" cy="1277273"/>
          </a:xfrm>
        </p:grpSpPr>
        <p:sp>
          <p:nvSpPr>
            <p:cNvPr id="34" name="TextBox 33"/>
            <p:cNvSpPr txBox="1"/>
            <p:nvPr/>
          </p:nvSpPr>
          <p:spPr>
            <a:xfrm>
              <a:off x="3811736" y="368015"/>
              <a:ext cx="152062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4862561" y="441624"/>
              <a:ext cx="150719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672250" y="3509321"/>
            <a:ext cx="2043888" cy="1277273"/>
            <a:chOff x="3510940" y="1860634"/>
            <a:chExt cx="2043888" cy="1277273"/>
          </a:xfrm>
        </p:grpSpPr>
        <p:sp>
          <p:nvSpPr>
            <p:cNvPr id="37" name="TextBox 36"/>
            <p:cNvSpPr txBox="1"/>
            <p:nvPr/>
          </p:nvSpPr>
          <p:spPr>
            <a:xfrm>
              <a:off x="3510940" y="1860634"/>
              <a:ext cx="2043888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72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4512906" y="1928660"/>
              <a:ext cx="165793" cy="15619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5004753" y="1928671"/>
              <a:ext cx="165793" cy="15619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191469" y="4689132"/>
            <a:ext cx="2434970" cy="1277273"/>
            <a:chOff x="5218062" y="3597666"/>
            <a:chExt cx="2434970" cy="1277273"/>
          </a:xfrm>
        </p:grpSpPr>
        <p:sp>
          <p:nvSpPr>
            <p:cNvPr id="41" name="TextBox 40"/>
            <p:cNvSpPr txBox="1"/>
            <p:nvPr/>
          </p:nvSpPr>
          <p:spPr>
            <a:xfrm>
              <a:off x="5218062" y="3597666"/>
              <a:ext cx="243497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389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6201065" y="3669417"/>
              <a:ext cx="150720" cy="15619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191133" y="3669428"/>
              <a:ext cx="150720" cy="15619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3538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-4" y="110831"/>
            <a:ext cx="12192004" cy="36471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অপেক্ষা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বাস্তব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ধনাত্মক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যেমন-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1, 2, 3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3,      ,    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5335745" y="2466109"/>
            <a:ext cx="1520627" cy="1277273"/>
            <a:chOff x="3811736" y="368015"/>
            <a:chExt cx="1520627" cy="1277273"/>
          </a:xfrm>
        </p:grpSpPr>
        <p:sp>
          <p:nvSpPr>
            <p:cNvPr id="34" name="TextBox 33"/>
            <p:cNvSpPr txBox="1"/>
            <p:nvPr/>
          </p:nvSpPr>
          <p:spPr>
            <a:xfrm>
              <a:off x="3811736" y="368015"/>
              <a:ext cx="152062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4862561" y="441624"/>
              <a:ext cx="150719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155817" y="2302807"/>
            <a:ext cx="561292" cy="1603875"/>
            <a:chOff x="1009599" y="1596801"/>
            <a:chExt cx="300138" cy="1603875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531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" y="110840"/>
            <a:ext cx="12292652" cy="2585323"/>
            <a:chOff x="-4" y="110834"/>
            <a:chExt cx="12292652" cy="2585323"/>
          </a:xfrm>
        </p:grpSpPr>
        <p:sp>
          <p:nvSpPr>
            <p:cNvPr id="3" name="TextBox 2"/>
            <p:cNvSpPr txBox="1"/>
            <p:nvPr/>
          </p:nvSpPr>
          <p:spPr>
            <a:xfrm>
              <a:off x="-4" y="110834"/>
              <a:ext cx="12192004" cy="25853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শূন্য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অপেক্ষা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ছোট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সকল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বাস্তব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সংখ্যাকে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ঋণাত্মক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bn-IN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যেমন</a:t>
              </a:r>
              <a:r>
                <a:rPr lang="bn-IN" sz="54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3,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-⅓, -⅔, 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5.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1.7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2,        </a:t>
              </a:r>
            </a:p>
            <a:p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,       ,  -2.34578398........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151259" y="1751452"/>
              <a:ext cx="1468567" cy="883221"/>
              <a:chOff x="4267200" y="3924300"/>
              <a:chExt cx="959626" cy="1754326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4267200" y="3924300"/>
                <a:ext cx="95962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 flipV="1">
                <a:off x="4705198" y="4113027"/>
                <a:ext cx="515687" cy="148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/>
            <p:cNvGrpSpPr/>
            <p:nvPr/>
          </p:nvGrpSpPr>
          <p:grpSpPr>
            <a:xfrm>
              <a:off x="10851777" y="883180"/>
              <a:ext cx="1440871" cy="923330"/>
              <a:chOff x="3574471" y="3685309"/>
              <a:chExt cx="1052947" cy="923330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4322618" y="3754580"/>
                <a:ext cx="83127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574471" y="3685309"/>
                <a:ext cx="105294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1421259" y="1751452"/>
              <a:ext cx="1468567" cy="923330"/>
              <a:chOff x="4267200" y="3924300"/>
              <a:chExt cx="959626" cy="1833994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4267200" y="3924300"/>
                <a:ext cx="959626" cy="1833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 flipV="1">
                <a:off x="4705198" y="4113027"/>
                <a:ext cx="515687" cy="148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2"/>
          <p:cNvGrpSpPr/>
          <p:nvPr/>
        </p:nvGrpSpPr>
        <p:grpSpPr>
          <a:xfrm>
            <a:off x="-4" y="2701618"/>
            <a:ext cx="12192004" cy="1893611"/>
            <a:chOff x="-4" y="5084609"/>
            <a:chExt cx="12192004" cy="1893611"/>
          </a:xfrm>
        </p:grpSpPr>
        <p:sp>
          <p:nvSpPr>
            <p:cNvPr id="17" name="TextBox 16"/>
            <p:cNvSpPr txBox="1"/>
            <p:nvPr/>
          </p:nvSpPr>
          <p:spPr>
            <a:xfrm>
              <a:off x="-4" y="5084609"/>
              <a:ext cx="12192004" cy="175432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শূন্যসহ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সকল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ধনাত্মক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সংখ্যাকে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অঋণা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ত্মক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bn-IN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যেমন</a:t>
              </a:r>
              <a:r>
                <a:rPr lang="bn-IN" sz="54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 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54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2, 3,</a:t>
              </a:r>
              <a:r>
                <a:rPr lang="bn-IN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⅓, ⅔,    , 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5.</a:t>
              </a:r>
              <a:r>
                <a:rPr lang="bn-IN" sz="54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bn-IN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1.7</a:t>
              </a:r>
              <a:r>
                <a:rPr lang="bn-IN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2,       ,</a:t>
              </a:r>
              <a:endPara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5958033" y="5816630"/>
              <a:ext cx="526042" cy="1161590"/>
              <a:chOff x="1370815" y="3672265"/>
              <a:chExt cx="526042" cy="1161590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1439255" y="3672265"/>
                <a:ext cx="273050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3600" b="1" dirty="0" smtClean="0">
                    <a:solidFill>
                      <a:srgbClr val="00B050"/>
                    </a:solidFill>
                  </a:rPr>
                  <a:t>3</a:t>
                </a:r>
                <a:endParaRPr lang="en-US" sz="3600" b="1" dirty="0">
                  <a:solidFill>
                    <a:srgbClr val="00B050"/>
                  </a:solidFill>
                </a:endParaRPr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>
                <a:off x="1370815" y="4245367"/>
                <a:ext cx="526042" cy="206"/>
              </a:xfrm>
              <a:prstGeom prst="line">
                <a:avLst/>
              </a:prstGeom>
              <a:ln w="762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1446512" y="4187524"/>
                <a:ext cx="273050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3600" b="1" dirty="0" smtClean="0">
                    <a:solidFill>
                      <a:srgbClr val="00B050"/>
                    </a:solidFill>
                  </a:rPr>
                  <a:t>4</a:t>
                </a:r>
                <a:endParaRPr lang="en-US" sz="3600" b="1" dirty="0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9767450" y="5850080"/>
              <a:ext cx="959626" cy="923330"/>
              <a:chOff x="4267200" y="3924300"/>
              <a:chExt cx="959626" cy="923330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4267200" y="3924300"/>
                <a:ext cx="95962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</a:t>
                </a:r>
                <a:r>
                  <a:rPr lang="bn-IN" sz="54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54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 flipV="1">
                <a:off x="4711139" y="4012406"/>
                <a:ext cx="515687" cy="148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/>
            <p:cNvGrpSpPr/>
            <p:nvPr/>
          </p:nvGrpSpPr>
          <p:grpSpPr>
            <a:xfrm>
              <a:off x="10889684" y="5860475"/>
              <a:ext cx="1080656" cy="923330"/>
              <a:chOff x="3574471" y="3685309"/>
              <a:chExt cx="1052947" cy="923330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4322618" y="3754580"/>
                <a:ext cx="83127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B050"/>
                  </a:solidFill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574471" y="3685309"/>
                <a:ext cx="105294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bn-IN" sz="54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54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13846" y="4239486"/>
            <a:ext cx="12278796" cy="2585323"/>
            <a:chOff x="-4" y="110834"/>
            <a:chExt cx="12278796" cy="2585323"/>
          </a:xfrm>
        </p:grpSpPr>
        <p:sp>
          <p:nvSpPr>
            <p:cNvPr id="29" name="TextBox 28"/>
            <p:cNvSpPr txBox="1"/>
            <p:nvPr/>
          </p:nvSpPr>
          <p:spPr>
            <a:xfrm>
              <a:off x="-4" y="110834"/>
              <a:ext cx="12192004" cy="25853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48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সকল</a:t>
              </a:r>
              <a:r>
                <a:rPr lang="en-US" sz="4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মূলদ</a:t>
              </a:r>
              <a:r>
                <a:rPr lang="en-US" sz="4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48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অমূলদ</a:t>
              </a:r>
              <a:r>
                <a:rPr lang="en-US" sz="4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সংখ্যাকে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বাস্তব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/</a:t>
              </a:r>
              <a:r>
                <a:rPr lang="en-US" sz="4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R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bn-IN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যেমন</a:t>
              </a:r>
              <a:r>
                <a:rPr lang="bn-IN" sz="54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0,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3,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⅓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⅔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5.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1.7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2,        </a:t>
              </a:r>
            </a:p>
            <a:p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,       ,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2.34578398........</a:t>
              </a:r>
              <a:r>
                <a: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151259" y="1751452"/>
              <a:ext cx="1468567" cy="923330"/>
              <a:chOff x="4267200" y="3924300"/>
              <a:chExt cx="959626" cy="1833994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4267200" y="3924300"/>
                <a:ext cx="959626" cy="1833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8" name="Straight Connector 37"/>
              <p:cNvCxnSpPr/>
              <p:nvPr/>
            </p:nvCxnSpPr>
            <p:spPr>
              <a:xfrm flipV="1">
                <a:off x="4560343" y="4113027"/>
                <a:ext cx="515687" cy="148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/>
            <p:cNvGrpSpPr/>
            <p:nvPr/>
          </p:nvGrpSpPr>
          <p:grpSpPr>
            <a:xfrm>
              <a:off x="10571021" y="883180"/>
              <a:ext cx="1707771" cy="923330"/>
              <a:chOff x="3369303" y="3685309"/>
              <a:chExt cx="1247990" cy="923330"/>
            </a:xfrm>
          </p:grpSpPr>
          <p:sp>
            <p:nvSpPr>
              <p:cNvPr id="35" name="Oval 34"/>
              <p:cNvSpPr/>
              <p:nvPr/>
            </p:nvSpPr>
            <p:spPr>
              <a:xfrm>
                <a:off x="4322618" y="3754580"/>
                <a:ext cx="83127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369303" y="3685309"/>
                <a:ext cx="124799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±</a:t>
                </a:r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1421259" y="1751452"/>
              <a:ext cx="1468567" cy="923330"/>
              <a:chOff x="4267200" y="3924300"/>
              <a:chExt cx="959626" cy="1833994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4267200" y="3924300"/>
                <a:ext cx="959626" cy="1833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4" name="Straight Connector 33"/>
              <p:cNvCxnSpPr/>
              <p:nvPr/>
            </p:nvCxnSpPr>
            <p:spPr>
              <a:xfrm flipV="1">
                <a:off x="4560343" y="4113027"/>
                <a:ext cx="515687" cy="148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Group 39"/>
          <p:cNvGrpSpPr/>
          <p:nvPr/>
        </p:nvGrpSpPr>
        <p:grpSpPr>
          <a:xfrm>
            <a:off x="2777549" y="5880871"/>
            <a:ext cx="1793204" cy="923330"/>
            <a:chOff x="9247622" y="4744790"/>
            <a:chExt cx="1793204" cy="923330"/>
          </a:xfrm>
        </p:grpSpPr>
        <p:sp>
          <p:nvSpPr>
            <p:cNvPr id="41" name="Oval 40"/>
            <p:cNvSpPr/>
            <p:nvPr/>
          </p:nvSpPr>
          <p:spPr>
            <a:xfrm>
              <a:off x="9968710" y="4845713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9247622" y="4744790"/>
              <a:ext cx="179320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358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10675298" y="484572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8558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4" y="110840"/>
            <a:ext cx="12192004" cy="48320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অপেক্ষা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বাস্তব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ঋণাত্মক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যেমন-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, 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, -2.3457839.... ,</a:t>
            </a:r>
          </a:p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, 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, -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, -    , -   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endParaRPr lang="en-US" sz="77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20802" y="3709132"/>
            <a:ext cx="1520627" cy="1277273"/>
            <a:chOff x="3811736" y="368015"/>
            <a:chExt cx="1520627" cy="1277273"/>
          </a:xfrm>
        </p:grpSpPr>
        <p:sp>
          <p:nvSpPr>
            <p:cNvPr id="17" name="TextBox 16"/>
            <p:cNvSpPr txBox="1"/>
            <p:nvPr/>
          </p:nvSpPr>
          <p:spPr>
            <a:xfrm>
              <a:off x="3811736" y="368015"/>
              <a:ext cx="152062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4862561" y="441624"/>
              <a:ext cx="150719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6712908" y="3502959"/>
            <a:ext cx="561292" cy="1603875"/>
            <a:chOff x="1009599" y="1596801"/>
            <a:chExt cx="300138" cy="1603875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451228" y="3512482"/>
            <a:ext cx="561292" cy="1603875"/>
            <a:chOff x="1009599" y="1596801"/>
            <a:chExt cx="300138" cy="1603875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694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4" y="115570"/>
            <a:ext cx="12192004" cy="36471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শূন্যসহ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ধনাত্মক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অঋণা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ত্মক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যেমন</a:t>
            </a:r>
            <a:r>
              <a:rPr lang="bn-IN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2, 3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√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3,    ,     ,   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6670044" y="2317088"/>
            <a:ext cx="561292" cy="1603875"/>
            <a:chOff x="1009599" y="1596801"/>
            <a:chExt cx="300138" cy="1603875"/>
          </a:xfrm>
        </p:grpSpPr>
        <p:cxnSp>
          <p:nvCxnSpPr>
            <p:cNvPr id="45" name="Straight Connector 44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022596" y="2326611"/>
            <a:ext cx="561292" cy="1603875"/>
            <a:chOff x="1009599" y="1596801"/>
            <a:chExt cx="300138" cy="1603875"/>
          </a:xfrm>
        </p:grpSpPr>
        <p:cxnSp>
          <p:nvCxnSpPr>
            <p:cNvPr id="49" name="Straight Connector 48"/>
            <p:cNvCxnSpPr/>
            <p:nvPr/>
          </p:nvCxnSpPr>
          <p:spPr>
            <a:xfrm>
              <a:off x="1009599" y="2413001"/>
              <a:ext cx="300138" cy="4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1024124" y="1596801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022837" y="2261957"/>
              <a:ext cx="27305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55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5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9136226" y="2466109"/>
            <a:ext cx="1520627" cy="1277273"/>
            <a:chOff x="3811736" y="368015"/>
            <a:chExt cx="1520627" cy="1277273"/>
          </a:xfrm>
        </p:grpSpPr>
        <p:sp>
          <p:nvSpPr>
            <p:cNvPr id="53" name="TextBox 52"/>
            <p:cNvSpPr txBox="1"/>
            <p:nvPr/>
          </p:nvSpPr>
          <p:spPr>
            <a:xfrm>
              <a:off x="3811736" y="368015"/>
              <a:ext cx="152062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62561" y="441624"/>
              <a:ext cx="150719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610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" y="-28580"/>
            <a:ext cx="34014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বাস্তব সংখ্যার শ্রেণিবিন্যাস</a:t>
            </a:r>
            <a:endParaRPr lang="en-US" sz="6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69538" y="14514"/>
            <a:ext cx="171674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বাস্তব সংখ্যা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48101" y="975701"/>
            <a:ext cx="7743442" cy="85953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>
            <a:off x="5332449" y="742750"/>
            <a:ext cx="390926" cy="10400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3673861" y="1235892"/>
            <a:ext cx="452481" cy="10400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>
            <a:off x="11307139" y="1243037"/>
            <a:ext cx="466772" cy="10400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378296" y="1514135"/>
            <a:ext cx="104361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endParaRPr lang="en-US" sz="2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68821" y="1352401"/>
            <a:ext cx="943405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অমূলদ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 rot="16200000">
            <a:off x="11340098" y="2024046"/>
            <a:ext cx="400854" cy="10400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1014142" y="2177041"/>
            <a:ext cx="1052762" cy="13849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সীম অনাবৃত্ত দশমিক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685730" y="2489836"/>
            <a:ext cx="6143434" cy="8595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 rot="16200000">
            <a:off x="3673861" y="2211593"/>
            <a:ext cx="452481" cy="10400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16200000">
            <a:off x="1511490" y="2750027"/>
            <a:ext cx="452481" cy="10400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16200000">
            <a:off x="7543775" y="2757172"/>
            <a:ext cx="466772" cy="104004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05253" y="3028270"/>
            <a:ext cx="3264954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 সংখ্যা</a:t>
            </a:r>
            <a:r>
              <a:rPr lang="en-US" sz="2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-2,-1,0,+1+,2</a:t>
            </a:r>
            <a:endParaRPr lang="en-US" sz="2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96452" y="3042985"/>
            <a:ext cx="3361418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2.9, </a:t>
            </a:r>
            <a:r>
              <a:rPr lang="bn-I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⅔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3.777</a:t>
            </a:r>
            <a:r>
              <a:rPr lang="en-US" sz="2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074" y="4003971"/>
            <a:ext cx="3353864" cy="8595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 rot="16200000">
            <a:off x="1516797" y="3725728"/>
            <a:ext cx="452481" cy="1040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 rot="16200000">
            <a:off x="410835" y="4276567"/>
            <a:ext cx="452481" cy="1040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 rot="16200000">
            <a:off x="2006683" y="4283276"/>
            <a:ext cx="466772" cy="1040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9236" y="4431762"/>
            <a:ext cx="1864014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ঋণাত্মক</a:t>
            </a:r>
            <a:r>
              <a:rPr lang="en-US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-1,-2</a:t>
            </a:r>
            <a:endParaRPr lang="en-US" sz="2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72534" y="4426293"/>
            <a:ext cx="525323" cy="5341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o</a:t>
            </a:r>
          </a:p>
        </p:txBody>
      </p:sp>
      <p:sp>
        <p:nvSpPr>
          <p:cNvPr id="26" name="Rectangle 25"/>
          <p:cNvSpPr/>
          <p:nvPr/>
        </p:nvSpPr>
        <p:spPr>
          <a:xfrm rot="16200000">
            <a:off x="3654373" y="4276133"/>
            <a:ext cx="466772" cy="1040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606887" y="4431762"/>
            <a:ext cx="206265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ধনাত্মক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+1,+2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37076" y="5561900"/>
            <a:ext cx="3472962" cy="85953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16200000">
            <a:off x="3582020" y="5207894"/>
            <a:ext cx="609830" cy="104004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16200000">
            <a:off x="462837" y="5821796"/>
            <a:ext cx="452481" cy="104004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 rot="16200000">
            <a:off x="2095624" y="5828505"/>
            <a:ext cx="466772" cy="104004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4289" y="6018756"/>
            <a:ext cx="1789733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মৌলিক;২,৩,৫</a:t>
            </a:r>
            <a:endParaRPr lang="en-US" sz="2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72661" y="6013287"/>
            <a:ext cx="525323" cy="5341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 rot="16200000">
            <a:off x="3824650" y="5827351"/>
            <a:ext cx="466772" cy="104004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826814" y="6018756"/>
            <a:ext cx="1842723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যৌগিক; ৪,৬,৮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621226" y="4026694"/>
            <a:ext cx="4033706" cy="85953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 rot="16200000">
            <a:off x="7550921" y="3748451"/>
            <a:ext cx="452481" cy="10400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 rot="16200000">
            <a:off x="6446988" y="4299290"/>
            <a:ext cx="452481" cy="10400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6150450" y="4577533"/>
            <a:ext cx="1467763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  <a:r>
              <a:rPr lang="bn-I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⅓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Rectangle 39"/>
          <p:cNvSpPr/>
          <p:nvPr/>
        </p:nvSpPr>
        <p:spPr>
          <a:xfrm rot="16200000">
            <a:off x="10369543" y="4305999"/>
            <a:ext cx="466772" cy="10400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9789893" y="4431762"/>
            <a:ext cx="162607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4.7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0125641" y="5164790"/>
            <a:ext cx="1569906" cy="859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 rot="16200000">
            <a:off x="10503825" y="5006756"/>
            <a:ext cx="198209" cy="1040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 rot="16200000">
            <a:off x="10061599" y="5316598"/>
            <a:ext cx="232090" cy="1040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9340563" y="5396899"/>
            <a:ext cx="1257704" cy="523220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সসীম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2.9</a:t>
            </a:r>
            <a:endParaRPr lang="en-US" sz="2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Rectangle 47"/>
          <p:cNvSpPr/>
          <p:nvPr/>
        </p:nvSpPr>
        <p:spPr>
          <a:xfrm rot="16200000">
            <a:off x="11523834" y="5326788"/>
            <a:ext cx="239420" cy="1040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10905317" y="5396899"/>
            <a:ext cx="1256793" cy="1384995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</a:p>
          <a:p>
            <a:pPr algn="ctr"/>
            <a:r>
              <a:rPr lang="bn-IN" sz="28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আবৃত্ত</a:t>
            </a:r>
            <a:r>
              <a:rPr lang="en-US" sz="2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3.77…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010470" y="5574977"/>
            <a:ext cx="1496597" cy="859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 rot="16200000">
            <a:off x="6439897" y="5284242"/>
            <a:ext cx="470983" cy="1040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 rot="16200000">
            <a:off x="5757600" y="5911389"/>
            <a:ext cx="609745" cy="1040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 rot="16200000">
            <a:off x="7150194" y="5911390"/>
            <a:ext cx="609744" cy="10400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5324213" y="6268264"/>
            <a:ext cx="1148534" cy="523220"/>
          </a:xfrm>
          <a:prstGeom prst="rect">
            <a:avLst/>
          </a:prstGeom>
          <a:solidFill>
            <a:srgbClr val="FFFF00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প্রকৃত</a:t>
            </a:r>
            <a:r>
              <a:rPr lang="en-US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bn-IN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⅓</a:t>
            </a:r>
            <a:endParaRPr lang="en-US" sz="2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5" name="Up-Down Arrow 64"/>
          <p:cNvSpPr/>
          <p:nvPr/>
        </p:nvSpPr>
        <p:spPr>
          <a:xfrm rot="16200000">
            <a:off x="8334255" y="6222842"/>
            <a:ext cx="213786" cy="555429"/>
          </a:xfrm>
          <a:prstGeom prst="upDownArrow">
            <a:avLst>
              <a:gd name="adj1" fmla="val 50000"/>
              <a:gd name="adj2" fmla="val 7318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2" name="Group 81"/>
          <p:cNvGrpSpPr/>
          <p:nvPr/>
        </p:nvGrpSpPr>
        <p:grpSpPr>
          <a:xfrm>
            <a:off x="8754508" y="6058021"/>
            <a:ext cx="1140126" cy="905739"/>
            <a:chOff x="8754508" y="6058021"/>
            <a:chExt cx="1140126" cy="905739"/>
          </a:xfrm>
        </p:grpSpPr>
        <p:grpSp>
          <p:nvGrpSpPr>
            <p:cNvPr id="77" name="Group 76"/>
            <p:cNvGrpSpPr/>
            <p:nvPr/>
          </p:nvGrpSpPr>
          <p:grpSpPr>
            <a:xfrm>
              <a:off x="9340562" y="6058021"/>
              <a:ext cx="554072" cy="905739"/>
              <a:chOff x="9432002" y="6073261"/>
              <a:chExt cx="554072" cy="905739"/>
            </a:xfrm>
          </p:grpSpPr>
          <p:grpSp>
            <p:nvGrpSpPr>
              <p:cNvPr id="75" name="Group 74"/>
              <p:cNvGrpSpPr/>
              <p:nvPr/>
            </p:nvGrpSpPr>
            <p:grpSpPr>
              <a:xfrm>
                <a:off x="9432002" y="6073261"/>
                <a:ext cx="554072" cy="905739"/>
                <a:chOff x="8214911" y="4723647"/>
                <a:chExt cx="554072" cy="905739"/>
              </a:xfrm>
            </p:grpSpPr>
            <p:grpSp>
              <p:nvGrpSpPr>
                <p:cNvPr id="70" name="Group 69"/>
                <p:cNvGrpSpPr/>
                <p:nvPr/>
              </p:nvGrpSpPr>
              <p:grpSpPr>
                <a:xfrm>
                  <a:off x="8433510" y="4723647"/>
                  <a:ext cx="335473" cy="905739"/>
                  <a:chOff x="1036687" y="1695456"/>
                  <a:chExt cx="179386" cy="905739"/>
                </a:xfrm>
              </p:grpSpPr>
              <p:sp>
                <p:nvSpPr>
                  <p:cNvPr id="72" name="TextBox 71"/>
                  <p:cNvSpPr txBox="1"/>
                  <p:nvPr/>
                </p:nvSpPr>
                <p:spPr>
                  <a:xfrm>
                    <a:off x="1036687" y="1695456"/>
                    <a:ext cx="179386" cy="52322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8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endParaRPr lang="en-US" sz="28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73" name="TextBox 72"/>
                  <p:cNvSpPr txBox="1"/>
                  <p:nvPr/>
                </p:nvSpPr>
                <p:spPr>
                  <a:xfrm>
                    <a:off x="1036687" y="2077975"/>
                    <a:ext cx="179386" cy="52322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bn-IN" sz="28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endParaRPr lang="en-US" sz="28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74" name="TextBox 73"/>
                <p:cNvSpPr txBox="1"/>
                <p:nvPr/>
              </p:nvSpPr>
              <p:spPr>
                <a:xfrm>
                  <a:off x="8214911" y="4918717"/>
                  <a:ext cx="335473" cy="523220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76" name="Straight Connector 75"/>
              <p:cNvCxnSpPr/>
              <p:nvPr/>
            </p:nvCxnSpPr>
            <p:spPr>
              <a:xfrm>
                <a:off x="9697958" y="6532202"/>
                <a:ext cx="261845" cy="4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8" name="TextBox 77"/>
            <p:cNvSpPr txBox="1"/>
            <p:nvPr/>
          </p:nvSpPr>
          <p:spPr>
            <a:xfrm>
              <a:off x="8754508" y="6255626"/>
              <a:ext cx="671954" cy="52322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মিশ্র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6858355" y="6070056"/>
            <a:ext cx="1237878" cy="920979"/>
            <a:chOff x="6858355" y="6070056"/>
            <a:chExt cx="1237878" cy="920979"/>
          </a:xfrm>
        </p:grpSpPr>
        <p:sp>
          <p:nvSpPr>
            <p:cNvPr id="62" name="TextBox 61"/>
            <p:cNvSpPr txBox="1"/>
            <p:nvPr/>
          </p:nvSpPr>
          <p:spPr>
            <a:xfrm>
              <a:off x="7119802" y="6268264"/>
              <a:ext cx="976431" cy="52322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অপ্রকৃত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6858355" y="6070056"/>
              <a:ext cx="335473" cy="920979"/>
              <a:chOff x="6797395" y="6070056"/>
              <a:chExt cx="335473" cy="920979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6797395" y="6070056"/>
                <a:ext cx="335473" cy="920979"/>
                <a:chOff x="1036687" y="1710696"/>
                <a:chExt cx="179386" cy="920979"/>
              </a:xfrm>
            </p:grpSpPr>
            <p:sp>
              <p:nvSpPr>
                <p:cNvPr id="68" name="TextBox 67"/>
                <p:cNvSpPr txBox="1"/>
                <p:nvPr/>
              </p:nvSpPr>
              <p:spPr>
                <a:xfrm>
                  <a:off x="1036687" y="1710696"/>
                  <a:ext cx="179386" cy="523220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bn-IN" sz="28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>
                  <a:off x="1036687" y="2108455"/>
                  <a:ext cx="179386" cy="523220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bn-IN" sz="28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endParaRPr 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79" name="Straight Connector 78"/>
              <p:cNvCxnSpPr/>
              <p:nvPr/>
            </p:nvCxnSpPr>
            <p:spPr>
              <a:xfrm>
                <a:off x="6824039" y="6536617"/>
                <a:ext cx="288030" cy="4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6988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750"/>
                            </p:stCondLst>
                            <p:childTnLst>
                              <p:par>
                                <p:cTn id="6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750"/>
                            </p:stCondLst>
                            <p:childTnLst>
                              <p:par>
                                <p:cTn id="9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7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50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1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750"/>
                            </p:stCondLst>
                            <p:childTnLst>
                              <p:par>
                                <p:cTn id="13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7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500"/>
                            </p:stCondLst>
                            <p:childTnLst>
                              <p:par>
                                <p:cTn id="1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1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1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3" dur="1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750"/>
                            </p:stCondLst>
                            <p:childTnLst>
                              <p:par>
                                <p:cTn id="17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7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500"/>
                            </p:stCondLst>
                            <p:childTnLst>
                              <p:par>
                                <p:cTn id="1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1" dur="1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4" dur="1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3" dur="1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750"/>
                            </p:stCondLst>
                            <p:childTnLst>
                              <p:par>
                                <p:cTn id="20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7" dur="1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3500"/>
                            </p:stCondLst>
                            <p:childTnLst>
                              <p:par>
                                <p:cTn id="20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1" dur="1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4" dur="1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3" dur="1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750"/>
                            </p:stCondLst>
                            <p:childTnLst>
                              <p:par>
                                <p:cTn id="23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7" dur="1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3500"/>
                            </p:stCondLst>
                            <p:childTnLst>
                              <p:par>
                                <p:cTn id="2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1" dur="1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4" dur="1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2" fill="hold">
                      <p:stCondLst>
                        <p:cond delay="indefinite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1000"/>
                            </p:stCondLst>
                            <p:childTnLst>
                              <p:par>
                                <p:cTn id="267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9" presetID="16" presetClass="entr" presetSubtype="37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1" dur="1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6" grpId="0" animBg="1"/>
      <p:bldP spid="48" grpId="0" animBg="1"/>
      <p:bldP spid="49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13846" y="-32492"/>
            <a:ext cx="12192004" cy="60631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অমূলদ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বাস্তব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77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যেমন;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0,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</a:t>
            </a:r>
            <a:endParaRPr lang="bn-IN" sz="77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 ⅓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 ⅔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</a:t>
            </a:r>
          </a:p>
          <a:p>
            <a:r>
              <a:rPr lang="bn-IN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bn-IN" sz="8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± 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bn-IN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 2.34578398</a:t>
            </a:r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bn-IN" sz="77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n-IN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,                , 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111256" y="4754289"/>
            <a:ext cx="2289044" cy="1277273"/>
            <a:chOff x="3811736" y="368015"/>
            <a:chExt cx="2289044" cy="1277273"/>
          </a:xfrm>
        </p:grpSpPr>
        <p:sp>
          <p:nvSpPr>
            <p:cNvPr id="45" name="TextBox 44"/>
            <p:cNvSpPr txBox="1"/>
            <p:nvPr/>
          </p:nvSpPr>
          <p:spPr>
            <a:xfrm>
              <a:off x="3811736" y="368015"/>
              <a:ext cx="2289044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5562651" y="392658"/>
              <a:ext cx="150719" cy="12908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143255" y="4754948"/>
            <a:ext cx="3166749" cy="1277273"/>
            <a:chOff x="4486283" y="3597666"/>
            <a:chExt cx="3166749" cy="1277273"/>
          </a:xfrm>
        </p:grpSpPr>
        <p:sp>
          <p:nvSpPr>
            <p:cNvPr id="48" name="TextBox 47"/>
            <p:cNvSpPr txBox="1"/>
            <p:nvPr/>
          </p:nvSpPr>
          <p:spPr>
            <a:xfrm>
              <a:off x="4486283" y="3597666"/>
              <a:ext cx="3166749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358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6221771" y="3690372"/>
              <a:ext cx="137018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3039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" y="-28580"/>
            <a:ext cx="121920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সসীম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3.9456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7" y="2230147"/>
            <a:ext cx="121920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আবৃত্ত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3357563" y="3369053"/>
            <a:ext cx="2623825" cy="1277273"/>
            <a:chOff x="5029207" y="3597666"/>
            <a:chExt cx="2623825" cy="1277273"/>
          </a:xfrm>
        </p:grpSpPr>
        <p:sp>
          <p:nvSpPr>
            <p:cNvPr id="39" name="TextBox 38"/>
            <p:cNvSpPr txBox="1"/>
            <p:nvPr/>
          </p:nvSpPr>
          <p:spPr>
            <a:xfrm>
              <a:off x="5029207" y="3597666"/>
              <a:ext cx="2623825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7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358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6221771" y="3690372"/>
              <a:ext cx="137018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-7" y="4412681"/>
            <a:ext cx="121920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সীম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3.9453....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26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-3475" y="-441"/>
            <a:ext cx="1219200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বিশুদ্ধ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,        , 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0826" y="3127674"/>
            <a:ext cx="1219200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মিশ্র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bn-IN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7440019" y="60392"/>
            <a:ext cx="2043888" cy="1277273"/>
            <a:chOff x="3510940" y="1860634"/>
            <a:chExt cx="2043888" cy="1277273"/>
          </a:xfrm>
        </p:grpSpPr>
        <p:sp>
          <p:nvSpPr>
            <p:cNvPr id="39" name="TextBox 38"/>
            <p:cNvSpPr txBox="1"/>
            <p:nvPr/>
          </p:nvSpPr>
          <p:spPr>
            <a:xfrm>
              <a:off x="3510940" y="1860634"/>
              <a:ext cx="2043888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35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4485196" y="1887095"/>
              <a:ext cx="165793" cy="15619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4990898" y="1887106"/>
              <a:ext cx="165793" cy="15619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5769130" y="39396"/>
            <a:ext cx="1520627" cy="1277273"/>
            <a:chOff x="3811736" y="368015"/>
            <a:chExt cx="1520627" cy="1277273"/>
          </a:xfrm>
        </p:grpSpPr>
        <p:sp>
          <p:nvSpPr>
            <p:cNvPr id="43" name="TextBox 42"/>
            <p:cNvSpPr txBox="1"/>
            <p:nvPr/>
          </p:nvSpPr>
          <p:spPr>
            <a:xfrm>
              <a:off x="3811736" y="368015"/>
              <a:ext cx="152062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4862561" y="392658"/>
              <a:ext cx="150719" cy="129083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9632913" y="54341"/>
            <a:ext cx="2434970" cy="1277273"/>
            <a:chOff x="5218062" y="3597666"/>
            <a:chExt cx="2434970" cy="1277273"/>
          </a:xfrm>
        </p:grpSpPr>
        <p:sp>
          <p:nvSpPr>
            <p:cNvPr id="46" name="TextBox 45"/>
            <p:cNvSpPr txBox="1"/>
            <p:nvPr/>
          </p:nvSpPr>
          <p:spPr>
            <a:xfrm>
              <a:off x="5218062" y="3597666"/>
              <a:ext cx="243497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358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6221771" y="3648807"/>
              <a:ext cx="137018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7204988" y="366267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549557" y="3156029"/>
            <a:ext cx="2194517" cy="1277273"/>
            <a:chOff x="3510939" y="1860634"/>
            <a:chExt cx="2194517" cy="1277273"/>
          </a:xfrm>
        </p:grpSpPr>
        <p:sp>
          <p:nvSpPr>
            <p:cNvPr id="50" name="TextBox 49"/>
            <p:cNvSpPr txBox="1"/>
            <p:nvPr/>
          </p:nvSpPr>
          <p:spPr>
            <a:xfrm>
              <a:off x="3510939" y="1860634"/>
              <a:ext cx="2194517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35,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4990898" y="1887106"/>
              <a:ext cx="165793" cy="156190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537084" y="3149321"/>
            <a:ext cx="2155352" cy="1277273"/>
            <a:chOff x="3570165" y="368015"/>
            <a:chExt cx="2155352" cy="1277273"/>
          </a:xfrm>
        </p:grpSpPr>
        <p:sp>
          <p:nvSpPr>
            <p:cNvPr id="54" name="TextBox 53"/>
            <p:cNvSpPr txBox="1"/>
            <p:nvPr/>
          </p:nvSpPr>
          <p:spPr>
            <a:xfrm>
              <a:off x="3570165" y="368015"/>
              <a:ext cx="2155352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43,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5055657" y="434223"/>
              <a:ext cx="150719" cy="129083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9599583" y="3149978"/>
            <a:ext cx="2434970" cy="1277273"/>
            <a:chOff x="5218062" y="3597666"/>
            <a:chExt cx="2434970" cy="1277273"/>
          </a:xfrm>
        </p:grpSpPr>
        <p:sp>
          <p:nvSpPr>
            <p:cNvPr id="57" name="TextBox 56"/>
            <p:cNvSpPr txBox="1"/>
            <p:nvPr/>
          </p:nvSpPr>
          <p:spPr>
            <a:xfrm>
              <a:off x="5218062" y="3597666"/>
              <a:ext cx="243497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358</a:t>
              </a:r>
              <a:endParaRPr lang="en-US" sz="7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7204988" y="3676528"/>
              <a:ext cx="150720" cy="141991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960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8"/>
            <a:ext cx="12192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ভগ্নাংশকে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নিয়ম</a:t>
            </a:r>
            <a:r>
              <a:rPr lang="en-US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  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335361"/>
            <a:ext cx="1219085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 চি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হ্নের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লম্বা দাগ । 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149" y="3608521"/>
            <a:ext cx="1219314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 অংকগুলি লিখে ডানে </a:t>
            </a:r>
            <a:r>
              <a:rPr lang="en-US" sz="77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9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5611"/>
            <a:ext cx="1219200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</a:t>
            </a:r>
            <a:r>
              <a:rPr lang="en-US" sz="77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 চিহ্নে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2126669"/>
            <a:ext cx="1219200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bn-IN" sz="77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খ। 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" y="4275863"/>
            <a:ext cx="1219085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ংক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9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 </a:t>
            </a:r>
            <a:r>
              <a:rPr lang="en-US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7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05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5" y="-885"/>
            <a:ext cx="1219083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" y="1362927"/>
            <a:ext cx="1219198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লব,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কাটাকাটি বা ভাগ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50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86738" y="949034"/>
            <a:ext cx="4004113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 চি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হ্নের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লম্বা দাগ দাও।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7905" y="-8"/>
            <a:ext cx="978409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4447711">
            <a:off x="5279863" y="-277448"/>
            <a:ext cx="557212" cy="5271101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-139763" y="-31387"/>
            <a:ext cx="2434970" cy="1277273"/>
            <a:chOff x="5218062" y="3597666"/>
            <a:chExt cx="2434970" cy="1277273"/>
          </a:xfrm>
        </p:grpSpPr>
        <p:sp>
          <p:nvSpPr>
            <p:cNvPr id="21" name="TextBox 20"/>
            <p:cNvSpPr txBox="1"/>
            <p:nvPr/>
          </p:nvSpPr>
          <p:spPr>
            <a:xfrm>
              <a:off x="5218062" y="3597666"/>
              <a:ext cx="243497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097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2" grpId="0" animBg="1"/>
      <p:bldP spid="2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86738" y="949034"/>
            <a:ext cx="400411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 অংকগুলি লিখে ডানে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4447711">
            <a:off x="6442622" y="600800"/>
            <a:ext cx="557212" cy="285341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704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600950" y="6052"/>
            <a:ext cx="458990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 চিহ্নে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2887711">
            <a:off x="6871253" y="334055"/>
            <a:ext cx="557212" cy="235819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en-US" sz="7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56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401050" y="6052"/>
            <a:ext cx="3789801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5347711">
            <a:off x="6999766" y="2348034"/>
            <a:ext cx="557212" cy="235819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55444" y="2549224"/>
            <a:ext cx="602699" cy="104591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212896" y="3165170"/>
            <a:ext cx="602699" cy="1073505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66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32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1" grpId="0"/>
      <p:bldP spid="15" grpId="0" animBg="1"/>
      <p:bldP spid="15" grpId="1" animBg="1"/>
      <p:bldP spid="15" grpId="2" animBg="1"/>
      <p:bldP spid="16" grpId="0" animBg="1"/>
      <p:bldP spid="16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257354" y="34628"/>
            <a:ext cx="4933498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ংক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5347711">
            <a:off x="6685437" y="2552670"/>
            <a:ext cx="557212" cy="1948922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28508" y="2549224"/>
            <a:ext cx="970653" cy="104591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769022" y="3145671"/>
            <a:ext cx="1065392" cy="1073505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738682" y="2970924"/>
            <a:ext cx="117152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en-US" sz="7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31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32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5" grpId="0" animBg="1"/>
      <p:bldP spid="15" grpId="1" animBg="1"/>
      <p:bldP spid="15" grpId="2" animBg="1"/>
      <p:bldP spid="16" grpId="0" animBg="1"/>
      <p:bldP spid="16" grpId="1" animBg="1"/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01012" y="34628"/>
            <a:ext cx="408983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3727711">
            <a:off x="6916433" y="402430"/>
            <a:ext cx="557212" cy="2456203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36516" y="2970924"/>
            <a:ext cx="117765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44804" y="4333870"/>
            <a:ext cx="219292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1213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23411" y="5246121"/>
            <a:ext cx="1661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3422152" y="5459856"/>
            <a:ext cx="2176464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qual 22"/>
          <p:cNvSpPr/>
          <p:nvPr/>
        </p:nvSpPr>
        <p:spPr>
          <a:xfrm>
            <a:off x="2311470" y="5276424"/>
            <a:ext cx="528633" cy="332507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37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9" grpId="0"/>
      <p:bldP spid="20" grpId="0"/>
      <p:bldP spid="2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601075" y="34628"/>
            <a:ext cx="358977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লব,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কাটাকাটি বা ভাগ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3727711">
            <a:off x="7115321" y="2497328"/>
            <a:ext cx="557212" cy="3790307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36516" y="2970924"/>
            <a:ext cx="117765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44804" y="4333870"/>
            <a:ext cx="219292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1213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23411" y="5246121"/>
            <a:ext cx="1661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3422152" y="5459856"/>
            <a:ext cx="2176464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qual 22"/>
          <p:cNvSpPr/>
          <p:nvPr/>
        </p:nvSpPr>
        <p:spPr>
          <a:xfrm>
            <a:off x="2323911" y="5233424"/>
            <a:ext cx="660330" cy="452864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40678" y="4329106"/>
            <a:ext cx="167993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313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33531" y="5241357"/>
            <a:ext cx="1661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8388610" y="5455092"/>
            <a:ext cx="1635210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qual 28"/>
          <p:cNvSpPr/>
          <p:nvPr/>
        </p:nvSpPr>
        <p:spPr>
          <a:xfrm>
            <a:off x="6719703" y="5228660"/>
            <a:ext cx="660330" cy="452864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796215" y="4828310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558463" y="5934670"/>
            <a:ext cx="1617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762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21" grpId="0"/>
      <p:bldP spid="27" grpId="0"/>
      <p:bldP spid="29" grpId="0" animBg="1"/>
      <p:bldP spid="30" grpId="0"/>
      <p:bldP spid="3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86738" y="949034"/>
            <a:ext cx="4004113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 চি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হ্নের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লম্বা দাগ দাও।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7905" y="-8"/>
            <a:ext cx="978409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4447711">
            <a:off x="5279863" y="-277448"/>
            <a:ext cx="557212" cy="5271101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-139763" y="-31387"/>
            <a:ext cx="2434970" cy="1277273"/>
            <a:chOff x="5218062" y="3597666"/>
            <a:chExt cx="2434970" cy="1277273"/>
          </a:xfrm>
        </p:grpSpPr>
        <p:sp>
          <p:nvSpPr>
            <p:cNvPr id="21" name="TextBox 20"/>
            <p:cNvSpPr txBox="1"/>
            <p:nvPr/>
          </p:nvSpPr>
          <p:spPr>
            <a:xfrm>
              <a:off x="5218062" y="3597666"/>
              <a:ext cx="243497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Oval 11"/>
          <p:cNvSpPr/>
          <p:nvPr/>
        </p:nvSpPr>
        <p:spPr>
          <a:xfrm>
            <a:off x="1431524" y="61327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570073" y="2610571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15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2" grpId="0" animBg="1"/>
      <p:bldP spid="2" grpId="1" animBg="1"/>
      <p:bldP spid="12" grpId="0" animBg="1"/>
      <p:bldP spid="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86738" y="949034"/>
            <a:ext cx="400411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 অংকগুলি লিখে ডানে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4447711">
            <a:off x="6442622" y="600800"/>
            <a:ext cx="557212" cy="285341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46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600950" y="6052"/>
            <a:ext cx="458990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 চিহ্নে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2887711">
            <a:off x="6871253" y="334055"/>
            <a:ext cx="557212" cy="235819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7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55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401050" y="6052"/>
            <a:ext cx="3789801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5347711">
            <a:off x="6999766" y="2348034"/>
            <a:ext cx="557212" cy="235819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11891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80041" y="2549224"/>
            <a:ext cx="1067718" cy="104591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223280" y="3165170"/>
            <a:ext cx="1067718" cy="1073505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03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32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" fill="hold">
                                          <p:stCondLst>
                                            <p:cond delay="34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" fill="hold">
                                          <p:stCondLst>
                                            <p:cond delay="69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" fill="hold">
                                          <p:stCondLst>
                                            <p:cond delay="104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1" grpId="0"/>
      <p:bldP spid="15" grpId="0" animBg="1"/>
      <p:bldP spid="15" grpId="1" animBg="1"/>
      <p:bldP spid="15" grpId="2" animBg="1"/>
      <p:bldP spid="16" grpId="0" animBg="1"/>
      <p:bldP spid="16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257354" y="34628"/>
            <a:ext cx="4933498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ংক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5347711">
            <a:off x="6685437" y="2552670"/>
            <a:ext cx="557212" cy="1948922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11891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82700" y="2549224"/>
            <a:ext cx="547908" cy="104591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199814" y="3165170"/>
            <a:ext cx="546715" cy="1073505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157388" y="2957069"/>
            <a:ext cx="5952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051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32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5" grpId="0" animBg="1"/>
      <p:bldP spid="15" grpId="1" animBg="1"/>
      <p:bldP spid="15" grpId="2" animBg="1"/>
      <p:bldP spid="16" grpId="0" animBg="1"/>
      <p:bldP spid="16" grpId="1" animBg="1"/>
      <p:bldP spid="1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01012" y="34628"/>
            <a:ext cx="408983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3727711">
            <a:off x="6916433" y="402430"/>
            <a:ext cx="557212" cy="2456203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81096" y="2957069"/>
            <a:ext cx="117765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44804" y="4333870"/>
            <a:ext cx="219292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23411" y="5246121"/>
            <a:ext cx="1661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3422152" y="5459856"/>
            <a:ext cx="2176464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qual 22"/>
          <p:cNvSpPr/>
          <p:nvPr/>
        </p:nvSpPr>
        <p:spPr>
          <a:xfrm>
            <a:off x="2311470" y="5276424"/>
            <a:ext cx="528633" cy="332507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1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9" grpId="0"/>
      <p:bldP spid="20" grpId="0"/>
      <p:bldP spid="2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601075" y="34628"/>
            <a:ext cx="358977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লব,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কাটাকাটি বা ভাগ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3727711">
            <a:off x="6113137" y="1741748"/>
            <a:ext cx="557212" cy="482006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81096" y="2957069"/>
            <a:ext cx="117765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87468" y="4333870"/>
            <a:ext cx="219292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66075" y="5246121"/>
            <a:ext cx="1661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1964816" y="5459856"/>
            <a:ext cx="2176464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qual 22"/>
          <p:cNvSpPr/>
          <p:nvPr/>
        </p:nvSpPr>
        <p:spPr>
          <a:xfrm>
            <a:off x="866575" y="5233424"/>
            <a:ext cx="660330" cy="452864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68957" y="4329106"/>
            <a:ext cx="167993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344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61810" y="5241357"/>
            <a:ext cx="1661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6216889" y="5455092"/>
            <a:ext cx="1635210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qual 28"/>
          <p:cNvSpPr/>
          <p:nvPr/>
        </p:nvSpPr>
        <p:spPr>
          <a:xfrm>
            <a:off x="4948040" y="5223759"/>
            <a:ext cx="660330" cy="462666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24494" y="4828310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744205" y="6077549"/>
            <a:ext cx="1617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564617" y="4338627"/>
            <a:ext cx="167993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172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557470" y="5250878"/>
            <a:ext cx="1661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495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9512549" y="5464613"/>
            <a:ext cx="1635210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qual 35"/>
          <p:cNvSpPr/>
          <p:nvPr/>
        </p:nvSpPr>
        <p:spPr>
          <a:xfrm>
            <a:off x="8243700" y="5233280"/>
            <a:ext cx="660330" cy="462666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920154" y="4837831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39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750"/>
                            </p:stCondLst>
                            <p:childTnLst>
                              <p:par>
                                <p:cTn id="8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21" grpId="0"/>
      <p:bldP spid="27" grpId="0"/>
      <p:bldP spid="29" grpId="0" animBg="1"/>
      <p:bldP spid="30" grpId="0"/>
      <p:bldP spid="32" grpId="0"/>
      <p:bldP spid="33" grpId="0"/>
      <p:bldP spid="34" grpId="0"/>
      <p:bldP spid="36" grpId="0" animBg="1"/>
      <p:bldP spid="3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86738" y="949034"/>
            <a:ext cx="4004113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 চি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হ্নের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লম্বা দাগ দাও।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7905" y="-8"/>
            <a:ext cx="978409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4447711">
            <a:off x="5279863" y="-277448"/>
            <a:ext cx="557212" cy="5271101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-139763" y="-31387"/>
            <a:ext cx="2434970" cy="1277273"/>
            <a:chOff x="5218062" y="3597666"/>
            <a:chExt cx="2434970" cy="1277273"/>
          </a:xfrm>
        </p:grpSpPr>
        <p:sp>
          <p:nvSpPr>
            <p:cNvPr id="21" name="TextBox 20"/>
            <p:cNvSpPr txBox="1"/>
            <p:nvPr/>
          </p:nvSpPr>
          <p:spPr>
            <a:xfrm>
              <a:off x="5218062" y="3597666"/>
              <a:ext cx="2434970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2.679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2.679=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Oval 11"/>
          <p:cNvSpPr/>
          <p:nvPr/>
        </p:nvSpPr>
        <p:spPr>
          <a:xfrm>
            <a:off x="1431524" y="61327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570073" y="2610571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997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2" grpId="0" animBg="1"/>
      <p:bldP spid="2" grpId="1" animBg="1"/>
      <p:bldP spid="12" grpId="0" animBg="1"/>
      <p:bldP spid="1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86738" y="949034"/>
            <a:ext cx="400411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 অংকগুলি লিখে ডানে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4447711">
            <a:off x="6442622" y="600800"/>
            <a:ext cx="557212" cy="285341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2.679=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2679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60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600950" y="6052"/>
            <a:ext cx="458990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 চিহ্নে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2887711">
            <a:off x="6871253" y="334055"/>
            <a:ext cx="557212" cy="235819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2.6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79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2679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en-US" sz="77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97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401050" y="6052"/>
            <a:ext cx="3789801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5347711">
            <a:off x="6999766" y="2348034"/>
            <a:ext cx="557212" cy="235819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</a:t>
              </a:r>
              <a:r>
                <a:rPr lang="en-US" sz="77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79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2679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11891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80041" y="2549224"/>
            <a:ext cx="1067718" cy="104591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223280" y="3165170"/>
            <a:ext cx="1067718" cy="1073505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2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32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" fill="hold">
                                          <p:stCondLst>
                                            <p:cond delay="34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" fill="hold">
                                          <p:stCondLst>
                                            <p:cond delay="69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" fill="hold">
                                          <p:stCondLst>
                                            <p:cond delay="104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1" grpId="0"/>
      <p:bldP spid="15" grpId="0" animBg="1"/>
      <p:bldP spid="15" grpId="1" animBg="1"/>
      <p:bldP spid="15" grpId="2" animBg="1"/>
      <p:bldP spid="16" grpId="0" animBg="1"/>
      <p:bldP spid="16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257354" y="34628"/>
            <a:ext cx="4933498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ংক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5347711">
            <a:off x="6685437" y="2552670"/>
            <a:ext cx="557212" cy="1948922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</a:t>
              </a:r>
              <a:r>
                <a:rPr lang="en-US" sz="7700" b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79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2679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11891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82700" y="2549224"/>
            <a:ext cx="547908" cy="104591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199814" y="3165170"/>
            <a:ext cx="546715" cy="1073505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143533" y="2970924"/>
            <a:ext cx="5952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95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32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5" grpId="0" animBg="1"/>
      <p:bldP spid="15" grpId="1" animBg="1"/>
      <p:bldP spid="15" grpId="2" animBg="1"/>
      <p:bldP spid="16" grpId="0" animBg="1"/>
      <p:bldP spid="16" grpId="1" animBg="1"/>
      <p:bldP spid="1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01012" y="34628"/>
            <a:ext cx="408983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3727711">
            <a:off x="6916433" y="402430"/>
            <a:ext cx="557212" cy="2456203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3046956" cy="1277273"/>
            <a:chOff x="5218062" y="3597666"/>
            <a:chExt cx="3046956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3046956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2.679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2679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67241" y="2970924"/>
            <a:ext cx="117765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44804" y="4333870"/>
            <a:ext cx="219292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2653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23411" y="5246121"/>
            <a:ext cx="1661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3422152" y="5459856"/>
            <a:ext cx="2176464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qual 22"/>
          <p:cNvSpPr/>
          <p:nvPr/>
        </p:nvSpPr>
        <p:spPr>
          <a:xfrm>
            <a:off x="2311470" y="5276424"/>
            <a:ext cx="528633" cy="332507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95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9" grpId="0"/>
      <p:bldP spid="20" grpId="0"/>
      <p:bldP spid="2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601075" y="34628"/>
            <a:ext cx="358977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লব,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কাটাকাটি বা ভাগ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3727711">
            <a:off x="6113137" y="1741748"/>
            <a:ext cx="557212" cy="482006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07035"/>
            <a:ext cx="2959163" cy="1277273"/>
            <a:chOff x="5218062" y="3597666"/>
            <a:chExt cx="2959163" cy="127727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277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2.679</a:t>
              </a:r>
              <a:r>
                <a:rPr lang="bn-IN" sz="77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070818"/>
            <a:ext cx="22574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2679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99376" y="2066054"/>
            <a:ext cx="17912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86232" y="2961402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67241" y="2970924"/>
            <a:ext cx="117765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87468" y="4333870"/>
            <a:ext cx="219292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2653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66075" y="5246121"/>
            <a:ext cx="1661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1964816" y="5459856"/>
            <a:ext cx="2176464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qual 22"/>
          <p:cNvSpPr/>
          <p:nvPr/>
        </p:nvSpPr>
        <p:spPr>
          <a:xfrm>
            <a:off x="866575" y="5233424"/>
            <a:ext cx="660330" cy="452864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68957" y="4329106"/>
            <a:ext cx="167993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673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61810" y="5241357"/>
            <a:ext cx="1661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6216889" y="5455092"/>
            <a:ext cx="1635210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qual 28"/>
          <p:cNvSpPr/>
          <p:nvPr/>
        </p:nvSpPr>
        <p:spPr>
          <a:xfrm>
            <a:off x="4948040" y="5223759"/>
            <a:ext cx="660330" cy="462666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24494" y="4828310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744205" y="6077549"/>
            <a:ext cx="1617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157439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33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21" grpId="0"/>
      <p:bldP spid="27" grpId="0"/>
      <p:bldP spid="29" grpId="0" animBg="1"/>
      <p:bldP spid="30" grpId="0"/>
      <p:bldP spid="3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86738" y="949034"/>
            <a:ext cx="4004113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 চি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হ্নের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লম্বা দাগ দাও।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79756" y="-8"/>
            <a:ext cx="80122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6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 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4447711">
            <a:off x="5279863" y="-277448"/>
            <a:ext cx="557212" cy="5271101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85729" y="2599752"/>
            <a:ext cx="2971800" cy="1037250"/>
            <a:chOff x="5291154" y="3690383"/>
            <a:chExt cx="2971800" cy="1037250"/>
          </a:xfrm>
        </p:grpSpPr>
        <p:sp>
          <p:nvSpPr>
            <p:cNvPr id="25" name="TextBox 24"/>
            <p:cNvSpPr txBox="1"/>
            <p:nvPr/>
          </p:nvSpPr>
          <p:spPr>
            <a:xfrm>
              <a:off x="5291154" y="3711970"/>
              <a:ext cx="2971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2.8632 </a:t>
              </a:r>
              <a:r>
                <a:rPr lang="en-US" sz="6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246553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Oval 13"/>
          <p:cNvSpPr/>
          <p:nvPr/>
        </p:nvSpPr>
        <p:spPr>
          <a:xfrm>
            <a:off x="1284318" y="2610571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949469" y="426225"/>
            <a:ext cx="2671558" cy="1601168"/>
            <a:chOff x="5916361" y="419729"/>
            <a:chExt cx="2485973" cy="1601168"/>
          </a:xfrm>
        </p:grpSpPr>
        <p:sp>
          <p:nvSpPr>
            <p:cNvPr id="17" name="TextBox 16"/>
            <p:cNvSpPr txBox="1"/>
            <p:nvPr/>
          </p:nvSpPr>
          <p:spPr>
            <a:xfrm>
              <a:off x="5916361" y="1005234"/>
              <a:ext cx="248597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2.8632</a:t>
              </a:r>
              <a:endParaRPr lang="bn-IN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613128" y="419729"/>
              <a:ext cx="39188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.</a:t>
              </a:r>
              <a:endParaRPr lang="bn-IN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888109" y="426864"/>
              <a:ext cx="39188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.</a:t>
              </a:r>
              <a:endParaRPr lang="bn-IN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928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2" grpId="0" animBg="1"/>
      <p:bldP spid="2" grpId="1" animBg="1"/>
      <p:bldP spid="1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86738" y="949034"/>
            <a:ext cx="400411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 অংকগুলি লিখে ডানে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4447711">
            <a:off x="6442622" y="600800"/>
            <a:ext cx="557212" cy="285341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642616"/>
            <a:ext cx="2959163" cy="1022962"/>
            <a:chOff x="5218062" y="3590367"/>
            <a:chExt cx="2959163" cy="1022962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597666"/>
              <a:ext cx="29591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2.8632 </a:t>
              </a:r>
              <a:r>
                <a:rPr lang="en-US" sz="6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</a:p>
          </p:txBody>
        </p:sp>
        <p:sp>
          <p:nvSpPr>
            <p:cNvPr id="26" name="Oval 25"/>
            <p:cNvSpPr/>
            <p:nvPr/>
          </p:nvSpPr>
          <p:spPr>
            <a:xfrm>
              <a:off x="7189401" y="3590367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256560"/>
            <a:ext cx="22574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28632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217205" y="2647383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74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600950" y="6052"/>
            <a:ext cx="458990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 চিহ্নে</a:t>
            </a:r>
            <a:r>
              <a:rPr lang="en-US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2887711">
            <a:off x="6871253" y="334055"/>
            <a:ext cx="557212" cy="235819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99752"/>
            <a:ext cx="2959163" cy="1037249"/>
            <a:chOff x="5218062" y="3690383"/>
            <a:chExt cx="2959163" cy="1037249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711969"/>
              <a:ext cx="29591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2.8</a:t>
              </a:r>
              <a:r>
                <a:rPr lang="en-US" sz="60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632 </a:t>
              </a:r>
              <a:r>
                <a:rPr lang="en-US" sz="6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</a:p>
          </p:txBody>
        </p:sp>
        <p:sp>
          <p:nvSpPr>
            <p:cNvPr id="26" name="Oval 25"/>
            <p:cNvSpPr/>
            <p:nvPr/>
          </p:nvSpPr>
          <p:spPr>
            <a:xfrm>
              <a:off x="7189401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270849"/>
            <a:ext cx="22574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28632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629275" y="2280371"/>
            <a:ext cx="14613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en-US" sz="6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20291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598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401050" y="6052"/>
            <a:ext cx="3789801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</a:t>
            </a:r>
            <a:r>
              <a:rPr lang="en-US" sz="77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</a:t>
            </a:r>
            <a:r>
              <a:rPr lang="en-US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endParaRPr lang="en-US" sz="77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5347711">
            <a:off x="6999766" y="2348034"/>
            <a:ext cx="557212" cy="235819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599752"/>
            <a:ext cx="2959163" cy="1051535"/>
            <a:chOff x="5218062" y="3690383"/>
            <a:chExt cx="2959163" cy="1051535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726255"/>
              <a:ext cx="29591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2.8</a:t>
              </a:r>
              <a:r>
                <a:rPr lang="en-US" sz="6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632 </a:t>
              </a:r>
              <a:r>
                <a:rPr lang="en-US" sz="6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</a:p>
          </p:txBody>
        </p:sp>
        <p:sp>
          <p:nvSpPr>
            <p:cNvPr id="26" name="Oval 25"/>
            <p:cNvSpPr/>
            <p:nvPr/>
          </p:nvSpPr>
          <p:spPr>
            <a:xfrm>
              <a:off x="7189401" y="3690383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270846"/>
            <a:ext cx="22574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28632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570842" y="2266083"/>
            <a:ext cx="17912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3098" y="2961402"/>
            <a:ext cx="172586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45639" y="2549224"/>
            <a:ext cx="1187817" cy="104591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613595" y="3165170"/>
            <a:ext cx="1677403" cy="1073505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20291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894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32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" fill="hold">
                                          <p:stCondLst>
                                            <p:cond delay="34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" fill="hold">
                                          <p:stCondLst>
                                            <p:cond delay="69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" fill="hold">
                                          <p:stCondLst>
                                            <p:cond delay="104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1" grpId="0"/>
      <p:bldP spid="15" grpId="0" animBg="1"/>
      <p:bldP spid="15" grpId="1" animBg="1"/>
      <p:bldP spid="15" grpId="2" animBg="1"/>
      <p:bldP spid="16" grpId="0" animBg="1"/>
      <p:bldP spid="16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257354" y="34628"/>
            <a:ext cx="4933498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ংক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bn-IN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bn-IN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7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77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5347711">
            <a:off x="6685437" y="2552670"/>
            <a:ext cx="557212" cy="1948922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614040"/>
            <a:ext cx="2959163" cy="1037248"/>
            <a:chOff x="5218062" y="3704671"/>
            <a:chExt cx="2959163" cy="1037248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726256"/>
              <a:ext cx="29591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2.</a:t>
              </a:r>
              <a:r>
                <a:rPr lang="en-US" sz="6000" b="1" dirty="0">
                  <a:solidFill>
                    <a:srgbClr val="C0000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8</a:t>
              </a:r>
              <a:r>
                <a:rPr lang="en-US" sz="60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632 </a:t>
              </a:r>
              <a:r>
                <a:rPr lang="en-US" sz="6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</a:p>
          </p:txBody>
        </p:sp>
        <p:sp>
          <p:nvSpPr>
            <p:cNvPr id="26" name="Oval 25"/>
            <p:cNvSpPr/>
            <p:nvPr/>
          </p:nvSpPr>
          <p:spPr>
            <a:xfrm>
              <a:off x="7175113" y="3704671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270846"/>
            <a:ext cx="22574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28632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556555" y="2280369"/>
            <a:ext cx="17912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88069" y="2961402"/>
            <a:ext cx="187299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5533" y="2549224"/>
            <a:ext cx="462969" cy="104591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142662" y="3165170"/>
            <a:ext cx="546715" cy="1073505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100669" y="2970924"/>
            <a:ext cx="59521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188629" y="2618807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87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32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5" grpId="0" animBg="1"/>
      <p:bldP spid="15" grpId="1" animBg="1"/>
      <p:bldP spid="15" grpId="2" animBg="1"/>
      <p:bldP spid="16" grpId="0" animBg="1"/>
      <p:bldP spid="16" grpId="1" animBg="1"/>
      <p:bldP spid="1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101012" y="34628"/>
            <a:ext cx="408983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3727711">
            <a:off x="6916433" y="402430"/>
            <a:ext cx="557212" cy="2456203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614040"/>
            <a:ext cx="3046956" cy="1037249"/>
            <a:chOff x="5218062" y="3704671"/>
            <a:chExt cx="3046956" cy="1037249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726257"/>
              <a:ext cx="304695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2.8632 </a:t>
              </a:r>
              <a:r>
                <a:rPr lang="en-US" sz="6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</a:p>
          </p:txBody>
        </p:sp>
        <p:sp>
          <p:nvSpPr>
            <p:cNvPr id="26" name="Oval 25"/>
            <p:cNvSpPr/>
            <p:nvPr/>
          </p:nvSpPr>
          <p:spPr>
            <a:xfrm>
              <a:off x="7160826" y="3704671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270847"/>
            <a:ext cx="22574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28632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570842" y="2280368"/>
            <a:ext cx="17912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92914" y="2961402"/>
            <a:ext cx="122125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67241" y="2970924"/>
            <a:ext cx="117765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44804" y="4519611"/>
            <a:ext cx="21929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28604</a:t>
            </a:r>
            <a:endParaRPr lang="en-US" sz="6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86141" y="5246121"/>
            <a:ext cx="217041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3422152" y="5459856"/>
            <a:ext cx="2176464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qual 22"/>
          <p:cNvSpPr/>
          <p:nvPr/>
        </p:nvSpPr>
        <p:spPr>
          <a:xfrm>
            <a:off x="2311470" y="5276424"/>
            <a:ext cx="528633" cy="332507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1202917" y="2604519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65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19" grpId="0"/>
      <p:bldP spid="20" grpId="0"/>
      <p:bldP spid="2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8601075" y="34628"/>
            <a:ext cx="358977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লব,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কাটাকাটি বা ভাগ </a:t>
            </a:r>
            <a:r>
              <a:rPr lang="en-US" sz="77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963486" y="3174247"/>
            <a:ext cx="3855738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3727711">
            <a:off x="6113137" y="1741748"/>
            <a:ext cx="557212" cy="482006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12637" y="2649914"/>
            <a:ext cx="2959163" cy="1015663"/>
            <a:chOff x="5218062" y="3740545"/>
            <a:chExt cx="2959163" cy="1015663"/>
          </a:xfrm>
        </p:grpSpPr>
        <p:sp>
          <p:nvSpPr>
            <p:cNvPr id="25" name="TextBox 24"/>
            <p:cNvSpPr txBox="1"/>
            <p:nvPr/>
          </p:nvSpPr>
          <p:spPr>
            <a:xfrm>
              <a:off x="5218062" y="3740545"/>
              <a:ext cx="29591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2.8632 </a:t>
              </a:r>
              <a:r>
                <a:rPr lang="en-US" sz="6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</a:p>
          </p:txBody>
        </p:sp>
        <p:sp>
          <p:nvSpPr>
            <p:cNvPr id="26" name="Oval 25"/>
            <p:cNvSpPr/>
            <p:nvPr/>
          </p:nvSpPr>
          <p:spPr>
            <a:xfrm>
              <a:off x="7175113" y="3776110"/>
              <a:ext cx="150720" cy="141991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875251" y="2270845"/>
            <a:ext cx="22574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28632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976846" y="2791475"/>
            <a:ext cx="398486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599418" y="2280369"/>
            <a:ext cx="17912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64830" y="2961402"/>
            <a:ext cx="124933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67241" y="2970924"/>
            <a:ext cx="117765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87468" y="4491034"/>
            <a:ext cx="21929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28604</a:t>
            </a:r>
            <a:endParaRPr lang="en-US" sz="6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43104" y="5246121"/>
            <a:ext cx="218469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1964816" y="5459856"/>
            <a:ext cx="2176464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qual 22"/>
          <p:cNvSpPr/>
          <p:nvPr/>
        </p:nvSpPr>
        <p:spPr>
          <a:xfrm>
            <a:off x="866575" y="5233424"/>
            <a:ext cx="660330" cy="452864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440407" y="4443409"/>
            <a:ext cx="21178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8624</a:t>
            </a:r>
            <a:endParaRPr lang="en-US" sz="6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61810" y="5241357"/>
            <a:ext cx="218268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999</a:t>
            </a:r>
            <a:r>
              <a:rPr lang="bn-IN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6302370" y="5455092"/>
            <a:ext cx="1978604" cy="14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qual 28"/>
          <p:cNvSpPr/>
          <p:nvPr/>
        </p:nvSpPr>
        <p:spPr>
          <a:xfrm>
            <a:off x="4948040" y="5223759"/>
            <a:ext cx="660330" cy="462666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0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624494" y="4828310"/>
            <a:ext cx="72793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7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744205" y="6077549"/>
            <a:ext cx="1617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Ans.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1217207" y="2675957"/>
            <a:ext cx="150720" cy="1419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7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36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 animBg="1"/>
      <p:bldP spid="2" grpId="1" animBg="1"/>
      <p:bldP spid="21" grpId="0"/>
      <p:bldP spid="27" grpId="0"/>
      <p:bldP spid="29" grpId="0" animBg="1"/>
      <p:bldP spid="30" grpId="0"/>
      <p:bldP spid="3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614030" y="2722201"/>
            <a:ext cx="299388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4682835" y="2590800"/>
            <a:ext cx="415637" cy="484909"/>
            <a:chOff x="4682835" y="2590800"/>
            <a:chExt cx="415637" cy="484909"/>
          </a:xfrm>
        </p:grpSpPr>
        <p:sp>
          <p:nvSpPr>
            <p:cNvPr id="2" name="Left Bracket 1"/>
            <p:cNvSpPr/>
            <p:nvPr/>
          </p:nvSpPr>
          <p:spPr>
            <a:xfrm>
              <a:off x="4682835" y="2590800"/>
              <a:ext cx="415637" cy="484909"/>
            </a:xfrm>
            <a:prstGeom prst="leftBracket">
              <a:avLst>
                <a:gd name="adj" fmla="val 106000"/>
              </a:avLst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2" idx="1"/>
            </p:cNvCxnSpPr>
            <p:nvPr/>
          </p:nvCxnSpPr>
          <p:spPr>
            <a:xfrm flipV="1">
              <a:off x="4682835" y="2833254"/>
              <a:ext cx="415637" cy="1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5400385" y="2505075"/>
            <a:ext cx="415637" cy="484909"/>
            <a:chOff x="4682835" y="2590800"/>
            <a:chExt cx="415637" cy="484909"/>
          </a:xfrm>
        </p:grpSpPr>
        <p:sp>
          <p:nvSpPr>
            <p:cNvPr id="13" name="Left Bracket 12"/>
            <p:cNvSpPr/>
            <p:nvPr/>
          </p:nvSpPr>
          <p:spPr>
            <a:xfrm>
              <a:off x="4682835" y="2590800"/>
              <a:ext cx="415637" cy="484909"/>
            </a:xfrm>
            <a:prstGeom prst="leftBracket">
              <a:avLst>
                <a:gd name="adj" fmla="val 106000"/>
              </a:avLst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>
              <a:stCxn id="13" idx="1"/>
            </p:cNvCxnSpPr>
            <p:nvPr/>
          </p:nvCxnSpPr>
          <p:spPr>
            <a:xfrm flipV="1">
              <a:off x="4682835" y="2833254"/>
              <a:ext cx="415637" cy="1"/>
            </a:xfrm>
            <a:prstGeom prst="line">
              <a:avLst/>
            </a:prstGeom>
            <a:ln w="762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1883441" y="3589139"/>
            <a:ext cx="526042" cy="1161590"/>
            <a:chOff x="1883441" y="3589139"/>
            <a:chExt cx="526042" cy="1161590"/>
          </a:xfrm>
        </p:grpSpPr>
        <p:sp>
          <p:nvSpPr>
            <p:cNvPr id="19" name="TextBox 18"/>
            <p:cNvSpPr txBox="1"/>
            <p:nvPr/>
          </p:nvSpPr>
          <p:spPr>
            <a:xfrm>
              <a:off x="1951881" y="3589139"/>
              <a:ext cx="2730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solidFill>
                    <a:srgbClr val="FF0000"/>
                  </a:solidFill>
                </a:rPr>
                <a:t>2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1883441" y="4148386"/>
              <a:ext cx="526042" cy="20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959138" y="4104398"/>
              <a:ext cx="2730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solidFill>
                    <a:srgbClr val="FF0000"/>
                  </a:solidFill>
                </a:rPr>
                <a:t>3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758447" y="3589139"/>
            <a:ext cx="526042" cy="1161590"/>
            <a:chOff x="1883441" y="3589139"/>
            <a:chExt cx="526042" cy="1161590"/>
          </a:xfrm>
        </p:grpSpPr>
        <p:sp>
          <p:nvSpPr>
            <p:cNvPr id="29" name="TextBox 28"/>
            <p:cNvSpPr txBox="1"/>
            <p:nvPr/>
          </p:nvSpPr>
          <p:spPr>
            <a:xfrm>
              <a:off x="1951881" y="3589139"/>
              <a:ext cx="2730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solidFill>
                    <a:srgbClr val="FF0000"/>
                  </a:solidFill>
                </a:rPr>
                <a:t>1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1883441" y="4148386"/>
              <a:ext cx="526042" cy="20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1959138" y="4104398"/>
              <a:ext cx="2730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solidFill>
                    <a:srgbClr val="FF0000"/>
                  </a:solidFill>
                </a:rPr>
                <a:t>2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589817" y="1039091"/>
            <a:ext cx="1080656" cy="923330"/>
            <a:chOff x="3574471" y="3685309"/>
            <a:chExt cx="1052947" cy="923330"/>
          </a:xfrm>
        </p:grpSpPr>
        <p:sp>
          <p:nvSpPr>
            <p:cNvPr id="22" name="Oval 21"/>
            <p:cNvSpPr/>
            <p:nvPr/>
          </p:nvSpPr>
          <p:spPr>
            <a:xfrm>
              <a:off x="4322618" y="3754580"/>
              <a:ext cx="83127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574471" y="3685309"/>
              <a:ext cx="105294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4" name="Not Equal 23"/>
          <p:cNvSpPr/>
          <p:nvPr/>
        </p:nvSpPr>
        <p:spPr>
          <a:xfrm>
            <a:off x="10933212" y="2520887"/>
            <a:ext cx="696685" cy="406400"/>
          </a:xfrm>
          <a:prstGeom prst="mathNotEqual">
            <a:avLst>
              <a:gd name="adj1" fmla="val 12464"/>
              <a:gd name="adj2" fmla="val 6600000"/>
              <a:gd name="adj3" fmla="val 22816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406357" y="941032"/>
            <a:ext cx="543834" cy="1092641"/>
            <a:chOff x="1035644" y="1889584"/>
            <a:chExt cx="290800" cy="1092641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1035644" y="2501109"/>
              <a:ext cx="248047" cy="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047044" y="1889584"/>
              <a:ext cx="2730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>
                  <a:solidFill>
                    <a:srgbClr val="FF0000"/>
                  </a:solidFill>
                </a:rPr>
                <a:t>p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53394" y="2335894"/>
              <a:ext cx="2730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smtClean="0">
                  <a:solidFill>
                    <a:srgbClr val="FF0000"/>
                  </a:solidFill>
                </a:rPr>
                <a:t>q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6" name="Not Equal 35"/>
          <p:cNvSpPr/>
          <p:nvPr/>
        </p:nvSpPr>
        <p:spPr>
          <a:xfrm>
            <a:off x="11085612" y="1039091"/>
            <a:ext cx="561323" cy="405758"/>
          </a:xfrm>
          <a:prstGeom prst="mathNotEqual">
            <a:avLst>
              <a:gd name="adj1" fmla="val 12464"/>
              <a:gd name="adj2" fmla="val 6600000"/>
              <a:gd name="adj3" fmla="val 22816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6109089" y="3811468"/>
            <a:ext cx="526042" cy="1161590"/>
            <a:chOff x="-1344653" y="3602994"/>
            <a:chExt cx="526042" cy="1161590"/>
          </a:xfrm>
        </p:grpSpPr>
        <p:sp>
          <p:nvSpPr>
            <p:cNvPr id="38" name="TextBox 37"/>
            <p:cNvSpPr txBox="1"/>
            <p:nvPr/>
          </p:nvSpPr>
          <p:spPr>
            <a:xfrm>
              <a:off x="-1276213" y="3602994"/>
              <a:ext cx="2730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solidFill>
                    <a:srgbClr val="FF0000"/>
                  </a:solidFill>
                </a:rPr>
                <a:t>2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-1344653" y="4162241"/>
              <a:ext cx="526042" cy="20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-1268956" y="4118253"/>
              <a:ext cx="2730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solidFill>
                    <a:srgbClr val="FF0000"/>
                  </a:solidFill>
                </a:rPr>
                <a:t>3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989369" y="3811468"/>
            <a:ext cx="526042" cy="1161590"/>
            <a:chOff x="-1344653" y="3602994"/>
            <a:chExt cx="526042" cy="1161590"/>
          </a:xfrm>
        </p:grpSpPr>
        <p:sp>
          <p:nvSpPr>
            <p:cNvPr id="42" name="TextBox 41"/>
            <p:cNvSpPr txBox="1"/>
            <p:nvPr/>
          </p:nvSpPr>
          <p:spPr>
            <a:xfrm>
              <a:off x="-1276213" y="3602994"/>
              <a:ext cx="2730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solidFill>
                    <a:srgbClr val="FF0000"/>
                  </a:solidFill>
                </a:rPr>
                <a:t>3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-1344653" y="4162241"/>
              <a:ext cx="526042" cy="20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-1268956" y="4118253"/>
              <a:ext cx="2730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solidFill>
                    <a:srgbClr val="FF0000"/>
                  </a:solidFill>
                </a:rPr>
                <a:t>4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7842151" y="3818728"/>
            <a:ext cx="737785" cy="1161590"/>
            <a:chOff x="-569320" y="3602994"/>
            <a:chExt cx="556217" cy="1161590"/>
          </a:xfrm>
        </p:grpSpPr>
        <p:sp>
          <p:nvSpPr>
            <p:cNvPr id="46" name="TextBox 45"/>
            <p:cNvSpPr txBox="1"/>
            <p:nvPr/>
          </p:nvSpPr>
          <p:spPr>
            <a:xfrm>
              <a:off x="-569320" y="3602994"/>
              <a:ext cx="5562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solidFill>
                    <a:srgbClr val="FF0000"/>
                  </a:solidFill>
                </a:rPr>
                <a:t>-1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-550223" y="4162241"/>
              <a:ext cx="526042" cy="20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-474527" y="4118253"/>
              <a:ext cx="2730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solidFill>
                    <a:srgbClr val="FF0000"/>
                  </a:solidFill>
                </a:rPr>
                <a:t>2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338263" y="919590"/>
            <a:ext cx="1439089" cy="923330"/>
            <a:chOff x="1338263" y="1212487"/>
            <a:chExt cx="1517479" cy="923330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1830509" y="1334168"/>
              <a:ext cx="1025233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1338263" y="1212487"/>
              <a:ext cx="79533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∙</a:t>
              </a:r>
              <a:endParaRPr lang="en-US" sz="5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1490657" y="1884790"/>
            <a:ext cx="973935" cy="923330"/>
            <a:chOff x="1338264" y="1212487"/>
            <a:chExt cx="813724" cy="92333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1725064" y="1334168"/>
              <a:ext cx="426924" cy="923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1338264" y="1212487"/>
              <a:ext cx="81372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∙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NikoshBAN" panose="02000000000000000000" pitchFamily="2" charset="0"/>
                </a:rPr>
                <a:t>2</a:t>
              </a:r>
              <a:endPara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2690808" y="1951464"/>
            <a:ext cx="1033476" cy="923330"/>
            <a:chOff x="1290505" y="1212487"/>
            <a:chExt cx="863469" cy="923330"/>
          </a:xfrm>
        </p:grpSpPr>
        <p:cxnSp>
          <p:nvCxnSpPr>
            <p:cNvPr id="61" name="Straight Connector 60"/>
            <p:cNvCxnSpPr/>
            <p:nvPr/>
          </p:nvCxnSpPr>
          <p:spPr>
            <a:xfrm flipV="1">
              <a:off x="1675328" y="1332711"/>
              <a:ext cx="478646" cy="145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1290505" y="1212487"/>
              <a:ext cx="83958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∙</a:t>
              </a:r>
              <a:r>
                <a:rPr lang="bn-IN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৩</a:t>
              </a:r>
              <a:endParaRPr lang="en-US" sz="5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267200" y="3924300"/>
            <a:ext cx="959626" cy="923330"/>
            <a:chOff x="4267200" y="3924300"/>
            <a:chExt cx="959626" cy="923330"/>
          </a:xfrm>
        </p:grpSpPr>
        <p:sp>
          <p:nvSpPr>
            <p:cNvPr id="64" name="TextBox 63"/>
            <p:cNvSpPr txBox="1"/>
            <p:nvPr/>
          </p:nvSpPr>
          <p:spPr>
            <a:xfrm>
              <a:off x="4267200" y="3924300"/>
              <a:ext cx="95962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√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5" name="Straight Connector 64"/>
            <p:cNvCxnSpPr/>
            <p:nvPr/>
          </p:nvCxnSpPr>
          <p:spPr>
            <a:xfrm flipV="1">
              <a:off x="4711139" y="4012406"/>
              <a:ext cx="515687" cy="148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4004179" y="5630685"/>
            <a:ext cx="526042" cy="646331"/>
            <a:chOff x="1883441" y="4104398"/>
            <a:chExt cx="526042" cy="646331"/>
          </a:xfrm>
        </p:grpSpPr>
        <p:cxnSp>
          <p:nvCxnSpPr>
            <p:cNvPr id="55" name="Straight Connector 54"/>
            <p:cNvCxnSpPr/>
            <p:nvPr/>
          </p:nvCxnSpPr>
          <p:spPr>
            <a:xfrm>
              <a:off x="1883441" y="4148386"/>
              <a:ext cx="526042" cy="20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>
              <a:off x="1959138" y="4104398"/>
              <a:ext cx="2730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solidFill>
                    <a:srgbClr val="FF0000"/>
                  </a:solidFill>
                </a:rPr>
                <a:t>3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9190424" y="3151697"/>
            <a:ext cx="1574558" cy="923330"/>
            <a:chOff x="9190424" y="3123987"/>
            <a:chExt cx="1574558" cy="923330"/>
          </a:xfrm>
        </p:grpSpPr>
        <p:sp>
          <p:nvSpPr>
            <p:cNvPr id="58" name="Oval 57"/>
            <p:cNvSpPr/>
            <p:nvPr/>
          </p:nvSpPr>
          <p:spPr>
            <a:xfrm>
              <a:off x="9930549" y="3208627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190424" y="3123987"/>
              <a:ext cx="15745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35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10276915" y="3208638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9247622" y="4744790"/>
            <a:ext cx="1793204" cy="923330"/>
            <a:chOff x="9247622" y="4744790"/>
            <a:chExt cx="1793204" cy="923330"/>
          </a:xfrm>
        </p:grpSpPr>
        <p:sp>
          <p:nvSpPr>
            <p:cNvPr id="68" name="Oval 67"/>
            <p:cNvSpPr/>
            <p:nvPr/>
          </p:nvSpPr>
          <p:spPr>
            <a:xfrm>
              <a:off x="9968710" y="4845713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9247622" y="4744790"/>
              <a:ext cx="179320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358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10675298" y="484572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1192082" y="4264918"/>
            <a:ext cx="526042" cy="1161590"/>
            <a:chOff x="1883441" y="3589139"/>
            <a:chExt cx="526042" cy="1161590"/>
          </a:xfrm>
        </p:grpSpPr>
        <p:sp>
          <p:nvSpPr>
            <p:cNvPr id="72" name="TextBox 71"/>
            <p:cNvSpPr txBox="1"/>
            <p:nvPr/>
          </p:nvSpPr>
          <p:spPr>
            <a:xfrm>
              <a:off x="1951881" y="3589139"/>
              <a:ext cx="2730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solidFill>
                    <a:srgbClr val="FF0000"/>
                  </a:solidFill>
                </a:rPr>
                <a:t>3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73" name="Straight Connector 72"/>
            <p:cNvCxnSpPr/>
            <p:nvPr/>
          </p:nvCxnSpPr>
          <p:spPr>
            <a:xfrm>
              <a:off x="1883441" y="4148386"/>
              <a:ext cx="526042" cy="206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/>
          </p:nvSpPr>
          <p:spPr>
            <a:xfrm>
              <a:off x="1959138" y="4104398"/>
              <a:ext cx="2730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600" b="1" dirty="0" smtClean="0">
                  <a:solidFill>
                    <a:srgbClr val="FF0000"/>
                  </a:solidFill>
                </a:rPr>
                <a:t>4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6" name="Equal 5"/>
          <p:cNvSpPr/>
          <p:nvPr/>
        </p:nvSpPr>
        <p:spPr>
          <a:xfrm>
            <a:off x="6635131" y="919590"/>
            <a:ext cx="695728" cy="467752"/>
          </a:xfrm>
          <a:prstGeom prst="mathEqual">
            <a:avLst>
              <a:gd name="adj1" fmla="val 17596"/>
              <a:gd name="adj2" fmla="val 2360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82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" y="-4"/>
            <a:ext cx="121920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1, 2, 3, 4, 5......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ধনাত্মক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অখণ্ড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এদের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সেটকে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6" y="5943596"/>
            <a:ext cx="121920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…-3, -2, -1, 0, 1, 2, 3……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পূর্ণসংখ্যা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Z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6" y="1648681"/>
            <a:ext cx="121920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3, 5, 7, 11, ………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এদের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কেবলমাত্র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২টি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গুণনীয়ক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উৎপাদক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9" y="5098459"/>
            <a:ext cx="121920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-1, -2, -3, -4, -5……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ঋণাত্মক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অখণ্ড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-7" y="3297362"/>
            <a:ext cx="12192007" cy="830997"/>
            <a:chOff x="-7" y="3297362"/>
            <a:chExt cx="12192007" cy="830997"/>
          </a:xfrm>
        </p:grpSpPr>
        <p:sp>
          <p:nvSpPr>
            <p:cNvPr id="4" name="TextBox 3"/>
            <p:cNvSpPr txBox="1"/>
            <p:nvPr/>
          </p:nvSpPr>
          <p:spPr>
            <a:xfrm>
              <a:off x="-7" y="3297362"/>
              <a:ext cx="121920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1, 3, 5,</a:t>
              </a:r>
              <a:r>
                <a:rPr lang="bn-IN" sz="48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7, 9</a:t>
              </a:r>
              <a:r>
                <a:rPr lang="en-US" sz="48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..…</a:t>
              </a:r>
              <a:r>
                <a:rPr lang="en-US" sz="48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কে</a:t>
              </a:r>
              <a:r>
                <a:rPr lang="en-US" sz="48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বিজোড়</a:t>
              </a:r>
              <a:r>
                <a:rPr lang="en-US" sz="48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en-US" sz="48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en-US" sz="48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r>
                <a:rPr lang="en-US" sz="48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bn-IN" sz="4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4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x-1 ; x  N)</a:t>
              </a:r>
              <a:r>
                <a:rPr lang="bn-IN" sz="48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4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10581985" y="3603181"/>
              <a:ext cx="173101" cy="257619"/>
              <a:chOff x="4682835" y="2590800"/>
              <a:chExt cx="415637" cy="484909"/>
            </a:xfrm>
          </p:grpSpPr>
          <p:sp>
            <p:nvSpPr>
              <p:cNvPr id="10" name="Left Bracket 9"/>
              <p:cNvSpPr/>
              <p:nvPr/>
            </p:nvSpPr>
            <p:spPr>
              <a:xfrm>
                <a:off x="4682835" y="2590800"/>
                <a:ext cx="415637" cy="484909"/>
              </a:xfrm>
              <a:prstGeom prst="leftBracket">
                <a:avLst>
                  <a:gd name="adj" fmla="val 106000"/>
                </a:avLst>
              </a:prstGeom>
              <a:ln w="571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" name="Straight Connector 10"/>
              <p:cNvCxnSpPr>
                <a:stCxn id="10" idx="1"/>
              </p:cNvCxnSpPr>
              <p:nvPr/>
            </p:nvCxnSpPr>
            <p:spPr>
              <a:xfrm flipV="1">
                <a:off x="4682835" y="2833254"/>
                <a:ext cx="415637" cy="1"/>
              </a:xfrm>
              <a:prstGeom prst="line">
                <a:avLst/>
              </a:prstGeom>
              <a:ln w="571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Group 6"/>
          <p:cNvGrpSpPr/>
          <p:nvPr/>
        </p:nvGrpSpPr>
        <p:grpSpPr>
          <a:xfrm>
            <a:off x="-8" y="4197918"/>
            <a:ext cx="12192007" cy="830997"/>
            <a:chOff x="-8" y="4197918"/>
            <a:chExt cx="12192007" cy="830997"/>
          </a:xfrm>
        </p:grpSpPr>
        <p:sp>
          <p:nvSpPr>
            <p:cNvPr id="5" name="TextBox 4"/>
            <p:cNvSpPr txBox="1"/>
            <p:nvPr/>
          </p:nvSpPr>
          <p:spPr>
            <a:xfrm>
              <a:off x="-8" y="4197918"/>
              <a:ext cx="121920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2, 4, 6,</a:t>
              </a:r>
              <a:r>
                <a:rPr lang="bn-IN" sz="4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4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r>
                <a:rPr lang="bn-IN" sz="4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4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10……</a:t>
              </a:r>
              <a:r>
                <a:rPr lang="en-US" sz="48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কে</a:t>
              </a:r>
              <a:r>
                <a:rPr lang="en-US" sz="4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জোড়</a:t>
              </a:r>
              <a:r>
                <a:rPr lang="en-US" sz="4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en-US" sz="4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en-US" sz="4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  <a:r>
                <a:rPr lang="en-US" sz="4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bn-IN" sz="4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4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    ; x  N)</a:t>
              </a:r>
              <a:r>
                <a:rPr lang="en-US" sz="4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Left Bracket 12"/>
            <p:cNvSpPr/>
            <p:nvPr/>
          </p:nvSpPr>
          <p:spPr>
            <a:xfrm>
              <a:off x="10734385" y="4495811"/>
              <a:ext cx="173101" cy="257619"/>
            </a:xfrm>
            <a:prstGeom prst="leftBracket">
              <a:avLst>
                <a:gd name="adj" fmla="val 106000"/>
              </a:avLst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>
              <a:stCxn id="13" idx="1"/>
            </p:cNvCxnSpPr>
            <p:nvPr/>
          </p:nvCxnSpPr>
          <p:spPr>
            <a:xfrm flipV="1">
              <a:off x="10734385" y="4624620"/>
              <a:ext cx="173101" cy="1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40711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3" grpId="0"/>
      <p:bldP spid="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" y="-4"/>
            <a:ext cx="121920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গসাগু ১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হলে তাদেরকে পরষ্পরের </a:t>
            </a:r>
            <a:r>
              <a:rPr lang="bn-IN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সহমৌলিক সংখ্যা 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বলে। যেমন- 5</a:t>
            </a:r>
            <a:r>
              <a:rPr lang="bn-IN" sz="5400" b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6 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একে অপরের সহমৌলিক।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-6" y="1786170"/>
            <a:ext cx="12192006" cy="2071935"/>
            <a:chOff x="-6" y="1495884"/>
            <a:chExt cx="12192006" cy="2071935"/>
          </a:xfrm>
        </p:grpSpPr>
        <p:sp>
          <p:nvSpPr>
            <p:cNvPr id="3" name="TextBox 2"/>
            <p:cNvSpPr txBox="1"/>
            <p:nvPr/>
          </p:nvSpPr>
          <p:spPr>
            <a:xfrm>
              <a:off x="-6" y="1648681"/>
              <a:ext cx="1219200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আকারের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সংখ্যাকে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ভগ্নাংশ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r>
                <a:rPr lang="bn-IN" sz="54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যেখানে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p, q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সহমৌলিক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এবং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    1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ও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5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    0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,যেমন</a:t>
              </a:r>
              <a:r>
                <a:rPr lang="bn-IN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     ,    ,     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210907" y="1495884"/>
              <a:ext cx="543834" cy="1092641"/>
              <a:chOff x="1035644" y="1889584"/>
              <a:chExt cx="290800" cy="1092641"/>
            </a:xfrm>
          </p:grpSpPr>
          <p:cxnSp>
            <p:nvCxnSpPr>
              <p:cNvPr id="11" name="Straight Connector 10"/>
              <p:cNvCxnSpPr/>
              <p:nvPr/>
            </p:nvCxnSpPr>
            <p:spPr>
              <a:xfrm>
                <a:off x="1035644" y="2501109"/>
                <a:ext cx="248047" cy="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1047044" y="1889584"/>
                <a:ext cx="2730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 smtClean="0">
                    <a:solidFill>
                      <a:srgbClr val="FF0000"/>
                    </a:solidFill>
                  </a:rPr>
                  <a:t>p</a:t>
                </a:r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053394" y="2335894"/>
                <a:ext cx="2730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 smtClean="0">
                    <a:solidFill>
                      <a:srgbClr val="FF0000"/>
                    </a:solidFill>
                  </a:rPr>
                  <a:t>q</a:t>
                </a:r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7" name="Not Equal 6"/>
            <p:cNvSpPr/>
            <p:nvPr/>
          </p:nvSpPr>
          <p:spPr>
            <a:xfrm>
              <a:off x="3991424" y="2728688"/>
              <a:ext cx="696685" cy="406400"/>
            </a:xfrm>
            <a:prstGeom prst="mathNotEqual">
              <a:avLst>
                <a:gd name="adj1" fmla="val 12464"/>
                <a:gd name="adj2" fmla="val 6600000"/>
                <a:gd name="adj3" fmla="val 22816"/>
              </a:avLst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Not Equal 13"/>
            <p:cNvSpPr/>
            <p:nvPr/>
          </p:nvSpPr>
          <p:spPr>
            <a:xfrm>
              <a:off x="6444339" y="2729379"/>
              <a:ext cx="696685" cy="406400"/>
            </a:xfrm>
            <a:prstGeom prst="mathNotEqual">
              <a:avLst>
                <a:gd name="adj1" fmla="val 12464"/>
                <a:gd name="adj2" fmla="val 6600000"/>
                <a:gd name="adj3" fmla="val 22816"/>
              </a:avLst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9198640" y="2398969"/>
              <a:ext cx="526042" cy="1161590"/>
              <a:chOff x="1883441" y="3589139"/>
              <a:chExt cx="526042" cy="1161590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1951881" y="3589139"/>
                <a:ext cx="2730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3600" b="1" dirty="0" smtClean="0">
                    <a:solidFill>
                      <a:srgbClr val="FF0000"/>
                    </a:solidFill>
                  </a:rPr>
                  <a:t>2</a:t>
                </a:r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1883441" y="4148386"/>
                <a:ext cx="526042" cy="206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/>
              <p:cNvSpPr txBox="1"/>
              <p:nvPr/>
            </p:nvSpPr>
            <p:spPr>
              <a:xfrm>
                <a:off x="1959138" y="4104398"/>
                <a:ext cx="2730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3600" b="1" dirty="0" smtClean="0">
                    <a:solidFill>
                      <a:srgbClr val="FF0000"/>
                    </a:solidFill>
                  </a:rPr>
                  <a:t>3</a:t>
                </a:r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10078920" y="2398969"/>
              <a:ext cx="526042" cy="1161590"/>
              <a:chOff x="1883441" y="3589139"/>
              <a:chExt cx="526042" cy="1161590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1951881" y="3589139"/>
                <a:ext cx="2730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3600" b="1" dirty="0" smtClean="0">
                    <a:solidFill>
                      <a:srgbClr val="FF0000"/>
                    </a:solidFill>
                  </a:rPr>
                  <a:t>3</a:t>
                </a:r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>
                <a:off x="1883441" y="4148386"/>
                <a:ext cx="526042" cy="206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/>
              <p:cNvSpPr txBox="1"/>
              <p:nvPr/>
            </p:nvSpPr>
            <p:spPr>
              <a:xfrm>
                <a:off x="1959138" y="4104398"/>
                <a:ext cx="2730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3600" b="1" dirty="0" smtClean="0">
                    <a:solidFill>
                      <a:srgbClr val="FF0000"/>
                    </a:solidFill>
                  </a:rPr>
                  <a:t>4</a:t>
                </a:r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10931703" y="2406229"/>
              <a:ext cx="737785" cy="1161590"/>
              <a:chOff x="1864345" y="3589139"/>
              <a:chExt cx="556217" cy="1161590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1864345" y="3589139"/>
                <a:ext cx="55621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3600" b="1" dirty="0" smtClean="0">
                    <a:solidFill>
                      <a:srgbClr val="FF0000"/>
                    </a:solidFill>
                  </a:rPr>
                  <a:t>-1</a:t>
                </a:r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5" name="Straight Connector 24"/>
              <p:cNvCxnSpPr/>
              <p:nvPr/>
            </p:nvCxnSpPr>
            <p:spPr>
              <a:xfrm>
                <a:off x="1883441" y="4148386"/>
                <a:ext cx="526042" cy="206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TextBox 25"/>
              <p:cNvSpPr txBox="1"/>
              <p:nvPr/>
            </p:nvSpPr>
            <p:spPr>
              <a:xfrm>
                <a:off x="1959138" y="4104398"/>
                <a:ext cx="2730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3600" b="1" dirty="0" smtClean="0">
                    <a:solidFill>
                      <a:srgbClr val="FF0000"/>
                    </a:solidFill>
                  </a:rPr>
                  <a:t>2</a:t>
                </a:r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40" name="Group 39"/>
          <p:cNvGrpSpPr/>
          <p:nvPr/>
        </p:nvGrpSpPr>
        <p:grpSpPr>
          <a:xfrm>
            <a:off x="7252" y="3738338"/>
            <a:ext cx="12192006" cy="2870220"/>
            <a:chOff x="7252" y="3215825"/>
            <a:chExt cx="12192006" cy="2870220"/>
          </a:xfrm>
        </p:grpSpPr>
        <p:sp>
          <p:nvSpPr>
            <p:cNvPr id="27" name="TextBox 26"/>
            <p:cNvSpPr txBox="1"/>
            <p:nvPr/>
          </p:nvSpPr>
          <p:spPr>
            <a:xfrm>
              <a:off x="7252" y="3397654"/>
              <a:ext cx="12192006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আকারের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সংখ্যাকে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ভগ্নাংশ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r>
                <a:rPr lang="bn-IN" sz="54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খানে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r>
                <a:rPr lang="en-US" sz="5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bn-IN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কে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লব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54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কে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হর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˃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হলে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অপ্রকৃত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ভগ্নাংশ</a:t>
              </a:r>
              <a:r>
                <a:rPr lang="bn-IN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   ) 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˂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হলে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প্রকৃত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ভগ্নাংশ</a:t>
              </a:r>
              <a:r>
                <a:rPr lang="bn-IN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(   ) 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  <a:endPara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203653" y="3215825"/>
              <a:ext cx="543834" cy="1092641"/>
              <a:chOff x="1035644" y="1889584"/>
              <a:chExt cx="290800" cy="1092641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>
                <a:off x="1035644" y="2501109"/>
                <a:ext cx="248047" cy="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TextBox 29"/>
              <p:cNvSpPr txBox="1"/>
              <p:nvPr/>
            </p:nvSpPr>
            <p:spPr>
              <a:xfrm>
                <a:off x="1047044" y="1889584"/>
                <a:ext cx="2730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 smtClean="0">
                    <a:solidFill>
                      <a:srgbClr val="00B050"/>
                    </a:solidFill>
                  </a:rPr>
                  <a:t>p</a:t>
                </a:r>
                <a:endParaRPr lang="en-US" sz="3600" b="1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053394" y="2335894"/>
                <a:ext cx="2730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 smtClean="0">
                    <a:solidFill>
                      <a:srgbClr val="00B050"/>
                    </a:solidFill>
                  </a:rPr>
                  <a:t>q</a:t>
                </a:r>
                <a:endParaRPr lang="en-US" sz="3600" b="1" dirty="0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10091265" y="4104398"/>
              <a:ext cx="526042" cy="1161590"/>
              <a:chOff x="1883441" y="3589139"/>
              <a:chExt cx="526042" cy="1161590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1951881" y="3589139"/>
                <a:ext cx="2730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3600" b="1" dirty="0" smtClean="0">
                    <a:solidFill>
                      <a:srgbClr val="FF0000"/>
                    </a:solidFill>
                  </a:rPr>
                  <a:t>4</a:t>
                </a:r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34" name="Straight Connector 33"/>
              <p:cNvCxnSpPr/>
              <p:nvPr/>
            </p:nvCxnSpPr>
            <p:spPr>
              <a:xfrm>
                <a:off x="1883441" y="4148386"/>
                <a:ext cx="526042" cy="206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/>
              <p:nvPr/>
            </p:nvSpPr>
            <p:spPr>
              <a:xfrm>
                <a:off x="1959138" y="4104398"/>
                <a:ext cx="2730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3600" b="1" dirty="0" smtClean="0">
                    <a:solidFill>
                      <a:srgbClr val="FF0000"/>
                    </a:solidFill>
                  </a:rPr>
                  <a:t>3</a:t>
                </a:r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5541032" y="4924455"/>
              <a:ext cx="526042" cy="1161590"/>
              <a:chOff x="1883441" y="3589139"/>
              <a:chExt cx="526042" cy="1161590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1951881" y="3589139"/>
                <a:ext cx="2730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3600" b="1" dirty="0" smtClean="0">
                    <a:solidFill>
                      <a:srgbClr val="FF0000"/>
                    </a:solidFill>
                  </a:rPr>
                  <a:t>5</a:t>
                </a:r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38" name="Straight Connector 37"/>
              <p:cNvCxnSpPr/>
              <p:nvPr/>
            </p:nvCxnSpPr>
            <p:spPr>
              <a:xfrm>
                <a:off x="1883441" y="4148386"/>
                <a:ext cx="526042" cy="206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38"/>
              <p:cNvSpPr txBox="1"/>
              <p:nvPr/>
            </p:nvSpPr>
            <p:spPr>
              <a:xfrm>
                <a:off x="1959138" y="4104398"/>
                <a:ext cx="2730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3600" b="1" dirty="0" smtClean="0">
                    <a:solidFill>
                      <a:srgbClr val="FF0000"/>
                    </a:solidFill>
                  </a:rPr>
                  <a:t>9</a:t>
                </a:r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240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-4" y="-144234"/>
            <a:ext cx="12192006" cy="2085790"/>
            <a:chOff x="83126" y="109766"/>
            <a:chExt cx="12192006" cy="2085790"/>
          </a:xfrm>
        </p:grpSpPr>
        <p:sp>
          <p:nvSpPr>
            <p:cNvPr id="22" name="Not Equal 21"/>
            <p:cNvSpPr/>
            <p:nvPr/>
          </p:nvSpPr>
          <p:spPr>
            <a:xfrm>
              <a:off x="10905507" y="539691"/>
              <a:ext cx="696685" cy="406400"/>
            </a:xfrm>
            <a:prstGeom prst="mathNotEqual">
              <a:avLst>
                <a:gd name="adj1" fmla="val 12464"/>
                <a:gd name="adj2" fmla="val 6600000"/>
                <a:gd name="adj3" fmla="val 22816"/>
              </a:avLst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83126" y="109766"/>
              <a:ext cx="12192006" cy="2085790"/>
              <a:chOff x="83126" y="109767"/>
              <a:chExt cx="12192006" cy="2085790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83126" y="109767"/>
                <a:ext cx="12192006" cy="2085790"/>
                <a:chOff x="-27712" y="1495884"/>
                <a:chExt cx="12192006" cy="2085790"/>
              </a:xfrm>
            </p:grpSpPr>
            <p:sp>
              <p:nvSpPr>
                <p:cNvPr id="3" name="TextBox 2"/>
                <p:cNvSpPr txBox="1"/>
                <p:nvPr/>
              </p:nvSpPr>
              <p:spPr>
                <a:xfrm>
                  <a:off x="-27712" y="1648683"/>
                  <a:ext cx="12192006" cy="17543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4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   </a:t>
                  </a:r>
                  <a:r>
                    <a:rPr lang="en-US" sz="4800" b="1" dirty="0" err="1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আকারের</a:t>
                  </a:r>
                  <a:r>
                    <a:rPr lang="en-US" sz="54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en-US" sz="5400" b="1" dirty="0" err="1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সংখ্যাকে</a:t>
                  </a:r>
                  <a:r>
                    <a:rPr lang="en-US" sz="54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en-US" sz="5400" b="1" dirty="0" err="1" smtClean="0">
                      <a:solidFill>
                        <a:srgbClr val="00206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মূলদ</a:t>
                  </a:r>
                  <a:r>
                    <a:rPr lang="en-US" sz="5400" b="1" dirty="0" smtClean="0">
                      <a:solidFill>
                        <a:srgbClr val="00206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en-US" sz="5400" b="1" dirty="0" err="1" smtClean="0">
                      <a:solidFill>
                        <a:srgbClr val="00206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সংখ্যা</a:t>
                  </a:r>
                  <a:r>
                    <a:rPr lang="en-US" sz="5400" b="1" dirty="0" smtClean="0">
                      <a:solidFill>
                        <a:srgbClr val="00206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/</a:t>
                  </a:r>
                  <a:r>
                    <a:rPr lang="en-US" sz="4400" b="1" dirty="0" err="1" smtClean="0">
                      <a:solidFill>
                        <a:srgbClr val="00206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Q</a:t>
                  </a:r>
                  <a:r>
                    <a:rPr lang="en-US" sz="5400" b="1" dirty="0" err="1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বলে</a:t>
                  </a:r>
                  <a:r>
                    <a:rPr lang="en-US" sz="5400" b="1" dirty="0" err="1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,</a:t>
                  </a:r>
                  <a:r>
                    <a:rPr lang="en-US" sz="5400" b="1" dirty="0" err="1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যেখানে</a:t>
                  </a:r>
                  <a:r>
                    <a:rPr lang="en-US" sz="54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en-US" sz="54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</a:t>
                  </a:r>
                  <a:r>
                    <a:rPr lang="bn-IN" sz="54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54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0</a:t>
                  </a:r>
                  <a:r>
                    <a:rPr lang="bn-IN" sz="54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en-US" sz="54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bn-IN" sz="54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এবং</a:t>
                  </a:r>
                  <a:r>
                    <a:rPr lang="bn-IN" sz="5400" b="1" dirty="0" smtClean="0">
                      <a:solidFill>
                        <a:srgbClr val="00206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en-US" sz="54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</a:t>
                  </a:r>
                  <a:r>
                    <a:rPr lang="bn-IN" sz="54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en-US" sz="54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</a:t>
                  </a:r>
                  <a:r>
                    <a:rPr lang="bn-IN" sz="54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5400" b="1" dirty="0" err="1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পূর্ণসংখ্যা</a:t>
                  </a:r>
                  <a:r>
                    <a:rPr lang="bn-IN" sz="54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।</a:t>
                  </a:r>
                  <a:r>
                    <a:rPr lang="en-US" sz="5400" b="1" dirty="0" err="1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যেমন</a:t>
                  </a:r>
                  <a:r>
                    <a:rPr lang="bn-IN" sz="54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-   </a:t>
                  </a:r>
                  <a:r>
                    <a:rPr lang="en-US" sz="54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 </a:t>
                  </a:r>
                  <a:r>
                    <a:rPr lang="bn-IN" sz="54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,    ,    </a:t>
                  </a:r>
                  <a:r>
                    <a:rPr lang="en-US" sz="54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bn-IN" sz="54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,</a:t>
                  </a:r>
                  <a:r>
                    <a:rPr lang="en-US" sz="54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bn-IN" sz="5400" b="1" dirty="0" smtClean="0">
                      <a:solidFill>
                        <a:srgbClr val="FF000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  , </a:t>
                  </a:r>
                  <a:r>
                    <a:rPr lang="en-US" sz="54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5.3</a:t>
                  </a:r>
                  <a:r>
                    <a:rPr lang="en-US" sz="54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</a:t>
                  </a:r>
                  <a:endParaRPr lang="en-US" sz="54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4" name="Group 3"/>
                <p:cNvGrpSpPr/>
                <p:nvPr/>
              </p:nvGrpSpPr>
              <p:grpSpPr>
                <a:xfrm>
                  <a:off x="210907" y="1495884"/>
                  <a:ext cx="543834" cy="1092641"/>
                  <a:chOff x="1035644" y="1889584"/>
                  <a:chExt cx="290800" cy="1092641"/>
                </a:xfrm>
              </p:grpSpPr>
              <p:cxnSp>
                <p:nvCxnSpPr>
                  <p:cNvPr id="19" name="Straight Connector 18"/>
                  <p:cNvCxnSpPr/>
                  <p:nvPr/>
                </p:nvCxnSpPr>
                <p:spPr>
                  <a:xfrm>
                    <a:off x="1035644" y="2501109"/>
                    <a:ext cx="248047" cy="4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0" name="TextBox 19"/>
                  <p:cNvSpPr txBox="1"/>
                  <p:nvPr/>
                </p:nvSpPr>
                <p:spPr>
                  <a:xfrm>
                    <a:off x="1047044" y="1889584"/>
                    <a:ext cx="273050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600" b="1" dirty="0" smtClean="0">
                        <a:solidFill>
                          <a:srgbClr val="FF0000"/>
                        </a:solidFill>
                      </a:rPr>
                      <a:t>p</a:t>
                    </a:r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1" name="TextBox 20"/>
                  <p:cNvSpPr txBox="1"/>
                  <p:nvPr/>
                </p:nvSpPr>
                <p:spPr>
                  <a:xfrm>
                    <a:off x="1053394" y="2335894"/>
                    <a:ext cx="273050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600" b="1" dirty="0" smtClean="0">
                        <a:solidFill>
                          <a:srgbClr val="FF0000"/>
                        </a:solidFill>
                      </a:rPr>
                      <a:t>q</a:t>
                    </a:r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  <p:grpSp>
              <p:nvGrpSpPr>
                <p:cNvPr id="7" name="Group 6"/>
                <p:cNvGrpSpPr/>
                <p:nvPr/>
              </p:nvGrpSpPr>
              <p:grpSpPr>
                <a:xfrm>
                  <a:off x="5970546" y="2412824"/>
                  <a:ext cx="526042" cy="1161590"/>
                  <a:chOff x="-1344653" y="3602994"/>
                  <a:chExt cx="526042" cy="1161590"/>
                </a:xfrm>
              </p:grpSpPr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-1276213" y="3602994"/>
                    <a:ext cx="273050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bn-IN" sz="3600" b="1" dirty="0" smtClean="0">
                        <a:solidFill>
                          <a:srgbClr val="FF0000"/>
                        </a:solidFill>
                      </a:rPr>
                      <a:t>2</a:t>
                    </a:r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cxnSp>
                <p:nvCxnSpPr>
                  <p:cNvPr id="17" name="Straight Connector 16"/>
                  <p:cNvCxnSpPr/>
                  <p:nvPr/>
                </p:nvCxnSpPr>
                <p:spPr>
                  <a:xfrm>
                    <a:off x="-1344653" y="4162241"/>
                    <a:ext cx="526042" cy="206"/>
                  </a:xfrm>
                  <a:prstGeom prst="line">
                    <a:avLst/>
                  </a:prstGeom>
                  <a:ln w="762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-1268956" y="4118253"/>
                    <a:ext cx="273050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bn-IN" sz="3600" b="1" dirty="0" smtClean="0">
                        <a:solidFill>
                          <a:srgbClr val="FF0000"/>
                        </a:solidFill>
                      </a:rPr>
                      <a:t>3</a:t>
                    </a:r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  <p:grpSp>
              <p:nvGrpSpPr>
                <p:cNvPr id="8" name="Group 7"/>
                <p:cNvGrpSpPr/>
                <p:nvPr/>
              </p:nvGrpSpPr>
              <p:grpSpPr>
                <a:xfrm>
                  <a:off x="6850826" y="2412824"/>
                  <a:ext cx="526042" cy="1161590"/>
                  <a:chOff x="-1344653" y="3602994"/>
                  <a:chExt cx="526042" cy="1161590"/>
                </a:xfrm>
              </p:grpSpPr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-1276213" y="3602994"/>
                    <a:ext cx="273050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bn-IN" sz="3600" b="1" dirty="0" smtClean="0">
                        <a:solidFill>
                          <a:srgbClr val="FF0000"/>
                        </a:solidFill>
                      </a:rPr>
                      <a:t>3</a:t>
                    </a:r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cxnSp>
                <p:nvCxnSpPr>
                  <p:cNvPr id="14" name="Straight Connector 13"/>
                  <p:cNvCxnSpPr/>
                  <p:nvPr/>
                </p:nvCxnSpPr>
                <p:spPr>
                  <a:xfrm>
                    <a:off x="-1344653" y="4162241"/>
                    <a:ext cx="526042" cy="206"/>
                  </a:xfrm>
                  <a:prstGeom prst="line">
                    <a:avLst/>
                  </a:prstGeom>
                  <a:ln w="762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-1268956" y="4118253"/>
                    <a:ext cx="273050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bn-IN" sz="3600" b="1" dirty="0" smtClean="0">
                        <a:solidFill>
                          <a:srgbClr val="FF0000"/>
                        </a:solidFill>
                      </a:rPr>
                      <a:t>4</a:t>
                    </a:r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  <p:grpSp>
              <p:nvGrpSpPr>
                <p:cNvPr id="9" name="Group 8"/>
                <p:cNvGrpSpPr/>
                <p:nvPr/>
              </p:nvGrpSpPr>
              <p:grpSpPr>
                <a:xfrm>
                  <a:off x="7703608" y="2420084"/>
                  <a:ext cx="737785" cy="1161590"/>
                  <a:chOff x="-569320" y="3602994"/>
                  <a:chExt cx="556217" cy="1161590"/>
                </a:xfrm>
              </p:grpSpPr>
              <p:sp>
                <p:nvSpPr>
                  <p:cNvPr id="10" name="TextBox 9"/>
                  <p:cNvSpPr txBox="1"/>
                  <p:nvPr/>
                </p:nvSpPr>
                <p:spPr>
                  <a:xfrm>
                    <a:off x="-569320" y="3602994"/>
                    <a:ext cx="556217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bn-IN" sz="3600" b="1" dirty="0" smtClean="0">
                        <a:solidFill>
                          <a:srgbClr val="FF0000"/>
                        </a:solidFill>
                      </a:rPr>
                      <a:t>-1</a:t>
                    </a:r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cxnSp>
                <p:nvCxnSpPr>
                  <p:cNvPr id="11" name="Straight Connector 10"/>
                  <p:cNvCxnSpPr/>
                  <p:nvPr/>
                </p:nvCxnSpPr>
                <p:spPr>
                  <a:xfrm>
                    <a:off x="-550223" y="4162241"/>
                    <a:ext cx="526042" cy="206"/>
                  </a:xfrm>
                  <a:prstGeom prst="line">
                    <a:avLst/>
                  </a:prstGeom>
                  <a:ln w="762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" name="TextBox 11"/>
                  <p:cNvSpPr txBox="1"/>
                  <p:nvPr/>
                </p:nvSpPr>
                <p:spPr>
                  <a:xfrm>
                    <a:off x="-474527" y="4118253"/>
                    <a:ext cx="273050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bn-IN" sz="3600" b="1" dirty="0" smtClean="0">
                        <a:solidFill>
                          <a:srgbClr val="FF0000"/>
                        </a:solidFill>
                      </a:rPr>
                      <a:t>2</a:t>
                    </a:r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grpSp>
            <p:nvGrpSpPr>
              <p:cNvPr id="23" name="Group 22"/>
              <p:cNvGrpSpPr/>
              <p:nvPr/>
            </p:nvGrpSpPr>
            <p:grpSpPr>
              <a:xfrm>
                <a:off x="8785172" y="1026049"/>
                <a:ext cx="526042" cy="1161590"/>
                <a:chOff x="1883441" y="3589139"/>
                <a:chExt cx="526042" cy="1161590"/>
              </a:xfrm>
            </p:grpSpPr>
            <p:sp>
              <p:nvSpPr>
                <p:cNvPr id="24" name="TextBox 23"/>
                <p:cNvSpPr txBox="1"/>
                <p:nvPr/>
              </p:nvSpPr>
              <p:spPr>
                <a:xfrm>
                  <a:off x="1951881" y="3589139"/>
                  <a:ext cx="27305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bn-IN" sz="3600" b="1" dirty="0" smtClean="0">
                      <a:solidFill>
                        <a:srgbClr val="FF0000"/>
                      </a:solidFill>
                    </a:rPr>
                    <a:t>5</a:t>
                  </a:r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25" name="Straight Connector 24"/>
                <p:cNvCxnSpPr/>
                <p:nvPr/>
              </p:nvCxnSpPr>
              <p:spPr>
                <a:xfrm>
                  <a:off x="1883441" y="4148386"/>
                  <a:ext cx="526042" cy="206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TextBox 25"/>
                <p:cNvSpPr txBox="1"/>
                <p:nvPr/>
              </p:nvSpPr>
              <p:spPr>
                <a:xfrm>
                  <a:off x="1959138" y="4104398"/>
                  <a:ext cx="27305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bn-IN" sz="3600" b="1" dirty="0" smtClean="0">
                      <a:solidFill>
                        <a:srgbClr val="FF0000"/>
                      </a:solidFill>
                    </a:rPr>
                    <a:t>1</a:t>
                  </a:r>
                  <a:r>
                    <a:rPr lang="en-US" sz="3600" b="1" dirty="0" smtClean="0">
                      <a:solidFill>
                        <a:srgbClr val="FF0000"/>
                      </a:solidFill>
                    </a:rPr>
                    <a:t> </a:t>
                  </a:r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>
              <a:xfrm>
                <a:off x="10737278" y="1039091"/>
                <a:ext cx="1052947" cy="923330"/>
                <a:chOff x="3616036" y="3685309"/>
                <a:chExt cx="1052947" cy="923330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4322618" y="3754580"/>
                  <a:ext cx="83127" cy="9698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3616036" y="3685309"/>
                  <a:ext cx="1052947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4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1.6</a:t>
                  </a:r>
                </a:p>
              </p:txBody>
            </p:sp>
          </p:grpSp>
        </p:grpSp>
      </p:grpSp>
      <p:grpSp>
        <p:nvGrpSpPr>
          <p:cNvPr id="5" name="Group 4"/>
          <p:cNvGrpSpPr/>
          <p:nvPr/>
        </p:nvGrpSpPr>
        <p:grpSpPr>
          <a:xfrm>
            <a:off x="-9258" y="1558714"/>
            <a:ext cx="12201258" cy="3934720"/>
            <a:chOff x="-9258" y="1655699"/>
            <a:chExt cx="12201258" cy="3934720"/>
          </a:xfrm>
        </p:grpSpPr>
        <p:grpSp>
          <p:nvGrpSpPr>
            <p:cNvPr id="85" name="Group 84"/>
            <p:cNvGrpSpPr/>
            <p:nvPr/>
          </p:nvGrpSpPr>
          <p:grpSpPr>
            <a:xfrm>
              <a:off x="0" y="1655699"/>
              <a:ext cx="12192000" cy="3556739"/>
              <a:chOff x="0" y="2811399"/>
              <a:chExt cx="12192000" cy="3556739"/>
            </a:xfrm>
          </p:grpSpPr>
          <p:grpSp>
            <p:nvGrpSpPr>
              <p:cNvPr id="83" name="Group 82"/>
              <p:cNvGrpSpPr/>
              <p:nvPr/>
            </p:nvGrpSpPr>
            <p:grpSpPr>
              <a:xfrm>
                <a:off x="0" y="2811399"/>
                <a:ext cx="12192000" cy="3556739"/>
                <a:chOff x="0" y="1896999"/>
                <a:chExt cx="12192000" cy="3556739"/>
              </a:xfrm>
            </p:grpSpPr>
            <p:sp>
              <p:nvSpPr>
                <p:cNvPr id="63" name="TextBox 62"/>
                <p:cNvSpPr txBox="1"/>
                <p:nvPr/>
              </p:nvSpPr>
              <p:spPr>
                <a:xfrm>
                  <a:off x="0" y="2037418"/>
                  <a:ext cx="12192000" cy="34163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400" b="1" dirty="0" err="1" smtClean="0">
                      <a:solidFill>
                        <a:srgbClr val="00B05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যে</a:t>
                  </a:r>
                  <a:r>
                    <a:rPr lang="en-US" sz="5400" b="1" dirty="0" smtClean="0">
                      <a:solidFill>
                        <a:srgbClr val="00B05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en-US" sz="5400" b="1" dirty="0" err="1" smtClean="0">
                      <a:solidFill>
                        <a:srgbClr val="00B05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সংখ্যাকে</a:t>
                  </a:r>
                  <a:r>
                    <a:rPr lang="en-US" sz="5400" b="1" dirty="0" smtClean="0">
                      <a:solidFill>
                        <a:srgbClr val="00B05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bn-IN" sz="5400" b="1" dirty="0" smtClean="0">
                      <a:solidFill>
                        <a:srgbClr val="00B05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 </a:t>
                  </a:r>
                  <a:r>
                    <a:rPr lang="en-US" sz="5400" b="1" dirty="0" err="1" smtClean="0">
                      <a:solidFill>
                        <a:srgbClr val="00B05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আকারে</a:t>
                  </a:r>
                  <a:r>
                    <a:rPr lang="bn-IN" sz="5400" b="1" dirty="0" smtClean="0">
                      <a:solidFill>
                        <a:srgbClr val="00B05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প্রকাশ করা যায় না যেখানে </a:t>
                  </a:r>
                  <a:r>
                    <a:rPr lang="en-US" sz="5400" b="1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</a:t>
                  </a:r>
                  <a:r>
                    <a:rPr lang="bn-IN" sz="5400" b="1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5400" b="1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</a:t>
                  </a:r>
                  <a:r>
                    <a:rPr lang="en-US" sz="54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r>
                    <a:rPr lang="bn-IN" sz="54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en-US" sz="54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bn-IN" sz="5400" b="1" dirty="0">
                      <a:solidFill>
                        <a:srgbClr val="00B05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এবং </a:t>
                  </a:r>
                  <a:r>
                    <a:rPr lang="en-US" sz="5400" b="1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</a:t>
                  </a:r>
                  <a:r>
                    <a:rPr lang="bn-IN" sz="5400" b="1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</a:t>
                  </a:r>
                  <a:r>
                    <a:rPr lang="en-US" sz="5400" b="1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q</a:t>
                  </a:r>
                  <a:r>
                    <a:rPr lang="bn-IN" sz="5400" b="1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5400" b="1" dirty="0" err="1">
                      <a:solidFill>
                        <a:srgbClr val="00206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পূর্ণসংখ্যা</a:t>
                  </a:r>
                  <a:r>
                    <a:rPr lang="bn-IN" sz="5400" b="1" dirty="0" smtClean="0">
                      <a:solidFill>
                        <a:srgbClr val="00B05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, তাকে </a:t>
                  </a:r>
                  <a:r>
                    <a:rPr lang="bn-IN" sz="5400" b="1" dirty="0" smtClean="0">
                      <a:solidFill>
                        <a:srgbClr val="00206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অমূলদ সংখ্যা </a:t>
                  </a:r>
                  <a:r>
                    <a:rPr lang="bn-IN" sz="5400" b="1" dirty="0" smtClean="0">
                      <a:solidFill>
                        <a:srgbClr val="00B05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বলে। পূর্ণবর্গ নয় এমন সংখ্যার বর্গমূল </a:t>
                  </a:r>
                  <a:r>
                    <a:rPr lang="bn-IN" sz="5400" b="1" dirty="0">
                      <a:solidFill>
                        <a:srgbClr val="00206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অমূলদ</a:t>
                  </a:r>
                  <a:r>
                    <a:rPr lang="bn-IN" sz="5400" b="1" dirty="0" smtClean="0">
                      <a:solidFill>
                        <a:srgbClr val="00B05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bn-IN" sz="5400" b="1" dirty="0" smtClean="0">
                      <a:solidFill>
                        <a:srgbClr val="00206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সংখ্যা</a:t>
                  </a:r>
                  <a:r>
                    <a:rPr lang="bn-IN" sz="5400" b="1" dirty="0" smtClean="0">
                      <a:solidFill>
                        <a:srgbClr val="00B05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।যেমন-    ,    ,</a:t>
                  </a:r>
                  <a:r>
                    <a:rPr lang="en-US" sz="5400" b="1" dirty="0" smtClean="0">
                      <a:solidFill>
                        <a:srgbClr val="00B050"/>
                      </a:solidFill>
                      <a:latin typeface="NikoshBAN" panose="02000000000000000000" pitchFamily="2" charset="0"/>
                      <a:cs typeface="NikoshBAN" panose="02000000000000000000" pitchFamily="2" charset="0"/>
                    </a:rPr>
                    <a:t>     </a:t>
                  </a:r>
                </a:p>
                <a:p>
                  <a:r>
                    <a:rPr lang="en-US" sz="5400" dirty="0" smtClean="0">
                      <a:solidFill>
                        <a:srgbClr val="00B050"/>
                      </a:solidFill>
                    </a:rPr>
                    <a:t>      </a:t>
                  </a:r>
                  <a:r>
                    <a:rPr lang="en-US" sz="5400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,          , </a:t>
                  </a:r>
                  <a:endParaRPr lang="en-US" sz="5400" dirty="0">
                    <a:solidFill>
                      <a:srgbClr val="00B050"/>
                    </a:solidFill>
                  </a:endParaRPr>
                </a:p>
              </p:txBody>
            </p:sp>
            <p:grpSp>
              <p:nvGrpSpPr>
                <p:cNvPr id="64" name="Group 63"/>
                <p:cNvGrpSpPr/>
                <p:nvPr/>
              </p:nvGrpSpPr>
              <p:grpSpPr>
                <a:xfrm>
                  <a:off x="2690855" y="1896999"/>
                  <a:ext cx="543834" cy="1092641"/>
                  <a:chOff x="1035644" y="1889584"/>
                  <a:chExt cx="290800" cy="1092641"/>
                </a:xfrm>
              </p:grpSpPr>
              <p:cxnSp>
                <p:nvCxnSpPr>
                  <p:cNvPr id="65" name="Straight Connector 64"/>
                  <p:cNvCxnSpPr/>
                  <p:nvPr/>
                </p:nvCxnSpPr>
                <p:spPr>
                  <a:xfrm>
                    <a:off x="1035644" y="2501109"/>
                    <a:ext cx="248047" cy="4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6" name="TextBox 65"/>
                  <p:cNvSpPr txBox="1"/>
                  <p:nvPr/>
                </p:nvSpPr>
                <p:spPr>
                  <a:xfrm>
                    <a:off x="1047044" y="1889584"/>
                    <a:ext cx="273050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600" b="1" dirty="0" smtClean="0">
                        <a:solidFill>
                          <a:srgbClr val="FF0000"/>
                        </a:solidFill>
                      </a:rPr>
                      <a:t>p</a:t>
                    </a:r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67" name="TextBox 66"/>
                  <p:cNvSpPr txBox="1"/>
                  <p:nvPr/>
                </p:nvSpPr>
                <p:spPr>
                  <a:xfrm>
                    <a:off x="1053394" y="2335894"/>
                    <a:ext cx="273050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600" b="1" dirty="0" smtClean="0">
                        <a:solidFill>
                          <a:srgbClr val="FF0000"/>
                        </a:solidFill>
                      </a:rPr>
                      <a:t>q</a:t>
                    </a:r>
                    <a:endParaRPr lang="en-US" sz="3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  <p:grpSp>
              <p:nvGrpSpPr>
                <p:cNvPr id="73" name="Group 72"/>
                <p:cNvGrpSpPr/>
                <p:nvPr/>
              </p:nvGrpSpPr>
              <p:grpSpPr>
                <a:xfrm>
                  <a:off x="9588500" y="3683000"/>
                  <a:ext cx="959626" cy="923330"/>
                  <a:chOff x="4267200" y="3924300"/>
                  <a:chExt cx="959626" cy="923330"/>
                </a:xfrm>
              </p:grpSpPr>
              <p:sp>
                <p:nvSpPr>
                  <p:cNvPr id="74" name="TextBox 73"/>
                  <p:cNvSpPr txBox="1"/>
                  <p:nvPr/>
                </p:nvSpPr>
                <p:spPr>
                  <a:xfrm>
                    <a:off x="4267200" y="3924300"/>
                    <a:ext cx="959626" cy="9233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54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√</a:t>
                    </a:r>
                    <a:r>
                      <a:rPr lang="bn-IN" sz="54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endParaRPr lang="en-US" sz="54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75" name="Straight Connector 74"/>
                  <p:cNvCxnSpPr/>
                  <p:nvPr/>
                </p:nvCxnSpPr>
                <p:spPr>
                  <a:xfrm flipV="1">
                    <a:off x="4711139" y="4012406"/>
                    <a:ext cx="515687" cy="1484"/>
                  </a:xfrm>
                  <a:prstGeom prst="line">
                    <a:avLst/>
                  </a:prstGeom>
                  <a:ln w="190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76" name="Group 75"/>
                <p:cNvGrpSpPr/>
                <p:nvPr/>
              </p:nvGrpSpPr>
              <p:grpSpPr>
                <a:xfrm>
                  <a:off x="10401300" y="3683000"/>
                  <a:ext cx="959626" cy="923330"/>
                  <a:chOff x="4267200" y="3924300"/>
                  <a:chExt cx="959626" cy="923330"/>
                </a:xfrm>
              </p:grpSpPr>
              <p:sp>
                <p:nvSpPr>
                  <p:cNvPr id="77" name="TextBox 76"/>
                  <p:cNvSpPr txBox="1"/>
                  <p:nvPr/>
                </p:nvSpPr>
                <p:spPr>
                  <a:xfrm>
                    <a:off x="4267200" y="3924300"/>
                    <a:ext cx="959626" cy="9233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54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√</a:t>
                    </a:r>
                    <a:r>
                      <a:rPr lang="bn-IN" sz="54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endParaRPr lang="en-US" sz="54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78" name="Straight Connector 77"/>
                  <p:cNvCxnSpPr/>
                  <p:nvPr/>
                </p:nvCxnSpPr>
                <p:spPr>
                  <a:xfrm flipV="1">
                    <a:off x="4711139" y="4012406"/>
                    <a:ext cx="515687" cy="1484"/>
                  </a:xfrm>
                  <a:prstGeom prst="line">
                    <a:avLst/>
                  </a:prstGeom>
                  <a:ln w="190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79" name="Group 78"/>
                <p:cNvGrpSpPr/>
                <p:nvPr/>
              </p:nvGrpSpPr>
              <p:grpSpPr>
                <a:xfrm>
                  <a:off x="11163300" y="3683000"/>
                  <a:ext cx="959626" cy="923330"/>
                  <a:chOff x="4267200" y="3924300"/>
                  <a:chExt cx="959626" cy="923330"/>
                </a:xfrm>
              </p:grpSpPr>
              <p:sp>
                <p:nvSpPr>
                  <p:cNvPr id="80" name="TextBox 79"/>
                  <p:cNvSpPr txBox="1"/>
                  <p:nvPr/>
                </p:nvSpPr>
                <p:spPr>
                  <a:xfrm>
                    <a:off x="4267200" y="3924300"/>
                    <a:ext cx="959626" cy="9233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54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√</a:t>
                    </a:r>
                    <a:r>
                      <a:rPr lang="bn-IN" sz="5400" b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</a:t>
                    </a:r>
                    <a:endParaRPr lang="en-US" sz="54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81" name="Straight Connector 80"/>
                  <p:cNvCxnSpPr/>
                  <p:nvPr/>
                </p:nvCxnSpPr>
                <p:spPr>
                  <a:xfrm flipV="1">
                    <a:off x="4711139" y="4012406"/>
                    <a:ext cx="515687" cy="1484"/>
                  </a:xfrm>
                  <a:prstGeom prst="line">
                    <a:avLst/>
                  </a:prstGeom>
                  <a:ln w="190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84" name="Not Equal 83"/>
              <p:cNvSpPr/>
              <p:nvPr/>
            </p:nvSpPr>
            <p:spPr>
              <a:xfrm>
                <a:off x="10984012" y="3198091"/>
                <a:ext cx="561323" cy="405758"/>
              </a:xfrm>
              <a:prstGeom prst="mathNotEqual">
                <a:avLst>
                  <a:gd name="adj1" fmla="val 12464"/>
                  <a:gd name="adj2" fmla="val 6600000"/>
                  <a:gd name="adj3" fmla="val 22816"/>
                </a:avLst>
              </a:prstGeom>
              <a:solidFill>
                <a:srgbClr val="00206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-9258" y="4090550"/>
              <a:ext cx="959626" cy="923330"/>
              <a:chOff x="4267200" y="3924300"/>
              <a:chExt cx="959626" cy="923330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4267200" y="3924300"/>
                <a:ext cx="95962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√6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9" name="Straight Connector 48"/>
              <p:cNvCxnSpPr/>
              <p:nvPr/>
            </p:nvCxnSpPr>
            <p:spPr>
              <a:xfrm flipV="1">
                <a:off x="4711139" y="4012406"/>
                <a:ext cx="515687" cy="148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Group 49"/>
            <p:cNvGrpSpPr/>
            <p:nvPr/>
          </p:nvGrpSpPr>
          <p:grpSpPr>
            <a:xfrm>
              <a:off x="221883" y="4868679"/>
              <a:ext cx="737743" cy="707886"/>
              <a:chOff x="1883441" y="4075277"/>
              <a:chExt cx="526042" cy="495958"/>
            </a:xfrm>
          </p:grpSpPr>
          <p:cxnSp>
            <p:nvCxnSpPr>
              <p:cNvPr id="51" name="Straight Connector 50"/>
              <p:cNvCxnSpPr/>
              <p:nvPr/>
            </p:nvCxnSpPr>
            <p:spPr>
              <a:xfrm>
                <a:off x="1883441" y="4148386"/>
                <a:ext cx="526042" cy="206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/>
              <p:cNvSpPr txBox="1"/>
              <p:nvPr/>
            </p:nvSpPr>
            <p:spPr>
              <a:xfrm>
                <a:off x="2008533" y="4075277"/>
                <a:ext cx="273050" cy="4959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b="1" dirty="0" smtClean="0">
                    <a:solidFill>
                      <a:srgbClr val="FF0000"/>
                    </a:solidFill>
                  </a:rPr>
                  <a:t>9</a:t>
                </a:r>
                <a:endParaRPr lang="en-US" sz="40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1057549" y="4090549"/>
              <a:ext cx="2097186" cy="923330"/>
              <a:chOff x="4267200" y="3924300"/>
              <a:chExt cx="2097186" cy="923330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4267200" y="3924300"/>
                <a:ext cx="209718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√7+4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5" name="Straight Connector 54"/>
              <p:cNvCxnSpPr/>
              <p:nvPr/>
            </p:nvCxnSpPr>
            <p:spPr>
              <a:xfrm flipV="1">
                <a:off x="4711139" y="4012406"/>
                <a:ext cx="515687" cy="148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/>
            <p:cNvGrpSpPr/>
            <p:nvPr/>
          </p:nvGrpSpPr>
          <p:grpSpPr>
            <a:xfrm>
              <a:off x="1288690" y="4882533"/>
              <a:ext cx="1402165" cy="707886"/>
              <a:chOff x="1883441" y="4084984"/>
              <a:chExt cx="526042" cy="495958"/>
            </a:xfrm>
          </p:grpSpPr>
          <p:cxnSp>
            <p:nvCxnSpPr>
              <p:cNvPr id="57" name="Straight Connector 56"/>
              <p:cNvCxnSpPr/>
              <p:nvPr/>
            </p:nvCxnSpPr>
            <p:spPr>
              <a:xfrm>
                <a:off x="1883441" y="4148386"/>
                <a:ext cx="526042" cy="206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/>
              <p:cNvSpPr txBox="1"/>
              <p:nvPr/>
            </p:nvSpPr>
            <p:spPr>
              <a:xfrm>
                <a:off x="2085838" y="4084984"/>
                <a:ext cx="161364" cy="4959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b="1" dirty="0" smtClean="0">
                    <a:solidFill>
                      <a:srgbClr val="FF0000"/>
                    </a:solidFill>
                  </a:rPr>
                  <a:t>5</a:t>
                </a:r>
                <a:endParaRPr lang="en-US" sz="4000" b="1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6" name="Group 5"/>
          <p:cNvGrpSpPr/>
          <p:nvPr/>
        </p:nvGrpSpPr>
        <p:grpSpPr>
          <a:xfrm>
            <a:off x="-27714" y="5097391"/>
            <a:ext cx="12385968" cy="1907801"/>
            <a:chOff x="-4" y="5166666"/>
            <a:chExt cx="12192004" cy="1907801"/>
          </a:xfrm>
        </p:grpSpPr>
        <p:sp>
          <p:nvSpPr>
            <p:cNvPr id="59" name="TextBox 58"/>
            <p:cNvSpPr txBox="1"/>
            <p:nvPr/>
          </p:nvSpPr>
          <p:spPr>
            <a:xfrm>
              <a:off x="-4" y="5320141"/>
              <a:ext cx="1219200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মূলদ</a:t>
              </a:r>
              <a:r>
                <a:rPr lang="bn-IN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  ) 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ও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অমূলদ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   </a:t>
              </a:r>
              <a:r>
                <a:rPr lang="bn-IN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সংখ্যাকে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দশমিক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আকারে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প্রকাশ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করলে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তাকে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দশমিক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ভগ্নাংশ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r>
                <a:rPr lang="bn-IN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যেমন-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1.414213…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1208431" y="5166666"/>
              <a:ext cx="543834" cy="1092641"/>
              <a:chOff x="1035644" y="1889584"/>
              <a:chExt cx="290800" cy="1092641"/>
            </a:xfrm>
          </p:grpSpPr>
          <p:cxnSp>
            <p:nvCxnSpPr>
              <p:cNvPr id="61" name="Straight Connector 60"/>
              <p:cNvCxnSpPr/>
              <p:nvPr/>
            </p:nvCxnSpPr>
            <p:spPr>
              <a:xfrm>
                <a:off x="1035644" y="2501109"/>
                <a:ext cx="248047" cy="4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/>
              <p:cNvSpPr txBox="1"/>
              <p:nvPr/>
            </p:nvSpPr>
            <p:spPr>
              <a:xfrm>
                <a:off x="1047044" y="1889584"/>
                <a:ext cx="2730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 smtClean="0">
                    <a:solidFill>
                      <a:srgbClr val="002060"/>
                    </a:solidFill>
                  </a:rPr>
                  <a:t>p</a:t>
                </a:r>
                <a:endParaRPr lang="en-US" sz="36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1053394" y="2335894"/>
                <a:ext cx="27305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 smtClean="0">
                    <a:solidFill>
                      <a:srgbClr val="002060"/>
                    </a:solidFill>
                  </a:rPr>
                  <a:t>q</a:t>
                </a:r>
                <a:endParaRPr lang="en-US" sz="3600" b="1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3934694" y="5240485"/>
              <a:ext cx="1371600" cy="923330"/>
              <a:chOff x="4031678" y="3924300"/>
              <a:chExt cx="1371600" cy="923330"/>
            </a:xfrm>
          </p:grpSpPr>
          <p:sp>
            <p:nvSpPr>
              <p:cNvPr id="70" name="TextBox 69"/>
              <p:cNvSpPr txBox="1"/>
              <p:nvPr/>
            </p:nvSpPr>
            <p:spPr>
              <a:xfrm>
                <a:off x="4031678" y="3924300"/>
                <a:ext cx="13716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54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sz="54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√3</a:t>
                </a:r>
                <a:r>
                  <a:rPr lang="bn-IN" sz="5400" b="1" dirty="0" smtClean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US" sz="54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 flipV="1">
                <a:off x="4711139" y="4012406"/>
                <a:ext cx="515687" cy="1484"/>
              </a:xfrm>
              <a:prstGeom prst="line">
                <a:avLst/>
              </a:prstGeom>
              <a:ln w="1905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39080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4" y="0"/>
            <a:ext cx="121920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সসীম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সসীম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1.34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0.234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0.09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7" y="1537859"/>
            <a:ext cx="121920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1.414213…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1.732…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523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523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3.745238…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8" y="4073247"/>
            <a:ext cx="121920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অঙ্কগুলো</a:t>
            </a:r>
            <a:r>
              <a:rPr lang="bn-IN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 রকম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আবৃত্ত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1.44</a:t>
            </a:r>
            <a:r>
              <a:rPr lang="bn-IN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.7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010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8" y="7"/>
            <a:ext cx="121920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অঙ্কগুলো</a:t>
            </a:r>
            <a:r>
              <a:rPr lang="bn-IN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 রকম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অসীম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অনাবৃত্ত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যেমন-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1.414213…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1.73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5479832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-8" y="2576946"/>
            <a:ext cx="12192004" cy="2585323"/>
            <a:chOff x="-8" y="2646221"/>
            <a:chExt cx="12192004" cy="2585323"/>
          </a:xfrm>
        </p:grpSpPr>
        <p:sp>
          <p:nvSpPr>
            <p:cNvPr id="5" name="TextBox 4"/>
            <p:cNvSpPr txBox="1"/>
            <p:nvPr/>
          </p:nvSpPr>
          <p:spPr>
            <a:xfrm>
              <a:off x="-8" y="2646221"/>
              <a:ext cx="12192004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অসীম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আবৃত্ত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দশমিক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ভগ্নাং</a:t>
              </a:r>
              <a:r>
                <a:rPr lang="bn-IN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শকে</a:t>
              </a:r>
              <a:r>
                <a:rPr lang="bn-IN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পৌনঃপুনিক চিহ্ন </a:t>
              </a:r>
              <a:r>
                <a:rPr lang="bn-IN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দিয়ে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সংক্ষেপে</a:t>
              </a:r>
              <a:r>
                <a:rPr lang="bn-IN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প্রকাশ করা হয়।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যেমন-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1.44</a:t>
              </a:r>
              <a:r>
                <a:rPr lang="bn-IN" sz="54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bn-IN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     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.7</a:t>
              </a:r>
              <a:r>
                <a:rPr lang="bn-IN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72</a:t>
              </a:r>
              <a:r>
                <a:rPr lang="bn-IN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72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</a:t>
              </a:r>
              <a:r>
                <a:rPr lang="en-US" sz="54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89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bn-IN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89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89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…=</a:t>
              </a:r>
              <a:endPara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9476522" y="3422069"/>
              <a:ext cx="1080656" cy="923330"/>
              <a:chOff x="3574471" y="3685309"/>
              <a:chExt cx="1052947" cy="923330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4322618" y="3754580"/>
                <a:ext cx="83127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574471" y="3685309"/>
                <a:ext cx="105294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3704048" y="4301626"/>
              <a:ext cx="1574558" cy="923330"/>
              <a:chOff x="9190424" y="3123987"/>
              <a:chExt cx="1574558" cy="923330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9930549" y="3208627"/>
                <a:ext cx="85315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9190424" y="3123987"/>
                <a:ext cx="157455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72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10276915" y="3208638"/>
                <a:ext cx="85315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10134322" y="4287586"/>
              <a:ext cx="1793204" cy="923330"/>
              <a:chOff x="9275332" y="4744790"/>
              <a:chExt cx="1793204" cy="923330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9968710" y="4845713"/>
                <a:ext cx="85315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9275332" y="4744790"/>
                <a:ext cx="179320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</a:t>
                </a:r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389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10675298" y="4845724"/>
                <a:ext cx="85315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-4" y="5043044"/>
            <a:ext cx="12192004" cy="1810485"/>
            <a:chOff x="-4" y="5084609"/>
            <a:chExt cx="12192004" cy="1810485"/>
          </a:xfrm>
        </p:grpSpPr>
        <p:sp>
          <p:nvSpPr>
            <p:cNvPr id="20" name="TextBox 19"/>
            <p:cNvSpPr txBox="1"/>
            <p:nvPr/>
          </p:nvSpPr>
          <p:spPr>
            <a:xfrm>
              <a:off x="-4" y="5084609"/>
              <a:ext cx="12192004" cy="175432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শূন্য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অপেক্ষা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বড়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সকল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বাস্তব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সংখ্যাকে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ধনাত্মক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bn-IN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যেমন</a:t>
              </a:r>
              <a:r>
                <a:rPr lang="bn-IN" sz="54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1, 2, 3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⅓, ⅔,   ,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5.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1.7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2,     ,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6470659" y="5733504"/>
              <a:ext cx="526042" cy="1161590"/>
              <a:chOff x="1883441" y="3589139"/>
              <a:chExt cx="526042" cy="1161590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1951881" y="3589139"/>
                <a:ext cx="273050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3600" b="1" dirty="0" smtClean="0">
                    <a:solidFill>
                      <a:srgbClr val="FF0000"/>
                    </a:solidFill>
                  </a:rPr>
                  <a:t>3</a:t>
                </a:r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>
                <a:off x="1883441" y="4162241"/>
                <a:ext cx="526042" cy="206"/>
              </a:xfrm>
              <a:prstGeom prst="line">
                <a:avLst/>
              </a:prstGeom>
              <a:ln w="762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1959138" y="4104398"/>
                <a:ext cx="273050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3600" b="1" dirty="0" smtClean="0">
                    <a:solidFill>
                      <a:srgbClr val="FF0000"/>
                    </a:solidFill>
                  </a:rPr>
                  <a:t>4</a:t>
                </a:r>
                <a:endParaRPr lang="en-US" sz="36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9767450" y="5850080"/>
              <a:ext cx="959626" cy="923330"/>
              <a:chOff x="4267200" y="3924300"/>
              <a:chExt cx="959626" cy="923330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4267200" y="3924300"/>
                <a:ext cx="95962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 flipV="1">
                <a:off x="4711139" y="4012406"/>
                <a:ext cx="515687" cy="148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Group 27"/>
            <p:cNvGrpSpPr/>
            <p:nvPr/>
          </p:nvGrpSpPr>
          <p:grpSpPr>
            <a:xfrm>
              <a:off x="10889684" y="5860475"/>
              <a:ext cx="1080656" cy="923330"/>
              <a:chOff x="3574471" y="3685309"/>
              <a:chExt cx="1052947" cy="923330"/>
            </a:xfrm>
          </p:grpSpPr>
          <p:sp>
            <p:nvSpPr>
              <p:cNvPr id="29" name="Oval 28"/>
              <p:cNvSpPr/>
              <p:nvPr/>
            </p:nvSpPr>
            <p:spPr>
              <a:xfrm>
                <a:off x="4322618" y="3754580"/>
                <a:ext cx="83127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574471" y="3685309"/>
                <a:ext cx="105294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094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4" y="110840"/>
            <a:ext cx="12292652" cy="2585323"/>
            <a:chOff x="-4" y="110834"/>
            <a:chExt cx="12292652" cy="2585323"/>
          </a:xfrm>
        </p:grpSpPr>
        <p:sp>
          <p:nvSpPr>
            <p:cNvPr id="3" name="TextBox 2"/>
            <p:cNvSpPr txBox="1"/>
            <p:nvPr/>
          </p:nvSpPr>
          <p:spPr>
            <a:xfrm>
              <a:off x="-4" y="110834"/>
              <a:ext cx="12192004" cy="25853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শূন্য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অপেক্ষা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ছোট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সকল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বাস্তব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সংখ্যাকে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ঋণাত্মক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bn-IN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যেমন</a:t>
              </a:r>
              <a:r>
                <a:rPr lang="bn-IN" sz="54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3,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-⅓, -⅔, 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5.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1.7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2,        </a:t>
              </a:r>
            </a:p>
            <a:p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,       </a:t>
              </a:r>
              <a:r>
                <a:rPr lang="bn-IN" sz="5400" b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 -2.34578398........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151259" y="1751452"/>
              <a:ext cx="1468567" cy="883221"/>
              <a:chOff x="4267200" y="3924300"/>
              <a:chExt cx="959626" cy="1754326"/>
            </a:xfrm>
          </p:grpSpPr>
          <p:sp>
            <p:nvSpPr>
              <p:cNvPr id="9" name="TextBox 8"/>
              <p:cNvSpPr txBox="1"/>
              <p:nvPr/>
            </p:nvSpPr>
            <p:spPr>
              <a:xfrm>
                <a:off x="4267200" y="3924300"/>
                <a:ext cx="95962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 flipV="1">
                <a:off x="4705198" y="4113027"/>
                <a:ext cx="515687" cy="148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/>
            <p:cNvGrpSpPr/>
            <p:nvPr/>
          </p:nvGrpSpPr>
          <p:grpSpPr>
            <a:xfrm>
              <a:off x="10851777" y="883180"/>
              <a:ext cx="1440871" cy="923330"/>
              <a:chOff x="3574471" y="3685309"/>
              <a:chExt cx="1052947" cy="923330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4322618" y="3754580"/>
                <a:ext cx="83127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574471" y="3685309"/>
                <a:ext cx="105294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1421259" y="1751452"/>
              <a:ext cx="1468567" cy="923330"/>
              <a:chOff x="4267200" y="3924300"/>
              <a:chExt cx="959626" cy="1833994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4267200" y="3924300"/>
                <a:ext cx="959626" cy="1833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</a:t>
                </a:r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 flipV="1">
                <a:off x="4705198" y="4113027"/>
                <a:ext cx="515687" cy="148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Group 12"/>
          <p:cNvGrpSpPr/>
          <p:nvPr/>
        </p:nvGrpSpPr>
        <p:grpSpPr>
          <a:xfrm>
            <a:off x="-4" y="2701618"/>
            <a:ext cx="12192004" cy="1893611"/>
            <a:chOff x="-4" y="5084609"/>
            <a:chExt cx="12192004" cy="1893611"/>
          </a:xfrm>
        </p:grpSpPr>
        <p:sp>
          <p:nvSpPr>
            <p:cNvPr id="17" name="TextBox 16"/>
            <p:cNvSpPr txBox="1"/>
            <p:nvPr/>
          </p:nvSpPr>
          <p:spPr>
            <a:xfrm>
              <a:off x="-4" y="5084609"/>
              <a:ext cx="12192004" cy="175432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শূন্যসহ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সকল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ধনাত্মক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সংখ্যাকে</a:t>
              </a:r>
              <a:r>
                <a:rPr lang="en-US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অঋণা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ত্মক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bn-IN" sz="5400" b="1" dirty="0" smtClean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যেমন</a:t>
              </a:r>
              <a:r>
                <a:rPr lang="bn-IN" sz="54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0, 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54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2, 3,</a:t>
              </a:r>
              <a:r>
                <a:rPr lang="bn-IN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⅓, ⅔,    , 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5.</a:t>
              </a:r>
              <a:r>
                <a:rPr lang="bn-IN" sz="54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bn-IN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1.7</a:t>
              </a:r>
              <a:r>
                <a:rPr lang="bn-IN" sz="5400" b="1" dirty="0" smtClean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2,       ,</a:t>
              </a:r>
              <a:endParaRPr lang="en-US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5958033" y="5816630"/>
              <a:ext cx="526042" cy="1161590"/>
              <a:chOff x="1370815" y="3672265"/>
              <a:chExt cx="526042" cy="1161590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1439255" y="3672265"/>
                <a:ext cx="273050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3600" b="1" dirty="0" smtClean="0">
                    <a:solidFill>
                      <a:srgbClr val="00B050"/>
                    </a:solidFill>
                  </a:rPr>
                  <a:t>3</a:t>
                </a:r>
                <a:endParaRPr lang="en-US" sz="3600" b="1" dirty="0">
                  <a:solidFill>
                    <a:srgbClr val="00B050"/>
                  </a:solidFill>
                </a:endParaRPr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>
                <a:off x="1370815" y="4245367"/>
                <a:ext cx="526042" cy="206"/>
              </a:xfrm>
              <a:prstGeom prst="line">
                <a:avLst/>
              </a:prstGeom>
              <a:ln w="762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/>
              <p:cNvSpPr txBox="1"/>
              <p:nvPr/>
            </p:nvSpPr>
            <p:spPr>
              <a:xfrm>
                <a:off x="1446512" y="4187524"/>
                <a:ext cx="273050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3600" b="1" dirty="0" smtClean="0">
                    <a:solidFill>
                      <a:srgbClr val="00B050"/>
                    </a:solidFill>
                  </a:rPr>
                  <a:t>4</a:t>
                </a:r>
                <a:endParaRPr lang="en-US" sz="3600" b="1" dirty="0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9767450" y="5850080"/>
              <a:ext cx="959626" cy="923330"/>
              <a:chOff x="4267200" y="3924300"/>
              <a:chExt cx="959626" cy="923330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4267200" y="3924300"/>
                <a:ext cx="95962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</a:t>
                </a:r>
                <a:r>
                  <a:rPr lang="bn-IN" sz="54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54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 flipV="1">
                <a:off x="4711139" y="4012406"/>
                <a:ext cx="515687" cy="148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 19"/>
            <p:cNvGrpSpPr/>
            <p:nvPr/>
          </p:nvGrpSpPr>
          <p:grpSpPr>
            <a:xfrm>
              <a:off x="10889684" y="5860475"/>
              <a:ext cx="1080656" cy="923330"/>
              <a:chOff x="3574471" y="3685309"/>
              <a:chExt cx="1052947" cy="923330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4322618" y="3754580"/>
                <a:ext cx="83127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B050"/>
                  </a:solidFill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574471" y="3685309"/>
                <a:ext cx="105294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bn-IN" sz="54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54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13846" y="4239486"/>
            <a:ext cx="12278796" cy="2585323"/>
            <a:chOff x="-4" y="110834"/>
            <a:chExt cx="12278796" cy="2585323"/>
          </a:xfrm>
        </p:grpSpPr>
        <p:sp>
          <p:nvSpPr>
            <p:cNvPr id="29" name="TextBox 28"/>
            <p:cNvSpPr txBox="1"/>
            <p:nvPr/>
          </p:nvSpPr>
          <p:spPr>
            <a:xfrm>
              <a:off x="-4" y="110834"/>
              <a:ext cx="12192004" cy="258532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48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সকল</a:t>
              </a:r>
              <a:r>
                <a:rPr lang="en-US" sz="4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মূলদ</a:t>
              </a:r>
              <a:r>
                <a:rPr lang="en-US" sz="4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48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অমূলদ</a:t>
              </a:r>
              <a:r>
                <a:rPr lang="en-US" sz="4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সংখ্যাকে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বাস্তব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en-US" sz="5400" b="1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/</a:t>
              </a:r>
              <a:r>
                <a:rPr lang="en-US" sz="4400" b="1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R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বলে</a:t>
              </a:r>
              <a:r>
                <a:rPr lang="bn-IN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যেমন</a:t>
              </a:r>
              <a:r>
                <a:rPr lang="bn-IN" sz="54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0,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3,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⅓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⅔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5.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±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1.7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2,        </a:t>
              </a:r>
            </a:p>
            <a:p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,       , </a:t>
              </a:r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, </a:t>
              </a:r>
              <a:r>
                <a:rPr lang="bn-IN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2.34578398........</a:t>
              </a:r>
              <a:r>
                <a: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151259" y="1751452"/>
              <a:ext cx="1468567" cy="923330"/>
              <a:chOff x="4267200" y="3924300"/>
              <a:chExt cx="959626" cy="1833994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4267200" y="3924300"/>
                <a:ext cx="959626" cy="1833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8" name="Straight Connector 37"/>
              <p:cNvCxnSpPr/>
              <p:nvPr/>
            </p:nvCxnSpPr>
            <p:spPr>
              <a:xfrm flipV="1">
                <a:off x="4560343" y="4113027"/>
                <a:ext cx="515687" cy="148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/>
            <p:cNvGrpSpPr/>
            <p:nvPr/>
          </p:nvGrpSpPr>
          <p:grpSpPr>
            <a:xfrm>
              <a:off x="10571021" y="883180"/>
              <a:ext cx="1707771" cy="923330"/>
              <a:chOff x="3369303" y="3685309"/>
              <a:chExt cx="1247990" cy="923330"/>
            </a:xfrm>
          </p:grpSpPr>
          <p:sp>
            <p:nvSpPr>
              <p:cNvPr id="35" name="Oval 34"/>
              <p:cNvSpPr/>
              <p:nvPr/>
            </p:nvSpPr>
            <p:spPr>
              <a:xfrm>
                <a:off x="4322618" y="3754580"/>
                <a:ext cx="83127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369303" y="3685309"/>
                <a:ext cx="124799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±</a:t>
                </a:r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1421259" y="1751452"/>
              <a:ext cx="1468567" cy="923330"/>
              <a:chOff x="4267200" y="3924300"/>
              <a:chExt cx="959626" cy="1833994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4267200" y="3924300"/>
                <a:ext cx="959626" cy="1833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4" name="Straight Connector 33"/>
              <p:cNvCxnSpPr/>
              <p:nvPr/>
            </p:nvCxnSpPr>
            <p:spPr>
              <a:xfrm flipV="1">
                <a:off x="4560343" y="4113027"/>
                <a:ext cx="515687" cy="148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Group 39"/>
          <p:cNvGrpSpPr/>
          <p:nvPr/>
        </p:nvGrpSpPr>
        <p:grpSpPr>
          <a:xfrm>
            <a:off x="2777549" y="5880871"/>
            <a:ext cx="1793204" cy="923330"/>
            <a:chOff x="9247622" y="4744790"/>
            <a:chExt cx="1793204" cy="923330"/>
          </a:xfrm>
        </p:grpSpPr>
        <p:sp>
          <p:nvSpPr>
            <p:cNvPr id="41" name="Oval 40"/>
            <p:cNvSpPr/>
            <p:nvPr/>
          </p:nvSpPr>
          <p:spPr>
            <a:xfrm>
              <a:off x="9968710" y="4845713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9247622" y="4744790"/>
              <a:ext cx="179320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358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10675298" y="484572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8455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4" y="-4"/>
            <a:ext cx="121920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সসীম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3.9456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7" y="1399300"/>
            <a:ext cx="121920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সীম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মূলদ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3.9453....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-7" y="643842"/>
            <a:ext cx="12192004" cy="972209"/>
            <a:chOff x="-7" y="643842"/>
            <a:chExt cx="12192004" cy="972209"/>
          </a:xfrm>
        </p:grpSpPr>
        <p:sp>
          <p:nvSpPr>
            <p:cNvPr id="3" name="TextBox 2"/>
            <p:cNvSpPr txBox="1"/>
            <p:nvPr/>
          </p:nvSpPr>
          <p:spPr>
            <a:xfrm>
              <a:off x="-7" y="692721"/>
              <a:ext cx="1219200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সকল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আবৃত্ত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দশমিক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ভগ্নাংশ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মূলদ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সংখ্যা</a:t>
              </a:r>
              <a:r>
                <a:rPr lang="en-US" sz="54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  <a:endPara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8859690" y="643842"/>
              <a:ext cx="1793204" cy="923330"/>
              <a:chOff x="9247622" y="4744790"/>
              <a:chExt cx="1793204" cy="923330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9968710" y="4845713"/>
                <a:ext cx="85315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9247622" y="4744790"/>
                <a:ext cx="179320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358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10675298" y="4845724"/>
                <a:ext cx="85315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110828" y="2237118"/>
            <a:ext cx="12192004" cy="972209"/>
            <a:chOff x="110828" y="2237118"/>
            <a:chExt cx="12192004" cy="972209"/>
          </a:xfrm>
        </p:grpSpPr>
        <p:grpSp>
          <p:nvGrpSpPr>
            <p:cNvPr id="10" name="Group 9"/>
            <p:cNvGrpSpPr/>
            <p:nvPr/>
          </p:nvGrpSpPr>
          <p:grpSpPr>
            <a:xfrm>
              <a:off x="110828" y="2237118"/>
              <a:ext cx="12192004" cy="972209"/>
              <a:chOff x="-7" y="643842"/>
              <a:chExt cx="12192004" cy="972209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-7" y="692721"/>
                <a:ext cx="1219200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বিশুদ্ধ</a:t>
                </a:r>
                <a:r>
                  <a:rPr lang="en-US" sz="54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5400" b="1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পৌনঃপুনিক</a:t>
                </a:r>
                <a:r>
                  <a:rPr lang="en-US" sz="54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-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,        , </a:t>
                </a:r>
                <a:endParaRPr lang="en-US" sz="54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grpSp>
            <p:nvGrpSpPr>
              <p:cNvPr id="12" name="Group 11"/>
              <p:cNvGrpSpPr/>
              <p:nvPr/>
            </p:nvGrpSpPr>
            <p:grpSpPr>
              <a:xfrm>
                <a:off x="4024448" y="643842"/>
                <a:ext cx="1793204" cy="923330"/>
                <a:chOff x="4412380" y="4744790"/>
                <a:chExt cx="1793204" cy="923330"/>
              </a:xfrm>
            </p:grpSpPr>
            <p:sp>
              <p:nvSpPr>
                <p:cNvPr id="13" name="Oval 12"/>
                <p:cNvSpPr/>
                <p:nvPr/>
              </p:nvSpPr>
              <p:spPr>
                <a:xfrm>
                  <a:off x="5133468" y="4845713"/>
                  <a:ext cx="85315" cy="9698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4412380" y="4744790"/>
                  <a:ext cx="1793204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4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1.</a:t>
                  </a:r>
                  <a:r>
                    <a:rPr lang="bn-IN" sz="5400" b="1" dirty="0" smtClean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358</a:t>
                  </a:r>
                  <a:endParaRPr lang="en-US" sz="54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Oval 14"/>
                <p:cNvSpPr/>
                <p:nvPr/>
              </p:nvSpPr>
              <p:spPr>
                <a:xfrm>
                  <a:off x="5840056" y="4845724"/>
                  <a:ext cx="85315" cy="9698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6" name="Group 15"/>
            <p:cNvGrpSpPr/>
            <p:nvPr/>
          </p:nvGrpSpPr>
          <p:grpSpPr>
            <a:xfrm>
              <a:off x="6003888" y="2237289"/>
              <a:ext cx="1574558" cy="923330"/>
              <a:chOff x="9190424" y="3123987"/>
              <a:chExt cx="1574558" cy="923330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9930549" y="3208627"/>
                <a:ext cx="85315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9190424" y="3123987"/>
                <a:ext cx="157455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35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10276915" y="3208638"/>
                <a:ext cx="85315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7509164" y="2244443"/>
              <a:ext cx="1080656" cy="923330"/>
              <a:chOff x="3574471" y="3685309"/>
              <a:chExt cx="1052947" cy="923330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4322618" y="3754580"/>
                <a:ext cx="83127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574471" y="3685309"/>
                <a:ext cx="105294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bn-IN" sz="54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endParaRPr lang="en-US" sz="5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110826" y="3110133"/>
            <a:ext cx="12192004" cy="985890"/>
            <a:chOff x="110828" y="2223437"/>
            <a:chExt cx="12192004" cy="985890"/>
          </a:xfrm>
        </p:grpSpPr>
        <p:grpSp>
          <p:nvGrpSpPr>
            <p:cNvPr id="25" name="Group 24"/>
            <p:cNvGrpSpPr/>
            <p:nvPr/>
          </p:nvGrpSpPr>
          <p:grpSpPr>
            <a:xfrm>
              <a:off x="110828" y="2237121"/>
              <a:ext cx="12192004" cy="972206"/>
              <a:chOff x="-7" y="643845"/>
              <a:chExt cx="12192004" cy="972206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-7" y="692721"/>
                <a:ext cx="1219200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54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মিশ্র</a:t>
                </a:r>
                <a:r>
                  <a:rPr lang="en-US" sz="54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5400" b="1" dirty="0" err="1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পৌনঃপুনিক</a:t>
                </a:r>
                <a:r>
                  <a:rPr lang="bn-IN" sz="54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54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-</a:t>
                </a:r>
                <a:r>
                  <a:rPr lang="bn-IN" sz="5400" b="1" dirty="0" smtClean="0">
                    <a:solidFill>
                      <a:srgbClr val="00B05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,        , </a:t>
                </a:r>
                <a:endParaRPr lang="en-US" sz="5400" b="1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024448" y="643845"/>
                <a:ext cx="1793204" cy="923330"/>
                <a:chOff x="4412380" y="4744793"/>
                <a:chExt cx="1793204" cy="923330"/>
              </a:xfrm>
            </p:grpSpPr>
            <p:sp>
              <p:nvSpPr>
                <p:cNvPr id="36" name="TextBox 35"/>
                <p:cNvSpPr txBox="1"/>
                <p:nvPr/>
              </p:nvSpPr>
              <p:spPr>
                <a:xfrm>
                  <a:off x="4412380" y="4744793"/>
                  <a:ext cx="1793204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54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1.</a:t>
                  </a:r>
                  <a:r>
                    <a:rPr lang="bn-IN" sz="5400" b="1" dirty="0" smtClean="0">
                      <a:solidFill>
                        <a:srgbClr val="00B05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358</a:t>
                  </a:r>
                  <a:endParaRPr lang="en-US" sz="5400" b="1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5840056" y="4845724"/>
                  <a:ext cx="85315" cy="9698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00B050"/>
                    </a:solidFill>
                  </a:endParaRPr>
                </a:p>
              </p:txBody>
            </p:sp>
          </p:grpSp>
        </p:grpSp>
        <p:grpSp>
          <p:nvGrpSpPr>
            <p:cNvPr id="26" name="Group 25"/>
            <p:cNvGrpSpPr/>
            <p:nvPr/>
          </p:nvGrpSpPr>
          <p:grpSpPr>
            <a:xfrm>
              <a:off x="6003888" y="2223437"/>
              <a:ext cx="1574558" cy="923330"/>
              <a:chOff x="9190424" y="3110135"/>
              <a:chExt cx="1574558" cy="923330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9190424" y="3110135"/>
                <a:ext cx="157455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bn-IN" sz="54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35</a:t>
                </a:r>
                <a:endParaRPr lang="en-US" sz="54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10276915" y="3208638"/>
                <a:ext cx="85315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7606145" y="2230590"/>
              <a:ext cx="1801097" cy="923330"/>
              <a:chOff x="3668971" y="3671456"/>
              <a:chExt cx="1754917" cy="923330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5105579" y="3754580"/>
                <a:ext cx="83127" cy="9698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B050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3668971" y="3671456"/>
                <a:ext cx="175491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bn-IN" sz="5400" b="1" dirty="0" smtClean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784</a:t>
                </a:r>
                <a:endParaRPr lang="en-US" sz="54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181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8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ভগ্নাংশকে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নিয়ম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  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706575"/>
            <a:ext cx="12190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 চি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হ্নের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লম্বা দাগ দাও। </a:t>
            </a:r>
            <a:endParaRPr lang="en-US" sz="54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1149" y="1408225"/>
            <a:ext cx="121931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 সবগুলি অংক লিখে ডানে </a:t>
            </a:r>
            <a:r>
              <a:rPr lang="en-US" sz="5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105887"/>
            <a:ext cx="121920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নাই এমন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</a:t>
            </a:r>
            <a:r>
              <a:rPr lang="en-US" sz="5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2812472"/>
            <a:ext cx="121920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" y="3532907"/>
            <a:ext cx="121908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ংক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>
                <a:solidFill>
                  <a:srgbClr val="00206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9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" y="5056899"/>
            <a:ext cx="121908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" y="5763483"/>
            <a:ext cx="121919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bn-IN" sz="5400" b="1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লব কাটাকাটি কর বা ভাগ </a:t>
            </a:r>
            <a:r>
              <a:rPr lang="en-US" sz="54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54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7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3" grpId="0"/>
      <p:bldP spid="14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0844" y="2687787"/>
            <a:ext cx="2403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347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564478" y="27016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46978" y="27143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733145" y="720430"/>
            <a:ext cx="44577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সমান চি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হ্নের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লম্বা দাগ দাও। </a:t>
            </a:r>
            <a:endParaRPr lang="en-US" sz="5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863" y="-8"/>
            <a:ext cx="9975267" cy="923345"/>
            <a:chOff x="13863" y="-8"/>
            <a:chExt cx="9975267" cy="923345"/>
          </a:xfrm>
        </p:grpSpPr>
        <p:sp>
          <p:nvSpPr>
            <p:cNvPr id="6" name="TextBox 5"/>
            <p:cNvSpPr txBox="1"/>
            <p:nvPr/>
          </p:nvSpPr>
          <p:spPr>
            <a:xfrm>
              <a:off x="1745676" y="-8"/>
              <a:ext cx="824345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কে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সাধারণ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ভগ্নাংশে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প্রকাশ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করো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-  </a:t>
              </a:r>
              <a:endPara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863" y="7"/>
              <a:ext cx="24037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67497" y="6927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1149997" y="8197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8" name="Straight Connector 17"/>
          <p:cNvCxnSpPr/>
          <p:nvPr/>
        </p:nvCxnSpPr>
        <p:spPr>
          <a:xfrm>
            <a:off x="2464955" y="3162154"/>
            <a:ext cx="2633521" cy="1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4447711">
            <a:off x="4757798" y="-217023"/>
            <a:ext cx="557212" cy="526086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6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9" grpId="0" animBg="1"/>
      <p:bldP spid="20" grpId="0" animBg="1"/>
      <p:bldP spid="13" grpId="0"/>
      <p:bldP spid="2" grpId="0" animBg="1"/>
      <p:bldP spid="2" grpId="1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215745" y="734285"/>
            <a:ext cx="39762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 সবগুলি অংক লিখে ডানে </a:t>
            </a:r>
            <a:r>
              <a:rPr lang="en-US" sz="5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0844" y="2687787"/>
            <a:ext cx="2403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347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564478" y="27016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46978" y="27143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3863" y="-8"/>
            <a:ext cx="9975267" cy="923345"/>
            <a:chOff x="13863" y="-8"/>
            <a:chExt cx="9975267" cy="923345"/>
          </a:xfrm>
        </p:grpSpPr>
        <p:sp>
          <p:nvSpPr>
            <p:cNvPr id="22" name="TextBox 21"/>
            <p:cNvSpPr txBox="1"/>
            <p:nvPr/>
          </p:nvSpPr>
          <p:spPr>
            <a:xfrm>
              <a:off x="1745676" y="-8"/>
              <a:ext cx="824345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কে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সাধারণ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ভগ্নাংশে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প্রকাশ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-  </a:t>
              </a:r>
              <a:endPara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863" y="7"/>
              <a:ext cx="24037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1467497" y="6927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1149997" y="8197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2403761" y="2313709"/>
            <a:ext cx="1683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2464955" y="3162154"/>
            <a:ext cx="2633521" cy="1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926252" y="2791475"/>
            <a:ext cx="299388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own Arrow 14"/>
          <p:cNvSpPr/>
          <p:nvPr/>
        </p:nvSpPr>
        <p:spPr>
          <a:xfrm rot="4447711">
            <a:off x="6067297" y="-95113"/>
            <a:ext cx="557212" cy="423343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3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7" grpId="0"/>
      <p:bldP spid="15" grpId="0" animBg="1"/>
      <p:bldP spid="15" grpId="1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326581" y="734285"/>
            <a:ext cx="386542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নাই এমন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</a:t>
            </a:r>
            <a:r>
              <a:rPr lang="bn-IN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5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844" y="2687787"/>
            <a:ext cx="2403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bn-IN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564478" y="27016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46978" y="27143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3863" y="-8"/>
            <a:ext cx="9975267" cy="923345"/>
            <a:chOff x="13863" y="-8"/>
            <a:chExt cx="9975267" cy="923345"/>
          </a:xfrm>
        </p:grpSpPr>
        <p:sp>
          <p:nvSpPr>
            <p:cNvPr id="22" name="TextBox 21"/>
            <p:cNvSpPr txBox="1"/>
            <p:nvPr/>
          </p:nvSpPr>
          <p:spPr>
            <a:xfrm>
              <a:off x="1745676" y="-8"/>
              <a:ext cx="824345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কে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সাধারণ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ভগ্নাংশে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প্রকাশ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-  </a:t>
              </a:r>
              <a:endPara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863" y="7"/>
              <a:ext cx="24037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1467497" y="6927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1149997" y="8197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2403761" y="2313709"/>
            <a:ext cx="1683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926252" y="2791475"/>
            <a:ext cx="299388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91006" y="2313707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464955" y="3162154"/>
            <a:ext cx="2633521" cy="1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own Arrow 16"/>
          <p:cNvSpPr/>
          <p:nvPr/>
        </p:nvSpPr>
        <p:spPr>
          <a:xfrm rot="4447711">
            <a:off x="6183759" y="329797"/>
            <a:ext cx="557212" cy="3356369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08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7" grpId="0" animBg="1"/>
      <p:bldP spid="17" grpId="1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215745" y="734285"/>
            <a:ext cx="39762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</a:t>
            </a:r>
            <a:r>
              <a:rPr lang="en-US" sz="5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844" y="2687787"/>
            <a:ext cx="2403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564478" y="27016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46978" y="27143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3863" y="-8"/>
            <a:ext cx="9975267" cy="923345"/>
            <a:chOff x="13863" y="-8"/>
            <a:chExt cx="9975267" cy="923345"/>
          </a:xfrm>
        </p:grpSpPr>
        <p:sp>
          <p:nvSpPr>
            <p:cNvPr id="22" name="TextBox 21"/>
            <p:cNvSpPr txBox="1"/>
            <p:nvPr/>
          </p:nvSpPr>
          <p:spPr>
            <a:xfrm>
              <a:off x="1745676" y="-8"/>
              <a:ext cx="824345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কে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সাধারণ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ভগ্নাংশে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প্রকাশ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-  </a:t>
              </a:r>
              <a:endPara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863" y="7"/>
              <a:ext cx="24037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1467497" y="6927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1149997" y="8197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2403761" y="2313709"/>
            <a:ext cx="1683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926252" y="2791475"/>
            <a:ext cx="299388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91006" y="2313707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80484" y="3034146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2464955" y="3162154"/>
            <a:ext cx="2633521" cy="1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own Arrow 15"/>
          <p:cNvSpPr/>
          <p:nvPr/>
        </p:nvSpPr>
        <p:spPr>
          <a:xfrm rot="5218152">
            <a:off x="5957732" y="1323086"/>
            <a:ext cx="557212" cy="406862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10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  <p:bldP spid="16" grpId="0" animBg="1"/>
      <p:bldP spid="16" grpId="1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215745" y="734285"/>
            <a:ext cx="39762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</a:t>
            </a:r>
            <a:r>
              <a:rPr lang="bn-IN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 </a:t>
            </a:r>
            <a:r>
              <a:rPr lang="en-US" sz="5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</a:t>
            </a:r>
            <a:r>
              <a:rPr lang="bn-IN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ংক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5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</a:t>
            </a:r>
            <a:r>
              <a:rPr lang="en-US" sz="5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bn-IN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>
                <a:solidFill>
                  <a:srgbClr val="00206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9</a:t>
            </a:r>
            <a:r>
              <a:rPr lang="bn-IN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844" y="2687787"/>
            <a:ext cx="2403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bn-IN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464955" y="3162154"/>
            <a:ext cx="2633521" cy="1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1564478" y="27016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46978" y="27143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3863" y="-8"/>
            <a:ext cx="9975267" cy="923345"/>
            <a:chOff x="13863" y="-8"/>
            <a:chExt cx="9975267" cy="923345"/>
          </a:xfrm>
        </p:grpSpPr>
        <p:sp>
          <p:nvSpPr>
            <p:cNvPr id="22" name="TextBox 21"/>
            <p:cNvSpPr txBox="1"/>
            <p:nvPr/>
          </p:nvSpPr>
          <p:spPr>
            <a:xfrm>
              <a:off x="1745676" y="-8"/>
              <a:ext cx="824345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কে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সাধারণ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ভগ্নাংশে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প্রকাশ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-  </a:t>
              </a:r>
              <a:endPara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863" y="7"/>
              <a:ext cx="24037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1467497" y="6927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1149997" y="8197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2403761" y="2313709"/>
            <a:ext cx="1683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926252" y="2791475"/>
            <a:ext cx="299388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91006" y="2313707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80484" y="3034146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73213" y="3020288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Down Arrow 16"/>
          <p:cNvSpPr/>
          <p:nvPr/>
        </p:nvSpPr>
        <p:spPr>
          <a:xfrm rot="5218152">
            <a:off x="6071732" y="1431210"/>
            <a:ext cx="557212" cy="384030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81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8" grpId="0"/>
      <p:bldP spid="17" grpId="0" animBg="1"/>
      <p:bldP spid="17" grpId="1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215745" y="734285"/>
            <a:ext cx="39762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দাগের উপরে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844" y="2687787"/>
            <a:ext cx="2403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347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564478" y="27016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46978" y="27143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3863" y="-8"/>
            <a:ext cx="9975267" cy="923345"/>
            <a:chOff x="13863" y="-8"/>
            <a:chExt cx="9975267" cy="923345"/>
          </a:xfrm>
        </p:grpSpPr>
        <p:sp>
          <p:nvSpPr>
            <p:cNvPr id="22" name="TextBox 21"/>
            <p:cNvSpPr txBox="1"/>
            <p:nvPr/>
          </p:nvSpPr>
          <p:spPr>
            <a:xfrm>
              <a:off x="1745676" y="-8"/>
              <a:ext cx="824345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কে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সাধারণ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ভগ্নাংশে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প্রকাশ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-  </a:t>
              </a:r>
              <a:endPara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863" y="7"/>
              <a:ext cx="24037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1467497" y="6927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1149997" y="8197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180484" y="3034146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73213" y="3020288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464955" y="3162154"/>
            <a:ext cx="2633521" cy="1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403761" y="2313709"/>
            <a:ext cx="1683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3926252" y="2791475"/>
            <a:ext cx="299388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191006" y="2313707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Down Arrow 28"/>
          <p:cNvSpPr/>
          <p:nvPr/>
        </p:nvSpPr>
        <p:spPr>
          <a:xfrm rot="4470018">
            <a:off x="5947182" y="-226371"/>
            <a:ext cx="557212" cy="406862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987598" y="3762367"/>
            <a:ext cx="1683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180479" y="4488878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73208" y="4475020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2464950" y="4616886"/>
            <a:ext cx="2633521" cy="1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qual 33"/>
          <p:cNvSpPr/>
          <p:nvPr/>
        </p:nvSpPr>
        <p:spPr>
          <a:xfrm>
            <a:off x="1854264" y="4433454"/>
            <a:ext cx="528633" cy="332507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531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9" grpId="0" animBg="1"/>
      <p:bldP spid="29" grpId="1" animBg="1"/>
      <p:bldP spid="30" grpId="0"/>
      <p:bldP spid="31" grpId="0"/>
      <p:bldP spid="32" grpId="0"/>
      <p:bldP spid="3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0844" y="2687787"/>
            <a:ext cx="2403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347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564478" y="27016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46978" y="27143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3863" y="-8"/>
            <a:ext cx="9975267" cy="923345"/>
            <a:chOff x="13863" y="-8"/>
            <a:chExt cx="9975267" cy="923345"/>
          </a:xfrm>
        </p:grpSpPr>
        <p:sp>
          <p:nvSpPr>
            <p:cNvPr id="22" name="TextBox 21"/>
            <p:cNvSpPr txBox="1"/>
            <p:nvPr/>
          </p:nvSpPr>
          <p:spPr>
            <a:xfrm>
              <a:off x="1745676" y="-8"/>
              <a:ext cx="824345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কে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সাধারণ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ভগ্নাংশে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প্রকাশ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-  </a:t>
              </a:r>
              <a:endPara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863" y="7"/>
              <a:ext cx="24037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1467497" y="6927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1149997" y="8197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2987603" y="2307635"/>
            <a:ext cx="1683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80484" y="3034146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73213" y="3020288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464955" y="3162154"/>
            <a:ext cx="2633521" cy="1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215745" y="734285"/>
            <a:ext cx="39762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bn-IN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লব কাটাকাটি কর বা ভাগ </a:t>
            </a:r>
            <a:r>
              <a:rPr lang="en-US" sz="5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49716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0844" y="2687787"/>
            <a:ext cx="2403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347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564478" y="27016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46978" y="27143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13863" y="-8"/>
            <a:ext cx="9975267" cy="923345"/>
            <a:chOff x="13863" y="-8"/>
            <a:chExt cx="9975267" cy="923345"/>
          </a:xfrm>
        </p:grpSpPr>
        <p:sp>
          <p:nvSpPr>
            <p:cNvPr id="22" name="TextBox 21"/>
            <p:cNvSpPr txBox="1"/>
            <p:nvPr/>
          </p:nvSpPr>
          <p:spPr>
            <a:xfrm>
              <a:off x="1745676" y="-8"/>
              <a:ext cx="824345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কে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সাধারণ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ভগ্নাংশে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প্রকাশ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-  </a:t>
              </a:r>
              <a:endPara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863" y="7"/>
              <a:ext cx="24037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bn-IN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347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1467497" y="6927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1149997" y="8197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2987603" y="2307635"/>
            <a:ext cx="1683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80484" y="3034146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73213" y="3020288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464955" y="3162154"/>
            <a:ext cx="2633521" cy="1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215745" y="734285"/>
            <a:ext cx="39762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bn-IN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লব কাটাকাটি কর বা ভাগ </a:t>
            </a:r>
            <a:r>
              <a:rPr lang="en-US" sz="5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25764" y="4076022"/>
            <a:ext cx="3411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1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3119000" y="4537687"/>
            <a:ext cx="1661683" cy="6167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231571" y="4464486"/>
            <a:ext cx="12295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990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30050" y="3669846"/>
            <a:ext cx="12295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344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895035" y="5572316"/>
            <a:ext cx="3411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1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3188271" y="6033981"/>
            <a:ext cx="1661683" cy="616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300842" y="5960780"/>
            <a:ext cx="12295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495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299321" y="5166140"/>
            <a:ext cx="12295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172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28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/>
          <p:cNvSpPr/>
          <p:nvPr/>
        </p:nvSpPr>
        <p:spPr>
          <a:xfrm>
            <a:off x="1564478" y="27016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46978" y="27143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733145" y="720430"/>
            <a:ext cx="44577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সমান চি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হ্নের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লম্বা দাগ দাও। </a:t>
            </a:r>
            <a:endParaRPr lang="en-US" sz="5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3863" y="-8"/>
            <a:ext cx="9975267" cy="923345"/>
            <a:chOff x="13863" y="-8"/>
            <a:chExt cx="9975267" cy="923345"/>
          </a:xfrm>
        </p:grpSpPr>
        <p:sp>
          <p:nvSpPr>
            <p:cNvPr id="6" name="TextBox 5"/>
            <p:cNvSpPr txBox="1"/>
            <p:nvPr/>
          </p:nvSpPr>
          <p:spPr>
            <a:xfrm>
              <a:off x="1745676" y="-8"/>
              <a:ext cx="824345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কে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সাধারণ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ভগ্নাংশে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প্রকাশ</a:t>
              </a:r>
              <a:r>
                <a:rPr lang="en-US" sz="54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-  </a:t>
              </a:r>
              <a:endPara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863" y="7"/>
              <a:ext cx="24037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2.679</a:t>
              </a:r>
              <a:endPara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1467497" y="6927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1149997" y="81974"/>
              <a:ext cx="85315" cy="9698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8" name="Straight Connector 17"/>
          <p:cNvCxnSpPr/>
          <p:nvPr/>
        </p:nvCxnSpPr>
        <p:spPr>
          <a:xfrm>
            <a:off x="2464955" y="3162154"/>
            <a:ext cx="2633521" cy="1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own Arrow 1"/>
          <p:cNvSpPr/>
          <p:nvPr/>
        </p:nvSpPr>
        <p:spPr>
          <a:xfrm rot="4447711">
            <a:off x="4757798" y="-217023"/>
            <a:ext cx="557212" cy="526086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10844" y="2687787"/>
            <a:ext cx="2403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2.679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30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13" grpId="0"/>
      <p:bldP spid="2" grpId="0" animBg="1"/>
      <p:bldP spid="2" grpId="1" animBg="1"/>
      <p:bldP spid="15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215745" y="734285"/>
            <a:ext cx="39762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দাগের উপর দশমিক ও পৌনঃপুনিক বাদে অংকগুলি লেখ।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564478" y="27016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46978" y="27143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403761" y="2313709"/>
            <a:ext cx="1683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2464955" y="3162154"/>
            <a:ext cx="2633521" cy="1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0844" y="2687787"/>
            <a:ext cx="2403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2.679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16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7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215745" y="734285"/>
            <a:ext cx="39762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3। অংকগুলি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564478" y="27016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46978" y="27143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403761" y="2313709"/>
            <a:ext cx="1683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926252" y="2791475"/>
            <a:ext cx="299388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464955" y="3162154"/>
            <a:ext cx="2633521" cy="1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own Arrow 14"/>
          <p:cNvSpPr/>
          <p:nvPr/>
        </p:nvSpPr>
        <p:spPr>
          <a:xfrm rot="4375340">
            <a:off x="5759967" y="544816"/>
            <a:ext cx="557212" cy="3519108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10844" y="2687787"/>
            <a:ext cx="2403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2.679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45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 animBg="1"/>
      <p:bldP spid="15" grpId="1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215745" y="734285"/>
            <a:ext cx="39762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বাদে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অংকগুলি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চিহ্নের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564478" y="27016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46978" y="27143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403761" y="2313709"/>
            <a:ext cx="1683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926252" y="2791475"/>
            <a:ext cx="299388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91006" y="2313707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464955" y="3162154"/>
            <a:ext cx="2633521" cy="1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own Arrow 14"/>
          <p:cNvSpPr/>
          <p:nvPr/>
        </p:nvSpPr>
        <p:spPr>
          <a:xfrm rot="4375340">
            <a:off x="6583658" y="435189"/>
            <a:ext cx="557212" cy="3519108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110844" y="2687787"/>
            <a:ext cx="2403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2.679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78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5" grpId="0" animBg="1"/>
      <p:bldP spid="15" grpId="1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215745" y="734285"/>
            <a:ext cx="39762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564478" y="27016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46978" y="27143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403761" y="2313709"/>
            <a:ext cx="1683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926252" y="2791475"/>
            <a:ext cx="299388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91006" y="2313707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80484" y="3034146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2464955" y="3162154"/>
            <a:ext cx="2633521" cy="1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own Arrow 15"/>
          <p:cNvSpPr/>
          <p:nvPr/>
        </p:nvSpPr>
        <p:spPr>
          <a:xfrm rot="5218152">
            <a:off x="5957732" y="1323086"/>
            <a:ext cx="557212" cy="406862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10844" y="2687787"/>
            <a:ext cx="2403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2.679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21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  <p:bldP spid="16" grpId="0" animBg="1"/>
      <p:bldP spid="16" grpId="1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215745" y="734285"/>
            <a:ext cx="39762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IN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যতটা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ততটা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bn-IN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9</a:t>
            </a:r>
            <a:r>
              <a:rPr lang="bn-IN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464955" y="3162154"/>
            <a:ext cx="2633521" cy="1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1564478" y="27016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46978" y="27143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403761" y="2313709"/>
            <a:ext cx="1683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926252" y="2791475"/>
            <a:ext cx="299388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91006" y="2313707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180484" y="3034146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73213" y="3020288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Down Arrow 16"/>
          <p:cNvSpPr/>
          <p:nvPr/>
        </p:nvSpPr>
        <p:spPr>
          <a:xfrm rot="5218152">
            <a:off x="6071732" y="1431210"/>
            <a:ext cx="557212" cy="384030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110844" y="2687787"/>
            <a:ext cx="2403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2.679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615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8" grpId="0"/>
      <p:bldP spid="17" grpId="0" animBg="1"/>
      <p:bldP spid="17" grpId="1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215745" y="734285"/>
            <a:ext cx="39762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bn-IN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হরগুলি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564478" y="27016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46978" y="27143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180484" y="3034146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73213" y="3020288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464955" y="3162154"/>
            <a:ext cx="2633521" cy="1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403761" y="2313709"/>
            <a:ext cx="1683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1347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3926252" y="2791475"/>
            <a:ext cx="299388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191006" y="2313707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Down Arrow 28"/>
          <p:cNvSpPr/>
          <p:nvPr/>
        </p:nvSpPr>
        <p:spPr>
          <a:xfrm rot="4470018">
            <a:off x="5947182" y="-226371"/>
            <a:ext cx="557212" cy="4068625"/>
          </a:xfrm>
          <a:prstGeom prst="downArrow">
            <a:avLst>
              <a:gd name="adj1" fmla="val 50000"/>
              <a:gd name="adj2" fmla="val 139744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2987598" y="3762367"/>
            <a:ext cx="1683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180479" y="4488878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73208" y="4475020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2464950" y="4616886"/>
            <a:ext cx="2633521" cy="1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qual 33"/>
          <p:cNvSpPr/>
          <p:nvPr/>
        </p:nvSpPr>
        <p:spPr>
          <a:xfrm>
            <a:off x="1854264" y="4433454"/>
            <a:ext cx="528633" cy="332507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0844" y="2687787"/>
            <a:ext cx="2403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2.679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66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9" grpId="0" animBg="1"/>
      <p:bldP spid="29" grpId="1" animBg="1"/>
      <p:bldP spid="30" grpId="0"/>
      <p:bldP spid="31" grpId="0"/>
      <p:bldP spid="32" grpId="0"/>
      <p:bldP spid="34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8"/>
          <p:cNvSpPr/>
          <p:nvPr/>
        </p:nvSpPr>
        <p:spPr>
          <a:xfrm>
            <a:off x="1564478" y="27016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46978" y="27143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987603" y="2307635"/>
            <a:ext cx="1683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80484" y="3034146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73213" y="3020288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464955" y="3162154"/>
            <a:ext cx="2633521" cy="1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215745" y="734285"/>
            <a:ext cx="39762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bn-IN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bn-IN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 লব দিয়ে ভাগ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0844" y="2687787"/>
            <a:ext cx="2403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2.679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66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0844" y="2687787"/>
            <a:ext cx="2403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2.679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1564478" y="27016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46978" y="2714334"/>
            <a:ext cx="85315" cy="969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987603" y="2307635"/>
            <a:ext cx="16833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80484" y="3034146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73213" y="3020288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2464955" y="3162154"/>
            <a:ext cx="2633521" cy="1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215745" y="734285"/>
            <a:ext cx="39762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bn-IN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bn-IN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 লব দিয়ে ভাগ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25764" y="4076022"/>
            <a:ext cx="3411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1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3119000" y="4537687"/>
            <a:ext cx="1661683" cy="6167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231571" y="4464486"/>
            <a:ext cx="12295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990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30050" y="3669846"/>
            <a:ext cx="12295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344</a:t>
            </a:r>
            <a:endParaRPr lang="en-US" sz="5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895035" y="5572316"/>
            <a:ext cx="3411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  1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3188271" y="6033981"/>
            <a:ext cx="1661683" cy="616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300842" y="5960780"/>
            <a:ext cx="12295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495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299321" y="5166140"/>
            <a:ext cx="12295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172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82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621371" y="3034146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14100" y="3020288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545622" y="3162154"/>
            <a:ext cx="3520203" cy="78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598067" y="2327561"/>
            <a:ext cx="19160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</a:t>
            </a:r>
            <a:endParaRPr lang="en-US" sz="5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5505699" y="2805327"/>
            <a:ext cx="299388" cy="1949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825870" y="2327559"/>
            <a:ext cx="1267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63453" y="4108737"/>
            <a:ext cx="19030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26611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914773" y="4821393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en-US" sz="5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07502" y="4821390"/>
            <a:ext cx="907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endParaRPr lang="en-US" sz="5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559469" y="4963256"/>
            <a:ext cx="2633521" cy="1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qual 33"/>
          <p:cNvSpPr/>
          <p:nvPr/>
        </p:nvSpPr>
        <p:spPr>
          <a:xfrm>
            <a:off x="2948783" y="4779824"/>
            <a:ext cx="528633" cy="332507"/>
          </a:xfrm>
          <a:prstGeom prst="mathEqual">
            <a:avLst>
              <a:gd name="adj1" fmla="val 8710"/>
              <a:gd name="adj2" fmla="val 2953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58987" y="2704094"/>
            <a:ext cx="26698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5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  <a:r>
              <a:rPr lang="en-US" sz="54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</a:t>
            </a:r>
            <a:r>
              <a:rPr lang="bn-IN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endParaRPr lang="en-US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2631285" y="2770901"/>
            <a:ext cx="85315" cy="9698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313785" y="2769746"/>
            <a:ext cx="85315" cy="96982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" y="-8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পৌনঃপুনিক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ভগ্নাংশকে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নিয়ম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  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54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4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3" y="-5423"/>
            <a:ext cx="12189356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E1,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E2,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E3,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E4,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E5,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E6,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E7,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E8,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E9,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E10,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E11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59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E1</a:t>
            </a:r>
            <a:r>
              <a:rPr lang="bn-IN" sz="59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E13, E14, E15,</a:t>
            </a:r>
            <a:r>
              <a:rPr lang="bn-IN" sz="59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9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W1, </a:t>
            </a:r>
            <a:r>
              <a:rPr lang="en-US" sz="59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10, 11, 12, 13, 14, 15, </a:t>
            </a:r>
            <a:endParaRPr lang="bn-IN" sz="59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68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7" y="118731"/>
            <a:ext cx="1219200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7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9-10-chapter-4.1-end</a:t>
            </a:r>
            <a:endParaRPr lang="en-US" sz="7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34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</TotalTime>
  <Words>2710</Words>
  <Application>Microsoft Office PowerPoint</Application>
  <PresentationFormat>Widescreen</PresentationFormat>
  <Paragraphs>565</Paragraphs>
  <Slides>86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4" baseType="lpstr">
      <vt:lpstr>Arial</vt:lpstr>
      <vt:lpstr>Calibri</vt:lpstr>
      <vt:lpstr>Calibri Light</vt:lpstr>
      <vt:lpstr>Cambria Math</vt:lpstr>
      <vt:lpstr>NikoshBAN</vt:lpstr>
      <vt:lpstr>Times New Roman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711</cp:revision>
  <dcterms:created xsi:type="dcterms:W3CDTF">2019-06-09T13:56:58Z</dcterms:created>
  <dcterms:modified xsi:type="dcterms:W3CDTF">2019-10-25T19:06:33Z</dcterms:modified>
</cp:coreProperties>
</file>