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74" r:id="rId4"/>
    <p:sldId id="261" r:id="rId5"/>
    <p:sldId id="275" r:id="rId6"/>
    <p:sldId id="273" r:id="rId7"/>
    <p:sldId id="262" r:id="rId8"/>
    <p:sldId id="263" r:id="rId9"/>
    <p:sldId id="264" r:id="rId10"/>
    <p:sldId id="276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7" r:id="rId20"/>
    <p:sldId id="278" r:id="rId21"/>
    <p:sldId id="279" r:id="rId22"/>
    <p:sldId id="280" r:id="rId23"/>
    <p:sldId id="281" r:id="rId24"/>
    <p:sldId id="283" r:id="rId25"/>
    <p:sldId id="282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6" r:id="rId38"/>
    <p:sldId id="295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5" r:id="rId47"/>
    <p:sldId id="304" r:id="rId48"/>
    <p:sldId id="306" r:id="rId49"/>
    <p:sldId id="307" r:id="rId50"/>
    <p:sldId id="330" r:id="rId51"/>
    <p:sldId id="332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28" r:id="rId60"/>
    <p:sldId id="329" r:id="rId61"/>
    <p:sldId id="315" r:id="rId62"/>
    <p:sldId id="316" r:id="rId63"/>
    <p:sldId id="317" r:id="rId64"/>
    <p:sldId id="318" r:id="rId65"/>
    <p:sldId id="320" r:id="rId66"/>
    <p:sldId id="319" r:id="rId67"/>
    <p:sldId id="321" r:id="rId68"/>
    <p:sldId id="322" r:id="rId69"/>
    <p:sldId id="324" r:id="rId70"/>
    <p:sldId id="325" r:id="rId71"/>
    <p:sldId id="326" r:id="rId72"/>
    <p:sldId id="327" r:id="rId7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C140F-3848-499F-A3FA-1A0018DDDE41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FD65-5897-401B-A9EB-FC29DDD9D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126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C140F-3848-499F-A3FA-1A0018DDDE41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FD65-5897-401B-A9EB-FC29DDD9D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824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C140F-3848-499F-A3FA-1A0018DDDE41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FD65-5897-401B-A9EB-FC29DDD9D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761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C140F-3848-499F-A3FA-1A0018DDDE41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FD65-5897-401B-A9EB-FC29DDD9D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570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C140F-3848-499F-A3FA-1A0018DDDE41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FD65-5897-401B-A9EB-FC29DDD9D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18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C140F-3848-499F-A3FA-1A0018DDDE41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FD65-5897-401B-A9EB-FC29DDD9D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040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C140F-3848-499F-A3FA-1A0018DDDE41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FD65-5897-401B-A9EB-FC29DDD9D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411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C140F-3848-499F-A3FA-1A0018DDDE41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FD65-5897-401B-A9EB-FC29DDD9D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335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C140F-3848-499F-A3FA-1A0018DDDE41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FD65-5897-401B-A9EB-FC29DDD9D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058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C140F-3848-499F-A3FA-1A0018DDDE41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FD65-5897-401B-A9EB-FC29DDD9D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322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C140F-3848-499F-A3FA-1A0018DDDE41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FD65-5897-401B-A9EB-FC29DDD9D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793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8C140F-3848-499F-A3FA-1A0018DDDE41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C4FD65-5897-401B-A9EB-FC29DDD9D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532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1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0, 1, 2, 3, 4, 5, 6, 7, 8, 9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5" y="969810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এদেরকে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সংখ্যাপ্রতীক</a:t>
            </a:r>
            <a:r>
              <a:rPr lang="bn-IN" sz="5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bn-IN" sz="5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ডিজিট</a:t>
            </a:r>
            <a:r>
              <a:rPr lang="bn-IN" sz="5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bn-IN" sz="5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বলা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54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8" y="2105886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0, 2, </a:t>
            </a:r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4, 6, 8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-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2" y="3338943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1, 3, 5, 7, </a:t>
            </a:r>
            <a:r>
              <a:rPr lang="en-US" sz="5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9 -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</a:t>
            </a:r>
            <a:r>
              <a:rPr lang="bn-IN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9786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TextBox 136"/>
          <p:cNvSpPr txBox="1"/>
          <p:nvPr/>
        </p:nvSpPr>
        <p:spPr>
          <a:xfrm>
            <a:off x="835703" y="3550829"/>
            <a:ext cx="113134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শূন্য</a:t>
            </a:r>
            <a:r>
              <a:rPr lang="en-US" sz="60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বিন্দু</a:t>
            </a:r>
            <a:endParaRPr lang="en-US" sz="6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9" name="Rectangle 138"/>
          <p:cNvSpPr/>
          <p:nvPr/>
        </p:nvSpPr>
        <p:spPr>
          <a:xfrm>
            <a:off x="214416" y="1821163"/>
            <a:ext cx="11743049" cy="45719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88" name="Straight Connector 187"/>
          <p:cNvCxnSpPr/>
          <p:nvPr/>
        </p:nvCxnSpPr>
        <p:spPr>
          <a:xfrm>
            <a:off x="1466941" y="1529106"/>
            <a:ext cx="0" cy="634495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/>
          <p:nvPr/>
        </p:nvCxnSpPr>
        <p:spPr>
          <a:xfrm>
            <a:off x="634603" y="1528509"/>
            <a:ext cx="0" cy="634495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TextBox 141"/>
          <p:cNvSpPr txBox="1"/>
          <p:nvPr/>
        </p:nvSpPr>
        <p:spPr>
          <a:xfrm>
            <a:off x="6272959" y="2052099"/>
            <a:ext cx="3836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4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6816196" y="2052099"/>
            <a:ext cx="7998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endParaRPr lang="en-US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4" name="TextBox 143"/>
          <p:cNvSpPr txBox="1"/>
          <p:nvPr/>
        </p:nvSpPr>
        <p:spPr>
          <a:xfrm>
            <a:off x="7659115" y="2049606"/>
            <a:ext cx="785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endParaRPr lang="en-US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8484943" y="2052099"/>
            <a:ext cx="793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+3</a:t>
            </a:r>
            <a:endParaRPr lang="en-US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9294749" y="2053952"/>
            <a:ext cx="812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+4</a:t>
            </a:r>
            <a:endParaRPr lang="en-US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6" name="Straight Connector 155"/>
          <p:cNvCxnSpPr/>
          <p:nvPr/>
        </p:nvCxnSpPr>
        <p:spPr>
          <a:xfrm>
            <a:off x="2304702" y="1527610"/>
            <a:ext cx="0" cy="634495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3142904" y="1522841"/>
            <a:ext cx="0" cy="634495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3981108" y="1527596"/>
            <a:ext cx="0" cy="634495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4805037" y="1522835"/>
            <a:ext cx="0" cy="634495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>
            <a:off x="5633716" y="1522829"/>
            <a:ext cx="0" cy="634495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6467160" y="1522823"/>
            <a:ext cx="0" cy="634495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7295839" y="1518053"/>
            <a:ext cx="0" cy="634495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>
            <a:off x="8968026" y="1535454"/>
            <a:ext cx="0" cy="634495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>
            <a:off x="8135688" y="1534857"/>
            <a:ext cx="0" cy="634495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9805787" y="1533958"/>
            <a:ext cx="0" cy="634495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>
            <a:off x="10643989" y="1529189"/>
            <a:ext cx="0" cy="634495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>
            <a:off x="11482193" y="1533944"/>
            <a:ext cx="0" cy="634495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Right Arrow 104"/>
          <p:cNvSpPr/>
          <p:nvPr/>
        </p:nvSpPr>
        <p:spPr>
          <a:xfrm rot="10800000">
            <a:off x="9167" y="1657753"/>
            <a:ext cx="430265" cy="361578"/>
          </a:xfrm>
          <a:prstGeom prst="rightArrow">
            <a:avLst>
              <a:gd name="adj1" fmla="val 50000"/>
              <a:gd name="adj2" fmla="val 17665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ight Arrow 105"/>
          <p:cNvSpPr/>
          <p:nvPr/>
        </p:nvSpPr>
        <p:spPr>
          <a:xfrm>
            <a:off x="11666723" y="1661346"/>
            <a:ext cx="430265" cy="361578"/>
          </a:xfrm>
          <a:prstGeom prst="rightArrow">
            <a:avLst>
              <a:gd name="adj1" fmla="val 50000"/>
              <a:gd name="adj2" fmla="val 176659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TextBox 106"/>
          <p:cNvSpPr txBox="1"/>
          <p:nvPr/>
        </p:nvSpPr>
        <p:spPr>
          <a:xfrm>
            <a:off x="10157642" y="2049606"/>
            <a:ext cx="7731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bn-IN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10999918" y="2052099"/>
            <a:ext cx="769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bn-IN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en-US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227759" y="2052099"/>
            <a:ext cx="650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-7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1063096" y="2052099"/>
            <a:ext cx="609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-6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1906015" y="2049606"/>
            <a:ext cx="620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-5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2731843" y="2052099"/>
            <a:ext cx="6106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-4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3541649" y="2053952"/>
            <a:ext cx="6388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-3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4404542" y="2049606"/>
            <a:ext cx="6272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5246818" y="2052099"/>
            <a:ext cx="612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ight Arrow 3"/>
          <p:cNvSpPr/>
          <p:nvPr/>
        </p:nvSpPr>
        <p:spPr>
          <a:xfrm rot="16200000">
            <a:off x="6031345" y="3119258"/>
            <a:ext cx="863578" cy="40280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TextBox 116"/>
          <p:cNvSpPr txBox="1"/>
          <p:nvPr/>
        </p:nvSpPr>
        <p:spPr>
          <a:xfrm>
            <a:off x="7190508" y="4431893"/>
            <a:ext cx="499756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শূন্য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বিন্দুর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+</a:t>
            </a:r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চিহ্নের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বসে</a:t>
            </a:r>
            <a:endParaRPr lang="en-US" sz="6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0" y="4431893"/>
            <a:ext cx="47187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শূন্য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বিন্দুর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চিহ্নের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বসে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Left Brace 4"/>
          <p:cNvSpPr/>
          <p:nvPr/>
        </p:nvSpPr>
        <p:spPr>
          <a:xfrm rot="16200000">
            <a:off x="8648681" y="984759"/>
            <a:ext cx="1439713" cy="4596377"/>
          </a:xfrm>
          <a:prstGeom prst="leftBrace">
            <a:avLst>
              <a:gd name="adj1" fmla="val 0"/>
              <a:gd name="adj2" fmla="val 51934"/>
            </a:avLst>
          </a:prstGeom>
          <a:noFill/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ight Arrow 121"/>
          <p:cNvSpPr/>
          <p:nvPr/>
        </p:nvSpPr>
        <p:spPr>
          <a:xfrm rot="16200000">
            <a:off x="8912667" y="3692560"/>
            <a:ext cx="1079432" cy="450033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B05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Left Brace 122"/>
          <p:cNvSpPr/>
          <p:nvPr/>
        </p:nvSpPr>
        <p:spPr>
          <a:xfrm rot="16200000">
            <a:off x="2367774" y="634750"/>
            <a:ext cx="1439714" cy="5296393"/>
          </a:xfrm>
          <a:prstGeom prst="leftBrace">
            <a:avLst>
              <a:gd name="adj1" fmla="val 0"/>
              <a:gd name="adj2" fmla="val 51934"/>
            </a:avLst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Right Arrow 123"/>
          <p:cNvSpPr/>
          <p:nvPr/>
        </p:nvSpPr>
        <p:spPr>
          <a:xfrm rot="16200000">
            <a:off x="2641544" y="3658291"/>
            <a:ext cx="1079432" cy="518572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0" y="30639"/>
            <a:ext cx="1217103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 সরলরেখায় সমান সমান দূরত্বে দাগ কেটে </a:t>
            </a:r>
          </a:p>
          <a:p>
            <a:pPr algn="ctr"/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প্রান্তে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দুইটা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তীর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দেয়া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4125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7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7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75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7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7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7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25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7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7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7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7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7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7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750"/>
                            </p:stCondLst>
                            <p:childTnLst>
                              <p:par>
                                <p:cTn id="5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7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7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7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500"/>
                            </p:stCondLst>
                            <p:childTnLst>
                              <p:par>
                                <p:cTn id="6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7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7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7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750"/>
                            </p:stCondLst>
                            <p:childTnLst>
                              <p:par>
                                <p:cTn id="7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7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7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7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500"/>
                            </p:stCondLst>
                            <p:childTnLst>
                              <p:par>
                                <p:cTn id="8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7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7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250"/>
                            </p:stCondLst>
                            <p:childTnLst>
                              <p:par>
                                <p:cTn id="8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000"/>
                            </p:stCondLst>
                            <p:childTnLst>
                              <p:par>
                                <p:cTn id="9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75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75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75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750"/>
                            </p:stCondLst>
                            <p:childTnLst>
                              <p:par>
                                <p:cTn id="9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75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75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75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7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75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75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750"/>
                            </p:stCondLst>
                            <p:childTnLst>
                              <p:par>
                                <p:cTn id="1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75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75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75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3500"/>
                            </p:stCondLst>
                            <p:childTnLst>
                              <p:par>
                                <p:cTn id="1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7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75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75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7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7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7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7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7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7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17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17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7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750"/>
                            </p:stCondLst>
                            <p:childTnLst>
                              <p:par>
                                <p:cTn id="1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7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17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7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17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7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7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175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7" dur="175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75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1750"/>
                            </p:stCondLst>
                            <p:childTnLst>
                              <p:par>
                                <p:cTn id="1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75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75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75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3500"/>
                            </p:stCondLst>
                            <p:childTnLst>
                              <p:par>
                                <p:cTn id="18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175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175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75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5250"/>
                            </p:stCondLst>
                            <p:childTnLst>
                              <p:par>
                                <p:cTn id="19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175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5" dur="175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75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7000"/>
                            </p:stCondLst>
                            <p:childTnLst>
                              <p:par>
                                <p:cTn id="19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17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1" dur="17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7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8750"/>
                            </p:stCondLst>
                            <p:childTnLst>
                              <p:par>
                                <p:cTn id="20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17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7" dur="17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7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17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4" dur="17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7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1750"/>
                            </p:stCondLst>
                            <p:childTnLst>
                              <p:par>
                                <p:cTn id="2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17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0" dur="17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17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17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6" dur="17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17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5250"/>
                            </p:stCondLst>
                            <p:childTnLst>
                              <p:par>
                                <p:cTn id="2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17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7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7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7000"/>
                            </p:stCondLst>
                            <p:childTnLst>
                              <p:par>
                                <p:cTn id="2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17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8" dur="17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17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8750"/>
                            </p:stCondLst>
                            <p:childTnLst>
                              <p:par>
                                <p:cTn id="2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17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4" dur="17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17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10500"/>
                            </p:stCondLst>
                            <p:childTnLst>
                              <p:par>
                                <p:cTn id="2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17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0" dur="1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1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/>
      <p:bldP spid="139" grpId="0" animBg="1"/>
      <p:bldP spid="142" grpId="0"/>
      <p:bldP spid="143" grpId="0"/>
      <p:bldP spid="144" grpId="0"/>
      <p:bldP spid="145" grpId="0"/>
      <p:bldP spid="146" grpId="0"/>
      <p:bldP spid="105" grpId="0" animBg="1"/>
      <p:bldP spid="106" grpId="0" animBg="1"/>
      <p:bldP spid="107" grpId="0"/>
      <p:bldP spid="108" grpId="0"/>
      <p:bldP spid="109" grpId="0"/>
      <p:bldP spid="110" grpId="0"/>
      <p:bldP spid="111" grpId="0"/>
      <p:bldP spid="112" grpId="0"/>
      <p:bldP spid="113" grpId="0"/>
      <p:bldP spid="114" grpId="0"/>
      <p:bldP spid="115" grpId="0"/>
      <p:bldP spid="4" grpId="0" animBg="1"/>
      <p:bldP spid="117" grpId="0"/>
      <p:bldP spid="118" grpId="0"/>
      <p:bldP spid="5" grpId="0" animBg="1"/>
      <p:bldP spid="122" grpId="0" animBg="1"/>
      <p:bldP spid="123" grpId="0" animBg="1"/>
      <p:bldP spid="124" grpId="0" animBg="1"/>
      <p:bldP spid="4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138"/>
          <p:cNvSpPr/>
          <p:nvPr/>
        </p:nvSpPr>
        <p:spPr>
          <a:xfrm>
            <a:off x="214416" y="1821163"/>
            <a:ext cx="11743049" cy="45719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88" name="Straight Connector 187"/>
          <p:cNvCxnSpPr/>
          <p:nvPr/>
        </p:nvCxnSpPr>
        <p:spPr>
          <a:xfrm>
            <a:off x="1466941" y="1529106"/>
            <a:ext cx="0" cy="634495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/>
          <p:nvPr/>
        </p:nvCxnSpPr>
        <p:spPr>
          <a:xfrm>
            <a:off x="634603" y="1528509"/>
            <a:ext cx="0" cy="634495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TextBox 141"/>
          <p:cNvSpPr txBox="1"/>
          <p:nvPr/>
        </p:nvSpPr>
        <p:spPr>
          <a:xfrm>
            <a:off x="6272959" y="2052099"/>
            <a:ext cx="3836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4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6816196" y="2052099"/>
            <a:ext cx="7998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endParaRPr lang="en-US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4" name="TextBox 143"/>
          <p:cNvSpPr txBox="1"/>
          <p:nvPr/>
        </p:nvSpPr>
        <p:spPr>
          <a:xfrm>
            <a:off x="7659115" y="2049606"/>
            <a:ext cx="785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endParaRPr lang="en-US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8484943" y="2052099"/>
            <a:ext cx="793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+3</a:t>
            </a:r>
            <a:endParaRPr lang="en-US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9294749" y="2053952"/>
            <a:ext cx="812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+4</a:t>
            </a:r>
            <a:endParaRPr lang="en-US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6" name="Straight Connector 155"/>
          <p:cNvCxnSpPr/>
          <p:nvPr/>
        </p:nvCxnSpPr>
        <p:spPr>
          <a:xfrm>
            <a:off x="2304702" y="1527610"/>
            <a:ext cx="0" cy="634495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3142904" y="1522841"/>
            <a:ext cx="0" cy="634495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3981108" y="1527596"/>
            <a:ext cx="0" cy="634495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4805037" y="1522835"/>
            <a:ext cx="0" cy="634495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>
            <a:off x="5633716" y="1522829"/>
            <a:ext cx="0" cy="634495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6467160" y="1522823"/>
            <a:ext cx="0" cy="634495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7295839" y="1518053"/>
            <a:ext cx="0" cy="634495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>
            <a:off x="8968026" y="1535454"/>
            <a:ext cx="0" cy="634495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>
            <a:off x="8135688" y="1534857"/>
            <a:ext cx="0" cy="634495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9805787" y="1533958"/>
            <a:ext cx="0" cy="634495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>
            <a:off x="10643989" y="1529189"/>
            <a:ext cx="0" cy="634495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>
            <a:off x="11482193" y="1533944"/>
            <a:ext cx="0" cy="634495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Right Arrow 104"/>
          <p:cNvSpPr/>
          <p:nvPr/>
        </p:nvSpPr>
        <p:spPr>
          <a:xfrm rot="10800000">
            <a:off x="9167" y="1657753"/>
            <a:ext cx="430265" cy="361578"/>
          </a:xfrm>
          <a:prstGeom prst="rightArrow">
            <a:avLst>
              <a:gd name="adj1" fmla="val 50000"/>
              <a:gd name="adj2" fmla="val 17665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ight Arrow 105"/>
          <p:cNvSpPr/>
          <p:nvPr/>
        </p:nvSpPr>
        <p:spPr>
          <a:xfrm>
            <a:off x="11666723" y="1661346"/>
            <a:ext cx="430265" cy="361578"/>
          </a:xfrm>
          <a:prstGeom prst="rightArrow">
            <a:avLst>
              <a:gd name="adj1" fmla="val 50000"/>
              <a:gd name="adj2" fmla="val 176659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TextBox 106"/>
          <p:cNvSpPr txBox="1"/>
          <p:nvPr/>
        </p:nvSpPr>
        <p:spPr>
          <a:xfrm>
            <a:off x="10157642" y="2049606"/>
            <a:ext cx="7731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bn-IN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10999918" y="2052099"/>
            <a:ext cx="769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bn-IN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en-US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227759" y="2052099"/>
            <a:ext cx="650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-7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1063096" y="2052099"/>
            <a:ext cx="609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-6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1906015" y="2049606"/>
            <a:ext cx="620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-5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2731843" y="2052099"/>
            <a:ext cx="6106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-4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3541649" y="2053952"/>
            <a:ext cx="6388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-3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4404542" y="2049606"/>
            <a:ext cx="6272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5246818" y="2052099"/>
            <a:ext cx="612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0" y="3229847"/>
            <a:ext cx="121880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 রেখায় সংখ্যা চিহ্নিত করা হয় তাকে বলে 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সংখ্যারেখা।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802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7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7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75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7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7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7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25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7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7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7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7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7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7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750"/>
                            </p:stCondLst>
                            <p:childTnLst>
                              <p:par>
                                <p:cTn id="5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7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7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7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500"/>
                            </p:stCondLst>
                            <p:childTnLst>
                              <p:par>
                                <p:cTn id="6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7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7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7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750"/>
                            </p:stCondLst>
                            <p:childTnLst>
                              <p:par>
                                <p:cTn id="7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7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7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7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500"/>
                            </p:stCondLst>
                            <p:childTnLst>
                              <p:par>
                                <p:cTn id="8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7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7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250"/>
                            </p:stCondLst>
                            <p:childTnLst>
                              <p:par>
                                <p:cTn id="8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000"/>
                            </p:stCondLst>
                            <p:childTnLst>
                              <p:par>
                                <p:cTn id="9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75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75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75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750"/>
                            </p:stCondLst>
                            <p:childTnLst>
                              <p:par>
                                <p:cTn id="9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75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75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75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7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75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75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2250"/>
                            </p:stCondLst>
                            <p:childTnLst>
                              <p:par>
                                <p:cTn id="1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7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75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75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75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75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75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750"/>
                            </p:stCondLst>
                            <p:childTnLst>
                              <p:par>
                                <p:cTn id="1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75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75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75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3500"/>
                            </p:stCondLst>
                            <p:childTnLst>
                              <p:par>
                                <p:cTn id="1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75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75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75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5250"/>
                            </p:stCondLst>
                            <p:childTnLst>
                              <p:par>
                                <p:cTn id="1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75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75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75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7000"/>
                            </p:stCondLst>
                            <p:childTnLst>
                              <p:par>
                                <p:cTn id="1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7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7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7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8750"/>
                            </p:stCondLst>
                            <p:childTnLst>
                              <p:par>
                                <p:cTn id="1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7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7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7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7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7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7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750"/>
                            </p:stCondLst>
                            <p:childTnLst>
                              <p:par>
                                <p:cTn id="1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17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7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7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3500"/>
                            </p:stCondLst>
                            <p:childTnLst>
                              <p:par>
                                <p:cTn id="1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17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7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7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5250"/>
                            </p:stCondLst>
                            <p:childTnLst>
                              <p:par>
                                <p:cTn id="1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7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7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7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7000"/>
                            </p:stCondLst>
                            <p:childTnLst>
                              <p:par>
                                <p:cTn id="1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17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17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7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8750"/>
                            </p:stCondLst>
                            <p:childTnLst>
                              <p:par>
                                <p:cTn id="18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17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7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7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9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17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4" dur="1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1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1" dur="1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" grpId="0" animBg="1"/>
      <p:bldP spid="142" grpId="0"/>
      <p:bldP spid="143" grpId="0"/>
      <p:bldP spid="144" grpId="0"/>
      <p:bldP spid="145" grpId="0"/>
      <p:bldP spid="146" grpId="0"/>
      <p:bldP spid="105" grpId="0" animBg="1"/>
      <p:bldP spid="106" grpId="0" animBg="1"/>
      <p:bldP spid="107" grpId="0"/>
      <p:bldP spid="108" grpId="0"/>
      <p:bldP spid="109" grpId="0"/>
      <p:bldP spid="110" grpId="0"/>
      <p:bldP spid="111" grpId="0"/>
      <p:bldP spid="112" grpId="0"/>
      <p:bldP spid="113" grpId="0"/>
      <p:bldP spid="114" grpId="0"/>
      <p:bldP spid="115" grpId="0"/>
      <p:bldP spid="4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5847" y="118387"/>
            <a:ext cx="12040187" cy="1607302"/>
            <a:chOff x="75847" y="1257586"/>
            <a:chExt cx="12040187" cy="1607302"/>
          </a:xfrm>
        </p:grpSpPr>
        <p:sp>
          <p:nvSpPr>
            <p:cNvPr id="139" name="Rectangle 138"/>
            <p:cNvSpPr/>
            <p:nvPr/>
          </p:nvSpPr>
          <p:spPr>
            <a:xfrm>
              <a:off x="138216" y="1875265"/>
              <a:ext cx="11743049" cy="45719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88" name="Straight Connector 187"/>
            <p:cNvCxnSpPr/>
            <p:nvPr/>
          </p:nvCxnSpPr>
          <p:spPr>
            <a:xfrm>
              <a:off x="1369311" y="1583208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/>
            <p:nvPr/>
          </p:nvCxnSpPr>
          <p:spPr>
            <a:xfrm>
              <a:off x="808436" y="1582611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2" name="TextBox 141"/>
            <p:cNvSpPr txBox="1"/>
            <p:nvPr/>
          </p:nvSpPr>
          <p:spPr>
            <a:xfrm>
              <a:off x="6302329" y="2157002"/>
              <a:ext cx="20560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6667720" y="2203089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7242278" y="2201339"/>
              <a:ext cx="5669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7797251" y="2206214"/>
              <a:ext cx="5710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+3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8360554" y="2208068"/>
              <a:ext cx="5683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56" name="Straight Connector 155"/>
            <p:cNvCxnSpPr/>
            <p:nvPr/>
          </p:nvCxnSpPr>
          <p:spPr>
            <a:xfrm>
              <a:off x="1928463" y="1581712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2488054" y="1576943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Right Arrow 104"/>
            <p:cNvSpPr/>
            <p:nvPr/>
          </p:nvSpPr>
          <p:spPr>
            <a:xfrm rot="10800000">
              <a:off x="75847" y="1716617"/>
              <a:ext cx="430265" cy="361578"/>
            </a:xfrm>
            <a:prstGeom prst="rightArrow">
              <a:avLst>
                <a:gd name="adj1" fmla="val 50000"/>
                <a:gd name="adj2" fmla="val 176659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ight Arrow 105"/>
            <p:cNvSpPr/>
            <p:nvPr/>
          </p:nvSpPr>
          <p:spPr>
            <a:xfrm>
              <a:off x="11685769" y="1715448"/>
              <a:ext cx="430265" cy="361578"/>
            </a:xfrm>
            <a:prstGeom prst="rightArrow">
              <a:avLst>
                <a:gd name="adj1" fmla="val 50000"/>
                <a:gd name="adj2" fmla="val 176659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4486939" y="2200923"/>
              <a:ext cx="483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-3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5043842" y="2207688"/>
              <a:ext cx="484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-2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5601841" y="2205783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-1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3606921" y="1582415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3048428" y="1581818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4166077" y="158091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4725662" y="1576150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5846134" y="1580823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5285261" y="1582607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6964887" y="1579327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7524472" y="157693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8643344" y="1582411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8084851" y="1581814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9202498" y="1580915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9762082" y="1576146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10881752" y="1577646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10323257" y="157704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11440905" y="1576150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/>
            <p:cNvSpPr txBox="1"/>
            <p:nvPr/>
          </p:nvSpPr>
          <p:spPr>
            <a:xfrm>
              <a:off x="2805739" y="2205683"/>
              <a:ext cx="483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-6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3367409" y="2207686"/>
              <a:ext cx="484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-5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3923023" y="2205781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-4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126924" y="2208062"/>
              <a:ext cx="483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-9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688593" y="2205303"/>
              <a:ext cx="484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-8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2246592" y="2201017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-7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8908478" y="2204675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9480653" y="2200544"/>
              <a:ext cx="5669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0035625" y="2200657"/>
              <a:ext cx="5710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10596545" y="2202511"/>
              <a:ext cx="5683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11183637" y="2200128"/>
              <a:ext cx="51479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1" name="Straight Connector 70"/>
            <p:cNvCxnSpPr/>
            <p:nvPr/>
          </p:nvCxnSpPr>
          <p:spPr>
            <a:xfrm>
              <a:off x="6385719" y="1257586"/>
              <a:ext cx="7144" cy="1035844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478307" y="2208060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-10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0" y="2455147"/>
            <a:ext cx="66677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শূন্য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বিন্দুর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ডানদিকে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৫ </a:t>
            </a:r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ধাপ</a:t>
            </a:r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0" y="1600617"/>
            <a:ext cx="121880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চিহ্নসহ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0" y="3229847"/>
            <a:ext cx="66677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শূন্য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বিন্দুর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বামদিকে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৩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ধাপ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0" y="4017247"/>
            <a:ext cx="66677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শূন্য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বিন্দুর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ডানদিকে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৯ </a:t>
            </a:r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ধাপ</a:t>
            </a:r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0" y="4791947"/>
            <a:ext cx="66677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শূন্য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বিন্দুর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বামদিকে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৬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ধাপ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6934200" y="2455147"/>
            <a:ext cx="25275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  +5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6934200" y="3179047"/>
            <a:ext cx="25275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  - 3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934200" y="3979147"/>
            <a:ext cx="25275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  +9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6934199" y="4728447"/>
            <a:ext cx="25275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  - 6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7257" y="5568461"/>
            <a:ext cx="66677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শূন্য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বিন্দুর</a:t>
            </a:r>
            <a:r>
              <a:rPr lang="en-US" sz="6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ডানদিকে</a:t>
            </a:r>
            <a:r>
              <a:rPr lang="en-US" sz="6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 </a:t>
            </a:r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ধাপ</a:t>
            </a:r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941457" y="5504961"/>
            <a:ext cx="25202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  + 6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4522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7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7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7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7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7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7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7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7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7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72" grpId="0"/>
      <p:bldP spid="74" grpId="0"/>
      <p:bldP spid="75" grpId="0"/>
      <p:bldP spid="76" grpId="0"/>
      <p:bldP spid="77" grpId="0"/>
      <p:bldP spid="81" grpId="0"/>
      <p:bldP spid="82" grpId="0"/>
      <p:bldP spid="83" grpId="0"/>
      <p:bldP spid="84" grpId="0"/>
      <p:bldP spid="8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5847" y="118387"/>
            <a:ext cx="12040187" cy="1607302"/>
            <a:chOff x="75847" y="1257586"/>
            <a:chExt cx="12040187" cy="1607302"/>
          </a:xfrm>
        </p:grpSpPr>
        <p:sp>
          <p:nvSpPr>
            <p:cNvPr id="139" name="Rectangle 138"/>
            <p:cNvSpPr/>
            <p:nvPr/>
          </p:nvSpPr>
          <p:spPr>
            <a:xfrm>
              <a:off x="138216" y="1875265"/>
              <a:ext cx="11743049" cy="45719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88" name="Straight Connector 187"/>
            <p:cNvCxnSpPr/>
            <p:nvPr/>
          </p:nvCxnSpPr>
          <p:spPr>
            <a:xfrm>
              <a:off x="1369311" y="1583208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/>
            <p:nvPr/>
          </p:nvCxnSpPr>
          <p:spPr>
            <a:xfrm>
              <a:off x="808436" y="1582611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2" name="TextBox 141"/>
            <p:cNvSpPr txBox="1"/>
            <p:nvPr/>
          </p:nvSpPr>
          <p:spPr>
            <a:xfrm>
              <a:off x="6302329" y="2157002"/>
              <a:ext cx="20560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6667720" y="2203089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7242278" y="2201339"/>
              <a:ext cx="5669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7797251" y="2206214"/>
              <a:ext cx="5710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+3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8360554" y="2208068"/>
              <a:ext cx="5683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56" name="Straight Connector 155"/>
            <p:cNvCxnSpPr/>
            <p:nvPr/>
          </p:nvCxnSpPr>
          <p:spPr>
            <a:xfrm>
              <a:off x="1928463" y="1581712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2488054" y="1576943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Right Arrow 104"/>
            <p:cNvSpPr/>
            <p:nvPr/>
          </p:nvSpPr>
          <p:spPr>
            <a:xfrm rot="10800000">
              <a:off x="75847" y="1716617"/>
              <a:ext cx="430265" cy="361578"/>
            </a:xfrm>
            <a:prstGeom prst="rightArrow">
              <a:avLst>
                <a:gd name="adj1" fmla="val 50000"/>
                <a:gd name="adj2" fmla="val 176659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ight Arrow 105"/>
            <p:cNvSpPr/>
            <p:nvPr/>
          </p:nvSpPr>
          <p:spPr>
            <a:xfrm>
              <a:off x="11685769" y="1715448"/>
              <a:ext cx="430265" cy="361578"/>
            </a:xfrm>
            <a:prstGeom prst="rightArrow">
              <a:avLst>
                <a:gd name="adj1" fmla="val 50000"/>
                <a:gd name="adj2" fmla="val 176659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4486939" y="2200923"/>
              <a:ext cx="483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-3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5043842" y="2207688"/>
              <a:ext cx="484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-2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5601841" y="2205783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-1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3606921" y="1582415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3048428" y="1581818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4166077" y="158091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4725662" y="1576150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5846134" y="1580823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5285261" y="1582607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6964887" y="1579327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7524472" y="157693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8643344" y="1582411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8084851" y="1581814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9202498" y="1580915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9762082" y="1576146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10881752" y="1577646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10323257" y="157704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11440905" y="1576150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/>
            <p:cNvSpPr txBox="1"/>
            <p:nvPr/>
          </p:nvSpPr>
          <p:spPr>
            <a:xfrm>
              <a:off x="2805739" y="2205683"/>
              <a:ext cx="483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-6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3367409" y="2207686"/>
              <a:ext cx="484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-5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3923023" y="2205781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-4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126924" y="2208062"/>
              <a:ext cx="483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-9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688593" y="2205303"/>
              <a:ext cx="484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-8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2246592" y="2201017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-7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8908478" y="2204675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9480653" y="2200544"/>
              <a:ext cx="5669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0035625" y="2200657"/>
              <a:ext cx="5710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10596545" y="2202511"/>
              <a:ext cx="5683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11183637" y="2200128"/>
              <a:ext cx="51479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1" name="Straight Connector 70"/>
            <p:cNvCxnSpPr/>
            <p:nvPr/>
          </p:nvCxnSpPr>
          <p:spPr>
            <a:xfrm>
              <a:off x="6385719" y="1257586"/>
              <a:ext cx="7144" cy="1035844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478307" y="2208060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-10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0" y="2455147"/>
            <a:ext cx="66677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বিন্দুর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ডানদিকে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৫ </a:t>
            </a:r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ধাপ</a:t>
            </a:r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0" y="1600617"/>
            <a:ext cx="121880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চিহ্নসহ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0" y="3229847"/>
            <a:ext cx="66677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বিন্দুর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বামদিকে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৩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ধাপ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0" y="4017247"/>
            <a:ext cx="66677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+5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বিন্দুর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ডানদিকে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৯ </a:t>
            </a:r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ধাপ</a:t>
            </a:r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0" y="4791947"/>
            <a:ext cx="66677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বিন্দুর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বামদিকে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৬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ধাপ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6934200" y="2455147"/>
            <a:ext cx="25275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  +7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6934200" y="3179047"/>
            <a:ext cx="25275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  - 6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934200" y="3979147"/>
            <a:ext cx="27867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  +14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6934199" y="4728447"/>
            <a:ext cx="25275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  - 5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7257" y="5568461"/>
            <a:ext cx="66677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0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বিন্দুর</a:t>
            </a:r>
            <a:r>
              <a:rPr lang="en-US" sz="6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ডানদিকে</a:t>
            </a:r>
            <a:r>
              <a:rPr lang="en-US" sz="6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 </a:t>
            </a:r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ধাপ</a:t>
            </a:r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941457" y="5504961"/>
            <a:ext cx="25202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  + 6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03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7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7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7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7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7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7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7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7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7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72" grpId="0"/>
      <p:bldP spid="74" grpId="0"/>
      <p:bldP spid="75" grpId="0"/>
      <p:bldP spid="76" grpId="0"/>
      <p:bldP spid="77" grpId="0"/>
      <p:bldP spid="81" grpId="0"/>
      <p:bldP spid="82" grpId="0"/>
      <p:bldP spid="83" grpId="0"/>
      <p:bldP spid="84" grpId="0"/>
      <p:bldP spid="8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600617"/>
            <a:ext cx="121880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ক্লাস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সিক্স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-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৬০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পৃষ্ঠার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</a:p>
          <a:p>
            <a:pPr algn="ctr"/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৩.২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-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- 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2299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/>
          <p:cNvSpPr txBox="1"/>
          <p:nvPr/>
        </p:nvSpPr>
        <p:spPr>
          <a:xfrm>
            <a:off x="0" y="2455147"/>
            <a:ext cx="66677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+</a:t>
            </a:r>
            <a:r>
              <a:rPr lang="en-US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পরবর্তী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endParaRPr lang="en-US" sz="6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0" y="1557075"/>
            <a:ext cx="12188076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1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US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1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1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51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 </a:t>
            </a:r>
            <a:r>
              <a:rPr lang="en-US" sz="51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ধাপ</a:t>
            </a:r>
            <a:r>
              <a:rPr lang="en-US" sz="51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1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en-US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1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গেলে</a:t>
            </a:r>
            <a:r>
              <a:rPr lang="en-US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1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পরবর্তী</a:t>
            </a:r>
            <a:r>
              <a:rPr lang="en-US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1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1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পাবো</a:t>
            </a:r>
            <a:endParaRPr lang="en-US" sz="51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0" y="3229847"/>
            <a:ext cx="66677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পরবর্তী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0" y="4017247"/>
            <a:ext cx="66677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6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পরবর্তী</a:t>
            </a:r>
            <a:r>
              <a:rPr lang="en-US" sz="6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endParaRPr lang="en-US" sz="6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0" y="4791947"/>
            <a:ext cx="66677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পরবর্তী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6934200" y="2455147"/>
            <a:ext cx="28278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  +11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6934200" y="3179047"/>
            <a:ext cx="25275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  9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934200" y="3979147"/>
            <a:ext cx="25275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  1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6934199" y="4728447"/>
            <a:ext cx="25275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  4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7257" y="5568461"/>
            <a:ext cx="66677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-6 </a:t>
            </a:r>
            <a:r>
              <a:rPr lang="en-US" sz="6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6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পরবর্তী</a:t>
            </a:r>
            <a:r>
              <a:rPr lang="en-US" sz="6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endParaRPr lang="en-US" sz="6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941457" y="5504961"/>
            <a:ext cx="25202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  -5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8" name="Group 77"/>
          <p:cNvGrpSpPr/>
          <p:nvPr/>
        </p:nvGrpSpPr>
        <p:grpSpPr>
          <a:xfrm>
            <a:off x="75847" y="118387"/>
            <a:ext cx="12040187" cy="1607302"/>
            <a:chOff x="75847" y="1257586"/>
            <a:chExt cx="12040187" cy="1607302"/>
          </a:xfrm>
        </p:grpSpPr>
        <p:sp>
          <p:nvSpPr>
            <p:cNvPr id="79" name="Rectangle 78"/>
            <p:cNvSpPr/>
            <p:nvPr/>
          </p:nvSpPr>
          <p:spPr>
            <a:xfrm>
              <a:off x="138216" y="1875265"/>
              <a:ext cx="11743049" cy="45719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80" name="Straight Connector 79"/>
            <p:cNvCxnSpPr/>
            <p:nvPr/>
          </p:nvCxnSpPr>
          <p:spPr>
            <a:xfrm>
              <a:off x="1369311" y="1583208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>
              <a:off x="808436" y="1582611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TextBox 86"/>
            <p:cNvSpPr txBox="1"/>
            <p:nvPr/>
          </p:nvSpPr>
          <p:spPr>
            <a:xfrm>
              <a:off x="6302329" y="2157002"/>
              <a:ext cx="20560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6667720" y="2203089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7242278" y="2201339"/>
              <a:ext cx="5669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7797251" y="2206214"/>
              <a:ext cx="5710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+3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8360554" y="2208068"/>
              <a:ext cx="5683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92" name="Straight Connector 91"/>
            <p:cNvCxnSpPr/>
            <p:nvPr/>
          </p:nvCxnSpPr>
          <p:spPr>
            <a:xfrm>
              <a:off x="1928463" y="1581712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2488054" y="1576943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Right Arrow 93"/>
            <p:cNvSpPr/>
            <p:nvPr/>
          </p:nvSpPr>
          <p:spPr>
            <a:xfrm rot="10800000">
              <a:off x="75847" y="1716617"/>
              <a:ext cx="430265" cy="361578"/>
            </a:xfrm>
            <a:prstGeom prst="rightArrow">
              <a:avLst>
                <a:gd name="adj1" fmla="val 50000"/>
                <a:gd name="adj2" fmla="val 176659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ight Arrow 94"/>
            <p:cNvSpPr/>
            <p:nvPr/>
          </p:nvSpPr>
          <p:spPr>
            <a:xfrm>
              <a:off x="11685769" y="1715448"/>
              <a:ext cx="430265" cy="361578"/>
            </a:xfrm>
            <a:prstGeom prst="rightArrow">
              <a:avLst>
                <a:gd name="adj1" fmla="val 50000"/>
                <a:gd name="adj2" fmla="val 176659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4486939" y="2200923"/>
              <a:ext cx="483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-3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5043842" y="2207688"/>
              <a:ext cx="484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-2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5601841" y="2205783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-1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99" name="Straight Connector 98"/>
            <p:cNvCxnSpPr/>
            <p:nvPr/>
          </p:nvCxnSpPr>
          <p:spPr>
            <a:xfrm>
              <a:off x="3606921" y="1582415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>
              <a:off x="3048428" y="1581818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>
              <a:off x="4166077" y="158091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4725662" y="1576150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5846134" y="1580823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5285261" y="1582607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>
              <a:off x="6964887" y="1579327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>
              <a:off x="7524472" y="157693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>
            <a:xfrm>
              <a:off x="8643344" y="1582411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>
              <a:off x="8084851" y="1581814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>
            <a:xfrm>
              <a:off x="9202498" y="1580915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>
              <a:off x="9762082" y="1576146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/>
            <p:nvPr/>
          </p:nvCxnSpPr>
          <p:spPr>
            <a:xfrm>
              <a:off x="10881752" y="1577646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/>
            <p:nvPr/>
          </p:nvCxnSpPr>
          <p:spPr>
            <a:xfrm>
              <a:off x="10323257" y="157704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11440905" y="1576150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" name="TextBox 118"/>
            <p:cNvSpPr txBox="1"/>
            <p:nvPr/>
          </p:nvSpPr>
          <p:spPr>
            <a:xfrm>
              <a:off x="2805739" y="2205683"/>
              <a:ext cx="483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-6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3367409" y="2207686"/>
              <a:ext cx="484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-5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3923023" y="2205781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-4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1126924" y="2208062"/>
              <a:ext cx="483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-9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1688593" y="2205303"/>
              <a:ext cx="484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-8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2246592" y="2201017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-7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8908478" y="2204675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9480653" y="2200544"/>
              <a:ext cx="5669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10035625" y="2200657"/>
              <a:ext cx="5710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10596545" y="2202511"/>
              <a:ext cx="5683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11183637" y="2200128"/>
              <a:ext cx="51479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30" name="Straight Connector 129"/>
            <p:cNvCxnSpPr/>
            <p:nvPr/>
          </p:nvCxnSpPr>
          <p:spPr>
            <a:xfrm>
              <a:off x="6385719" y="1257586"/>
              <a:ext cx="7144" cy="1035844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TextBox 130"/>
            <p:cNvSpPr txBox="1"/>
            <p:nvPr/>
          </p:nvSpPr>
          <p:spPr>
            <a:xfrm>
              <a:off x="478307" y="2208060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-10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711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7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7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7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7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7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7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7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7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7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72" grpId="0"/>
      <p:bldP spid="74" grpId="0"/>
      <p:bldP spid="75" grpId="0"/>
      <p:bldP spid="76" grpId="0"/>
      <p:bldP spid="77" grpId="0"/>
      <p:bldP spid="81" grpId="0"/>
      <p:bldP spid="82" grpId="0"/>
      <p:bldP spid="83" grpId="0"/>
      <p:bldP spid="84" grpId="0"/>
      <p:bldP spid="8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/>
          <p:cNvSpPr txBox="1"/>
          <p:nvPr/>
        </p:nvSpPr>
        <p:spPr>
          <a:xfrm>
            <a:off x="0" y="2455147"/>
            <a:ext cx="66677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en-US" sz="6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sz="6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6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পূর্ববর্তী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endParaRPr lang="en-US" sz="6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0" y="1557075"/>
            <a:ext cx="12188076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1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US" sz="51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1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51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1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51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51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 </a:t>
            </a:r>
            <a:r>
              <a:rPr lang="en-US" sz="51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ধাপ</a:t>
            </a:r>
            <a:r>
              <a:rPr lang="en-US" sz="51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1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</a:t>
            </a:r>
            <a:r>
              <a:rPr lang="en-US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1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গেলে</a:t>
            </a:r>
            <a:r>
              <a:rPr lang="en-US" sz="51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1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পূর্ববর্তী</a:t>
            </a:r>
            <a:r>
              <a:rPr lang="en-US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1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51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1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পাবো</a:t>
            </a:r>
            <a:endParaRPr lang="en-US" sz="51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0" y="3229847"/>
            <a:ext cx="66677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8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পূর্ববর্তী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0" y="4017247"/>
            <a:ext cx="66677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- </a:t>
            </a:r>
            <a:r>
              <a:rPr lang="en-US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পূর্ববর্তী</a:t>
            </a:r>
            <a:r>
              <a:rPr lang="en-US" sz="6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endParaRPr lang="en-US" sz="6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0" y="4791947"/>
            <a:ext cx="66677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0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পূর্ববর্তী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6934200" y="2455147"/>
            <a:ext cx="25275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  +9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6934200" y="3179047"/>
            <a:ext cx="25275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  </a:t>
            </a:r>
            <a:r>
              <a:rPr lang="bn-IN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934200" y="3979147"/>
            <a:ext cx="25275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  - 4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6934199" y="4728447"/>
            <a:ext cx="25275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  - 1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7257" y="5568461"/>
            <a:ext cx="66677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- </a:t>
            </a:r>
            <a:r>
              <a:rPr lang="en-US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পূর্ববর্তী</a:t>
            </a:r>
            <a:r>
              <a:rPr lang="en-US" sz="6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endParaRPr lang="en-US" sz="6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941457" y="5504961"/>
            <a:ext cx="25202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  - 6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8" name="Group 77"/>
          <p:cNvGrpSpPr/>
          <p:nvPr/>
        </p:nvGrpSpPr>
        <p:grpSpPr>
          <a:xfrm>
            <a:off x="75847" y="118387"/>
            <a:ext cx="12040187" cy="1607302"/>
            <a:chOff x="75847" y="1257586"/>
            <a:chExt cx="12040187" cy="1607302"/>
          </a:xfrm>
        </p:grpSpPr>
        <p:sp>
          <p:nvSpPr>
            <p:cNvPr id="79" name="Rectangle 78"/>
            <p:cNvSpPr/>
            <p:nvPr/>
          </p:nvSpPr>
          <p:spPr>
            <a:xfrm>
              <a:off x="138216" y="1875265"/>
              <a:ext cx="11743049" cy="45719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80" name="Straight Connector 79"/>
            <p:cNvCxnSpPr/>
            <p:nvPr/>
          </p:nvCxnSpPr>
          <p:spPr>
            <a:xfrm>
              <a:off x="1369311" y="1583208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>
              <a:off x="808436" y="1582611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TextBox 86"/>
            <p:cNvSpPr txBox="1"/>
            <p:nvPr/>
          </p:nvSpPr>
          <p:spPr>
            <a:xfrm>
              <a:off x="6302329" y="2157002"/>
              <a:ext cx="20560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6667720" y="2203089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7242278" y="2201339"/>
              <a:ext cx="5669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7797251" y="2206214"/>
              <a:ext cx="5710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+3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8360554" y="2208068"/>
              <a:ext cx="5683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92" name="Straight Connector 91"/>
            <p:cNvCxnSpPr/>
            <p:nvPr/>
          </p:nvCxnSpPr>
          <p:spPr>
            <a:xfrm>
              <a:off x="1928463" y="1581712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2488054" y="1576943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Right Arrow 93"/>
            <p:cNvSpPr/>
            <p:nvPr/>
          </p:nvSpPr>
          <p:spPr>
            <a:xfrm rot="10800000">
              <a:off x="75847" y="1716617"/>
              <a:ext cx="430265" cy="361578"/>
            </a:xfrm>
            <a:prstGeom prst="rightArrow">
              <a:avLst>
                <a:gd name="adj1" fmla="val 50000"/>
                <a:gd name="adj2" fmla="val 176659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ight Arrow 94"/>
            <p:cNvSpPr/>
            <p:nvPr/>
          </p:nvSpPr>
          <p:spPr>
            <a:xfrm>
              <a:off x="11685769" y="1715448"/>
              <a:ext cx="430265" cy="361578"/>
            </a:xfrm>
            <a:prstGeom prst="rightArrow">
              <a:avLst>
                <a:gd name="adj1" fmla="val 50000"/>
                <a:gd name="adj2" fmla="val 176659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4486939" y="2200923"/>
              <a:ext cx="483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-3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5043842" y="2207688"/>
              <a:ext cx="484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-2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5601841" y="2205783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-1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99" name="Straight Connector 98"/>
            <p:cNvCxnSpPr/>
            <p:nvPr/>
          </p:nvCxnSpPr>
          <p:spPr>
            <a:xfrm>
              <a:off x="3606921" y="1582415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>
              <a:off x="3048428" y="1581818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>
              <a:off x="4166077" y="158091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4725662" y="1576150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5846134" y="1580823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5285261" y="1582607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>
              <a:off x="6964887" y="1579327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>
              <a:off x="7524472" y="157693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>
            <a:xfrm>
              <a:off x="8643344" y="1582411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>
              <a:off x="8084851" y="1581814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>
            <a:xfrm>
              <a:off x="9202498" y="1580915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>
              <a:off x="9762082" y="1576146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/>
            <p:nvPr/>
          </p:nvCxnSpPr>
          <p:spPr>
            <a:xfrm>
              <a:off x="10881752" y="1577646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/>
            <p:nvPr/>
          </p:nvCxnSpPr>
          <p:spPr>
            <a:xfrm>
              <a:off x="10323257" y="157704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11440905" y="1576150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" name="TextBox 118"/>
            <p:cNvSpPr txBox="1"/>
            <p:nvPr/>
          </p:nvSpPr>
          <p:spPr>
            <a:xfrm>
              <a:off x="2805739" y="2205683"/>
              <a:ext cx="483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-6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3367409" y="2207686"/>
              <a:ext cx="484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-5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3923023" y="2205781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-4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1126924" y="2208062"/>
              <a:ext cx="483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-9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1688593" y="2205303"/>
              <a:ext cx="484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-8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2246592" y="2201017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-7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8908478" y="2204675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9480653" y="2200544"/>
              <a:ext cx="5669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10035625" y="2200657"/>
              <a:ext cx="5710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10596545" y="2202511"/>
              <a:ext cx="5683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11183637" y="2200128"/>
              <a:ext cx="51479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30" name="Straight Connector 129"/>
            <p:cNvCxnSpPr/>
            <p:nvPr/>
          </p:nvCxnSpPr>
          <p:spPr>
            <a:xfrm>
              <a:off x="6385719" y="1257586"/>
              <a:ext cx="7144" cy="1035844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TextBox 130"/>
            <p:cNvSpPr txBox="1"/>
            <p:nvPr/>
          </p:nvSpPr>
          <p:spPr>
            <a:xfrm>
              <a:off x="478307" y="2208060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-10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9836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72" grpId="0"/>
      <p:bldP spid="74" grpId="0"/>
      <p:bldP spid="75" grpId="0"/>
      <p:bldP spid="76" grpId="0"/>
      <p:bldP spid="77" grpId="0"/>
      <p:bldP spid="81" grpId="0"/>
      <p:bldP spid="82" grpId="0"/>
      <p:bldP spid="83" grpId="0"/>
      <p:bldP spid="84" grpId="0"/>
      <p:bldP spid="8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/>
          <p:cNvSpPr txBox="1"/>
          <p:nvPr/>
        </p:nvSpPr>
        <p:spPr>
          <a:xfrm>
            <a:off x="0" y="2455147"/>
            <a:ext cx="66677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6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পূর্ববর্তী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endParaRPr lang="en-US" sz="6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0" y="1557075"/>
            <a:ext cx="12188076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1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US" sz="51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1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51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1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51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১ </a:t>
            </a:r>
            <a:r>
              <a:rPr lang="en-US" sz="51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ধাপ</a:t>
            </a:r>
            <a:r>
              <a:rPr lang="en-US" sz="51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1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</a:t>
            </a:r>
            <a:r>
              <a:rPr lang="en-US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1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গেলে</a:t>
            </a:r>
            <a:r>
              <a:rPr lang="en-US" sz="51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1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পূর্ববর্তী</a:t>
            </a:r>
            <a:r>
              <a:rPr lang="en-US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1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51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1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পাবো</a:t>
            </a:r>
            <a:endParaRPr lang="en-US" sz="51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0" y="3229847"/>
            <a:ext cx="66677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bn-IN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পূর্ববর্তী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0" y="4017247"/>
            <a:ext cx="66677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- </a:t>
            </a:r>
            <a:r>
              <a:rPr lang="bn-IN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পূর্ববর্তী</a:t>
            </a:r>
            <a:r>
              <a:rPr lang="en-US" sz="6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endParaRPr lang="en-US" sz="6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0" y="4791947"/>
            <a:ext cx="66677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bn-IN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পূর্ববর্তী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6934200" y="2455147"/>
            <a:ext cx="25275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  </a:t>
            </a:r>
            <a:r>
              <a:rPr lang="bn-IN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-11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6934200" y="3179047"/>
            <a:ext cx="25275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  </a:t>
            </a:r>
            <a:r>
              <a:rPr lang="bn-IN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-9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934200" y="3979147"/>
            <a:ext cx="25275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  - </a:t>
            </a:r>
            <a:r>
              <a:rPr lang="bn-IN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6934199" y="4728447"/>
            <a:ext cx="25275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  </a:t>
            </a:r>
            <a:r>
              <a:rPr lang="bn-IN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0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7257" y="5568461"/>
            <a:ext cx="66677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- </a:t>
            </a:r>
            <a:r>
              <a:rPr lang="bn-IN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পূর্ববর্তী</a:t>
            </a:r>
            <a:r>
              <a:rPr lang="en-US" sz="6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endParaRPr lang="en-US" sz="6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941457" y="5504961"/>
            <a:ext cx="25202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  - </a:t>
            </a:r>
            <a:r>
              <a:rPr lang="bn-IN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8" name="Group 77"/>
          <p:cNvGrpSpPr/>
          <p:nvPr/>
        </p:nvGrpSpPr>
        <p:grpSpPr>
          <a:xfrm>
            <a:off x="75847" y="118387"/>
            <a:ext cx="12040187" cy="1607302"/>
            <a:chOff x="75847" y="1257586"/>
            <a:chExt cx="12040187" cy="1607302"/>
          </a:xfrm>
        </p:grpSpPr>
        <p:sp>
          <p:nvSpPr>
            <p:cNvPr id="79" name="Rectangle 78"/>
            <p:cNvSpPr/>
            <p:nvPr/>
          </p:nvSpPr>
          <p:spPr>
            <a:xfrm>
              <a:off x="138216" y="1875265"/>
              <a:ext cx="11743049" cy="45719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80" name="Straight Connector 79"/>
            <p:cNvCxnSpPr/>
            <p:nvPr/>
          </p:nvCxnSpPr>
          <p:spPr>
            <a:xfrm>
              <a:off x="1369311" y="1583208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>
              <a:off x="808436" y="1582611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TextBox 86"/>
            <p:cNvSpPr txBox="1"/>
            <p:nvPr/>
          </p:nvSpPr>
          <p:spPr>
            <a:xfrm>
              <a:off x="6302329" y="2157002"/>
              <a:ext cx="20560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6667720" y="2203089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7242278" y="2201339"/>
              <a:ext cx="5669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7797251" y="2206214"/>
              <a:ext cx="5710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+3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8360554" y="2208068"/>
              <a:ext cx="5683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92" name="Straight Connector 91"/>
            <p:cNvCxnSpPr/>
            <p:nvPr/>
          </p:nvCxnSpPr>
          <p:spPr>
            <a:xfrm>
              <a:off x="1928463" y="1581712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2488054" y="1576943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Right Arrow 93"/>
            <p:cNvSpPr/>
            <p:nvPr/>
          </p:nvSpPr>
          <p:spPr>
            <a:xfrm rot="10800000">
              <a:off x="75847" y="1716617"/>
              <a:ext cx="430265" cy="361578"/>
            </a:xfrm>
            <a:prstGeom prst="rightArrow">
              <a:avLst>
                <a:gd name="adj1" fmla="val 50000"/>
                <a:gd name="adj2" fmla="val 176659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ight Arrow 94"/>
            <p:cNvSpPr/>
            <p:nvPr/>
          </p:nvSpPr>
          <p:spPr>
            <a:xfrm>
              <a:off x="11685769" y="1715448"/>
              <a:ext cx="430265" cy="361578"/>
            </a:xfrm>
            <a:prstGeom prst="rightArrow">
              <a:avLst>
                <a:gd name="adj1" fmla="val 50000"/>
                <a:gd name="adj2" fmla="val 176659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4486939" y="2200923"/>
              <a:ext cx="483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-3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5043842" y="2207688"/>
              <a:ext cx="484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-2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5601841" y="2205783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-1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99" name="Straight Connector 98"/>
            <p:cNvCxnSpPr/>
            <p:nvPr/>
          </p:nvCxnSpPr>
          <p:spPr>
            <a:xfrm>
              <a:off x="3606921" y="1582415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>
              <a:off x="3048428" y="1581818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>
              <a:off x="4166077" y="158091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4725662" y="1576150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5846134" y="1580823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5285261" y="1582607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>
              <a:off x="6964887" y="1579327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>
              <a:off x="7524472" y="157693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>
            <a:xfrm>
              <a:off x="8643344" y="1582411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>
              <a:off x="8084851" y="1581814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>
            <a:xfrm>
              <a:off x="9202498" y="1580915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>
              <a:off x="9762082" y="1576146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/>
            <p:nvPr/>
          </p:nvCxnSpPr>
          <p:spPr>
            <a:xfrm>
              <a:off x="10881752" y="1577646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/>
            <p:nvPr/>
          </p:nvCxnSpPr>
          <p:spPr>
            <a:xfrm>
              <a:off x="10323257" y="157704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11440905" y="1576150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" name="TextBox 118"/>
            <p:cNvSpPr txBox="1"/>
            <p:nvPr/>
          </p:nvSpPr>
          <p:spPr>
            <a:xfrm>
              <a:off x="2805739" y="2205683"/>
              <a:ext cx="483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-6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3367409" y="2207686"/>
              <a:ext cx="484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-5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3923023" y="2205781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-4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1126924" y="2208062"/>
              <a:ext cx="483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-9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1688593" y="2205303"/>
              <a:ext cx="484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-8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2246592" y="2201017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-7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8908478" y="2204675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9480653" y="2200544"/>
              <a:ext cx="5669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10035625" y="2200657"/>
              <a:ext cx="5710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10596545" y="2202511"/>
              <a:ext cx="5683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11183637" y="2200128"/>
              <a:ext cx="51479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30" name="Straight Connector 129"/>
            <p:cNvCxnSpPr/>
            <p:nvPr/>
          </p:nvCxnSpPr>
          <p:spPr>
            <a:xfrm>
              <a:off x="6385719" y="1257586"/>
              <a:ext cx="7144" cy="1035844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TextBox 130"/>
            <p:cNvSpPr txBox="1"/>
            <p:nvPr/>
          </p:nvSpPr>
          <p:spPr>
            <a:xfrm>
              <a:off x="478307" y="2208060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-10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2266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72" grpId="0"/>
      <p:bldP spid="74" grpId="0"/>
      <p:bldP spid="75" grpId="0"/>
      <p:bldP spid="76" grpId="0"/>
      <p:bldP spid="77" grpId="0"/>
      <p:bldP spid="81" grpId="0"/>
      <p:bldP spid="82" grpId="0"/>
      <p:bldP spid="83" grpId="0"/>
      <p:bldP spid="84" grpId="0"/>
      <p:bldP spid="8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600617"/>
            <a:ext cx="121880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ক্লাস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সিক্স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-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৬০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পৃষ্ঠার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</a:p>
          <a:p>
            <a:pPr algn="ctr"/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৩.3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-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- 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797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/>
          <p:cNvSpPr txBox="1"/>
          <p:nvPr/>
        </p:nvSpPr>
        <p:spPr>
          <a:xfrm>
            <a:off x="0" y="1860062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চিহ্নযুক্ত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রাশিকে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ধনাত্মক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রাশি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রাশি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6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0" y="3229847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চিহ্নযুক্ত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রাশিকে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ঋণা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ত্মক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রাশি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ঋণ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রাশি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2" name="Group 71"/>
          <p:cNvGrpSpPr/>
          <p:nvPr/>
        </p:nvGrpSpPr>
        <p:grpSpPr>
          <a:xfrm>
            <a:off x="75847" y="118387"/>
            <a:ext cx="12040187" cy="1607302"/>
            <a:chOff x="75847" y="1257586"/>
            <a:chExt cx="12040187" cy="1607302"/>
          </a:xfrm>
        </p:grpSpPr>
        <p:sp>
          <p:nvSpPr>
            <p:cNvPr id="75" name="Rectangle 74"/>
            <p:cNvSpPr/>
            <p:nvPr/>
          </p:nvSpPr>
          <p:spPr>
            <a:xfrm>
              <a:off x="138216" y="1875265"/>
              <a:ext cx="11743049" cy="45719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76" name="Straight Connector 75"/>
            <p:cNvCxnSpPr/>
            <p:nvPr/>
          </p:nvCxnSpPr>
          <p:spPr>
            <a:xfrm>
              <a:off x="1369311" y="1583208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808436" y="1582611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77"/>
            <p:cNvSpPr txBox="1"/>
            <p:nvPr/>
          </p:nvSpPr>
          <p:spPr>
            <a:xfrm>
              <a:off x="6302329" y="2157002"/>
              <a:ext cx="20560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6667720" y="2203089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7242278" y="2201339"/>
              <a:ext cx="5669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797251" y="2206214"/>
              <a:ext cx="5710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+3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8360554" y="2208068"/>
              <a:ext cx="5683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83" name="Straight Connector 82"/>
            <p:cNvCxnSpPr/>
            <p:nvPr/>
          </p:nvCxnSpPr>
          <p:spPr>
            <a:xfrm>
              <a:off x="1928463" y="1581712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>
              <a:off x="2488054" y="1576943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Right Arrow 84"/>
            <p:cNvSpPr/>
            <p:nvPr/>
          </p:nvSpPr>
          <p:spPr>
            <a:xfrm rot="10800000">
              <a:off x="75847" y="1716617"/>
              <a:ext cx="430265" cy="361578"/>
            </a:xfrm>
            <a:prstGeom prst="rightArrow">
              <a:avLst>
                <a:gd name="adj1" fmla="val 50000"/>
                <a:gd name="adj2" fmla="val 176659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ight Arrow 85"/>
            <p:cNvSpPr/>
            <p:nvPr/>
          </p:nvSpPr>
          <p:spPr>
            <a:xfrm>
              <a:off x="11685769" y="1715448"/>
              <a:ext cx="430265" cy="361578"/>
            </a:xfrm>
            <a:prstGeom prst="rightArrow">
              <a:avLst>
                <a:gd name="adj1" fmla="val 50000"/>
                <a:gd name="adj2" fmla="val 176659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4486939" y="2200923"/>
              <a:ext cx="483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-3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5043842" y="2207688"/>
              <a:ext cx="484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-2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5601841" y="2205783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-1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90" name="Straight Connector 89"/>
            <p:cNvCxnSpPr/>
            <p:nvPr/>
          </p:nvCxnSpPr>
          <p:spPr>
            <a:xfrm>
              <a:off x="3606921" y="1582415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>
              <a:off x="3048428" y="1581818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>
              <a:off x="4166077" y="158091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4725662" y="1576150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>
              <a:off x="5846134" y="1580823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>
              <a:off x="5285261" y="1582607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>
              <a:off x="6964887" y="1579327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>
              <a:off x="7524472" y="157693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>
            <a:xfrm>
              <a:off x="8643344" y="1582411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>
              <a:off x="8084851" y="1581814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>
              <a:off x="9202498" y="1580915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>
              <a:off x="9762082" y="1576146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10881752" y="1577646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10323257" y="157704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11440905" y="1576150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TextBox 106"/>
            <p:cNvSpPr txBox="1"/>
            <p:nvPr/>
          </p:nvSpPr>
          <p:spPr>
            <a:xfrm>
              <a:off x="2805739" y="2205683"/>
              <a:ext cx="483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-6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3367409" y="2207686"/>
              <a:ext cx="484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-5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3923023" y="2205781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-4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1126924" y="2208062"/>
              <a:ext cx="483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-9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1688593" y="2205303"/>
              <a:ext cx="484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-8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2246592" y="2201017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-7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8908478" y="2204675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9480653" y="2200544"/>
              <a:ext cx="5669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10035625" y="2200657"/>
              <a:ext cx="5710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10596545" y="2202511"/>
              <a:ext cx="5683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11183637" y="2200128"/>
              <a:ext cx="51479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21" name="Straight Connector 120"/>
            <p:cNvCxnSpPr/>
            <p:nvPr/>
          </p:nvCxnSpPr>
          <p:spPr>
            <a:xfrm>
              <a:off x="6385719" y="1257586"/>
              <a:ext cx="7144" cy="1035844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TextBox 121"/>
            <p:cNvSpPr txBox="1"/>
            <p:nvPr/>
          </p:nvSpPr>
          <p:spPr>
            <a:xfrm>
              <a:off x="478307" y="2208060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-10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6172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7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/>
          <p:cNvSpPr txBox="1"/>
          <p:nvPr/>
        </p:nvSpPr>
        <p:spPr>
          <a:xfrm>
            <a:off x="0" y="2236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সংখ্যারেখায়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স্থাপন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102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5847" y="1279533"/>
            <a:ext cx="12040187" cy="1607302"/>
            <a:chOff x="75847" y="1257586"/>
            <a:chExt cx="12040187" cy="1607302"/>
          </a:xfrm>
        </p:grpSpPr>
        <p:sp>
          <p:nvSpPr>
            <p:cNvPr id="139" name="Rectangle 138"/>
            <p:cNvSpPr/>
            <p:nvPr/>
          </p:nvSpPr>
          <p:spPr>
            <a:xfrm>
              <a:off x="138216" y="1875265"/>
              <a:ext cx="11743049" cy="45719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88" name="Straight Connector 187"/>
            <p:cNvCxnSpPr/>
            <p:nvPr/>
          </p:nvCxnSpPr>
          <p:spPr>
            <a:xfrm>
              <a:off x="1369311" y="1583208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/>
            <p:nvPr/>
          </p:nvCxnSpPr>
          <p:spPr>
            <a:xfrm>
              <a:off x="808436" y="1582611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2" name="TextBox 141"/>
            <p:cNvSpPr txBox="1"/>
            <p:nvPr/>
          </p:nvSpPr>
          <p:spPr>
            <a:xfrm>
              <a:off x="6302329" y="2157002"/>
              <a:ext cx="20560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6667720" y="2203089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7242278" y="2201339"/>
              <a:ext cx="5669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7797251" y="2206214"/>
              <a:ext cx="5710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+3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8360554" y="2208068"/>
              <a:ext cx="5683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56" name="Straight Connector 155"/>
            <p:cNvCxnSpPr/>
            <p:nvPr/>
          </p:nvCxnSpPr>
          <p:spPr>
            <a:xfrm>
              <a:off x="1928463" y="1581712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2488054" y="1576943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Right Arrow 104"/>
            <p:cNvSpPr/>
            <p:nvPr/>
          </p:nvSpPr>
          <p:spPr>
            <a:xfrm rot="10800000">
              <a:off x="75847" y="1716617"/>
              <a:ext cx="430265" cy="361578"/>
            </a:xfrm>
            <a:prstGeom prst="rightArrow">
              <a:avLst>
                <a:gd name="adj1" fmla="val 50000"/>
                <a:gd name="adj2" fmla="val 176659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ight Arrow 105"/>
            <p:cNvSpPr/>
            <p:nvPr/>
          </p:nvSpPr>
          <p:spPr>
            <a:xfrm>
              <a:off x="11685769" y="1715448"/>
              <a:ext cx="430265" cy="361578"/>
            </a:xfrm>
            <a:prstGeom prst="rightArrow">
              <a:avLst>
                <a:gd name="adj1" fmla="val 50000"/>
                <a:gd name="adj2" fmla="val 176659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4486939" y="2200923"/>
              <a:ext cx="483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-3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5043842" y="2207688"/>
              <a:ext cx="484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-2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5601841" y="2205783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-1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3606921" y="1582415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3048428" y="1581818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4166077" y="158091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4725662" y="1576150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5846134" y="1580823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5285261" y="1582607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6964887" y="1579327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7524472" y="157693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8643344" y="1582411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8084851" y="1581814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9202498" y="1580915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9762082" y="1576146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10881752" y="1577646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10323257" y="157704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11440905" y="1576150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/>
            <p:cNvSpPr txBox="1"/>
            <p:nvPr/>
          </p:nvSpPr>
          <p:spPr>
            <a:xfrm>
              <a:off x="2805739" y="2205683"/>
              <a:ext cx="483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-6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3367409" y="2207686"/>
              <a:ext cx="484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-5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3923023" y="2205781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-4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126924" y="2208062"/>
              <a:ext cx="483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-9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688593" y="2205303"/>
              <a:ext cx="484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-8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2246592" y="2201017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-7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8908478" y="2204675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9480653" y="2200544"/>
              <a:ext cx="5669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0035625" y="2200657"/>
              <a:ext cx="5710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10596545" y="2202511"/>
              <a:ext cx="5683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11142073" y="2200128"/>
              <a:ext cx="5903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1" name="Straight Connector 70"/>
            <p:cNvCxnSpPr/>
            <p:nvPr/>
          </p:nvCxnSpPr>
          <p:spPr>
            <a:xfrm>
              <a:off x="6385719" y="1257586"/>
              <a:ext cx="7144" cy="1035844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478307" y="2208060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-10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0" y="2236"/>
            <a:ext cx="12192000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r>
              <a:rPr lang="en-US" sz="5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7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7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সংখ্যারেখায়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স্থাপন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5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7353431" y="1756230"/>
            <a:ext cx="318631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606921" y="3303211"/>
            <a:ext cx="6285655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চিত্র;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সংখ্যারেখায়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57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endParaRPr lang="en-US" sz="57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Right Arrow 73"/>
          <p:cNvSpPr/>
          <p:nvPr/>
        </p:nvSpPr>
        <p:spPr>
          <a:xfrm rot="16200000">
            <a:off x="7118330" y="2843755"/>
            <a:ext cx="863578" cy="40280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406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3" grpId="0" animBg="1"/>
      <p:bldP spid="72" grpId="0"/>
      <p:bldP spid="74" grpId="0" animBg="1"/>
      <p:bldP spid="74" grpId="1" animBg="1"/>
      <p:bldP spid="74" grpId="2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/>
          <p:cNvSpPr txBox="1"/>
          <p:nvPr/>
        </p:nvSpPr>
        <p:spPr>
          <a:xfrm>
            <a:off x="0" y="2236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6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-3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সংখ্যারেখায়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স্থাপন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000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5847" y="1279533"/>
            <a:ext cx="12040187" cy="1607302"/>
            <a:chOff x="75847" y="1257586"/>
            <a:chExt cx="12040187" cy="1607302"/>
          </a:xfrm>
        </p:grpSpPr>
        <p:sp>
          <p:nvSpPr>
            <p:cNvPr id="139" name="Rectangle 138"/>
            <p:cNvSpPr/>
            <p:nvPr/>
          </p:nvSpPr>
          <p:spPr>
            <a:xfrm>
              <a:off x="138216" y="1875265"/>
              <a:ext cx="11743049" cy="45719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88" name="Straight Connector 187"/>
            <p:cNvCxnSpPr/>
            <p:nvPr/>
          </p:nvCxnSpPr>
          <p:spPr>
            <a:xfrm>
              <a:off x="1369311" y="1583208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/>
            <p:nvPr/>
          </p:nvCxnSpPr>
          <p:spPr>
            <a:xfrm>
              <a:off x="808436" y="1582611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2" name="TextBox 141"/>
            <p:cNvSpPr txBox="1"/>
            <p:nvPr/>
          </p:nvSpPr>
          <p:spPr>
            <a:xfrm>
              <a:off x="6302329" y="2157002"/>
              <a:ext cx="20560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6667720" y="2203089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7242278" y="2201339"/>
              <a:ext cx="5669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7797251" y="2206214"/>
              <a:ext cx="5710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+3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8360554" y="2208068"/>
              <a:ext cx="5683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56" name="Straight Connector 155"/>
            <p:cNvCxnSpPr/>
            <p:nvPr/>
          </p:nvCxnSpPr>
          <p:spPr>
            <a:xfrm>
              <a:off x="1928463" y="1581712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2488054" y="1576943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Right Arrow 104"/>
            <p:cNvSpPr/>
            <p:nvPr/>
          </p:nvSpPr>
          <p:spPr>
            <a:xfrm rot="10800000">
              <a:off x="75847" y="1716617"/>
              <a:ext cx="430265" cy="361578"/>
            </a:xfrm>
            <a:prstGeom prst="rightArrow">
              <a:avLst>
                <a:gd name="adj1" fmla="val 50000"/>
                <a:gd name="adj2" fmla="val 176659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ight Arrow 105"/>
            <p:cNvSpPr/>
            <p:nvPr/>
          </p:nvSpPr>
          <p:spPr>
            <a:xfrm>
              <a:off x="11685769" y="1715448"/>
              <a:ext cx="430265" cy="361578"/>
            </a:xfrm>
            <a:prstGeom prst="rightArrow">
              <a:avLst>
                <a:gd name="adj1" fmla="val 50000"/>
                <a:gd name="adj2" fmla="val 176659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4486939" y="2200923"/>
              <a:ext cx="483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-3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5043842" y="2207688"/>
              <a:ext cx="484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-2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5601841" y="2205783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-1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3606921" y="1582415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3048428" y="1581818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4166077" y="158091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4725662" y="1576150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5846134" y="1580823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5285261" y="1582607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6964887" y="1579327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7524472" y="157693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8643344" y="1582411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8084851" y="1581814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9202498" y="1580915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9762082" y="1576146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10881752" y="1577646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10323257" y="157704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11440905" y="1576150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/>
            <p:cNvSpPr txBox="1"/>
            <p:nvPr/>
          </p:nvSpPr>
          <p:spPr>
            <a:xfrm>
              <a:off x="2805739" y="2205683"/>
              <a:ext cx="483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-6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3367409" y="2207686"/>
              <a:ext cx="484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-5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3923023" y="2205781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-4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126924" y="2208062"/>
              <a:ext cx="483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-9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688593" y="2205303"/>
              <a:ext cx="484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-8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2246592" y="2201017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-7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8908478" y="2204675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9480653" y="2200544"/>
              <a:ext cx="5669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0035625" y="2200657"/>
              <a:ext cx="5710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10596545" y="2202511"/>
              <a:ext cx="5683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11072798" y="2200128"/>
              <a:ext cx="7429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1" name="Straight Connector 70"/>
            <p:cNvCxnSpPr/>
            <p:nvPr/>
          </p:nvCxnSpPr>
          <p:spPr>
            <a:xfrm>
              <a:off x="6385719" y="1257586"/>
              <a:ext cx="7144" cy="1035844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478307" y="2208060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-10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0" y="2236"/>
            <a:ext cx="12192000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r>
              <a:rPr lang="en-US" sz="5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7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7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-3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সংখ্যারেখায়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স্থাপন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5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4566688" y="1756230"/>
            <a:ext cx="318631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820179" y="3303211"/>
            <a:ext cx="6285655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চিত্র;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সংখ্যারেখায়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IN" sz="57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-3</a:t>
            </a:r>
            <a:endParaRPr lang="en-US" sz="57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Right Arrow 73"/>
          <p:cNvSpPr/>
          <p:nvPr/>
        </p:nvSpPr>
        <p:spPr>
          <a:xfrm rot="16200000">
            <a:off x="4331588" y="2843755"/>
            <a:ext cx="863578" cy="40280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737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3" grpId="0" animBg="1"/>
      <p:bldP spid="72" grpId="0"/>
      <p:bldP spid="74" grpId="0" animBg="1"/>
      <p:bldP spid="74" grpId="1" animBg="1"/>
      <p:bldP spid="74" grpId="2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/>
          <p:cNvSpPr txBox="1"/>
          <p:nvPr/>
        </p:nvSpPr>
        <p:spPr>
          <a:xfrm>
            <a:off x="0" y="2236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6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-6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সংখ্যারেখায়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স্থাপন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5679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5847" y="1279533"/>
            <a:ext cx="12040187" cy="1607302"/>
            <a:chOff x="75847" y="1257586"/>
            <a:chExt cx="12040187" cy="1607302"/>
          </a:xfrm>
        </p:grpSpPr>
        <p:sp>
          <p:nvSpPr>
            <p:cNvPr id="139" name="Rectangle 138"/>
            <p:cNvSpPr/>
            <p:nvPr/>
          </p:nvSpPr>
          <p:spPr>
            <a:xfrm>
              <a:off x="138216" y="1875265"/>
              <a:ext cx="11743049" cy="45719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88" name="Straight Connector 187"/>
            <p:cNvCxnSpPr/>
            <p:nvPr/>
          </p:nvCxnSpPr>
          <p:spPr>
            <a:xfrm>
              <a:off x="1369311" y="1583208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/>
            <p:nvPr/>
          </p:nvCxnSpPr>
          <p:spPr>
            <a:xfrm>
              <a:off x="808436" y="1582611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2" name="TextBox 141"/>
            <p:cNvSpPr txBox="1"/>
            <p:nvPr/>
          </p:nvSpPr>
          <p:spPr>
            <a:xfrm>
              <a:off x="6302329" y="2157002"/>
              <a:ext cx="20560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6667720" y="2203089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7242278" y="2201339"/>
              <a:ext cx="5669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7797251" y="2206214"/>
              <a:ext cx="5710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+3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8360554" y="2208068"/>
              <a:ext cx="5683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56" name="Straight Connector 155"/>
            <p:cNvCxnSpPr/>
            <p:nvPr/>
          </p:nvCxnSpPr>
          <p:spPr>
            <a:xfrm>
              <a:off x="1928463" y="1581712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2488054" y="1576943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Right Arrow 104"/>
            <p:cNvSpPr/>
            <p:nvPr/>
          </p:nvSpPr>
          <p:spPr>
            <a:xfrm rot="10800000">
              <a:off x="75847" y="1716617"/>
              <a:ext cx="430265" cy="361578"/>
            </a:xfrm>
            <a:prstGeom prst="rightArrow">
              <a:avLst>
                <a:gd name="adj1" fmla="val 50000"/>
                <a:gd name="adj2" fmla="val 176659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ight Arrow 105"/>
            <p:cNvSpPr/>
            <p:nvPr/>
          </p:nvSpPr>
          <p:spPr>
            <a:xfrm>
              <a:off x="11685769" y="1715448"/>
              <a:ext cx="430265" cy="361578"/>
            </a:xfrm>
            <a:prstGeom prst="rightArrow">
              <a:avLst>
                <a:gd name="adj1" fmla="val 50000"/>
                <a:gd name="adj2" fmla="val 176659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4486939" y="2200923"/>
              <a:ext cx="483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-3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5043842" y="2207688"/>
              <a:ext cx="484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-2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5601841" y="2205783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-1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3606921" y="1582415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3048428" y="1581818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4166077" y="158091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4725662" y="1576150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5846134" y="1580823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5285261" y="1582607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6964887" y="1579327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7524472" y="157693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8643344" y="1582411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8084851" y="1581814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9202498" y="1580915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9762082" y="1576146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10881752" y="1577646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10323257" y="157704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11440905" y="1576150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/>
            <p:cNvSpPr txBox="1"/>
            <p:nvPr/>
          </p:nvSpPr>
          <p:spPr>
            <a:xfrm>
              <a:off x="2805739" y="2205683"/>
              <a:ext cx="483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-6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3367409" y="2207686"/>
              <a:ext cx="484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-5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3923023" y="2205781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-4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126924" y="2208062"/>
              <a:ext cx="483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-9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688593" y="2205303"/>
              <a:ext cx="484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-8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2246592" y="2201017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-7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8908478" y="2204675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9480653" y="2200544"/>
              <a:ext cx="5669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0035625" y="2200657"/>
              <a:ext cx="5710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10596545" y="2202511"/>
              <a:ext cx="5683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11142073" y="2200128"/>
              <a:ext cx="5903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1" name="Straight Connector 70"/>
            <p:cNvCxnSpPr/>
            <p:nvPr/>
          </p:nvCxnSpPr>
          <p:spPr>
            <a:xfrm>
              <a:off x="6385719" y="1257586"/>
              <a:ext cx="7144" cy="1035844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478307" y="2208060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-10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0" y="2236"/>
            <a:ext cx="12192000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r>
              <a:rPr lang="en-US" sz="5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7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7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-6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সংখ্যারেখায়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স্থাপন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5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2883031" y="1756230"/>
            <a:ext cx="318631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-7135" y="3303211"/>
            <a:ext cx="6285655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চিত্র;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সংখ্যারেখায়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IN" sz="57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-6</a:t>
            </a:r>
            <a:endParaRPr lang="en-US" sz="57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Right Arrow 73"/>
          <p:cNvSpPr/>
          <p:nvPr/>
        </p:nvSpPr>
        <p:spPr>
          <a:xfrm rot="16200000">
            <a:off x="2647932" y="2843755"/>
            <a:ext cx="863578" cy="40280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253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3" grpId="0" animBg="1"/>
      <p:bldP spid="72" grpId="0"/>
      <p:bldP spid="74" grpId="0" animBg="1"/>
      <p:bldP spid="74" grpId="1" animBg="1"/>
      <p:bldP spid="74" grpId="2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/>
          <p:cNvSpPr txBox="1"/>
          <p:nvPr/>
        </p:nvSpPr>
        <p:spPr>
          <a:xfrm>
            <a:off x="0" y="2236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ক্লাস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সিক্স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-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বই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- 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৬4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পৃষ্ঠা</a:t>
            </a:r>
            <a:endParaRPr lang="bn-IN" sz="60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 </a:t>
            </a:r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ঙ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-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সংখ্যারেখায়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স্থাপন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bn-IN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8391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5847" y="1279533"/>
            <a:ext cx="12040187" cy="1607302"/>
            <a:chOff x="75847" y="1257586"/>
            <a:chExt cx="12040187" cy="1607302"/>
          </a:xfrm>
        </p:grpSpPr>
        <p:sp>
          <p:nvSpPr>
            <p:cNvPr id="139" name="Rectangle 138"/>
            <p:cNvSpPr/>
            <p:nvPr/>
          </p:nvSpPr>
          <p:spPr>
            <a:xfrm>
              <a:off x="138216" y="1875265"/>
              <a:ext cx="11743049" cy="45719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88" name="Straight Connector 187"/>
            <p:cNvCxnSpPr/>
            <p:nvPr/>
          </p:nvCxnSpPr>
          <p:spPr>
            <a:xfrm>
              <a:off x="1369311" y="1583208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/>
            <p:nvPr/>
          </p:nvCxnSpPr>
          <p:spPr>
            <a:xfrm>
              <a:off x="808436" y="1582611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2" name="TextBox 141"/>
            <p:cNvSpPr txBox="1"/>
            <p:nvPr/>
          </p:nvSpPr>
          <p:spPr>
            <a:xfrm>
              <a:off x="6302329" y="2157002"/>
              <a:ext cx="20560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6667720" y="2203089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7242278" y="2201339"/>
              <a:ext cx="5669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7797251" y="2206214"/>
              <a:ext cx="5710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+3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8360554" y="2208068"/>
              <a:ext cx="5683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56" name="Straight Connector 155"/>
            <p:cNvCxnSpPr/>
            <p:nvPr/>
          </p:nvCxnSpPr>
          <p:spPr>
            <a:xfrm>
              <a:off x="1928463" y="1581712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2488054" y="1576943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Right Arrow 104"/>
            <p:cNvSpPr/>
            <p:nvPr/>
          </p:nvSpPr>
          <p:spPr>
            <a:xfrm rot="10800000">
              <a:off x="75847" y="1716617"/>
              <a:ext cx="430265" cy="361578"/>
            </a:xfrm>
            <a:prstGeom prst="rightArrow">
              <a:avLst>
                <a:gd name="adj1" fmla="val 50000"/>
                <a:gd name="adj2" fmla="val 176659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ight Arrow 105"/>
            <p:cNvSpPr/>
            <p:nvPr/>
          </p:nvSpPr>
          <p:spPr>
            <a:xfrm>
              <a:off x="11685769" y="1715448"/>
              <a:ext cx="430265" cy="361578"/>
            </a:xfrm>
            <a:prstGeom prst="rightArrow">
              <a:avLst>
                <a:gd name="adj1" fmla="val 50000"/>
                <a:gd name="adj2" fmla="val 176659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4486939" y="2200923"/>
              <a:ext cx="483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-3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5043842" y="2207688"/>
              <a:ext cx="484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-2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5601841" y="2205783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-1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3606921" y="1582415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3048428" y="1581818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4166077" y="158091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4725662" y="1576150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5846134" y="1580823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5285261" y="1582607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6964887" y="1579327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7524472" y="157693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8643344" y="1582411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8084851" y="1581814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9202498" y="1580915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9762082" y="1576146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10881752" y="1577646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10323257" y="157704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11440905" y="1576150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/>
            <p:cNvSpPr txBox="1"/>
            <p:nvPr/>
          </p:nvSpPr>
          <p:spPr>
            <a:xfrm>
              <a:off x="2805739" y="2205683"/>
              <a:ext cx="483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-6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3367409" y="2207686"/>
              <a:ext cx="484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-5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3923023" y="2205781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-4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126924" y="2208062"/>
              <a:ext cx="483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-9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688593" y="2205303"/>
              <a:ext cx="484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-8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2246592" y="2201017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-7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8908478" y="2204675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9480653" y="2200544"/>
              <a:ext cx="5669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0035625" y="2200657"/>
              <a:ext cx="5710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10596545" y="2202511"/>
              <a:ext cx="5683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11142073" y="2200128"/>
              <a:ext cx="5903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1" name="Straight Connector 70"/>
            <p:cNvCxnSpPr/>
            <p:nvPr/>
          </p:nvCxnSpPr>
          <p:spPr>
            <a:xfrm>
              <a:off x="6385719" y="1257586"/>
              <a:ext cx="7144" cy="1035844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478307" y="2208060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-10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0" y="2236"/>
            <a:ext cx="12192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ক) </a:t>
            </a:r>
            <a:r>
              <a:rPr lang="en-US" sz="5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r>
              <a:rPr lang="en-US" sz="5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</a:t>
            </a:r>
            <a:r>
              <a:rPr lang="en-US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5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সংখ্যারেখায়</a:t>
            </a:r>
            <a:r>
              <a:rPr lang="en-US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স্থাপন</a:t>
            </a:r>
            <a:r>
              <a:rPr lang="en-US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5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9034442" y="1756230"/>
            <a:ext cx="318631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-7135" y="3303211"/>
            <a:ext cx="6285655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চিত্র;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সংখ্যারেখায়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7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+5</a:t>
            </a:r>
          </a:p>
        </p:txBody>
      </p:sp>
      <p:sp>
        <p:nvSpPr>
          <p:cNvPr id="74" name="Right Arrow 73"/>
          <p:cNvSpPr/>
          <p:nvPr/>
        </p:nvSpPr>
        <p:spPr>
          <a:xfrm rot="16200000">
            <a:off x="8757772" y="2885323"/>
            <a:ext cx="863578" cy="40280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430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3" grpId="0" animBg="1"/>
      <p:bldP spid="72" grpId="0"/>
      <p:bldP spid="74" grpId="0" animBg="1"/>
      <p:bldP spid="74" grpId="1" animBg="1"/>
      <p:bldP spid="74" grpId="2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5847" y="1279533"/>
            <a:ext cx="12040187" cy="1607302"/>
            <a:chOff x="75847" y="1257586"/>
            <a:chExt cx="12040187" cy="1607302"/>
          </a:xfrm>
        </p:grpSpPr>
        <p:sp>
          <p:nvSpPr>
            <p:cNvPr id="139" name="Rectangle 138"/>
            <p:cNvSpPr/>
            <p:nvPr/>
          </p:nvSpPr>
          <p:spPr>
            <a:xfrm>
              <a:off x="138216" y="1875265"/>
              <a:ext cx="11743049" cy="45719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88" name="Straight Connector 187"/>
            <p:cNvCxnSpPr/>
            <p:nvPr/>
          </p:nvCxnSpPr>
          <p:spPr>
            <a:xfrm>
              <a:off x="1369311" y="1583208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/>
            <p:nvPr/>
          </p:nvCxnSpPr>
          <p:spPr>
            <a:xfrm>
              <a:off x="808436" y="1582611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2" name="TextBox 141"/>
            <p:cNvSpPr txBox="1"/>
            <p:nvPr/>
          </p:nvSpPr>
          <p:spPr>
            <a:xfrm>
              <a:off x="6302329" y="2157002"/>
              <a:ext cx="20560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6667720" y="2203089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7242278" y="2201339"/>
              <a:ext cx="5669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7797251" y="2206214"/>
              <a:ext cx="5710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+3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8360554" y="2208068"/>
              <a:ext cx="5683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56" name="Straight Connector 155"/>
            <p:cNvCxnSpPr/>
            <p:nvPr/>
          </p:nvCxnSpPr>
          <p:spPr>
            <a:xfrm>
              <a:off x="1928463" y="1581712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2488054" y="1576943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Right Arrow 104"/>
            <p:cNvSpPr/>
            <p:nvPr/>
          </p:nvSpPr>
          <p:spPr>
            <a:xfrm rot="10800000">
              <a:off x="75847" y="1716617"/>
              <a:ext cx="430265" cy="361578"/>
            </a:xfrm>
            <a:prstGeom prst="rightArrow">
              <a:avLst>
                <a:gd name="adj1" fmla="val 50000"/>
                <a:gd name="adj2" fmla="val 176659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ight Arrow 105"/>
            <p:cNvSpPr/>
            <p:nvPr/>
          </p:nvSpPr>
          <p:spPr>
            <a:xfrm>
              <a:off x="11685769" y="1715448"/>
              <a:ext cx="430265" cy="361578"/>
            </a:xfrm>
            <a:prstGeom prst="rightArrow">
              <a:avLst>
                <a:gd name="adj1" fmla="val 50000"/>
                <a:gd name="adj2" fmla="val 176659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4486939" y="2200923"/>
              <a:ext cx="483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-3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5043842" y="2207688"/>
              <a:ext cx="484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-2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5601841" y="2205783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-1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3606921" y="1582415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3048428" y="1581818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4166077" y="158091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4725662" y="1576150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5846134" y="1580823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5285261" y="1582607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6964887" y="1579327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7524472" y="157693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8643344" y="1582411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8084851" y="1581814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9202498" y="1580915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9762082" y="1576146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10881752" y="1577646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10323257" y="157704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11440905" y="1576150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/>
            <p:cNvSpPr txBox="1"/>
            <p:nvPr/>
          </p:nvSpPr>
          <p:spPr>
            <a:xfrm>
              <a:off x="2805739" y="2205683"/>
              <a:ext cx="483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-6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3367409" y="2207686"/>
              <a:ext cx="484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-5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3923023" y="2205781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-4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126924" y="2208062"/>
              <a:ext cx="483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-9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688593" y="2205303"/>
              <a:ext cx="484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-8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2246592" y="2201017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-7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8908478" y="2204675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9480653" y="2200544"/>
              <a:ext cx="5669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0035625" y="2200657"/>
              <a:ext cx="5710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10596545" y="2202511"/>
              <a:ext cx="5683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11142073" y="2200128"/>
              <a:ext cx="5903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1" name="Straight Connector 70"/>
            <p:cNvCxnSpPr/>
            <p:nvPr/>
          </p:nvCxnSpPr>
          <p:spPr>
            <a:xfrm>
              <a:off x="6385719" y="1257586"/>
              <a:ext cx="7144" cy="1035844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478307" y="2208060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-10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0" y="2236"/>
            <a:ext cx="12192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খ) </a:t>
            </a:r>
            <a:r>
              <a:rPr lang="en-US" sz="5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r>
              <a:rPr lang="en-US" sz="5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</a:t>
            </a:r>
            <a:r>
              <a:rPr lang="en-US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5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সংখ্যারেখায়</a:t>
            </a:r>
            <a:r>
              <a:rPr lang="en-US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স্থাপন</a:t>
            </a:r>
            <a:r>
              <a:rPr lang="en-US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5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638596" y="1756230"/>
            <a:ext cx="318631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-7135" y="3303211"/>
            <a:ext cx="6285655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চিত্র;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সংখ্যারেখায়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7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57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74" name="Right Arrow 73"/>
          <p:cNvSpPr/>
          <p:nvPr/>
        </p:nvSpPr>
        <p:spPr>
          <a:xfrm rot="16200000">
            <a:off x="348075" y="2843755"/>
            <a:ext cx="863578" cy="40280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624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3" grpId="0" animBg="1"/>
      <p:bldP spid="72" grpId="0"/>
      <p:bldP spid="74" grpId="0" animBg="1"/>
      <p:bldP spid="74" grpId="1" animBg="1"/>
      <p:bldP spid="74" grpId="2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5847" y="1279533"/>
            <a:ext cx="12040187" cy="1607302"/>
            <a:chOff x="75847" y="1257586"/>
            <a:chExt cx="12040187" cy="1607302"/>
          </a:xfrm>
        </p:grpSpPr>
        <p:sp>
          <p:nvSpPr>
            <p:cNvPr id="139" name="Rectangle 138"/>
            <p:cNvSpPr/>
            <p:nvPr/>
          </p:nvSpPr>
          <p:spPr>
            <a:xfrm>
              <a:off x="138216" y="1875265"/>
              <a:ext cx="11743049" cy="45719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88" name="Straight Connector 187"/>
            <p:cNvCxnSpPr/>
            <p:nvPr/>
          </p:nvCxnSpPr>
          <p:spPr>
            <a:xfrm>
              <a:off x="1369311" y="1583208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/>
            <p:nvPr/>
          </p:nvCxnSpPr>
          <p:spPr>
            <a:xfrm>
              <a:off x="808436" y="1582611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2" name="TextBox 141"/>
            <p:cNvSpPr txBox="1"/>
            <p:nvPr/>
          </p:nvSpPr>
          <p:spPr>
            <a:xfrm>
              <a:off x="6302329" y="2157002"/>
              <a:ext cx="20560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6667720" y="2203089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7242278" y="2201339"/>
              <a:ext cx="5669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7797251" y="2206214"/>
              <a:ext cx="5710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+3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8360554" y="2208068"/>
              <a:ext cx="5683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56" name="Straight Connector 155"/>
            <p:cNvCxnSpPr/>
            <p:nvPr/>
          </p:nvCxnSpPr>
          <p:spPr>
            <a:xfrm>
              <a:off x="1928463" y="1581712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2488054" y="1576943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Right Arrow 104"/>
            <p:cNvSpPr/>
            <p:nvPr/>
          </p:nvSpPr>
          <p:spPr>
            <a:xfrm rot="10800000">
              <a:off x="75847" y="1716617"/>
              <a:ext cx="430265" cy="361578"/>
            </a:xfrm>
            <a:prstGeom prst="rightArrow">
              <a:avLst>
                <a:gd name="adj1" fmla="val 50000"/>
                <a:gd name="adj2" fmla="val 176659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ight Arrow 105"/>
            <p:cNvSpPr/>
            <p:nvPr/>
          </p:nvSpPr>
          <p:spPr>
            <a:xfrm>
              <a:off x="11685769" y="1715448"/>
              <a:ext cx="430265" cy="361578"/>
            </a:xfrm>
            <a:prstGeom prst="rightArrow">
              <a:avLst>
                <a:gd name="adj1" fmla="val 50000"/>
                <a:gd name="adj2" fmla="val 176659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4486939" y="2200923"/>
              <a:ext cx="483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-3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5043842" y="2207688"/>
              <a:ext cx="484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-2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5601841" y="2205783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-1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3606921" y="1582415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3048428" y="1581818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4166077" y="158091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4725662" y="1576150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5846134" y="1580823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5285261" y="1582607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6964887" y="1579327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7524472" y="157693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8643344" y="1582411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8084851" y="1581814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9202498" y="1580915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9762082" y="1576146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10881752" y="1577646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10323257" y="157704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11440905" y="1576150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/>
            <p:cNvSpPr txBox="1"/>
            <p:nvPr/>
          </p:nvSpPr>
          <p:spPr>
            <a:xfrm>
              <a:off x="2805739" y="2205683"/>
              <a:ext cx="483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-6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3367409" y="2207686"/>
              <a:ext cx="484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-5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3923023" y="2205781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-4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126924" y="2208062"/>
              <a:ext cx="483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-9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688593" y="2205303"/>
              <a:ext cx="484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-8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2246592" y="2201017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-7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8908478" y="2204675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9480653" y="2200544"/>
              <a:ext cx="5669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0035625" y="2200657"/>
              <a:ext cx="5710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10596545" y="2202511"/>
              <a:ext cx="5683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11142073" y="2200128"/>
              <a:ext cx="5903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1" name="Straight Connector 70"/>
            <p:cNvCxnSpPr/>
            <p:nvPr/>
          </p:nvCxnSpPr>
          <p:spPr>
            <a:xfrm>
              <a:off x="6385719" y="1257586"/>
              <a:ext cx="7144" cy="1035844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478307" y="2208060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-10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0" y="2236"/>
            <a:ext cx="12192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গ) </a:t>
            </a:r>
            <a:r>
              <a:rPr lang="en-US" sz="5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r>
              <a:rPr lang="en-US" sz="5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</a:t>
            </a:r>
            <a:r>
              <a:rPr lang="en-US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+8</a:t>
            </a:r>
            <a:r>
              <a:rPr lang="en-US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সংখ্যারেখায়</a:t>
            </a:r>
            <a:r>
              <a:rPr lang="en-US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স্থাপন</a:t>
            </a:r>
            <a:r>
              <a:rPr lang="en-US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5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10710836" y="1756230"/>
            <a:ext cx="318631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-7135" y="3303211"/>
            <a:ext cx="62856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চিত্র;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সংখ্যারেখায়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+8</a:t>
            </a:r>
            <a:endParaRPr lang="en-US" sz="57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Right Arrow 73"/>
          <p:cNvSpPr/>
          <p:nvPr/>
        </p:nvSpPr>
        <p:spPr>
          <a:xfrm rot="16200000">
            <a:off x="10475737" y="2843755"/>
            <a:ext cx="863578" cy="40280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426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3" grpId="0" animBg="1"/>
      <p:bldP spid="72" grpId="0"/>
      <p:bldP spid="74" grpId="0" animBg="1"/>
      <p:bldP spid="74" grpId="1" animBg="1"/>
      <p:bldP spid="74" grpId="2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5847" y="1279533"/>
            <a:ext cx="12040187" cy="1607302"/>
            <a:chOff x="75847" y="1257586"/>
            <a:chExt cx="12040187" cy="1607302"/>
          </a:xfrm>
        </p:grpSpPr>
        <p:sp>
          <p:nvSpPr>
            <p:cNvPr id="139" name="Rectangle 138"/>
            <p:cNvSpPr/>
            <p:nvPr/>
          </p:nvSpPr>
          <p:spPr>
            <a:xfrm>
              <a:off x="138216" y="1875265"/>
              <a:ext cx="11743049" cy="45719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88" name="Straight Connector 187"/>
            <p:cNvCxnSpPr/>
            <p:nvPr/>
          </p:nvCxnSpPr>
          <p:spPr>
            <a:xfrm>
              <a:off x="1369311" y="1583208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/>
            <p:nvPr/>
          </p:nvCxnSpPr>
          <p:spPr>
            <a:xfrm>
              <a:off x="808436" y="1582611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2" name="TextBox 141"/>
            <p:cNvSpPr txBox="1"/>
            <p:nvPr/>
          </p:nvSpPr>
          <p:spPr>
            <a:xfrm>
              <a:off x="6302329" y="2157002"/>
              <a:ext cx="20560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6667720" y="2203089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7242278" y="2201339"/>
              <a:ext cx="5669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7797251" y="2206214"/>
              <a:ext cx="5710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+3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8360554" y="2208068"/>
              <a:ext cx="5683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56" name="Straight Connector 155"/>
            <p:cNvCxnSpPr/>
            <p:nvPr/>
          </p:nvCxnSpPr>
          <p:spPr>
            <a:xfrm>
              <a:off x="1928463" y="1581712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2488054" y="1576943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Right Arrow 104"/>
            <p:cNvSpPr/>
            <p:nvPr/>
          </p:nvSpPr>
          <p:spPr>
            <a:xfrm rot="10800000">
              <a:off x="75847" y="1716617"/>
              <a:ext cx="430265" cy="361578"/>
            </a:xfrm>
            <a:prstGeom prst="rightArrow">
              <a:avLst>
                <a:gd name="adj1" fmla="val 50000"/>
                <a:gd name="adj2" fmla="val 176659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ight Arrow 105"/>
            <p:cNvSpPr/>
            <p:nvPr/>
          </p:nvSpPr>
          <p:spPr>
            <a:xfrm>
              <a:off x="11685769" y="1715448"/>
              <a:ext cx="430265" cy="361578"/>
            </a:xfrm>
            <a:prstGeom prst="rightArrow">
              <a:avLst>
                <a:gd name="adj1" fmla="val 50000"/>
                <a:gd name="adj2" fmla="val 176659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4486939" y="2200923"/>
              <a:ext cx="483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-3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5043842" y="2207688"/>
              <a:ext cx="484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-2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5601841" y="2205783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-1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3606921" y="1582415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3048428" y="1581818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4166077" y="158091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4725662" y="1576150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5846134" y="1580823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5285261" y="1582607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6964887" y="1579327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7524472" y="157693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8643344" y="1582411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8084851" y="1581814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9202498" y="1580915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9762082" y="1576146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10881752" y="1577646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10323257" y="157704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11440905" y="1576150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/>
            <p:cNvSpPr txBox="1"/>
            <p:nvPr/>
          </p:nvSpPr>
          <p:spPr>
            <a:xfrm>
              <a:off x="2805739" y="2205683"/>
              <a:ext cx="483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-6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3367409" y="2207686"/>
              <a:ext cx="484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-5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3923023" y="2205781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-4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126924" y="2208062"/>
              <a:ext cx="483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-9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688593" y="2205303"/>
              <a:ext cx="484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-8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2246592" y="2201017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-7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8908478" y="2204675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9480653" y="2200544"/>
              <a:ext cx="5669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0035625" y="2200657"/>
              <a:ext cx="5710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10596545" y="2202511"/>
              <a:ext cx="5683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11142073" y="2200128"/>
              <a:ext cx="5903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1" name="Straight Connector 70"/>
            <p:cNvCxnSpPr/>
            <p:nvPr/>
          </p:nvCxnSpPr>
          <p:spPr>
            <a:xfrm>
              <a:off x="6385719" y="1257586"/>
              <a:ext cx="7144" cy="1035844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478307" y="2208060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-10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0" y="2236"/>
            <a:ext cx="12192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ঘ) </a:t>
            </a:r>
            <a:r>
              <a:rPr lang="en-US" sz="5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r>
              <a:rPr lang="en-US" sz="5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</a:t>
            </a:r>
            <a:r>
              <a:rPr lang="en-US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5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সংখ্যারেখায়</a:t>
            </a:r>
            <a:r>
              <a:rPr lang="en-US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স্থাপন</a:t>
            </a:r>
            <a:r>
              <a:rPr lang="en-US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5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5681646" y="1756230"/>
            <a:ext cx="318631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-7135" y="3303211"/>
            <a:ext cx="62856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চিত্র;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সংখ্যারেখায়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6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57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Right Arrow 73"/>
          <p:cNvSpPr/>
          <p:nvPr/>
        </p:nvSpPr>
        <p:spPr>
          <a:xfrm rot="16200000">
            <a:off x="5446547" y="2843755"/>
            <a:ext cx="863578" cy="40280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90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3" grpId="0" animBg="1"/>
      <p:bldP spid="72" grpId="0"/>
      <p:bldP spid="74" grpId="0" animBg="1"/>
      <p:bldP spid="74" grpId="1" animBg="1"/>
      <p:bldP spid="74" grpId="2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5847" y="1279533"/>
            <a:ext cx="12040187" cy="1607302"/>
            <a:chOff x="75847" y="1257586"/>
            <a:chExt cx="12040187" cy="1607302"/>
          </a:xfrm>
        </p:grpSpPr>
        <p:sp>
          <p:nvSpPr>
            <p:cNvPr id="139" name="Rectangle 138"/>
            <p:cNvSpPr/>
            <p:nvPr/>
          </p:nvSpPr>
          <p:spPr>
            <a:xfrm>
              <a:off x="138216" y="1875265"/>
              <a:ext cx="11743049" cy="45719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88" name="Straight Connector 187"/>
            <p:cNvCxnSpPr/>
            <p:nvPr/>
          </p:nvCxnSpPr>
          <p:spPr>
            <a:xfrm>
              <a:off x="1369311" y="1583208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/>
            <p:nvPr/>
          </p:nvCxnSpPr>
          <p:spPr>
            <a:xfrm>
              <a:off x="808436" y="1582611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2" name="TextBox 141"/>
            <p:cNvSpPr txBox="1"/>
            <p:nvPr/>
          </p:nvSpPr>
          <p:spPr>
            <a:xfrm>
              <a:off x="6302329" y="2157002"/>
              <a:ext cx="20560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6667720" y="2203089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7242278" y="2201339"/>
              <a:ext cx="5669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7797251" y="2206214"/>
              <a:ext cx="5710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+3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8360554" y="2208068"/>
              <a:ext cx="5683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56" name="Straight Connector 155"/>
            <p:cNvCxnSpPr/>
            <p:nvPr/>
          </p:nvCxnSpPr>
          <p:spPr>
            <a:xfrm>
              <a:off x="1928463" y="1581712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2488054" y="1576943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Right Arrow 104"/>
            <p:cNvSpPr/>
            <p:nvPr/>
          </p:nvSpPr>
          <p:spPr>
            <a:xfrm rot="10800000">
              <a:off x="75847" y="1716617"/>
              <a:ext cx="430265" cy="361578"/>
            </a:xfrm>
            <a:prstGeom prst="rightArrow">
              <a:avLst>
                <a:gd name="adj1" fmla="val 50000"/>
                <a:gd name="adj2" fmla="val 176659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ight Arrow 105"/>
            <p:cNvSpPr/>
            <p:nvPr/>
          </p:nvSpPr>
          <p:spPr>
            <a:xfrm>
              <a:off x="11685769" y="1715448"/>
              <a:ext cx="430265" cy="361578"/>
            </a:xfrm>
            <a:prstGeom prst="rightArrow">
              <a:avLst>
                <a:gd name="adj1" fmla="val 50000"/>
                <a:gd name="adj2" fmla="val 176659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4486939" y="2200923"/>
              <a:ext cx="483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-3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5043842" y="2207688"/>
              <a:ext cx="484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-2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5601841" y="2205783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-1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3606921" y="1582415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3048428" y="1581818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4166077" y="158091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4725662" y="1576150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5846134" y="1580823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5285261" y="1582607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6964887" y="1579327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7524472" y="157693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8643344" y="1582411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8084851" y="1581814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9202498" y="1580915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9762082" y="1576146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10881752" y="1577646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10323257" y="157704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11440905" y="1576150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/>
            <p:cNvSpPr txBox="1"/>
            <p:nvPr/>
          </p:nvSpPr>
          <p:spPr>
            <a:xfrm>
              <a:off x="2805739" y="2205683"/>
              <a:ext cx="483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-6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3367409" y="2207686"/>
              <a:ext cx="484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-5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3923023" y="2205781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-4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126924" y="2208062"/>
              <a:ext cx="483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-9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688593" y="2205303"/>
              <a:ext cx="484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-8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2246592" y="2201017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-7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8908478" y="2204675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9480653" y="2200544"/>
              <a:ext cx="5669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0035625" y="2200657"/>
              <a:ext cx="5710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10596545" y="2202511"/>
              <a:ext cx="5683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11142073" y="2200128"/>
              <a:ext cx="5903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1" name="Straight Connector 70"/>
            <p:cNvCxnSpPr/>
            <p:nvPr/>
          </p:nvCxnSpPr>
          <p:spPr>
            <a:xfrm>
              <a:off x="6385719" y="1257586"/>
              <a:ext cx="7144" cy="1035844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478307" y="2208060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-10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0" y="2236"/>
            <a:ext cx="12192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ঙ) </a:t>
            </a:r>
            <a:r>
              <a:rPr lang="en-US" sz="5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r>
              <a:rPr lang="en-US" sz="5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</a:t>
            </a:r>
            <a:r>
              <a:rPr lang="en-US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-6</a:t>
            </a:r>
            <a:r>
              <a:rPr lang="en-US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সংখ্যারেখায়</a:t>
            </a:r>
            <a:r>
              <a:rPr lang="en-US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স্থাপন</a:t>
            </a:r>
            <a:r>
              <a:rPr lang="en-US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5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2883031" y="1756230"/>
            <a:ext cx="318631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-7135" y="3303211"/>
            <a:ext cx="6285655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চিত্র;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সংখ্যারেখায়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IN" sz="57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-6</a:t>
            </a:r>
            <a:endParaRPr lang="en-US" sz="57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Right Arrow 73"/>
          <p:cNvSpPr/>
          <p:nvPr/>
        </p:nvSpPr>
        <p:spPr>
          <a:xfrm rot="16200000">
            <a:off x="2647932" y="2843755"/>
            <a:ext cx="863578" cy="40280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826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3" grpId="0" animBg="1"/>
      <p:bldP spid="72" grpId="0"/>
      <p:bldP spid="74" grpId="0" animBg="1"/>
      <p:bldP spid="74" grpId="1" animBg="1"/>
      <p:bldP spid="74" grpId="2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946845"/>
            <a:ext cx="1211603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3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সংখ্যারেখায় তাপমাত্রা অনুযায়ী উপরোক্ত স্থানগুলোর নাম  </a:t>
            </a:r>
            <a:endParaRPr lang="en-US" sz="3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4303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2236"/>
            <a:ext cx="12192000" cy="3874408"/>
            <a:chOff x="0" y="2236"/>
            <a:chExt cx="12192000" cy="3874408"/>
          </a:xfrm>
        </p:grpSpPr>
        <p:grpSp>
          <p:nvGrpSpPr>
            <p:cNvPr id="2" name="Group 1"/>
            <p:cNvGrpSpPr/>
            <p:nvPr/>
          </p:nvGrpSpPr>
          <p:grpSpPr>
            <a:xfrm>
              <a:off x="75847" y="1250689"/>
              <a:ext cx="12040187" cy="1636146"/>
              <a:chOff x="75847" y="1228742"/>
              <a:chExt cx="12040187" cy="1636146"/>
            </a:xfrm>
          </p:grpSpPr>
          <p:sp>
            <p:nvSpPr>
              <p:cNvPr id="139" name="Rectangle 138"/>
              <p:cNvSpPr/>
              <p:nvPr/>
            </p:nvSpPr>
            <p:spPr>
              <a:xfrm>
                <a:off x="138216" y="1875265"/>
                <a:ext cx="11743049" cy="45719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cxnSp>
            <p:nvCxnSpPr>
              <p:cNvPr id="141" name="Straight Connector 140"/>
              <p:cNvCxnSpPr/>
              <p:nvPr/>
            </p:nvCxnSpPr>
            <p:spPr>
              <a:xfrm>
                <a:off x="808436" y="1582611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2" name="TextBox 141"/>
              <p:cNvSpPr txBox="1"/>
              <p:nvPr/>
            </p:nvSpPr>
            <p:spPr>
              <a:xfrm>
                <a:off x="4085599" y="2157002"/>
                <a:ext cx="20560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sz="40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56" name="Straight Connector 155"/>
              <p:cNvCxnSpPr/>
              <p:nvPr/>
            </p:nvCxnSpPr>
            <p:spPr>
              <a:xfrm>
                <a:off x="1928463" y="1581712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" name="Right Arrow 104"/>
              <p:cNvSpPr/>
              <p:nvPr/>
            </p:nvSpPr>
            <p:spPr>
              <a:xfrm rot="10800000">
                <a:off x="75847" y="1716617"/>
                <a:ext cx="430265" cy="361578"/>
              </a:xfrm>
              <a:prstGeom prst="rightArrow">
                <a:avLst>
                  <a:gd name="adj1" fmla="val 50000"/>
                  <a:gd name="adj2" fmla="val 176659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ight Arrow 105"/>
              <p:cNvSpPr/>
              <p:nvPr/>
            </p:nvSpPr>
            <p:spPr>
              <a:xfrm>
                <a:off x="11685769" y="1715448"/>
                <a:ext cx="430265" cy="361578"/>
              </a:xfrm>
              <a:prstGeom prst="rightArrow">
                <a:avLst>
                  <a:gd name="adj1" fmla="val 50000"/>
                  <a:gd name="adj2" fmla="val 176659"/>
                </a:avLst>
              </a:prstGeom>
              <a:solidFill>
                <a:srgbClr val="00B05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6" name="Straight Connector 35"/>
              <p:cNvCxnSpPr/>
              <p:nvPr/>
            </p:nvCxnSpPr>
            <p:spPr>
              <a:xfrm>
                <a:off x="3048428" y="1581818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>
              <a:xfrm>
                <a:off x="5666022" y="1580823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>
                <a:off x="9590431" y="1580915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/>
            </p:nvCxnSpPr>
            <p:spPr>
              <a:xfrm>
                <a:off x="10683480" y="1577049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TextBox 59"/>
              <p:cNvSpPr txBox="1"/>
              <p:nvPr/>
            </p:nvSpPr>
            <p:spPr>
              <a:xfrm>
                <a:off x="2805739" y="2205683"/>
                <a:ext cx="48335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r>
                  <a:rPr lang="en-US" sz="2400" b="1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US" sz="2400" b="1" dirty="0"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1688593" y="2205303"/>
                <a:ext cx="4848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r>
                  <a:rPr lang="en-US" sz="2400" b="1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endParaRPr lang="en-US" sz="2400" b="1" dirty="0"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10172252" y="2200128"/>
                <a:ext cx="10394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+40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1" name="Straight Connector 70"/>
              <p:cNvCxnSpPr/>
              <p:nvPr/>
            </p:nvCxnSpPr>
            <p:spPr>
              <a:xfrm>
                <a:off x="4169800" y="1228742"/>
                <a:ext cx="7144" cy="1035844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TextBox 72"/>
              <p:cNvSpPr txBox="1"/>
              <p:nvPr/>
            </p:nvSpPr>
            <p:spPr>
              <a:xfrm>
                <a:off x="478307" y="2208060"/>
                <a:ext cx="6607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-10</a:t>
                </a:r>
                <a:endParaRPr lang="en-US" sz="2400" b="1" dirty="0"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58" name="TextBox 57"/>
            <p:cNvSpPr txBox="1"/>
            <p:nvPr/>
          </p:nvSpPr>
          <p:spPr>
            <a:xfrm>
              <a:off x="0" y="2236"/>
              <a:ext cx="1219200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42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bn-IN" sz="4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৪</a:t>
              </a:r>
              <a:r>
                <a:rPr lang="en-US" sz="4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 </a:t>
              </a:r>
              <a:r>
                <a:rPr lang="bn-IN" sz="42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খ</a:t>
              </a:r>
              <a:r>
                <a:rPr lang="en-US" sz="4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)</a:t>
              </a:r>
              <a:r>
                <a:rPr lang="bn-IN" sz="4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১)</a:t>
              </a:r>
              <a:r>
                <a:rPr lang="en-US" sz="4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2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সমাধান</a:t>
              </a:r>
              <a:r>
                <a:rPr lang="en-US" sz="4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;</a:t>
              </a:r>
              <a:r>
                <a:rPr lang="en-US" sz="42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IN" sz="42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সংখ্যারেখায় তাপমাত্রা অনুযায়ী উপরোক্ত স্থানগুলোর নাম  </a:t>
              </a:r>
              <a:endParaRPr lang="en-US" sz="4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5364732" y="2374475"/>
              <a:ext cx="5903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+5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6639338" y="2374475"/>
              <a:ext cx="86961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+10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7" name="Straight Connector 76"/>
            <p:cNvCxnSpPr/>
            <p:nvPr/>
          </p:nvCxnSpPr>
          <p:spPr>
            <a:xfrm>
              <a:off x="7065336" y="1602767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77"/>
            <p:cNvSpPr txBox="1"/>
            <p:nvPr/>
          </p:nvSpPr>
          <p:spPr>
            <a:xfrm>
              <a:off x="9077742" y="2222073"/>
              <a:ext cx="10394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+30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 rot="3549991">
              <a:off x="2545260" y="2963177"/>
              <a:ext cx="1226770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3300" b="1" dirty="0" smtClean="0">
                  <a:solidFill>
                    <a:schemeClr val="bg2">
                      <a:lumMod val="7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কাঠমুন্ডু</a:t>
              </a:r>
              <a:endParaRPr lang="en-US" sz="33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 rot="3549991">
              <a:off x="1454725" y="2925541"/>
              <a:ext cx="1139107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300" b="1" dirty="0" err="1" smtClean="0">
                  <a:solidFill>
                    <a:schemeClr val="bg2">
                      <a:lumMod val="7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শ্রীনগর</a:t>
              </a:r>
              <a:endParaRPr lang="en-US" sz="33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 rot="3549991">
              <a:off x="9070736" y="2824631"/>
              <a:ext cx="1226770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33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ঢাকা</a:t>
              </a:r>
              <a:endParaRPr lang="en-US" sz="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 rot="3549991">
              <a:off x="10123684" y="2741503"/>
              <a:ext cx="1226770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33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রিয়াদ</a:t>
              </a:r>
              <a:endParaRPr lang="en-US" sz="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35652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2235"/>
            <a:ext cx="12192000" cy="4040667"/>
            <a:chOff x="0" y="2235"/>
            <a:chExt cx="12192000" cy="4040667"/>
          </a:xfrm>
        </p:grpSpPr>
        <p:grpSp>
          <p:nvGrpSpPr>
            <p:cNvPr id="2" name="Group 1"/>
            <p:cNvGrpSpPr/>
            <p:nvPr/>
          </p:nvGrpSpPr>
          <p:grpSpPr>
            <a:xfrm>
              <a:off x="75847" y="1416947"/>
              <a:ext cx="12040187" cy="1636146"/>
              <a:chOff x="75847" y="1228742"/>
              <a:chExt cx="12040187" cy="1636146"/>
            </a:xfrm>
          </p:grpSpPr>
          <p:sp>
            <p:nvSpPr>
              <p:cNvPr id="139" name="Rectangle 138"/>
              <p:cNvSpPr/>
              <p:nvPr/>
            </p:nvSpPr>
            <p:spPr>
              <a:xfrm>
                <a:off x="138216" y="1875265"/>
                <a:ext cx="11743049" cy="45719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cxnSp>
            <p:nvCxnSpPr>
              <p:cNvPr id="141" name="Straight Connector 140"/>
              <p:cNvCxnSpPr/>
              <p:nvPr/>
            </p:nvCxnSpPr>
            <p:spPr>
              <a:xfrm>
                <a:off x="808436" y="1582611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2" name="TextBox 141"/>
              <p:cNvSpPr txBox="1"/>
              <p:nvPr/>
            </p:nvSpPr>
            <p:spPr>
              <a:xfrm>
                <a:off x="4085599" y="2157002"/>
                <a:ext cx="20560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sz="40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56" name="Straight Connector 155"/>
              <p:cNvCxnSpPr/>
              <p:nvPr/>
            </p:nvCxnSpPr>
            <p:spPr>
              <a:xfrm>
                <a:off x="1928463" y="1581712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" name="Right Arrow 104"/>
              <p:cNvSpPr/>
              <p:nvPr/>
            </p:nvSpPr>
            <p:spPr>
              <a:xfrm rot="10800000">
                <a:off x="75847" y="1716617"/>
                <a:ext cx="430265" cy="361578"/>
              </a:xfrm>
              <a:prstGeom prst="rightArrow">
                <a:avLst>
                  <a:gd name="adj1" fmla="val 50000"/>
                  <a:gd name="adj2" fmla="val 176659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ight Arrow 105"/>
              <p:cNvSpPr/>
              <p:nvPr/>
            </p:nvSpPr>
            <p:spPr>
              <a:xfrm>
                <a:off x="11685769" y="1715448"/>
                <a:ext cx="430265" cy="361578"/>
              </a:xfrm>
              <a:prstGeom prst="rightArrow">
                <a:avLst>
                  <a:gd name="adj1" fmla="val 50000"/>
                  <a:gd name="adj2" fmla="val 176659"/>
                </a:avLst>
              </a:prstGeom>
              <a:solidFill>
                <a:srgbClr val="00B05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6" name="Straight Connector 35"/>
              <p:cNvCxnSpPr/>
              <p:nvPr/>
            </p:nvCxnSpPr>
            <p:spPr>
              <a:xfrm>
                <a:off x="3048428" y="1581818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>
              <a:xfrm>
                <a:off x="5666022" y="1580823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>
                <a:off x="9590431" y="1580915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/>
            </p:nvCxnSpPr>
            <p:spPr>
              <a:xfrm>
                <a:off x="10683480" y="1577049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TextBox 59"/>
              <p:cNvSpPr txBox="1"/>
              <p:nvPr/>
            </p:nvSpPr>
            <p:spPr>
              <a:xfrm>
                <a:off x="2805739" y="2205683"/>
                <a:ext cx="48335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r>
                  <a:rPr lang="en-US" sz="2400" b="1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US" sz="2400" b="1" dirty="0"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1688593" y="2205303"/>
                <a:ext cx="4848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r>
                  <a:rPr lang="en-US" sz="2400" b="1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endParaRPr lang="en-US" sz="2400" b="1" dirty="0"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10172252" y="2200128"/>
                <a:ext cx="10394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+40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1" name="Straight Connector 70"/>
              <p:cNvCxnSpPr/>
              <p:nvPr/>
            </p:nvCxnSpPr>
            <p:spPr>
              <a:xfrm>
                <a:off x="4169800" y="1228742"/>
                <a:ext cx="7144" cy="1035844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TextBox 72"/>
              <p:cNvSpPr txBox="1"/>
              <p:nvPr/>
            </p:nvSpPr>
            <p:spPr>
              <a:xfrm>
                <a:off x="478307" y="2208060"/>
                <a:ext cx="6607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-10</a:t>
                </a:r>
                <a:endParaRPr lang="en-US" sz="2400" b="1" dirty="0"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58" name="TextBox 57"/>
            <p:cNvSpPr txBox="1"/>
            <p:nvPr/>
          </p:nvSpPr>
          <p:spPr>
            <a:xfrm>
              <a:off x="0" y="2235"/>
              <a:ext cx="1219200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42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bn-IN" sz="4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৪</a:t>
              </a:r>
              <a:r>
                <a:rPr lang="en-US" sz="4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 </a:t>
              </a:r>
              <a:r>
                <a:rPr lang="bn-IN" sz="42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খ</a:t>
              </a:r>
              <a:r>
                <a:rPr lang="en-US" sz="4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)</a:t>
              </a:r>
              <a:r>
                <a:rPr lang="bn-IN" sz="4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২)</a:t>
              </a:r>
              <a:r>
                <a:rPr lang="en-US" sz="4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2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সমাধান</a:t>
              </a:r>
              <a:r>
                <a:rPr lang="en-US" sz="4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;</a:t>
              </a:r>
              <a:r>
                <a:rPr lang="en-US" sz="42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IN" sz="4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সংখ্যারেখায় শুন্যের বামে কম এবং শুন্যের ডানে বেশি বুঝায়।</a:t>
              </a:r>
              <a:endParaRPr lang="en-US" sz="4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5364732" y="2540733"/>
              <a:ext cx="5903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+5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6639338" y="2540733"/>
              <a:ext cx="86961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+10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7" name="Straight Connector 76"/>
            <p:cNvCxnSpPr/>
            <p:nvPr/>
          </p:nvCxnSpPr>
          <p:spPr>
            <a:xfrm>
              <a:off x="7065336" y="1769025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77"/>
            <p:cNvSpPr txBox="1"/>
            <p:nvPr/>
          </p:nvSpPr>
          <p:spPr>
            <a:xfrm>
              <a:off x="9077742" y="2388331"/>
              <a:ext cx="10394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+30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 rot="3549991">
              <a:off x="2545260" y="3129435"/>
              <a:ext cx="1226770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3300" b="1" dirty="0" smtClean="0">
                  <a:solidFill>
                    <a:schemeClr val="bg2">
                      <a:lumMod val="7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কাঠমুন্ডু</a:t>
              </a:r>
              <a:endParaRPr lang="en-US" sz="33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 rot="3549991">
              <a:off x="1454725" y="3091799"/>
              <a:ext cx="1139107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300" b="1" dirty="0" err="1" smtClean="0">
                  <a:solidFill>
                    <a:schemeClr val="bg2">
                      <a:lumMod val="7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শ্রীনগর</a:t>
              </a:r>
              <a:endParaRPr lang="en-US" sz="33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 rot="3549991">
              <a:off x="9070736" y="2990889"/>
              <a:ext cx="1226770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33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ঢাকা</a:t>
              </a:r>
              <a:endParaRPr lang="en-US" sz="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 rot="3549991">
              <a:off x="10123684" y="2907761"/>
              <a:ext cx="1226770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33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রিয়াদ</a:t>
              </a:r>
              <a:endParaRPr lang="en-US" sz="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0" y="4514884"/>
            <a:ext cx="1211603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সুতরাং শ্রীনগরের তাপমাত্রা সবচেয়ে কম।</a:t>
            </a:r>
            <a:endParaRPr lang="en-US" sz="55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333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2235"/>
            <a:ext cx="12192000" cy="4040667"/>
            <a:chOff x="0" y="2235"/>
            <a:chExt cx="12192000" cy="4040667"/>
          </a:xfrm>
        </p:grpSpPr>
        <p:grpSp>
          <p:nvGrpSpPr>
            <p:cNvPr id="2" name="Group 1"/>
            <p:cNvGrpSpPr/>
            <p:nvPr/>
          </p:nvGrpSpPr>
          <p:grpSpPr>
            <a:xfrm>
              <a:off x="75847" y="1416947"/>
              <a:ext cx="12040187" cy="1636146"/>
              <a:chOff x="75847" y="1228742"/>
              <a:chExt cx="12040187" cy="1636146"/>
            </a:xfrm>
          </p:grpSpPr>
          <p:sp>
            <p:nvSpPr>
              <p:cNvPr id="139" name="Rectangle 138"/>
              <p:cNvSpPr/>
              <p:nvPr/>
            </p:nvSpPr>
            <p:spPr>
              <a:xfrm>
                <a:off x="138216" y="1875265"/>
                <a:ext cx="11743049" cy="45719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cxnSp>
            <p:nvCxnSpPr>
              <p:cNvPr id="141" name="Straight Connector 140"/>
              <p:cNvCxnSpPr/>
              <p:nvPr/>
            </p:nvCxnSpPr>
            <p:spPr>
              <a:xfrm>
                <a:off x="808436" y="1582611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2" name="TextBox 141"/>
              <p:cNvSpPr txBox="1"/>
              <p:nvPr/>
            </p:nvSpPr>
            <p:spPr>
              <a:xfrm>
                <a:off x="4085599" y="2157002"/>
                <a:ext cx="20560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sz="40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56" name="Straight Connector 155"/>
              <p:cNvCxnSpPr/>
              <p:nvPr/>
            </p:nvCxnSpPr>
            <p:spPr>
              <a:xfrm>
                <a:off x="1928463" y="1581712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" name="Right Arrow 104"/>
              <p:cNvSpPr/>
              <p:nvPr/>
            </p:nvSpPr>
            <p:spPr>
              <a:xfrm rot="10800000">
                <a:off x="75847" y="1716617"/>
                <a:ext cx="430265" cy="361578"/>
              </a:xfrm>
              <a:prstGeom prst="rightArrow">
                <a:avLst>
                  <a:gd name="adj1" fmla="val 50000"/>
                  <a:gd name="adj2" fmla="val 176659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ight Arrow 105"/>
              <p:cNvSpPr/>
              <p:nvPr/>
            </p:nvSpPr>
            <p:spPr>
              <a:xfrm>
                <a:off x="11685769" y="1715448"/>
                <a:ext cx="430265" cy="361578"/>
              </a:xfrm>
              <a:prstGeom prst="rightArrow">
                <a:avLst>
                  <a:gd name="adj1" fmla="val 50000"/>
                  <a:gd name="adj2" fmla="val 176659"/>
                </a:avLst>
              </a:prstGeom>
              <a:solidFill>
                <a:srgbClr val="00B05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6" name="Straight Connector 35"/>
              <p:cNvCxnSpPr/>
              <p:nvPr/>
            </p:nvCxnSpPr>
            <p:spPr>
              <a:xfrm>
                <a:off x="3048428" y="1581818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>
              <a:xfrm>
                <a:off x="5666022" y="1580823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>
                <a:off x="9590431" y="1580915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/>
            </p:nvCxnSpPr>
            <p:spPr>
              <a:xfrm>
                <a:off x="10683480" y="1577049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TextBox 59"/>
              <p:cNvSpPr txBox="1"/>
              <p:nvPr/>
            </p:nvSpPr>
            <p:spPr>
              <a:xfrm>
                <a:off x="2805739" y="2205683"/>
                <a:ext cx="48335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r>
                  <a:rPr lang="en-US" sz="2400" b="1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US" sz="2400" b="1" dirty="0"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1688593" y="2205303"/>
                <a:ext cx="4848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r>
                  <a:rPr lang="en-US" sz="2400" b="1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endParaRPr lang="en-US" sz="2400" b="1" dirty="0"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10172252" y="2200128"/>
                <a:ext cx="10394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+40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1" name="Straight Connector 70"/>
              <p:cNvCxnSpPr/>
              <p:nvPr/>
            </p:nvCxnSpPr>
            <p:spPr>
              <a:xfrm>
                <a:off x="4169800" y="1228742"/>
                <a:ext cx="7144" cy="1035844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TextBox 72"/>
              <p:cNvSpPr txBox="1"/>
              <p:nvPr/>
            </p:nvSpPr>
            <p:spPr>
              <a:xfrm>
                <a:off x="478307" y="2208060"/>
                <a:ext cx="6607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-10</a:t>
                </a:r>
                <a:endParaRPr lang="en-US" sz="2400" b="1" dirty="0"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58" name="TextBox 57"/>
            <p:cNvSpPr txBox="1"/>
            <p:nvPr/>
          </p:nvSpPr>
          <p:spPr>
            <a:xfrm>
              <a:off x="0" y="2235"/>
              <a:ext cx="121920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42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bn-IN" sz="4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৪</a:t>
              </a:r>
              <a:r>
                <a:rPr lang="en-US" sz="4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 </a:t>
              </a:r>
              <a:r>
                <a:rPr lang="bn-IN" sz="42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খ</a:t>
              </a:r>
              <a:r>
                <a:rPr lang="en-US" sz="4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)</a:t>
              </a:r>
              <a:r>
                <a:rPr lang="bn-IN" sz="4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৩)</a:t>
              </a:r>
              <a:r>
                <a:rPr lang="en-US" sz="4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2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সমাধান</a:t>
              </a:r>
              <a:r>
                <a:rPr lang="en-US" sz="4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;</a:t>
              </a:r>
              <a:r>
                <a:rPr lang="en-US" sz="42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IN" sz="4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সংখ্যারেখায় বামে কম এবং ডানে বেশি বুঝায়।</a:t>
              </a:r>
              <a:endParaRPr lang="en-US" sz="4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5364732" y="2540733"/>
              <a:ext cx="5903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+5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6639338" y="2540733"/>
              <a:ext cx="86961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+10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7" name="Straight Connector 76"/>
            <p:cNvCxnSpPr/>
            <p:nvPr/>
          </p:nvCxnSpPr>
          <p:spPr>
            <a:xfrm>
              <a:off x="7065336" y="1769025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77"/>
            <p:cNvSpPr txBox="1"/>
            <p:nvPr/>
          </p:nvSpPr>
          <p:spPr>
            <a:xfrm>
              <a:off x="9077742" y="2388331"/>
              <a:ext cx="10394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+30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 rot="3549991">
              <a:off x="2545260" y="3129435"/>
              <a:ext cx="1226770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3300" b="1" dirty="0" smtClean="0">
                  <a:solidFill>
                    <a:schemeClr val="bg2">
                      <a:lumMod val="7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কাঠমুন্ডু</a:t>
              </a:r>
              <a:endParaRPr lang="en-US" sz="33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 rot="3549991">
              <a:off x="1454725" y="3091799"/>
              <a:ext cx="1139107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300" b="1" dirty="0" err="1" smtClean="0">
                  <a:solidFill>
                    <a:schemeClr val="bg2">
                      <a:lumMod val="7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শ্রীনগর</a:t>
              </a:r>
              <a:endParaRPr lang="en-US" sz="33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 rot="3549991">
              <a:off x="9070736" y="2990889"/>
              <a:ext cx="1226770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33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ঢাকা</a:t>
              </a:r>
              <a:endParaRPr lang="en-US" sz="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 rot="3549991">
              <a:off x="10123684" y="2907761"/>
              <a:ext cx="1226770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33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রিয়াদ</a:t>
              </a:r>
              <a:endParaRPr lang="en-US" sz="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0" y="4514884"/>
            <a:ext cx="12116034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তাপমাত্রা ১০</a:t>
            </a:r>
            <a:r>
              <a:rPr lang="en-US" sz="5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˙</a:t>
            </a:r>
            <a:r>
              <a:rPr lang="en-US" sz="5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বেশি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স্থানগুলো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হল-ঢাকা</a:t>
            </a:r>
            <a:r>
              <a:rPr lang="en-US" sz="5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রিয়াদ</a:t>
            </a:r>
            <a:endParaRPr lang="en-US" sz="55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9559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5847" y="1279533"/>
            <a:ext cx="12040187" cy="1607302"/>
            <a:chOff x="75847" y="1257586"/>
            <a:chExt cx="12040187" cy="1607302"/>
          </a:xfrm>
        </p:grpSpPr>
        <p:sp>
          <p:nvSpPr>
            <p:cNvPr id="139" name="Rectangle 138"/>
            <p:cNvSpPr/>
            <p:nvPr/>
          </p:nvSpPr>
          <p:spPr>
            <a:xfrm>
              <a:off x="138216" y="1875265"/>
              <a:ext cx="11743049" cy="45719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88" name="Straight Connector 187"/>
            <p:cNvCxnSpPr/>
            <p:nvPr/>
          </p:nvCxnSpPr>
          <p:spPr>
            <a:xfrm>
              <a:off x="1369311" y="1583208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/>
            <p:nvPr/>
          </p:nvCxnSpPr>
          <p:spPr>
            <a:xfrm>
              <a:off x="808436" y="1582611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2" name="TextBox 141"/>
            <p:cNvSpPr txBox="1"/>
            <p:nvPr/>
          </p:nvSpPr>
          <p:spPr>
            <a:xfrm>
              <a:off x="6302329" y="2157002"/>
              <a:ext cx="20560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6667720" y="2203089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7242278" y="2201339"/>
              <a:ext cx="5669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7797251" y="2206214"/>
              <a:ext cx="5710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+3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8360554" y="2208068"/>
              <a:ext cx="5683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56" name="Straight Connector 155"/>
            <p:cNvCxnSpPr/>
            <p:nvPr/>
          </p:nvCxnSpPr>
          <p:spPr>
            <a:xfrm>
              <a:off x="1928463" y="1581712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2488054" y="1576943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Right Arrow 104"/>
            <p:cNvSpPr/>
            <p:nvPr/>
          </p:nvSpPr>
          <p:spPr>
            <a:xfrm rot="10800000">
              <a:off x="75847" y="1716617"/>
              <a:ext cx="430265" cy="361578"/>
            </a:xfrm>
            <a:prstGeom prst="rightArrow">
              <a:avLst>
                <a:gd name="adj1" fmla="val 50000"/>
                <a:gd name="adj2" fmla="val 176659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ight Arrow 105"/>
            <p:cNvSpPr/>
            <p:nvPr/>
          </p:nvSpPr>
          <p:spPr>
            <a:xfrm>
              <a:off x="11685769" y="1715448"/>
              <a:ext cx="430265" cy="361578"/>
            </a:xfrm>
            <a:prstGeom prst="rightArrow">
              <a:avLst>
                <a:gd name="adj1" fmla="val 50000"/>
                <a:gd name="adj2" fmla="val 176659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4486939" y="2200923"/>
              <a:ext cx="483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-3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5043842" y="2207688"/>
              <a:ext cx="484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-2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5601841" y="2205783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-1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3606921" y="1582415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3048428" y="1581818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4166077" y="158091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4725662" y="1576150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5846134" y="1580823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5285261" y="1582607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6964887" y="1579327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7524472" y="157693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8643344" y="1582411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8084851" y="1581814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9202498" y="1580915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9762082" y="1576146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10881752" y="1577646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10323257" y="157704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11440905" y="1576150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/>
            <p:cNvSpPr txBox="1"/>
            <p:nvPr/>
          </p:nvSpPr>
          <p:spPr>
            <a:xfrm>
              <a:off x="2805739" y="2205683"/>
              <a:ext cx="483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-6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3367409" y="2207686"/>
              <a:ext cx="484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-5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3923023" y="2205781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-4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126924" y="2208062"/>
              <a:ext cx="483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-9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688593" y="2205303"/>
              <a:ext cx="484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-8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2246592" y="2201017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-7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8908478" y="2204675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9480653" y="2200544"/>
              <a:ext cx="5669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0035625" y="2200657"/>
              <a:ext cx="5710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10596545" y="2202511"/>
              <a:ext cx="5683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11142073" y="2200128"/>
              <a:ext cx="5903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1" name="Straight Connector 70"/>
            <p:cNvCxnSpPr/>
            <p:nvPr/>
          </p:nvCxnSpPr>
          <p:spPr>
            <a:xfrm>
              <a:off x="6385719" y="1257586"/>
              <a:ext cx="7144" cy="1035844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478307" y="2208060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-10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0" y="2236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r>
              <a:rPr lang="en-US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2, 9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সংখ্যারেখায়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স্থাপন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7344189" y="1756230"/>
            <a:ext cx="318631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-7135" y="4189904"/>
            <a:ext cx="121991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সংখ্যারেখা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দেখা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অবস্থিত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57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Right Arrow 73"/>
          <p:cNvSpPr/>
          <p:nvPr/>
        </p:nvSpPr>
        <p:spPr>
          <a:xfrm rot="16200000">
            <a:off x="7109090" y="2843755"/>
            <a:ext cx="863578" cy="40280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11278883" y="1742372"/>
            <a:ext cx="318631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76" name="Right Arrow 75"/>
          <p:cNvSpPr/>
          <p:nvPr/>
        </p:nvSpPr>
        <p:spPr>
          <a:xfrm rot="16200000">
            <a:off x="11043784" y="2829897"/>
            <a:ext cx="863578" cy="40280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TextBox 76"/>
          <p:cNvSpPr txBox="1"/>
          <p:nvPr/>
        </p:nvSpPr>
        <p:spPr>
          <a:xfrm>
            <a:off x="7082685" y="3233458"/>
            <a:ext cx="86961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1058940" y="3219599"/>
            <a:ext cx="86961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7347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3" grpId="0" animBg="1"/>
      <p:bldP spid="72" grpId="0"/>
      <p:bldP spid="74" grpId="0" animBg="1"/>
      <p:bldP spid="74" grpId="1" animBg="1"/>
      <p:bldP spid="74" grpId="2" animBg="1"/>
      <p:bldP spid="75" grpId="0" animBg="1"/>
      <p:bldP spid="76" grpId="0" animBg="1"/>
      <p:bldP spid="76" grpId="1" animBg="1"/>
      <p:bldP spid="76" grpId="2" animBg="1"/>
      <p:bldP spid="77" grpId="0"/>
      <p:bldP spid="7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5847" y="1279533"/>
            <a:ext cx="12040187" cy="1607302"/>
            <a:chOff x="75847" y="1257586"/>
            <a:chExt cx="12040187" cy="1607302"/>
          </a:xfrm>
        </p:grpSpPr>
        <p:sp>
          <p:nvSpPr>
            <p:cNvPr id="139" name="Rectangle 138"/>
            <p:cNvSpPr/>
            <p:nvPr/>
          </p:nvSpPr>
          <p:spPr>
            <a:xfrm>
              <a:off x="138216" y="1875265"/>
              <a:ext cx="11743049" cy="45719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6302329" y="2157002"/>
              <a:ext cx="20560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6667720" y="2203089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7242278" y="2201339"/>
              <a:ext cx="5669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7797251" y="2206214"/>
              <a:ext cx="5710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+3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8360554" y="2208068"/>
              <a:ext cx="5683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5" name="Right Arrow 104"/>
            <p:cNvSpPr/>
            <p:nvPr/>
          </p:nvSpPr>
          <p:spPr>
            <a:xfrm rot="10800000">
              <a:off x="75847" y="1716617"/>
              <a:ext cx="430265" cy="361578"/>
            </a:xfrm>
            <a:prstGeom prst="rightArrow">
              <a:avLst>
                <a:gd name="adj1" fmla="val 50000"/>
                <a:gd name="adj2" fmla="val 176659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ight Arrow 105"/>
            <p:cNvSpPr/>
            <p:nvPr/>
          </p:nvSpPr>
          <p:spPr>
            <a:xfrm>
              <a:off x="11685769" y="1715448"/>
              <a:ext cx="430265" cy="361578"/>
            </a:xfrm>
            <a:prstGeom prst="rightArrow">
              <a:avLst>
                <a:gd name="adj1" fmla="val 50000"/>
                <a:gd name="adj2" fmla="val 176659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5043842" y="2207688"/>
              <a:ext cx="484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-2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5601841" y="2205783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-1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7" name="Straight Connector 46"/>
            <p:cNvCxnSpPr/>
            <p:nvPr/>
          </p:nvCxnSpPr>
          <p:spPr>
            <a:xfrm>
              <a:off x="5846134" y="1580823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5285261" y="1582607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6964887" y="1579327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7524472" y="157693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8643344" y="1582411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8084851" y="1581814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9202498" y="1580915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9762082" y="1576146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10881752" y="1577646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10323257" y="157704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11440905" y="1576150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TextBox 65"/>
            <p:cNvSpPr txBox="1"/>
            <p:nvPr/>
          </p:nvSpPr>
          <p:spPr>
            <a:xfrm>
              <a:off x="8908478" y="2204675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9480653" y="2200544"/>
              <a:ext cx="5669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0035625" y="2200657"/>
              <a:ext cx="5710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10596545" y="2202511"/>
              <a:ext cx="5683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11142073" y="2200128"/>
              <a:ext cx="5903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1" name="Straight Connector 70"/>
            <p:cNvCxnSpPr/>
            <p:nvPr/>
          </p:nvCxnSpPr>
          <p:spPr>
            <a:xfrm>
              <a:off x="6385719" y="1257586"/>
              <a:ext cx="7144" cy="1035844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TextBox 57"/>
          <p:cNvSpPr txBox="1"/>
          <p:nvPr/>
        </p:nvSpPr>
        <p:spPr>
          <a:xfrm>
            <a:off x="0" y="2236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r>
              <a:rPr lang="en-US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2, 9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সংখ্যারেখায়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স্থাপন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7344189" y="1756230"/>
            <a:ext cx="318631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-7135" y="4189904"/>
            <a:ext cx="121991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সংখ্যারেখা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দেখা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অবস্থিত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57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Right Arrow 73"/>
          <p:cNvSpPr/>
          <p:nvPr/>
        </p:nvSpPr>
        <p:spPr>
          <a:xfrm rot="16200000">
            <a:off x="7109090" y="2843755"/>
            <a:ext cx="863578" cy="40280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11278883" y="1742372"/>
            <a:ext cx="318631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76" name="Right Arrow 75"/>
          <p:cNvSpPr/>
          <p:nvPr/>
        </p:nvSpPr>
        <p:spPr>
          <a:xfrm rot="16200000">
            <a:off x="11043784" y="2829897"/>
            <a:ext cx="863578" cy="40280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TextBox 76"/>
          <p:cNvSpPr txBox="1"/>
          <p:nvPr/>
        </p:nvSpPr>
        <p:spPr>
          <a:xfrm>
            <a:off x="7082685" y="3233458"/>
            <a:ext cx="86961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1058940" y="3219599"/>
            <a:ext cx="86961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3046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3" grpId="0" animBg="1"/>
      <p:bldP spid="72" grpId="0"/>
      <p:bldP spid="74" grpId="0" animBg="1"/>
      <p:bldP spid="74" grpId="1" animBg="1"/>
      <p:bldP spid="74" grpId="2" animBg="1"/>
      <p:bldP spid="75" grpId="0" animBg="1"/>
      <p:bldP spid="76" grpId="0" animBg="1"/>
      <p:bldP spid="76" grpId="1" animBg="1"/>
      <p:bldP spid="76" grpId="2" animBg="1"/>
      <p:bldP spid="77" grpId="0"/>
      <p:bldP spid="7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5847" y="1279533"/>
            <a:ext cx="12040187" cy="1607302"/>
            <a:chOff x="75847" y="1257586"/>
            <a:chExt cx="12040187" cy="1607302"/>
          </a:xfrm>
        </p:grpSpPr>
        <p:sp>
          <p:nvSpPr>
            <p:cNvPr id="139" name="Rectangle 138"/>
            <p:cNvSpPr/>
            <p:nvPr/>
          </p:nvSpPr>
          <p:spPr>
            <a:xfrm>
              <a:off x="138216" y="1875265"/>
              <a:ext cx="11743049" cy="45719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88" name="Straight Connector 187"/>
            <p:cNvCxnSpPr/>
            <p:nvPr/>
          </p:nvCxnSpPr>
          <p:spPr>
            <a:xfrm>
              <a:off x="1369311" y="1583208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2" name="TextBox 141"/>
            <p:cNvSpPr txBox="1"/>
            <p:nvPr/>
          </p:nvSpPr>
          <p:spPr>
            <a:xfrm>
              <a:off x="6302329" y="2157002"/>
              <a:ext cx="20560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6667720" y="2203089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7242278" y="2201339"/>
              <a:ext cx="5669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56" name="Straight Connector 155"/>
            <p:cNvCxnSpPr/>
            <p:nvPr/>
          </p:nvCxnSpPr>
          <p:spPr>
            <a:xfrm>
              <a:off x="1928463" y="1581712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2488054" y="1576943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Right Arrow 104"/>
            <p:cNvSpPr/>
            <p:nvPr/>
          </p:nvSpPr>
          <p:spPr>
            <a:xfrm rot="10800000">
              <a:off x="75847" y="1716617"/>
              <a:ext cx="430265" cy="361578"/>
            </a:xfrm>
            <a:prstGeom prst="rightArrow">
              <a:avLst>
                <a:gd name="adj1" fmla="val 50000"/>
                <a:gd name="adj2" fmla="val 176659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ight Arrow 105"/>
            <p:cNvSpPr/>
            <p:nvPr/>
          </p:nvSpPr>
          <p:spPr>
            <a:xfrm>
              <a:off x="11685769" y="1715448"/>
              <a:ext cx="430265" cy="361578"/>
            </a:xfrm>
            <a:prstGeom prst="rightArrow">
              <a:avLst>
                <a:gd name="adj1" fmla="val 50000"/>
                <a:gd name="adj2" fmla="val 176659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4486939" y="2200923"/>
              <a:ext cx="483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-3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5043842" y="2207688"/>
              <a:ext cx="484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-2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5601841" y="2205783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-1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3606921" y="1582415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3048428" y="1581818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4166077" y="158091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4725662" y="1576150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5846134" y="1580823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5285261" y="1582607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6964887" y="1579327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7524472" y="157693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/>
            <p:cNvSpPr txBox="1"/>
            <p:nvPr/>
          </p:nvSpPr>
          <p:spPr>
            <a:xfrm>
              <a:off x="2805739" y="2205683"/>
              <a:ext cx="483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-6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3367409" y="2207686"/>
              <a:ext cx="484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-5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3923023" y="2205781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-4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126924" y="2208062"/>
              <a:ext cx="483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-9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688593" y="2205303"/>
              <a:ext cx="484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-8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2246592" y="2201017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-7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1" name="Straight Connector 70"/>
            <p:cNvCxnSpPr/>
            <p:nvPr/>
          </p:nvCxnSpPr>
          <p:spPr>
            <a:xfrm>
              <a:off x="6385719" y="1257586"/>
              <a:ext cx="7144" cy="1035844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TextBox 57"/>
          <p:cNvSpPr txBox="1"/>
          <p:nvPr/>
        </p:nvSpPr>
        <p:spPr>
          <a:xfrm>
            <a:off x="0" y="2236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r>
              <a:rPr lang="en-US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-3</a:t>
            </a:r>
            <a:r>
              <a:rPr lang="bn-IN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-8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সংখ্যারেখায়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স্থাপন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4573273" y="1756230"/>
            <a:ext cx="318631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-7135" y="4189904"/>
            <a:ext cx="121991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সংখ্যারেখা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দেখা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-8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-3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অবস্থিত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57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Right Arrow 73"/>
          <p:cNvSpPr/>
          <p:nvPr/>
        </p:nvSpPr>
        <p:spPr>
          <a:xfrm rot="16200000">
            <a:off x="4338174" y="2843755"/>
            <a:ext cx="863578" cy="40280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1760838" y="1742372"/>
            <a:ext cx="318631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76" name="Right Arrow 75"/>
          <p:cNvSpPr/>
          <p:nvPr/>
        </p:nvSpPr>
        <p:spPr>
          <a:xfrm rot="16200000">
            <a:off x="1525739" y="2829897"/>
            <a:ext cx="863578" cy="40280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TextBox 76"/>
          <p:cNvSpPr txBox="1"/>
          <p:nvPr/>
        </p:nvSpPr>
        <p:spPr>
          <a:xfrm>
            <a:off x="4242494" y="3233458"/>
            <a:ext cx="86961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-3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416200" y="3219599"/>
            <a:ext cx="86961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-8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1663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3" grpId="0" animBg="1"/>
      <p:bldP spid="72" grpId="0"/>
      <p:bldP spid="74" grpId="0" animBg="1"/>
      <p:bldP spid="74" grpId="1" animBg="1"/>
      <p:bldP spid="74" grpId="2" animBg="1"/>
      <p:bldP spid="75" grpId="0" animBg="1"/>
      <p:bldP spid="76" grpId="0" animBg="1"/>
      <p:bldP spid="76" grpId="1" animBg="1"/>
      <p:bldP spid="76" grpId="2" animBg="1"/>
      <p:bldP spid="77" grpId="0"/>
      <p:bldP spid="7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5847" y="1279533"/>
            <a:ext cx="12040187" cy="1607302"/>
            <a:chOff x="75847" y="1257586"/>
            <a:chExt cx="12040187" cy="1607302"/>
          </a:xfrm>
        </p:grpSpPr>
        <p:sp>
          <p:nvSpPr>
            <p:cNvPr id="139" name="Rectangle 138"/>
            <p:cNvSpPr/>
            <p:nvPr/>
          </p:nvSpPr>
          <p:spPr>
            <a:xfrm>
              <a:off x="138216" y="1875265"/>
              <a:ext cx="11743049" cy="45719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6302329" y="2157002"/>
              <a:ext cx="20560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6667720" y="2203089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7242278" y="2201339"/>
              <a:ext cx="5669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5" name="Right Arrow 104"/>
            <p:cNvSpPr/>
            <p:nvPr/>
          </p:nvSpPr>
          <p:spPr>
            <a:xfrm rot="10800000">
              <a:off x="75847" y="1716617"/>
              <a:ext cx="430265" cy="361578"/>
            </a:xfrm>
            <a:prstGeom prst="rightArrow">
              <a:avLst>
                <a:gd name="adj1" fmla="val 50000"/>
                <a:gd name="adj2" fmla="val 176659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ight Arrow 105"/>
            <p:cNvSpPr/>
            <p:nvPr/>
          </p:nvSpPr>
          <p:spPr>
            <a:xfrm>
              <a:off x="11685769" y="1715448"/>
              <a:ext cx="430265" cy="361578"/>
            </a:xfrm>
            <a:prstGeom prst="rightArrow">
              <a:avLst>
                <a:gd name="adj1" fmla="val 50000"/>
                <a:gd name="adj2" fmla="val 176659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5043842" y="2207688"/>
              <a:ext cx="484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-2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5601841" y="2205783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-1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7" name="Straight Connector 46"/>
            <p:cNvCxnSpPr/>
            <p:nvPr/>
          </p:nvCxnSpPr>
          <p:spPr>
            <a:xfrm>
              <a:off x="5846134" y="1580823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5285261" y="1582607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6964887" y="1579327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7524472" y="157693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6385719" y="1257586"/>
              <a:ext cx="7144" cy="1035844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TextBox 57"/>
          <p:cNvSpPr txBox="1"/>
          <p:nvPr/>
        </p:nvSpPr>
        <p:spPr>
          <a:xfrm>
            <a:off x="0" y="2236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r>
              <a:rPr lang="en-US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bn-IN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সংখ্যারেখায়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স্থাপন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6235820" y="1756230"/>
            <a:ext cx="318631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-7135" y="4189904"/>
            <a:ext cx="121991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সংখ্যারেখা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দেখা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অবস্থিত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57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Right Arrow 73"/>
          <p:cNvSpPr/>
          <p:nvPr/>
        </p:nvSpPr>
        <p:spPr>
          <a:xfrm rot="16200000">
            <a:off x="6000721" y="2843755"/>
            <a:ext cx="863578" cy="40280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5695520" y="1742372"/>
            <a:ext cx="318631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76" name="Right Arrow 75"/>
          <p:cNvSpPr/>
          <p:nvPr/>
        </p:nvSpPr>
        <p:spPr>
          <a:xfrm rot="16200000">
            <a:off x="5460421" y="2829897"/>
            <a:ext cx="863578" cy="40280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TextBox 76"/>
          <p:cNvSpPr txBox="1"/>
          <p:nvPr/>
        </p:nvSpPr>
        <p:spPr>
          <a:xfrm>
            <a:off x="6002026" y="3233458"/>
            <a:ext cx="86961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350882" y="3219599"/>
            <a:ext cx="86961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3254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3" grpId="0" animBg="1"/>
      <p:bldP spid="72" grpId="0"/>
      <p:bldP spid="74" grpId="0" animBg="1"/>
      <p:bldP spid="74" grpId="1" animBg="1"/>
      <p:bldP spid="74" grpId="2" animBg="1"/>
      <p:bldP spid="75" grpId="0" animBg="1"/>
      <p:bldP spid="76" grpId="0" animBg="1"/>
      <p:bldP spid="76" grpId="1" animBg="1"/>
      <p:bldP spid="76" grpId="2" animBg="1"/>
      <p:bldP spid="77" grpId="0"/>
      <p:bldP spid="7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75847" y="1279533"/>
            <a:ext cx="12040187" cy="1607302"/>
            <a:chOff x="75847" y="1279533"/>
            <a:chExt cx="12040187" cy="1607302"/>
          </a:xfrm>
        </p:grpSpPr>
        <p:sp>
          <p:nvSpPr>
            <p:cNvPr id="139" name="Rectangle 138"/>
            <p:cNvSpPr/>
            <p:nvPr/>
          </p:nvSpPr>
          <p:spPr>
            <a:xfrm>
              <a:off x="138216" y="1897212"/>
              <a:ext cx="11743049" cy="45719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88" name="Straight Connector 187"/>
            <p:cNvCxnSpPr/>
            <p:nvPr/>
          </p:nvCxnSpPr>
          <p:spPr>
            <a:xfrm>
              <a:off x="1992786" y="1605155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/>
            <p:nvPr/>
          </p:nvCxnSpPr>
          <p:spPr>
            <a:xfrm>
              <a:off x="1501186" y="1604558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2" name="TextBox 141"/>
            <p:cNvSpPr txBox="1"/>
            <p:nvPr/>
          </p:nvSpPr>
          <p:spPr>
            <a:xfrm>
              <a:off x="6302329" y="2178949"/>
              <a:ext cx="20560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6598445" y="2225036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56" name="Straight Connector 155"/>
            <p:cNvCxnSpPr/>
            <p:nvPr/>
          </p:nvCxnSpPr>
          <p:spPr>
            <a:xfrm>
              <a:off x="2482663" y="160365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2972979" y="1598890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Right Arrow 104"/>
            <p:cNvSpPr/>
            <p:nvPr/>
          </p:nvSpPr>
          <p:spPr>
            <a:xfrm rot="10800000">
              <a:off x="75847" y="1738564"/>
              <a:ext cx="430265" cy="361578"/>
            </a:xfrm>
            <a:prstGeom prst="rightArrow">
              <a:avLst>
                <a:gd name="adj1" fmla="val 50000"/>
                <a:gd name="adj2" fmla="val 176659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ight Arrow 105"/>
            <p:cNvSpPr/>
            <p:nvPr/>
          </p:nvSpPr>
          <p:spPr>
            <a:xfrm>
              <a:off x="11685769" y="1737395"/>
              <a:ext cx="430265" cy="361578"/>
            </a:xfrm>
            <a:prstGeom prst="rightArrow">
              <a:avLst>
                <a:gd name="adj1" fmla="val 50000"/>
                <a:gd name="adj2" fmla="val 176659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5671116" y="2227730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-1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3953296" y="1604362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3464078" y="1603765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4443177" y="1602866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4933487" y="1598097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5915409" y="1602770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5423811" y="1604554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6895612" y="1601274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7385922" y="1598886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8366244" y="1604358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7877026" y="1603761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8856123" y="1602862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9346432" y="1598093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10327552" y="1599593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9838332" y="1598996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10817430" y="1598097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/>
            <p:nvPr/>
          </p:nvSpPr>
          <p:spPr>
            <a:xfrm>
              <a:off x="3713784" y="2229633"/>
              <a:ext cx="484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-5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8562103" y="2226622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1" name="Straight Connector 70"/>
            <p:cNvCxnSpPr/>
            <p:nvPr/>
          </p:nvCxnSpPr>
          <p:spPr>
            <a:xfrm>
              <a:off x="6385719" y="1279533"/>
              <a:ext cx="7144" cy="1035844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1157202" y="2230007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-10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9" name="Straight Connector 78"/>
            <p:cNvCxnSpPr/>
            <p:nvPr/>
          </p:nvCxnSpPr>
          <p:spPr>
            <a:xfrm>
              <a:off x="1002386" y="161840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11316197" y="1598095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TextBox 81"/>
            <p:cNvSpPr txBox="1"/>
            <p:nvPr/>
          </p:nvSpPr>
          <p:spPr>
            <a:xfrm>
              <a:off x="658435" y="2230004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-1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10820388" y="2226619"/>
              <a:ext cx="8530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+10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92" name="TextBox 91"/>
          <p:cNvSpPr txBox="1"/>
          <p:nvPr/>
        </p:nvSpPr>
        <p:spPr>
          <a:xfrm>
            <a:off x="0" y="2236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r>
              <a:rPr lang="en-US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-11</a:t>
            </a:r>
            <a:r>
              <a:rPr lang="bn-IN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সংখ্যারেখায়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স্থাপন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" name="Oval 92"/>
          <p:cNvSpPr/>
          <p:nvPr/>
        </p:nvSpPr>
        <p:spPr>
          <a:xfrm>
            <a:off x="832558" y="1756230"/>
            <a:ext cx="318631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-7135" y="4189904"/>
            <a:ext cx="121991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সংখ্যারেখা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দেখা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-11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অবস্থিত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57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5" name="Right Arrow 94"/>
          <p:cNvSpPr/>
          <p:nvPr/>
        </p:nvSpPr>
        <p:spPr>
          <a:xfrm rot="16200000">
            <a:off x="597459" y="2843755"/>
            <a:ext cx="863578" cy="40280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11154189" y="1742372"/>
            <a:ext cx="318631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97" name="Right Arrow 96"/>
          <p:cNvSpPr/>
          <p:nvPr/>
        </p:nvSpPr>
        <p:spPr>
          <a:xfrm rot="16200000">
            <a:off x="10919090" y="2829897"/>
            <a:ext cx="863578" cy="40280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TextBox 97"/>
          <p:cNvSpPr txBox="1"/>
          <p:nvPr/>
        </p:nvSpPr>
        <p:spPr>
          <a:xfrm>
            <a:off x="307814" y="3233458"/>
            <a:ext cx="128557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-11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10826333" y="3219599"/>
            <a:ext cx="104680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0448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  <p:bldP spid="93" grpId="0" animBg="1"/>
      <p:bldP spid="94" grpId="0"/>
      <p:bldP spid="95" grpId="0" animBg="1"/>
      <p:bldP spid="95" grpId="1" animBg="1"/>
      <p:bldP spid="95" grpId="2" animBg="1"/>
      <p:bldP spid="96" grpId="0" animBg="1"/>
      <p:bldP spid="97" grpId="0" animBg="1"/>
      <p:bldP spid="97" grpId="1" animBg="1"/>
      <p:bldP spid="97" grpId="2" animBg="1"/>
      <p:bldP spid="98" grpId="0"/>
      <p:bldP spid="9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5847" y="1279533"/>
            <a:ext cx="12040187" cy="1607302"/>
            <a:chOff x="75847" y="1257586"/>
            <a:chExt cx="12040187" cy="1607302"/>
          </a:xfrm>
        </p:grpSpPr>
        <p:sp>
          <p:nvSpPr>
            <p:cNvPr id="139" name="Rectangle 138"/>
            <p:cNvSpPr/>
            <p:nvPr/>
          </p:nvSpPr>
          <p:spPr>
            <a:xfrm>
              <a:off x="138216" y="1875265"/>
              <a:ext cx="11743049" cy="45719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6302329" y="2157002"/>
              <a:ext cx="20560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6667720" y="2203089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9" name="Straight Connector 58"/>
            <p:cNvCxnSpPr/>
            <p:nvPr/>
          </p:nvCxnSpPr>
          <p:spPr>
            <a:xfrm>
              <a:off x="2488054" y="1576943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Right Arrow 104"/>
            <p:cNvSpPr/>
            <p:nvPr/>
          </p:nvSpPr>
          <p:spPr>
            <a:xfrm rot="10800000">
              <a:off x="75847" y="1716617"/>
              <a:ext cx="430265" cy="361578"/>
            </a:xfrm>
            <a:prstGeom prst="rightArrow">
              <a:avLst>
                <a:gd name="adj1" fmla="val 50000"/>
                <a:gd name="adj2" fmla="val 176659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ight Arrow 105"/>
            <p:cNvSpPr/>
            <p:nvPr/>
          </p:nvSpPr>
          <p:spPr>
            <a:xfrm>
              <a:off x="11685769" y="1715448"/>
              <a:ext cx="430265" cy="361578"/>
            </a:xfrm>
            <a:prstGeom prst="rightArrow">
              <a:avLst>
                <a:gd name="adj1" fmla="val 50000"/>
                <a:gd name="adj2" fmla="val 176659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3606921" y="1582415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3048428" y="1581818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4166077" y="158091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4725662" y="1576150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5846134" y="1580823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5285261" y="1582607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6964887" y="1579327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7524472" y="157693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8643344" y="1582411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8084851" y="1581814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9202498" y="1580915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9762082" y="1576146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10323257" y="157704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/>
            <p:cNvSpPr txBox="1"/>
            <p:nvPr/>
          </p:nvSpPr>
          <p:spPr>
            <a:xfrm>
              <a:off x="2805739" y="2205683"/>
              <a:ext cx="483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-6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3367409" y="2207686"/>
              <a:ext cx="484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-5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2246592" y="2201017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-7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8908478" y="2204675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9480653" y="2200544"/>
              <a:ext cx="5669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0035625" y="2200657"/>
              <a:ext cx="5710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1" name="Straight Connector 70"/>
            <p:cNvCxnSpPr/>
            <p:nvPr/>
          </p:nvCxnSpPr>
          <p:spPr>
            <a:xfrm>
              <a:off x="6385719" y="1257586"/>
              <a:ext cx="7144" cy="1035844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TextBox 57"/>
          <p:cNvSpPr txBox="1"/>
          <p:nvPr/>
        </p:nvSpPr>
        <p:spPr>
          <a:xfrm>
            <a:off x="0" y="2236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r>
              <a:rPr lang="en-US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-6</a:t>
            </a:r>
            <a:r>
              <a:rPr lang="bn-IN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সংখ্যারেখায়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স্থাপন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2896868" y="1756230"/>
            <a:ext cx="318631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-7135" y="4189904"/>
            <a:ext cx="121991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সংখ্যারেখা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দেখা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-6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অবস্থিত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57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Right Arrow 73"/>
          <p:cNvSpPr/>
          <p:nvPr/>
        </p:nvSpPr>
        <p:spPr>
          <a:xfrm rot="16200000">
            <a:off x="2661769" y="2843755"/>
            <a:ext cx="863578" cy="40280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9616329" y="1742372"/>
            <a:ext cx="318631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76" name="Right Arrow 75"/>
          <p:cNvSpPr/>
          <p:nvPr/>
        </p:nvSpPr>
        <p:spPr>
          <a:xfrm rot="16200000">
            <a:off x="9381230" y="2829897"/>
            <a:ext cx="863578" cy="40280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TextBox 76"/>
          <p:cNvSpPr txBox="1"/>
          <p:nvPr/>
        </p:nvSpPr>
        <p:spPr>
          <a:xfrm>
            <a:off x="2635364" y="3233458"/>
            <a:ext cx="86961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-6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9396386" y="3219599"/>
            <a:ext cx="86961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1872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3" grpId="0" animBg="1"/>
      <p:bldP spid="72" grpId="0"/>
      <p:bldP spid="74" grpId="0" animBg="1"/>
      <p:bldP spid="74" grpId="1" animBg="1"/>
      <p:bldP spid="74" grpId="2" animBg="1"/>
      <p:bldP spid="75" grpId="0" animBg="1"/>
      <p:bldP spid="76" grpId="0" animBg="1"/>
      <p:bldP spid="76" grpId="1" animBg="1"/>
      <p:bldP spid="76" grpId="2" animBg="1"/>
      <p:bldP spid="77" grpId="0"/>
      <p:bldP spid="7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5847" y="1279533"/>
            <a:ext cx="12040187" cy="1607302"/>
            <a:chOff x="75847" y="1257586"/>
            <a:chExt cx="12040187" cy="1607302"/>
          </a:xfrm>
        </p:grpSpPr>
        <p:sp>
          <p:nvSpPr>
            <p:cNvPr id="139" name="Rectangle 138"/>
            <p:cNvSpPr/>
            <p:nvPr/>
          </p:nvSpPr>
          <p:spPr>
            <a:xfrm>
              <a:off x="138216" y="1875265"/>
              <a:ext cx="11743049" cy="45719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88" name="Straight Connector 187"/>
            <p:cNvCxnSpPr/>
            <p:nvPr/>
          </p:nvCxnSpPr>
          <p:spPr>
            <a:xfrm>
              <a:off x="1369311" y="1583208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/>
            <p:nvPr/>
          </p:nvCxnSpPr>
          <p:spPr>
            <a:xfrm>
              <a:off x="808436" y="1582611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2" name="TextBox 141"/>
            <p:cNvSpPr txBox="1"/>
            <p:nvPr/>
          </p:nvSpPr>
          <p:spPr>
            <a:xfrm>
              <a:off x="6302329" y="2157002"/>
              <a:ext cx="20560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6667720" y="2203089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+1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7242278" y="2201339"/>
              <a:ext cx="5669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56" name="Straight Connector 155"/>
            <p:cNvCxnSpPr/>
            <p:nvPr/>
          </p:nvCxnSpPr>
          <p:spPr>
            <a:xfrm>
              <a:off x="1928463" y="1581712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2488054" y="1576943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Right Arrow 104"/>
            <p:cNvSpPr/>
            <p:nvPr/>
          </p:nvSpPr>
          <p:spPr>
            <a:xfrm rot="10800000">
              <a:off x="75847" y="1716617"/>
              <a:ext cx="430265" cy="361578"/>
            </a:xfrm>
            <a:prstGeom prst="rightArrow">
              <a:avLst>
                <a:gd name="adj1" fmla="val 50000"/>
                <a:gd name="adj2" fmla="val 176659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ight Arrow 105"/>
            <p:cNvSpPr/>
            <p:nvPr/>
          </p:nvSpPr>
          <p:spPr>
            <a:xfrm>
              <a:off x="11685769" y="1715448"/>
              <a:ext cx="430265" cy="361578"/>
            </a:xfrm>
            <a:prstGeom prst="rightArrow">
              <a:avLst>
                <a:gd name="adj1" fmla="val 50000"/>
                <a:gd name="adj2" fmla="val 176659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5043842" y="2207688"/>
              <a:ext cx="484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-2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5601841" y="2205783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-1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3606921" y="1582415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3048428" y="1581818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4166077" y="158091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4725662" y="1576150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5846134" y="1580823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5285261" y="1582607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6964887" y="1579327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7524472" y="157693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Box 62"/>
            <p:cNvSpPr txBox="1"/>
            <p:nvPr/>
          </p:nvSpPr>
          <p:spPr>
            <a:xfrm>
              <a:off x="1126924" y="2208062"/>
              <a:ext cx="4833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-9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1" name="Straight Connector 70"/>
            <p:cNvCxnSpPr/>
            <p:nvPr/>
          </p:nvCxnSpPr>
          <p:spPr>
            <a:xfrm>
              <a:off x="6385719" y="1257586"/>
              <a:ext cx="7144" cy="1035844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478307" y="2208060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-10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0" y="2236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r>
              <a:rPr lang="en-US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bn-IN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-10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সংখ্যারেখায়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স্থাপন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6817711" y="1756230"/>
            <a:ext cx="318631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-7135" y="4189904"/>
            <a:ext cx="121991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সংখ্যারেখা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দেখা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-10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অবস্থিত</a:t>
            </a:r>
            <a:r>
              <a:rPr lang="en-US" sz="5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57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Right Arrow 73"/>
          <p:cNvSpPr/>
          <p:nvPr/>
        </p:nvSpPr>
        <p:spPr>
          <a:xfrm rot="16200000">
            <a:off x="6582612" y="2843755"/>
            <a:ext cx="863578" cy="40280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652474" y="1742372"/>
            <a:ext cx="318631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76" name="Right Arrow 75"/>
          <p:cNvSpPr/>
          <p:nvPr/>
        </p:nvSpPr>
        <p:spPr>
          <a:xfrm rot="16200000">
            <a:off x="417375" y="2829897"/>
            <a:ext cx="863578" cy="40280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TextBox 76"/>
          <p:cNvSpPr txBox="1"/>
          <p:nvPr/>
        </p:nvSpPr>
        <p:spPr>
          <a:xfrm>
            <a:off x="6556207" y="3233458"/>
            <a:ext cx="86961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27726" y="3219599"/>
            <a:ext cx="125606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-10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0823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3" grpId="0" animBg="1"/>
      <p:bldP spid="72" grpId="0"/>
      <p:bldP spid="74" grpId="0" animBg="1"/>
      <p:bldP spid="74" grpId="1" animBg="1"/>
      <p:bldP spid="74" grpId="2" animBg="1"/>
      <p:bldP spid="75" grpId="0" animBg="1"/>
      <p:bldP spid="76" grpId="0" animBg="1"/>
      <p:bldP spid="76" grpId="1" animBg="1"/>
      <p:bldP spid="76" grpId="2" animBg="1"/>
      <p:bldP spid="77" grpId="0"/>
      <p:bldP spid="7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5847" y="1279533"/>
            <a:ext cx="12040187" cy="1607302"/>
            <a:chOff x="75847" y="1279533"/>
            <a:chExt cx="12040187" cy="1607302"/>
          </a:xfrm>
        </p:grpSpPr>
        <p:grpSp>
          <p:nvGrpSpPr>
            <p:cNvPr id="5" name="Group 4"/>
            <p:cNvGrpSpPr/>
            <p:nvPr/>
          </p:nvGrpSpPr>
          <p:grpSpPr>
            <a:xfrm>
              <a:off x="75847" y="1279533"/>
              <a:ext cx="12040187" cy="1607302"/>
              <a:chOff x="75847" y="1279533"/>
              <a:chExt cx="12040187" cy="1607302"/>
            </a:xfrm>
          </p:grpSpPr>
          <p:sp>
            <p:nvSpPr>
              <p:cNvPr id="139" name="Rectangle 138"/>
              <p:cNvSpPr/>
              <p:nvPr/>
            </p:nvSpPr>
            <p:spPr>
              <a:xfrm>
                <a:off x="138216" y="1897212"/>
                <a:ext cx="11743049" cy="45719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cxnSp>
            <p:nvCxnSpPr>
              <p:cNvPr id="188" name="Straight Connector 187"/>
              <p:cNvCxnSpPr/>
              <p:nvPr/>
            </p:nvCxnSpPr>
            <p:spPr>
              <a:xfrm>
                <a:off x="1992786" y="1605155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/>
            </p:nvCxnSpPr>
            <p:spPr>
              <a:xfrm>
                <a:off x="1501186" y="1604558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2" name="TextBox 141"/>
              <p:cNvSpPr txBox="1"/>
              <p:nvPr/>
            </p:nvSpPr>
            <p:spPr>
              <a:xfrm>
                <a:off x="6302329" y="2178949"/>
                <a:ext cx="20560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sz="40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3" name="TextBox 142"/>
              <p:cNvSpPr txBox="1"/>
              <p:nvPr/>
            </p:nvSpPr>
            <p:spPr>
              <a:xfrm>
                <a:off x="6598445" y="2225036"/>
                <a:ext cx="5913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+1</a:t>
                </a:r>
                <a:endParaRPr lang="en-US" sz="24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56" name="Straight Connector 155"/>
              <p:cNvCxnSpPr/>
              <p:nvPr/>
            </p:nvCxnSpPr>
            <p:spPr>
              <a:xfrm>
                <a:off x="2482663" y="1603659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/>
            </p:nvCxnSpPr>
            <p:spPr>
              <a:xfrm>
                <a:off x="2972979" y="1598890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" name="Right Arrow 104"/>
              <p:cNvSpPr/>
              <p:nvPr/>
            </p:nvSpPr>
            <p:spPr>
              <a:xfrm rot="10800000">
                <a:off x="75847" y="1738564"/>
                <a:ext cx="430265" cy="361578"/>
              </a:xfrm>
              <a:prstGeom prst="rightArrow">
                <a:avLst>
                  <a:gd name="adj1" fmla="val 50000"/>
                  <a:gd name="adj2" fmla="val 176659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ight Arrow 105"/>
              <p:cNvSpPr/>
              <p:nvPr/>
            </p:nvSpPr>
            <p:spPr>
              <a:xfrm>
                <a:off x="11685769" y="1737395"/>
                <a:ext cx="430265" cy="361578"/>
              </a:xfrm>
              <a:prstGeom prst="rightArrow">
                <a:avLst>
                  <a:gd name="adj1" fmla="val 50000"/>
                  <a:gd name="adj2" fmla="val 176659"/>
                </a:avLst>
              </a:prstGeom>
              <a:solidFill>
                <a:srgbClr val="00B05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TextBox 114"/>
              <p:cNvSpPr txBox="1"/>
              <p:nvPr/>
            </p:nvSpPr>
            <p:spPr>
              <a:xfrm>
                <a:off x="5671116" y="2227730"/>
                <a:ext cx="4840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5" name="Straight Connector 34"/>
              <p:cNvCxnSpPr/>
              <p:nvPr/>
            </p:nvCxnSpPr>
            <p:spPr>
              <a:xfrm>
                <a:off x="3953296" y="1604362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>
                <a:off x="3464078" y="1603765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>
              <a:xfrm>
                <a:off x="4443177" y="1602866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>
                <a:off x="4933487" y="1598097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>
              <a:xfrm>
                <a:off x="5915409" y="1602770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>
                <a:off x="5423811" y="1604554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>
                <a:off x="6895612" y="1601274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>
                <a:off x="7385922" y="1598886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>
                <a:off x="8366244" y="1604358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>
              <a:xfrm>
                <a:off x="7877026" y="1603761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>
                <a:off x="8856123" y="1602862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>
                <a:off x="9346432" y="1598093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/>
            </p:nvCxnSpPr>
            <p:spPr>
              <a:xfrm>
                <a:off x="10327552" y="1599593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/>
            </p:nvCxnSpPr>
            <p:spPr>
              <a:xfrm>
                <a:off x="9838332" y="1598996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/>
              <p:nvPr/>
            </p:nvCxnSpPr>
            <p:spPr>
              <a:xfrm>
                <a:off x="10817430" y="1598097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TextBox 60"/>
              <p:cNvSpPr txBox="1"/>
              <p:nvPr/>
            </p:nvSpPr>
            <p:spPr>
              <a:xfrm>
                <a:off x="3713784" y="2229633"/>
                <a:ext cx="4848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-5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8562103" y="2226622"/>
                <a:ext cx="5913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bn-IN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endParaRPr lang="en-US" sz="24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1" name="Straight Connector 70"/>
              <p:cNvCxnSpPr/>
              <p:nvPr/>
            </p:nvCxnSpPr>
            <p:spPr>
              <a:xfrm>
                <a:off x="6385719" y="1279533"/>
                <a:ext cx="7144" cy="1035844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TextBox 72"/>
              <p:cNvSpPr txBox="1"/>
              <p:nvPr/>
            </p:nvSpPr>
            <p:spPr>
              <a:xfrm>
                <a:off x="1157202" y="2230007"/>
                <a:ext cx="6607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-10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9" name="Straight Connector 78"/>
              <p:cNvCxnSpPr/>
              <p:nvPr/>
            </p:nvCxnSpPr>
            <p:spPr>
              <a:xfrm>
                <a:off x="1002386" y="1618409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>
                <a:off x="11316197" y="1598095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" name="TextBox 81"/>
              <p:cNvSpPr txBox="1"/>
              <p:nvPr/>
            </p:nvSpPr>
            <p:spPr>
              <a:xfrm>
                <a:off x="658435" y="2230004"/>
                <a:ext cx="6607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</a:t>
                </a:r>
                <a:r>
                  <a:rPr lang="en-US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10820388" y="2226619"/>
                <a:ext cx="8530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+10</a:t>
                </a:r>
                <a:endParaRPr lang="en-US" sz="24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4" name="TextBox 43"/>
            <p:cNvSpPr txBox="1"/>
            <p:nvPr/>
          </p:nvSpPr>
          <p:spPr>
            <a:xfrm>
              <a:off x="2154731" y="2230006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655964" y="2230003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152265" y="2230002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653498" y="2229999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163677" y="2225602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4678767" y="2225600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4193856" y="2225595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7083351" y="2225033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7582119" y="2225030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+3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8067029" y="2225028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+4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9050709" y="2225027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+6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9549474" y="2225026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+7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10020529" y="2225024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+8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0533147" y="2225020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+9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4" name="TextBox 73"/>
          <p:cNvSpPr txBox="1"/>
          <p:nvPr/>
        </p:nvSpPr>
        <p:spPr>
          <a:xfrm>
            <a:off x="0" y="2236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৬। </a:t>
            </a:r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r>
              <a:rPr lang="en-US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 -7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মধ্যবর্তী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সংখ্যাগুলো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মানের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ঊর্ধ্বক্রমে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লেখা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Oval 74"/>
          <p:cNvSpPr/>
          <p:nvPr/>
        </p:nvSpPr>
        <p:spPr>
          <a:xfrm>
            <a:off x="2827608" y="1756230"/>
            <a:ext cx="318631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-7135" y="4189904"/>
            <a:ext cx="121991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6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 -5, -4, -3, -2, -1</a:t>
            </a:r>
            <a:endParaRPr lang="en-US" sz="57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Right Arrow 76"/>
          <p:cNvSpPr/>
          <p:nvPr/>
        </p:nvSpPr>
        <p:spPr>
          <a:xfrm rot="16200000">
            <a:off x="2592509" y="2843755"/>
            <a:ext cx="863578" cy="40280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6235834" y="1742372"/>
            <a:ext cx="318631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80" name="Right Arrow 79"/>
          <p:cNvSpPr/>
          <p:nvPr/>
        </p:nvSpPr>
        <p:spPr>
          <a:xfrm rot="16200000">
            <a:off x="6000735" y="2829897"/>
            <a:ext cx="863578" cy="40280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extBox 83"/>
          <p:cNvSpPr txBox="1"/>
          <p:nvPr/>
        </p:nvSpPr>
        <p:spPr>
          <a:xfrm>
            <a:off x="2302864" y="3233458"/>
            <a:ext cx="128557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-7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907978" y="3219599"/>
            <a:ext cx="104680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1896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75" grpId="0" animBg="1"/>
      <p:bldP spid="76" grpId="0"/>
      <p:bldP spid="77" grpId="0" animBg="1"/>
      <p:bldP spid="77" grpId="1" animBg="1"/>
      <p:bldP spid="77" grpId="2" animBg="1"/>
      <p:bldP spid="78" grpId="0" animBg="1"/>
      <p:bldP spid="80" grpId="0" animBg="1"/>
      <p:bldP spid="80" grpId="1" animBg="1"/>
      <p:bldP spid="80" grpId="2" animBg="1"/>
      <p:bldP spid="84" grpId="0"/>
      <p:bldP spid="8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5847" y="1279533"/>
            <a:ext cx="12040187" cy="1607302"/>
            <a:chOff x="75847" y="1279533"/>
            <a:chExt cx="12040187" cy="1607302"/>
          </a:xfrm>
        </p:grpSpPr>
        <p:grpSp>
          <p:nvGrpSpPr>
            <p:cNvPr id="5" name="Group 4"/>
            <p:cNvGrpSpPr/>
            <p:nvPr/>
          </p:nvGrpSpPr>
          <p:grpSpPr>
            <a:xfrm>
              <a:off x="75847" y="1279533"/>
              <a:ext cx="12040187" cy="1607302"/>
              <a:chOff x="75847" y="1279533"/>
              <a:chExt cx="12040187" cy="1607302"/>
            </a:xfrm>
          </p:grpSpPr>
          <p:sp>
            <p:nvSpPr>
              <p:cNvPr id="139" name="Rectangle 138"/>
              <p:cNvSpPr/>
              <p:nvPr/>
            </p:nvSpPr>
            <p:spPr>
              <a:xfrm>
                <a:off x="138216" y="1897212"/>
                <a:ext cx="11743049" cy="45719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cxnSp>
            <p:nvCxnSpPr>
              <p:cNvPr id="188" name="Straight Connector 187"/>
              <p:cNvCxnSpPr/>
              <p:nvPr/>
            </p:nvCxnSpPr>
            <p:spPr>
              <a:xfrm>
                <a:off x="1992786" y="1605155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/>
            </p:nvCxnSpPr>
            <p:spPr>
              <a:xfrm>
                <a:off x="1501186" y="1604558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2" name="TextBox 141"/>
              <p:cNvSpPr txBox="1"/>
              <p:nvPr/>
            </p:nvSpPr>
            <p:spPr>
              <a:xfrm>
                <a:off x="6302329" y="2178949"/>
                <a:ext cx="20560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sz="40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3" name="TextBox 142"/>
              <p:cNvSpPr txBox="1"/>
              <p:nvPr/>
            </p:nvSpPr>
            <p:spPr>
              <a:xfrm>
                <a:off x="6598445" y="2225036"/>
                <a:ext cx="5913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+1</a:t>
                </a:r>
                <a:endParaRPr lang="en-US" sz="24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56" name="Straight Connector 155"/>
              <p:cNvCxnSpPr/>
              <p:nvPr/>
            </p:nvCxnSpPr>
            <p:spPr>
              <a:xfrm>
                <a:off x="2482663" y="1603659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/>
            </p:nvCxnSpPr>
            <p:spPr>
              <a:xfrm>
                <a:off x="2972979" y="1598890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" name="Right Arrow 104"/>
              <p:cNvSpPr/>
              <p:nvPr/>
            </p:nvSpPr>
            <p:spPr>
              <a:xfrm rot="10800000">
                <a:off x="75847" y="1738564"/>
                <a:ext cx="430265" cy="361578"/>
              </a:xfrm>
              <a:prstGeom prst="rightArrow">
                <a:avLst>
                  <a:gd name="adj1" fmla="val 50000"/>
                  <a:gd name="adj2" fmla="val 176659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ight Arrow 105"/>
              <p:cNvSpPr/>
              <p:nvPr/>
            </p:nvSpPr>
            <p:spPr>
              <a:xfrm>
                <a:off x="11685769" y="1737395"/>
                <a:ext cx="430265" cy="361578"/>
              </a:xfrm>
              <a:prstGeom prst="rightArrow">
                <a:avLst>
                  <a:gd name="adj1" fmla="val 50000"/>
                  <a:gd name="adj2" fmla="val 176659"/>
                </a:avLst>
              </a:prstGeom>
              <a:solidFill>
                <a:srgbClr val="00B05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TextBox 114"/>
              <p:cNvSpPr txBox="1"/>
              <p:nvPr/>
            </p:nvSpPr>
            <p:spPr>
              <a:xfrm>
                <a:off x="5671116" y="2227730"/>
                <a:ext cx="4840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5" name="Straight Connector 34"/>
              <p:cNvCxnSpPr/>
              <p:nvPr/>
            </p:nvCxnSpPr>
            <p:spPr>
              <a:xfrm>
                <a:off x="3953296" y="1604362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>
                <a:off x="3464078" y="1603765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>
              <a:xfrm>
                <a:off x="4443177" y="1602866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>
                <a:off x="4933487" y="1598097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>
              <a:xfrm>
                <a:off x="5915409" y="1602770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>
                <a:off x="5423811" y="1604554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>
                <a:off x="6895612" y="1601274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>
                <a:off x="7385922" y="1598886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>
                <a:off x="8366244" y="1604358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>
              <a:xfrm>
                <a:off x="7877026" y="1603761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>
                <a:off x="8856123" y="1602862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>
                <a:off x="9346432" y="1598093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/>
            </p:nvCxnSpPr>
            <p:spPr>
              <a:xfrm>
                <a:off x="10327552" y="1599593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/>
            </p:nvCxnSpPr>
            <p:spPr>
              <a:xfrm>
                <a:off x="9838332" y="1598996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/>
              <p:nvPr/>
            </p:nvCxnSpPr>
            <p:spPr>
              <a:xfrm>
                <a:off x="10817430" y="1598097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TextBox 60"/>
              <p:cNvSpPr txBox="1"/>
              <p:nvPr/>
            </p:nvSpPr>
            <p:spPr>
              <a:xfrm>
                <a:off x="3713784" y="2229633"/>
                <a:ext cx="4848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-5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8562103" y="2226622"/>
                <a:ext cx="5913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bn-IN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endParaRPr lang="en-US" sz="24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1" name="Straight Connector 70"/>
              <p:cNvCxnSpPr/>
              <p:nvPr/>
            </p:nvCxnSpPr>
            <p:spPr>
              <a:xfrm>
                <a:off x="6385719" y="1279533"/>
                <a:ext cx="7144" cy="1035844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TextBox 72"/>
              <p:cNvSpPr txBox="1"/>
              <p:nvPr/>
            </p:nvSpPr>
            <p:spPr>
              <a:xfrm>
                <a:off x="1157202" y="2230007"/>
                <a:ext cx="6607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-10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9" name="Straight Connector 78"/>
              <p:cNvCxnSpPr/>
              <p:nvPr/>
            </p:nvCxnSpPr>
            <p:spPr>
              <a:xfrm>
                <a:off x="1002386" y="1618409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>
                <a:off x="11316197" y="1598095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" name="TextBox 81"/>
              <p:cNvSpPr txBox="1"/>
              <p:nvPr/>
            </p:nvSpPr>
            <p:spPr>
              <a:xfrm>
                <a:off x="658435" y="2230004"/>
                <a:ext cx="6607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</a:t>
                </a:r>
                <a:r>
                  <a:rPr lang="en-US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10820388" y="2226619"/>
                <a:ext cx="8530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+10</a:t>
                </a:r>
                <a:endParaRPr lang="en-US" sz="24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4" name="TextBox 43"/>
            <p:cNvSpPr txBox="1"/>
            <p:nvPr/>
          </p:nvSpPr>
          <p:spPr>
            <a:xfrm>
              <a:off x="2154731" y="2230006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655964" y="2230003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152265" y="2230002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653498" y="2229999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163677" y="2225602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4678767" y="2225600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4193856" y="2225595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7083351" y="2225033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7582119" y="2225030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+3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8067029" y="2225028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+4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9050709" y="2225027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+6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9549474" y="2225026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+7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10020529" y="2225024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+8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0533147" y="2225020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+9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4" name="TextBox 73"/>
          <p:cNvSpPr txBox="1"/>
          <p:nvPr/>
        </p:nvSpPr>
        <p:spPr>
          <a:xfrm>
            <a:off x="0" y="2236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৬। খ)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r>
              <a:rPr lang="en-US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4, 4</a:t>
            </a:r>
            <a:r>
              <a:rPr lang="bn-IN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মধ্যবর্তী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সংখ্যাগুলো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মানের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ঊর্ধ্বক্রমে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লেখা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Oval 74"/>
          <p:cNvSpPr/>
          <p:nvPr/>
        </p:nvSpPr>
        <p:spPr>
          <a:xfrm>
            <a:off x="4282344" y="1756230"/>
            <a:ext cx="318631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-7135" y="4189904"/>
            <a:ext cx="121991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6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 -2, -1, 0, 1, 2, 3</a:t>
            </a:r>
            <a:endParaRPr lang="en-US" sz="57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Right Arrow 76"/>
          <p:cNvSpPr/>
          <p:nvPr/>
        </p:nvSpPr>
        <p:spPr>
          <a:xfrm rot="16200000">
            <a:off x="4047245" y="2843755"/>
            <a:ext cx="863578" cy="40280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8217034" y="1742372"/>
            <a:ext cx="318631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80" name="Right Arrow 79"/>
          <p:cNvSpPr/>
          <p:nvPr/>
        </p:nvSpPr>
        <p:spPr>
          <a:xfrm rot="16200000">
            <a:off x="7981935" y="2829897"/>
            <a:ext cx="863578" cy="40280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extBox 83"/>
          <p:cNvSpPr txBox="1"/>
          <p:nvPr/>
        </p:nvSpPr>
        <p:spPr>
          <a:xfrm>
            <a:off x="3757600" y="3233458"/>
            <a:ext cx="128557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-4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7889178" y="3219599"/>
            <a:ext cx="104680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1816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75" grpId="0" animBg="1"/>
      <p:bldP spid="76" grpId="0"/>
      <p:bldP spid="77" grpId="0" animBg="1"/>
      <p:bldP spid="77" grpId="1" animBg="1"/>
      <p:bldP spid="77" grpId="2" animBg="1"/>
      <p:bldP spid="78" grpId="0" animBg="1"/>
      <p:bldP spid="80" grpId="0" animBg="1"/>
      <p:bldP spid="80" grpId="1" animBg="1"/>
      <p:bldP spid="80" grpId="2" animBg="1"/>
      <p:bldP spid="84" grpId="0"/>
      <p:bldP spid="8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Box 73"/>
          <p:cNvSpPr txBox="1"/>
          <p:nvPr/>
        </p:nvSpPr>
        <p:spPr>
          <a:xfrm>
            <a:off x="0" y="2236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৬। গ)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r>
              <a:rPr lang="en-US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 -15</a:t>
            </a:r>
            <a:r>
              <a:rPr lang="bn-IN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মধ্যবর্তী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সংখ্যাগুলো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মানের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ঊর্ধ্বক্রমে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লেখা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Oval 74"/>
          <p:cNvSpPr/>
          <p:nvPr/>
        </p:nvSpPr>
        <p:spPr>
          <a:xfrm>
            <a:off x="4282344" y="1756230"/>
            <a:ext cx="318631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-7135" y="4189904"/>
            <a:ext cx="121991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-14, -13, -12, -11, -10, -9, -8, -7, -6, -5</a:t>
            </a:r>
            <a:endParaRPr lang="en-US" sz="57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Right Arrow 76"/>
          <p:cNvSpPr/>
          <p:nvPr/>
        </p:nvSpPr>
        <p:spPr>
          <a:xfrm rot="16200000">
            <a:off x="4047245" y="2843755"/>
            <a:ext cx="863578" cy="40280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8217034" y="1742372"/>
            <a:ext cx="318631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80" name="Right Arrow 79"/>
          <p:cNvSpPr/>
          <p:nvPr/>
        </p:nvSpPr>
        <p:spPr>
          <a:xfrm rot="16200000">
            <a:off x="7981935" y="2829897"/>
            <a:ext cx="863578" cy="40280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extBox 83"/>
          <p:cNvSpPr txBox="1"/>
          <p:nvPr/>
        </p:nvSpPr>
        <p:spPr>
          <a:xfrm>
            <a:off x="3757600" y="3233458"/>
            <a:ext cx="128557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-15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7889178" y="3219599"/>
            <a:ext cx="104680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-4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75847" y="1598886"/>
            <a:ext cx="12040187" cy="640163"/>
            <a:chOff x="75847" y="1576939"/>
            <a:chExt cx="12040187" cy="640163"/>
          </a:xfrm>
        </p:grpSpPr>
        <p:sp>
          <p:nvSpPr>
            <p:cNvPr id="11" name="Rectangle 10"/>
            <p:cNvSpPr/>
            <p:nvPr/>
          </p:nvSpPr>
          <p:spPr>
            <a:xfrm>
              <a:off x="138216" y="1875265"/>
              <a:ext cx="11743049" cy="45719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" name="Right Arrow 14"/>
            <p:cNvSpPr/>
            <p:nvPr/>
          </p:nvSpPr>
          <p:spPr>
            <a:xfrm rot="10800000">
              <a:off x="75847" y="1716617"/>
              <a:ext cx="430265" cy="361578"/>
            </a:xfrm>
            <a:prstGeom prst="rightArrow">
              <a:avLst>
                <a:gd name="adj1" fmla="val 50000"/>
                <a:gd name="adj2" fmla="val 176659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ight Arrow 15"/>
            <p:cNvSpPr/>
            <p:nvPr/>
          </p:nvSpPr>
          <p:spPr>
            <a:xfrm>
              <a:off x="11685769" y="1715448"/>
              <a:ext cx="430265" cy="361578"/>
            </a:xfrm>
            <a:prstGeom prst="rightArrow">
              <a:avLst>
                <a:gd name="adj1" fmla="val 50000"/>
                <a:gd name="adj2" fmla="val 176659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4453983" y="1582607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8383453" y="157693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6483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75" grpId="0" animBg="1"/>
      <p:bldP spid="76" grpId="0"/>
      <p:bldP spid="77" grpId="0" animBg="1"/>
      <p:bldP spid="77" grpId="1" animBg="1"/>
      <p:bldP spid="77" grpId="2" animBg="1"/>
      <p:bldP spid="78" grpId="0" animBg="1"/>
      <p:bldP spid="80" grpId="0" animBg="1"/>
      <p:bldP spid="80" grpId="1" animBg="1"/>
      <p:bldP spid="80" grpId="2" animBg="1"/>
      <p:bldP spid="84" grpId="0"/>
      <p:bldP spid="8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Box 73"/>
          <p:cNvSpPr txBox="1"/>
          <p:nvPr/>
        </p:nvSpPr>
        <p:spPr>
          <a:xfrm>
            <a:off x="0" y="2236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৬। ঘ)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r>
              <a:rPr lang="en-US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30, -23</a:t>
            </a:r>
            <a:r>
              <a:rPr lang="bn-IN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মধ্যবর্তী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সংখ্যাগুলো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মানের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ঊর্ধ্বক্রমে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লেখা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Oval 74"/>
          <p:cNvSpPr/>
          <p:nvPr/>
        </p:nvSpPr>
        <p:spPr>
          <a:xfrm>
            <a:off x="4282344" y="1756230"/>
            <a:ext cx="318631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-7135" y="4189904"/>
            <a:ext cx="121991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-29, -28, -27, -26, -25, -24,</a:t>
            </a:r>
            <a:endParaRPr lang="en-US" sz="57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Right Arrow 76"/>
          <p:cNvSpPr/>
          <p:nvPr/>
        </p:nvSpPr>
        <p:spPr>
          <a:xfrm rot="16200000">
            <a:off x="4047245" y="2843755"/>
            <a:ext cx="863578" cy="40280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8217034" y="1742372"/>
            <a:ext cx="318631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80" name="Right Arrow 79"/>
          <p:cNvSpPr/>
          <p:nvPr/>
        </p:nvSpPr>
        <p:spPr>
          <a:xfrm rot="16200000">
            <a:off x="7981935" y="2829897"/>
            <a:ext cx="863578" cy="40280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extBox 83"/>
          <p:cNvSpPr txBox="1"/>
          <p:nvPr/>
        </p:nvSpPr>
        <p:spPr>
          <a:xfrm>
            <a:off x="3757600" y="3233458"/>
            <a:ext cx="128557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-30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7625938" y="3219599"/>
            <a:ext cx="140722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-23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6" name="Group 85"/>
          <p:cNvGrpSpPr/>
          <p:nvPr/>
        </p:nvGrpSpPr>
        <p:grpSpPr>
          <a:xfrm>
            <a:off x="75847" y="1598886"/>
            <a:ext cx="12040187" cy="640163"/>
            <a:chOff x="75847" y="1576939"/>
            <a:chExt cx="12040187" cy="640163"/>
          </a:xfrm>
        </p:grpSpPr>
        <p:sp>
          <p:nvSpPr>
            <p:cNvPr id="87" name="Rectangle 86"/>
            <p:cNvSpPr/>
            <p:nvPr/>
          </p:nvSpPr>
          <p:spPr>
            <a:xfrm>
              <a:off x="138216" y="1875265"/>
              <a:ext cx="11743049" cy="45719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8" name="Right Arrow 87"/>
            <p:cNvSpPr/>
            <p:nvPr/>
          </p:nvSpPr>
          <p:spPr>
            <a:xfrm rot="10800000">
              <a:off x="75847" y="1716617"/>
              <a:ext cx="430265" cy="361578"/>
            </a:xfrm>
            <a:prstGeom prst="rightArrow">
              <a:avLst>
                <a:gd name="adj1" fmla="val 50000"/>
                <a:gd name="adj2" fmla="val 176659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ight Arrow 88"/>
            <p:cNvSpPr/>
            <p:nvPr/>
          </p:nvSpPr>
          <p:spPr>
            <a:xfrm>
              <a:off x="11685769" y="1715448"/>
              <a:ext cx="430265" cy="361578"/>
            </a:xfrm>
            <a:prstGeom prst="rightArrow">
              <a:avLst>
                <a:gd name="adj1" fmla="val 50000"/>
                <a:gd name="adj2" fmla="val 176659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0" name="Straight Connector 89"/>
            <p:cNvCxnSpPr/>
            <p:nvPr/>
          </p:nvCxnSpPr>
          <p:spPr>
            <a:xfrm>
              <a:off x="4453983" y="1582607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>
              <a:off x="8383453" y="157693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66647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75" grpId="0" animBg="1"/>
      <p:bldP spid="76" grpId="0"/>
      <p:bldP spid="77" grpId="0" animBg="1"/>
      <p:bldP spid="77" grpId="1" animBg="1"/>
      <p:bldP spid="77" grpId="2" animBg="1"/>
      <p:bldP spid="78" grpId="0" animBg="1"/>
      <p:bldP spid="80" grpId="0" animBg="1"/>
      <p:bldP spid="80" grpId="1" animBg="1"/>
      <p:bldP spid="80" grpId="2" animBg="1"/>
      <p:bldP spid="84" grpId="0"/>
      <p:bldP spid="8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Box 73"/>
          <p:cNvSpPr txBox="1"/>
          <p:nvPr/>
        </p:nvSpPr>
        <p:spPr>
          <a:xfrm>
            <a:off x="0" y="2236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৭। ক)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r>
              <a:rPr lang="en-US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বড়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চারটি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ঋণাত্মক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পূর্ণসংখ্যা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লেখা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Oval 74"/>
          <p:cNvSpPr/>
          <p:nvPr/>
        </p:nvSpPr>
        <p:spPr>
          <a:xfrm>
            <a:off x="4282344" y="1756230"/>
            <a:ext cx="318631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-7135" y="4189904"/>
            <a:ext cx="121991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-19, -18, -17, -16</a:t>
            </a:r>
            <a:endParaRPr lang="en-US" sz="57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Right Arrow 76"/>
          <p:cNvSpPr/>
          <p:nvPr/>
        </p:nvSpPr>
        <p:spPr>
          <a:xfrm rot="16200000">
            <a:off x="4047245" y="2843755"/>
            <a:ext cx="863578" cy="40280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extBox 83"/>
          <p:cNvSpPr txBox="1"/>
          <p:nvPr/>
        </p:nvSpPr>
        <p:spPr>
          <a:xfrm>
            <a:off x="3757600" y="3233458"/>
            <a:ext cx="128557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-20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75847" y="1598886"/>
            <a:ext cx="12040187" cy="640163"/>
            <a:chOff x="75847" y="1576939"/>
            <a:chExt cx="12040187" cy="640163"/>
          </a:xfrm>
        </p:grpSpPr>
        <p:sp>
          <p:nvSpPr>
            <p:cNvPr id="17" name="Rectangle 16"/>
            <p:cNvSpPr/>
            <p:nvPr/>
          </p:nvSpPr>
          <p:spPr>
            <a:xfrm>
              <a:off x="138216" y="1875265"/>
              <a:ext cx="11743049" cy="45719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" name="Right Arrow 17"/>
            <p:cNvSpPr/>
            <p:nvPr/>
          </p:nvSpPr>
          <p:spPr>
            <a:xfrm rot="10800000">
              <a:off x="75847" y="1716617"/>
              <a:ext cx="430265" cy="361578"/>
            </a:xfrm>
            <a:prstGeom prst="rightArrow">
              <a:avLst>
                <a:gd name="adj1" fmla="val 50000"/>
                <a:gd name="adj2" fmla="val 176659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ight Arrow 18"/>
            <p:cNvSpPr/>
            <p:nvPr/>
          </p:nvSpPr>
          <p:spPr>
            <a:xfrm>
              <a:off x="11685769" y="1715448"/>
              <a:ext cx="430265" cy="361578"/>
            </a:xfrm>
            <a:prstGeom prst="rightArrow">
              <a:avLst>
                <a:gd name="adj1" fmla="val 50000"/>
                <a:gd name="adj2" fmla="val 176659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4453983" y="1582607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8383453" y="157693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87705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75" grpId="0" animBg="1"/>
      <p:bldP spid="76" grpId="0"/>
      <p:bldP spid="77" grpId="0" animBg="1"/>
      <p:bldP spid="77" grpId="1" animBg="1"/>
      <p:bldP spid="77" grpId="2" animBg="1"/>
      <p:bldP spid="8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Box 73"/>
          <p:cNvSpPr txBox="1"/>
          <p:nvPr/>
        </p:nvSpPr>
        <p:spPr>
          <a:xfrm>
            <a:off x="0" y="2236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৭। খ)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r>
              <a:rPr lang="en-US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ছোট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চারটি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ঋণাত্মক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পূর্ণসংখ্যা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লেখা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Oval 74"/>
          <p:cNvSpPr/>
          <p:nvPr/>
        </p:nvSpPr>
        <p:spPr>
          <a:xfrm>
            <a:off x="4282344" y="1756230"/>
            <a:ext cx="318631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-7135" y="4189904"/>
            <a:ext cx="121991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-11, -12, -13, -14</a:t>
            </a:r>
            <a:endParaRPr lang="en-US" sz="57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Right Arrow 76"/>
          <p:cNvSpPr/>
          <p:nvPr/>
        </p:nvSpPr>
        <p:spPr>
          <a:xfrm rot="16200000">
            <a:off x="4047245" y="2843755"/>
            <a:ext cx="863578" cy="40280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extBox 83"/>
          <p:cNvSpPr txBox="1"/>
          <p:nvPr/>
        </p:nvSpPr>
        <p:spPr>
          <a:xfrm>
            <a:off x="3757600" y="3233458"/>
            <a:ext cx="128557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-10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75847" y="1598886"/>
            <a:ext cx="12040187" cy="640163"/>
            <a:chOff x="75847" y="1576939"/>
            <a:chExt cx="12040187" cy="640163"/>
          </a:xfrm>
        </p:grpSpPr>
        <p:sp>
          <p:nvSpPr>
            <p:cNvPr id="17" name="Rectangle 16"/>
            <p:cNvSpPr/>
            <p:nvPr/>
          </p:nvSpPr>
          <p:spPr>
            <a:xfrm>
              <a:off x="138216" y="1875265"/>
              <a:ext cx="11743049" cy="45719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" name="Right Arrow 17"/>
            <p:cNvSpPr/>
            <p:nvPr/>
          </p:nvSpPr>
          <p:spPr>
            <a:xfrm rot="10800000">
              <a:off x="75847" y="1716617"/>
              <a:ext cx="430265" cy="361578"/>
            </a:xfrm>
            <a:prstGeom prst="rightArrow">
              <a:avLst>
                <a:gd name="adj1" fmla="val 50000"/>
                <a:gd name="adj2" fmla="val 176659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ight Arrow 18"/>
            <p:cNvSpPr/>
            <p:nvPr/>
          </p:nvSpPr>
          <p:spPr>
            <a:xfrm>
              <a:off x="11685769" y="1715448"/>
              <a:ext cx="430265" cy="361578"/>
            </a:xfrm>
            <a:prstGeom prst="rightArrow">
              <a:avLst>
                <a:gd name="adj1" fmla="val 50000"/>
                <a:gd name="adj2" fmla="val 176659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4453983" y="1582607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8383453" y="157693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73132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75" grpId="0" animBg="1"/>
      <p:bldP spid="76" grpId="0"/>
      <p:bldP spid="77" grpId="0" animBg="1"/>
      <p:bldP spid="77" grpId="1" animBg="1"/>
      <p:bldP spid="77" grpId="2" animBg="1"/>
      <p:bldP spid="8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Box 73"/>
          <p:cNvSpPr txBox="1"/>
          <p:nvPr/>
        </p:nvSpPr>
        <p:spPr>
          <a:xfrm>
            <a:off x="0" y="2236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৭। গ)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r>
              <a:rPr lang="en-US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 -5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মধ্যবর্তী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চারটি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ঋণাত্মক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পূর্ণসংখ্যা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লেখা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Oval 74"/>
          <p:cNvSpPr/>
          <p:nvPr/>
        </p:nvSpPr>
        <p:spPr>
          <a:xfrm>
            <a:off x="4282344" y="1756230"/>
            <a:ext cx="318631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-7135" y="4189904"/>
            <a:ext cx="121991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-9, -8, -7, -6</a:t>
            </a:r>
            <a:endParaRPr lang="en-US" sz="57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Right Arrow 76"/>
          <p:cNvSpPr/>
          <p:nvPr/>
        </p:nvSpPr>
        <p:spPr>
          <a:xfrm rot="16200000">
            <a:off x="4047245" y="2843755"/>
            <a:ext cx="863578" cy="40280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extBox 83"/>
          <p:cNvSpPr txBox="1"/>
          <p:nvPr/>
        </p:nvSpPr>
        <p:spPr>
          <a:xfrm>
            <a:off x="3729890" y="3233458"/>
            <a:ext cx="128557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-10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75847" y="1598886"/>
            <a:ext cx="12040187" cy="640163"/>
            <a:chOff x="75847" y="1576939"/>
            <a:chExt cx="12040187" cy="640163"/>
          </a:xfrm>
        </p:grpSpPr>
        <p:sp>
          <p:nvSpPr>
            <p:cNvPr id="17" name="Rectangle 16"/>
            <p:cNvSpPr/>
            <p:nvPr/>
          </p:nvSpPr>
          <p:spPr>
            <a:xfrm>
              <a:off x="138216" y="1875265"/>
              <a:ext cx="11743049" cy="45719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" name="Right Arrow 17"/>
            <p:cNvSpPr/>
            <p:nvPr/>
          </p:nvSpPr>
          <p:spPr>
            <a:xfrm rot="10800000">
              <a:off x="75847" y="1716617"/>
              <a:ext cx="430265" cy="361578"/>
            </a:xfrm>
            <a:prstGeom prst="rightArrow">
              <a:avLst>
                <a:gd name="adj1" fmla="val 50000"/>
                <a:gd name="adj2" fmla="val 176659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ight Arrow 18"/>
            <p:cNvSpPr/>
            <p:nvPr/>
          </p:nvSpPr>
          <p:spPr>
            <a:xfrm>
              <a:off x="11685769" y="1715448"/>
              <a:ext cx="430265" cy="361578"/>
            </a:xfrm>
            <a:prstGeom prst="rightArrow">
              <a:avLst>
                <a:gd name="adj1" fmla="val 50000"/>
                <a:gd name="adj2" fmla="val 176659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4453983" y="1582607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8383453" y="1576939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Oval 13"/>
          <p:cNvSpPr/>
          <p:nvPr/>
        </p:nvSpPr>
        <p:spPr>
          <a:xfrm>
            <a:off x="8217038" y="1742372"/>
            <a:ext cx="318631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15" name="Right Arrow 14"/>
          <p:cNvSpPr/>
          <p:nvPr/>
        </p:nvSpPr>
        <p:spPr>
          <a:xfrm rot="16200000">
            <a:off x="7981939" y="2829897"/>
            <a:ext cx="863578" cy="40280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7764487" y="3219599"/>
            <a:ext cx="104680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-5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7834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75" grpId="0" animBg="1"/>
      <p:bldP spid="76" grpId="0"/>
      <p:bldP spid="77" grpId="0" animBg="1"/>
      <p:bldP spid="77" grpId="1" animBg="1"/>
      <p:bldP spid="77" grpId="2" animBg="1"/>
      <p:bldP spid="84" grpId="0"/>
      <p:bldP spid="14" grpId="0" animBg="1"/>
      <p:bldP spid="15" grpId="0" animBg="1"/>
      <p:bldP spid="15" grpId="1" animBg="1"/>
      <p:bldP spid="15" grpId="2" animBg="1"/>
      <p:bldP spid="2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Oval 74"/>
          <p:cNvSpPr/>
          <p:nvPr/>
        </p:nvSpPr>
        <p:spPr>
          <a:xfrm>
            <a:off x="4282344" y="841831"/>
            <a:ext cx="318631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77" name="Right Arrow 76"/>
          <p:cNvSpPr/>
          <p:nvPr/>
        </p:nvSpPr>
        <p:spPr>
          <a:xfrm rot="16200000">
            <a:off x="4047245" y="1929356"/>
            <a:ext cx="863578" cy="40280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extBox 83"/>
          <p:cNvSpPr txBox="1"/>
          <p:nvPr/>
        </p:nvSpPr>
        <p:spPr>
          <a:xfrm>
            <a:off x="3729890" y="2319059"/>
            <a:ext cx="128557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-10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8217038" y="827973"/>
            <a:ext cx="318631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15" name="Right Arrow 14"/>
          <p:cNvSpPr/>
          <p:nvPr/>
        </p:nvSpPr>
        <p:spPr>
          <a:xfrm rot="16200000">
            <a:off x="7981939" y="1915498"/>
            <a:ext cx="863578" cy="40280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7764487" y="2305200"/>
            <a:ext cx="104680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-8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75847" y="656775"/>
            <a:ext cx="12040187" cy="667875"/>
            <a:chOff x="75847" y="656775"/>
            <a:chExt cx="12040187" cy="667875"/>
          </a:xfrm>
        </p:grpSpPr>
        <p:grpSp>
          <p:nvGrpSpPr>
            <p:cNvPr id="16" name="Group 15"/>
            <p:cNvGrpSpPr/>
            <p:nvPr/>
          </p:nvGrpSpPr>
          <p:grpSpPr>
            <a:xfrm>
              <a:off x="75847" y="684487"/>
              <a:ext cx="12040187" cy="640163"/>
              <a:chOff x="75847" y="1576939"/>
              <a:chExt cx="12040187" cy="640163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138216" y="1875265"/>
                <a:ext cx="11743049" cy="45719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8" name="Right Arrow 17"/>
              <p:cNvSpPr/>
              <p:nvPr/>
            </p:nvSpPr>
            <p:spPr>
              <a:xfrm rot="10800000">
                <a:off x="75847" y="1716617"/>
                <a:ext cx="430265" cy="361578"/>
              </a:xfrm>
              <a:prstGeom prst="rightArrow">
                <a:avLst>
                  <a:gd name="adj1" fmla="val 50000"/>
                  <a:gd name="adj2" fmla="val 176659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ight Arrow 18"/>
              <p:cNvSpPr/>
              <p:nvPr/>
            </p:nvSpPr>
            <p:spPr>
              <a:xfrm>
                <a:off x="11685769" y="1715448"/>
                <a:ext cx="430265" cy="361578"/>
              </a:xfrm>
              <a:prstGeom prst="rightArrow">
                <a:avLst>
                  <a:gd name="adj1" fmla="val 50000"/>
                  <a:gd name="adj2" fmla="val 176659"/>
                </a:avLst>
              </a:prstGeom>
              <a:solidFill>
                <a:srgbClr val="00B05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0" name="Straight Connector 19"/>
              <p:cNvCxnSpPr/>
              <p:nvPr/>
            </p:nvCxnSpPr>
            <p:spPr>
              <a:xfrm>
                <a:off x="4453983" y="1582607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>
                <a:off x="8383453" y="1576939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3" name="Straight Connector 22"/>
            <p:cNvCxnSpPr/>
            <p:nvPr/>
          </p:nvCxnSpPr>
          <p:spPr>
            <a:xfrm>
              <a:off x="6485385" y="656775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/>
          <p:cNvSpPr txBox="1"/>
          <p:nvPr/>
        </p:nvSpPr>
        <p:spPr>
          <a:xfrm>
            <a:off x="5961984" y="2226435"/>
            <a:ext cx="104680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-9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0" y="3548990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8। ক)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সংখ্যারেখায়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en-US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-8</a:t>
            </a:r>
            <a:r>
              <a:rPr lang="en-US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 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সত্য</a:t>
            </a:r>
            <a:r>
              <a:rPr lang="en-US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572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000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7" grpId="0" animBg="1"/>
      <p:bldP spid="77" grpId="1" animBg="1"/>
      <p:bldP spid="77" grpId="2" animBg="1"/>
      <p:bldP spid="84" grpId="0"/>
      <p:bldP spid="14" grpId="0" animBg="1"/>
      <p:bldP spid="15" grpId="0" animBg="1"/>
      <p:bldP spid="15" grpId="1" animBg="1"/>
      <p:bldP spid="15" grpId="2" animBg="1"/>
      <p:bldP spid="22" grpId="0"/>
      <p:bldP spid="24" grpId="0"/>
      <p:bldP spid="2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Oval 74"/>
          <p:cNvSpPr/>
          <p:nvPr/>
        </p:nvSpPr>
        <p:spPr>
          <a:xfrm>
            <a:off x="4282344" y="841831"/>
            <a:ext cx="318631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77" name="Right Arrow 76"/>
          <p:cNvSpPr/>
          <p:nvPr/>
        </p:nvSpPr>
        <p:spPr>
          <a:xfrm rot="16200000">
            <a:off x="4047245" y="1929356"/>
            <a:ext cx="863578" cy="40280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extBox 83"/>
          <p:cNvSpPr txBox="1"/>
          <p:nvPr/>
        </p:nvSpPr>
        <p:spPr>
          <a:xfrm>
            <a:off x="3729890" y="2319059"/>
            <a:ext cx="128557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-70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6318959" y="827973"/>
            <a:ext cx="318631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15" name="Right Arrow 14"/>
          <p:cNvSpPr/>
          <p:nvPr/>
        </p:nvSpPr>
        <p:spPr>
          <a:xfrm rot="16200000">
            <a:off x="6083860" y="1915498"/>
            <a:ext cx="863578" cy="40280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7764487" y="2305200"/>
            <a:ext cx="113013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-50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713367" y="2305200"/>
            <a:ext cx="1353216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-60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0" y="3548990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8।  খ) 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সংখ্যারেখায়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-6</a:t>
            </a:r>
            <a:r>
              <a:rPr lang="en-US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en-US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-</a:t>
            </a:r>
            <a:r>
              <a:rPr lang="bn-IN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;  </a:t>
            </a:r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মিথ্যা</a:t>
            </a:r>
            <a:endParaRPr 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-5" y="4698920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শুদ্ধ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-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সংখ্যারেখায়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-6</a:t>
            </a:r>
            <a:r>
              <a:rPr lang="en-US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</a:t>
            </a:r>
            <a:r>
              <a:rPr lang="en-US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-</a:t>
            </a:r>
            <a:r>
              <a:rPr lang="bn-IN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75847" y="656775"/>
            <a:ext cx="12040187" cy="667875"/>
            <a:chOff x="75847" y="656775"/>
            <a:chExt cx="12040187" cy="667875"/>
          </a:xfrm>
        </p:grpSpPr>
        <p:grpSp>
          <p:nvGrpSpPr>
            <p:cNvPr id="28" name="Group 27"/>
            <p:cNvGrpSpPr/>
            <p:nvPr/>
          </p:nvGrpSpPr>
          <p:grpSpPr>
            <a:xfrm>
              <a:off x="75847" y="684487"/>
              <a:ext cx="12040187" cy="640163"/>
              <a:chOff x="75847" y="1576939"/>
              <a:chExt cx="12040187" cy="640163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138216" y="1875265"/>
                <a:ext cx="11743049" cy="45719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1" name="Right Arrow 30"/>
              <p:cNvSpPr/>
              <p:nvPr/>
            </p:nvSpPr>
            <p:spPr>
              <a:xfrm rot="10800000">
                <a:off x="75847" y="1716617"/>
                <a:ext cx="430265" cy="361578"/>
              </a:xfrm>
              <a:prstGeom prst="rightArrow">
                <a:avLst>
                  <a:gd name="adj1" fmla="val 50000"/>
                  <a:gd name="adj2" fmla="val 176659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ight Arrow 31"/>
              <p:cNvSpPr/>
              <p:nvPr/>
            </p:nvSpPr>
            <p:spPr>
              <a:xfrm>
                <a:off x="11685769" y="1715448"/>
                <a:ext cx="430265" cy="361578"/>
              </a:xfrm>
              <a:prstGeom prst="rightArrow">
                <a:avLst>
                  <a:gd name="adj1" fmla="val 50000"/>
                  <a:gd name="adj2" fmla="val 176659"/>
                </a:avLst>
              </a:prstGeom>
              <a:solidFill>
                <a:srgbClr val="00B05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3" name="Straight Connector 32"/>
              <p:cNvCxnSpPr/>
              <p:nvPr/>
            </p:nvCxnSpPr>
            <p:spPr>
              <a:xfrm>
                <a:off x="4453983" y="1582607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>
              <a:xfrm>
                <a:off x="8383453" y="1576939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9" name="Straight Connector 28"/>
            <p:cNvCxnSpPr/>
            <p:nvPr/>
          </p:nvCxnSpPr>
          <p:spPr>
            <a:xfrm>
              <a:off x="6485385" y="656775"/>
              <a:ext cx="0" cy="634495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42839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0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7" grpId="0" animBg="1"/>
      <p:bldP spid="77" grpId="1" animBg="1"/>
      <p:bldP spid="77" grpId="2" animBg="1"/>
      <p:bldP spid="84" grpId="0"/>
      <p:bldP spid="14" grpId="0" animBg="1"/>
      <p:bldP spid="15" grpId="0" animBg="1"/>
      <p:bldP spid="15" grpId="1" animBg="1"/>
      <p:bldP spid="15" grpId="2" animBg="1"/>
      <p:bldP spid="22" grpId="0"/>
      <p:bldP spid="24" grpId="0"/>
      <p:bldP spid="25" grpId="0"/>
      <p:bldP spid="2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0" y="41786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8।  গ) 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সবচেয়ে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ছোট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ঋণাত্মক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  </a:t>
            </a:r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মিথ্যা</a:t>
            </a:r>
            <a:endParaRPr 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-5" y="156779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শুদ্ধ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4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সবচেয়ে</a:t>
            </a:r>
            <a:r>
              <a:rPr lang="en-US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বড়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ঋণাত্মক</a:t>
            </a:r>
            <a:r>
              <a:rPr lang="en-US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7765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0" y="34859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8।  গ</a:t>
            </a:r>
            <a:r>
              <a:rPr lang="en-US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bn-IN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চেয়ে</a:t>
            </a:r>
            <a:r>
              <a:rPr lang="en-US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-26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বড়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  </a:t>
            </a:r>
            <a:r>
              <a:rPr lang="bn-IN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মিথ্যা</a:t>
            </a:r>
            <a:endParaRPr 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-5" y="149852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শুদ্ধ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-&gt;  </a:t>
            </a:r>
            <a:r>
              <a:rPr lang="bn-IN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চেয়ে</a:t>
            </a:r>
            <a:r>
              <a:rPr lang="en-US" sz="4800" b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-26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ছোট</a:t>
            </a:r>
            <a:endParaRPr 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4952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0" y="16086"/>
            <a:ext cx="1219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8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+চিহ্নের সংখ্যা </a:t>
            </a:r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bn-IN" sz="8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নিয়ে যায়</a:t>
            </a:r>
            <a:endParaRPr lang="en-US" sz="8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-5" y="1498525"/>
            <a:ext cx="1219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-চিহ্নের </a:t>
            </a:r>
            <a:r>
              <a:rPr lang="bn-IN" sz="8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 </a:t>
            </a:r>
            <a:r>
              <a:rPr lang="bn-IN" sz="8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</a:t>
            </a:r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8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নিয়ে যায়</a:t>
            </a:r>
            <a:endParaRPr lang="en-US" sz="8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9851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5847" y="1418082"/>
            <a:ext cx="12040187" cy="1607302"/>
            <a:chOff x="75847" y="1279533"/>
            <a:chExt cx="12040187" cy="1607302"/>
          </a:xfrm>
        </p:grpSpPr>
        <p:grpSp>
          <p:nvGrpSpPr>
            <p:cNvPr id="5" name="Group 4"/>
            <p:cNvGrpSpPr/>
            <p:nvPr/>
          </p:nvGrpSpPr>
          <p:grpSpPr>
            <a:xfrm>
              <a:off x="75847" y="1279533"/>
              <a:ext cx="12040187" cy="1607302"/>
              <a:chOff x="75847" y="1279533"/>
              <a:chExt cx="12040187" cy="1607302"/>
            </a:xfrm>
          </p:grpSpPr>
          <p:sp>
            <p:nvSpPr>
              <p:cNvPr id="139" name="Rectangle 138"/>
              <p:cNvSpPr/>
              <p:nvPr/>
            </p:nvSpPr>
            <p:spPr>
              <a:xfrm>
                <a:off x="138216" y="1897212"/>
                <a:ext cx="11743049" cy="45719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42" name="TextBox 141"/>
              <p:cNvSpPr txBox="1"/>
              <p:nvPr/>
            </p:nvSpPr>
            <p:spPr>
              <a:xfrm>
                <a:off x="6302329" y="2178949"/>
                <a:ext cx="20560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sz="40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3" name="TextBox 142"/>
              <p:cNvSpPr txBox="1"/>
              <p:nvPr/>
            </p:nvSpPr>
            <p:spPr>
              <a:xfrm>
                <a:off x="6598445" y="2225036"/>
                <a:ext cx="5913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+1</a:t>
                </a:r>
                <a:endParaRPr lang="en-US" sz="24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5" name="Right Arrow 104"/>
              <p:cNvSpPr/>
              <p:nvPr/>
            </p:nvSpPr>
            <p:spPr>
              <a:xfrm rot="10800000">
                <a:off x="75847" y="1738564"/>
                <a:ext cx="430265" cy="361578"/>
              </a:xfrm>
              <a:prstGeom prst="rightArrow">
                <a:avLst>
                  <a:gd name="adj1" fmla="val 50000"/>
                  <a:gd name="adj2" fmla="val 176659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ight Arrow 105"/>
              <p:cNvSpPr/>
              <p:nvPr/>
            </p:nvSpPr>
            <p:spPr>
              <a:xfrm>
                <a:off x="11685769" y="1737395"/>
                <a:ext cx="430265" cy="361578"/>
              </a:xfrm>
              <a:prstGeom prst="rightArrow">
                <a:avLst>
                  <a:gd name="adj1" fmla="val 50000"/>
                  <a:gd name="adj2" fmla="val 176659"/>
                </a:avLst>
              </a:prstGeom>
              <a:solidFill>
                <a:srgbClr val="00B05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TextBox 114"/>
              <p:cNvSpPr txBox="1"/>
              <p:nvPr/>
            </p:nvSpPr>
            <p:spPr>
              <a:xfrm>
                <a:off x="5671116" y="2227730"/>
                <a:ext cx="4840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7" name="Straight Connector 46"/>
              <p:cNvCxnSpPr/>
              <p:nvPr/>
            </p:nvCxnSpPr>
            <p:spPr>
              <a:xfrm>
                <a:off x="5915409" y="1602770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>
                <a:off x="6895612" y="1601274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>
                <a:off x="7385922" y="1598886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>
                <a:off x="8366244" y="1604358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>
              <a:xfrm>
                <a:off x="7877026" y="1603761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>
                <a:off x="8856123" y="1602862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>
                <a:off x="9346432" y="1598093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/>
            </p:nvCxnSpPr>
            <p:spPr>
              <a:xfrm>
                <a:off x="10327552" y="1599593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/>
            </p:nvCxnSpPr>
            <p:spPr>
              <a:xfrm>
                <a:off x="9838332" y="1598996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/>
              <p:nvPr/>
            </p:nvCxnSpPr>
            <p:spPr>
              <a:xfrm>
                <a:off x="10817430" y="1598097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TextBox 65"/>
              <p:cNvSpPr txBox="1"/>
              <p:nvPr/>
            </p:nvSpPr>
            <p:spPr>
              <a:xfrm>
                <a:off x="8562103" y="2226622"/>
                <a:ext cx="5913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bn-IN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endParaRPr lang="en-US" sz="24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1" name="Straight Connector 70"/>
              <p:cNvCxnSpPr/>
              <p:nvPr/>
            </p:nvCxnSpPr>
            <p:spPr>
              <a:xfrm>
                <a:off x="6385719" y="1279533"/>
                <a:ext cx="7144" cy="1035844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4" name="TextBox 63"/>
            <p:cNvSpPr txBox="1"/>
            <p:nvPr/>
          </p:nvSpPr>
          <p:spPr>
            <a:xfrm>
              <a:off x="7083351" y="2225033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7582119" y="2225030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+3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8067029" y="2225028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+4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9050709" y="2225027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+6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9549474" y="2225026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+7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10020529" y="2225024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+8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0533147" y="2225020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+9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5" name="Oval 74"/>
          <p:cNvSpPr/>
          <p:nvPr/>
        </p:nvSpPr>
        <p:spPr>
          <a:xfrm>
            <a:off x="10156657" y="1894779"/>
            <a:ext cx="318631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77" name="Right Arrow 76"/>
          <p:cNvSpPr/>
          <p:nvPr/>
        </p:nvSpPr>
        <p:spPr>
          <a:xfrm rot="16200000">
            <a:off x="9925728" y="3075119"/>
            <a:ext cx="863578" cy="18946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8701948" y="1880921"/>
            <a:ext cx="318631" cy="348343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80" name="Right Arrow 79"/>
          <p:cNvSpPr/>
          <p:nvPr/>
        </p:nvSpPr>
        <p:spPr>
          <a:xfrm rot="16200000">
            <a:off x="8457164" y="3088971"/>
            <a:ext cx="863578" cy="18946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extBox 83"/>
          <p:cNvSpPr txBox="1"/>
          <p:nvPr/>
        </p:nvSpPr>
        <p:spPr>
          <a:xfrm>
            <a:off x="9715043" y="3372007"/>
            <a:ext cx="128557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5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en-US" sz="55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0" y="2236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৬।</a:t>
            </a:r>
            <a:r>
              <a:rPr lang="bn-IN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খ)</a:t>
            </a:r>
            <a:r>
              <a:rPr lang="bn-IN" sz="5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5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r>
              <a:rPr lang="bn-IN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সংখ্যারেখার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সাহায্যে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bn-IN" sz="5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যোগফল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 </a:t>
            </a:r>
            <a:r>
              <a:rPr lang="bn-IN" sz="5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bn-IN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bn-IN" sz="5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bn-IN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নির্ণয়ঃ</a:t>
            </a:r>
            <a:endParaRPr lang="en-US" sz="5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6384932" y="1653617"/>
            <a:ext cx="2443899" cy="0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>
            <a:off x="8842686" y="1653617"/>
            <a:ext cx="1498721" cy="0"/>
          </a:xfrm>
          <a:prstGeom prst="straightConnector1">
            <a:avLst/>
          </a:prstGeom>
          <a:ln w="762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7169720" y="824511"/>
            <a:ext cx="104680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8978364" y="807005"/>
            <a:ext cx="104680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-1" y="4158629"/>
            <a:ext cx="121920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বিন্দু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থেকে </a:t>
            </a:r>
            <a:r>
              <a:rPr lang="en-US" sz="6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ধাপ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গিয়ে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বিন্দু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bn-IN" sz="60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-5" y="4962192"/>
            <a:ext cx="121920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সেখান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bn-IN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ধাপ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গিয়ে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বিন্দু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bn-IN" sz="60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-8" y="5765758"/>
            <a:ext cx="121920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⸫ 5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bn-IN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যোগফল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837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75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7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7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500"/>
                            </p:stCondLst>
                            <p:childTnLst>
                              <p:par>
                                <p:cTn id="47" presetID="26" presetClass="emph" presetSubtype="0" repeatCount="indefinite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000"/>
                            </p:stCondLst>
                            <p:childTnLst>
                              <p:par>
                                <p:cTn id="51" presetID="26" presetClass="emph" presetSubtype="0" repeatCount="indefinite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 tmFilter="0, 0; .2, .5; .8, .5; 1, 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250" autoRev="1" fill="hold"/>
                                        <p:tgtEl>
                                          <p:spTgt spid="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7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7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7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75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7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7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7" grpId="0" animBg="1"/>
      <p:bldP spid="78" grpId="0" animBg="1"/>
      <p:bldP spid="78" grpId="1" animBg="1"/>
      <p:bldP spid="78" grpId="2" animBg="1"/>
      <p:bldP spid="80" grpId="0" animBg="1"/>
      <p:bldP spid="80" grpId="1" animBg="1"/>
      <p:bldP spid="80" grpId="2" animBg="1"/>
      <p:bldP spid="84" grpId="0"/>
      <p:bldP spid="87" grpId="0"/>
      <p:bldP spid="90" grpId="0"/>
      <p:bldP spid="91" grpId="0"/>
      <p:bldP spid="92" grpId="0"/>
      <p:bldP spid="93" grpId="0"/>
      <p:bldP spid="9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5847" y="1418082"/>
            <a:ext cx="12040187" cy="1607302"/>
            <a:chOff x="75847" y="1279533"/>
            <a:chExt cx="12040187" cy="1607302"/>
          </a:xfrm>
        </p:grpSpPr>
        <p:grpSp>
          <p:nvGrpSpPr>
            <p:cNvPr id="5" name="Group 4"/>
            <p:cNvGrpSpPr/>
            <p:nvPr/>
          </p:nvGrpSpPr>
          <p:grpSpPr>
            <a:xfrm>
              <a:off x="75847" y="1279533"/>
              <a:ext cx="12040187" cy="1607302"/>
              <a:chOff x="75847" y="1279533"/>
              <a:chExt cx="12040187" cy="1607302"/>
            </a:xfrm>
          </p:grpSpPr>
          <p:sp>
            <p:nvSpPr>
              <p:cNvPr id="139" name="Rectangle 138"/>
              <p:cNvSpPr/>
              <p:nvPr/>
            </p:nvSpPr>
            <p:spPr>
              <a:xfrm>
                <a:off x="138216" y="1897212"/>
                <a:ext cx="11743049" cy="45719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42" name="TextBox 141"/>
              <p:cNvSpPr txBox="1"/>
              <p:nvPr/>
            </p:nvSpPr>
            <p:spPr>
              <a:xfrm>
                <a:off x="6302329" y="2178949"/>
                <a:ext cx="20560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sz="40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3" name="TextBox 142"/>
              <p:cNvSpPr txBox="1"/>
              <p:nvPr/>
            </p:nvSpPr>
            <p:spPr>
              <a:xfrm>
                <a:off x="6598445" y="2225036"/>
                <a:ext cx="5913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+1</a:t>
                </a:r>
                <a:endParaRPr lang="en-US" sz="24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5" name="Right Arrow 104"/>
              <p:cNvSpPr/>
              <p:nvPr/>
            </p:nvSpPr>
            <p:spPr>
              <a:xfrm rot="10800000">
                <a:off x="75847" y="1738564"/>
                <a:ext cx="430265" cy="361578"/>
              </a:xfrm>
              <a:prstGeom prst="rightArrow">
                <a:avLst>
                  <a:gd name="adj1" fmla="val 50000"/>
                  <a:gd name="adj2" fmla="val 176659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ight Arrow 105"/>
              <p:cNvSpPr/>
              <p:nvPr/>
            </p:nvSpPr>
            <p:spPr>
              <a:xfrm>
                <a:off x="11685769" y="1737395"/>
                <a:ext cx="430265" cy="361578"/>
              </a:xfrm>
              <a:prstGeom prst="rightArrow">
                <a:avLst>
                  <a:gd name="adj1" fmla="val 50000"/>
                  <a:gd name="adj2" fmla="val 176659"/>
                </a:avLst>
              </a:prstGeom>
              <a:solidFill>
                <a:srgbClr val="00B05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TextBox 114"/>
              <p:cNvSpPr txBox="1"/>
              <p:nvPr/>
            </p:nvSpPr>
            <p:spPr>
              <a:xfrm>
                <a:off x="5671116" y="2227730"/>
                <a:ext cx="4840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7" name="Straight Connector 46"/>
              <p:cNvCxnSpPr/>
              <p:nvPr/>
            </p:nvCxnSpPr>
            <p:spPr>
              <a:xfrm>
                <a:off x="5915409" y="1602770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>
                <a:off x="6895612" y="1601274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>
                <a:off x="7385922" y="1598886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>
                <a:off x="8366244" y="1604358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>
              <a:xfrm>
                <a:off x="7877026" y="1603761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>
                <a:off x="8856123" y="1602862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>
                <a:off x="9346432" y="1598093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TextBox 65"/>
              <p:cNvSpPr txBox="1"/>
              <p:nvPr/>
            </p:nvSpPr>
            <p:spPr>
              <a:xfrm>
                <a:off x="8562103" y="2226622"/>
                <a:ext cx="5913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bn-IN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endParaRPr lang="en-US" sz="24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1" name="Straight Connector 70"/>
              <p:cNvCxnSpPr/>
              <p:nvPr/>
            </p:nvCxnSpPr>
            <p:spPr>
              <a:xfrm>
                <a:off x="6385719" y="1279533"/>
                <a:ext cx="7144" cy="1035844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4" name="TextBox 63"/>
            <p:cNvSpPr txBox="1"/>
            <p:nvPr/>
          </p:nvSpPr>
          <p:spPr>
            <a:xfrm>
              <a:off x="7083351" y="2225033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7582119" y="2225030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+3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8067029" y="2225028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+4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9050709" y="2225027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+6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5" name="Oval 74"/>
          <p:cNvSpPr/>
          <p:nvPr/>
        </p:nvSpPr>
        <p:spPr>
          <a:xfrm>
            <a:off x="7233352" y="1894779"/>
            <a:ext cx="318631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78" name="Oval 77"/>
          <p:cNvSpPr/>
          <p:nvPr/>
        </p:nvSpPr>
        <p:spPr>
          <a:xfrm>
            <a:off x="8701948" y="1880921"/>
            <a:ext cx="318631" cy="348343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80" name="Right Arrow 79"/>
          <p:cNvSpPr/>
          <p:nvPr/>
        </p:nvSpPr>
        <p:spPr>
          <a:xfrm rot="16200000">
            <a:off x="8457164" y="3213666"/>
            <a:ext cx="863578" cy="18946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extBox 83"/>
          <p:cNvSpPr txBox="1"/>
          <p:nvPr/>
        </p:nvSpPr>
        <p:spPr>
          <a:xfrm>
            <a:off x="6791738" y="3496702"/>
            <a:ext cx="128557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55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0" y="2236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৬।</a:t>
            </a:r>
            <a:r>
              <a:rPr lang="bn-IN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খ)</a:t>
            </a:r>
            <a:r>
              <a:rPr lang="bn-IN" sz="5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5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r>
              <a:rPr lang="bn-IN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সংখ্যারেখার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সাহায্যে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bn-IN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IN" sz="5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যোগফল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 </a:t>
            </a:r>
            <a:r>
              <a:rPr lang="bn-IN" sz="5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5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+(-</a:t>
            </a:r>
            <a:r>
              <a:rPr lang="bn-IN" sz="5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5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bn-IN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নির্ণয়ঃ</a:t>
            </a:r>
            <a:endParaRPr lang="en-US" sz="5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6384932" y="1653617"/>
            <a:ext cx="2443899" cy="0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H="1" flipV="1">
            <a:off x="7429913" y="2409663"/>
            <a:ext cx="1431572" cy="4"/>
          </a:xfrm>
          <a:prstGeom prst="straightConnector1">
            <a:avLst/>
          </a:prstGeom>
          <a:ln w="762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7169720" y="852221"/>
            <a:ext cx="1046801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sz="49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7527410" y="2567420"/>
            <a:ext cx="1312835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(-</a:t>
            </a:r>
            <a:r>
              <a:rPr lang="bn-IN" sz="4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4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49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-1" y="4200194"/>
            <a:ext cx="121920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বিন্দু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থেকে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bn-IN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ধাপ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গিয়ে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বিন্দু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bn-IN" sz="60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-5" y="5003757"/>
            <a:ext cx="121920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সেখান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</a:t>
            </a:r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ধাপ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গিয়ে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বিন্দু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bn-IN" sz="60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-8" y="5807323"/>
            <a:ext cx="121920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⸫ 5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-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যোগফল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5+(-3)</a:t>
            </a:r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Right Arrow 73"/>
          <p:cNvSpPr/>
          <p:nvPr/>
        </p:nvSpPr>
        <p:spPr>
          <a:xfrm rot="16200000">
            <a:off x="6947014" y="3158246"/>
            <a:ext cx="863578" cy="18946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677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75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7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7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500"/>
                            </p:stCondLst>
                            <p:childTnLst>
                              <p:par>
                                <p:cTn id="47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000"/>
                            </p:stCondLst>
                            <p:childTnLst>
                              <p:par>
                                <p:cTn id="51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 tmFilter="0, 0; .2, .5; .8, .5; 1, 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250" autoRev="1" fill="hold"/>
                                        <p:tgtEl>
                                          <p:spTgt spid="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500"/>
                            </p:stCondLst>
                            <p:childTnLst>
                              <p:par>
                                <p:cTn id="55" presetID="26" presetClass="emph" presetSubtype="0" repeatCount="indefinite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0"/>
                            </p:stCondLst>
                            <p:childTnLst>
                              <p:par>
                                <p:cTn id="59" presetID="26" presetClass="emph" presetSubtype="0" repeatCount="indefinite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7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7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7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750"/>
                            </p:stCondLst>
                            <p:childTnLst>
                              <p:par>
                                <p:cTn id="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7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500"/>
                            </p:stCondLst>
                            <p:childTnLst>
                              <p:par>
                                <p:cTn id="9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8" grpId="0" animBg="1"/>
      <p:bldP spid="78" grpId="1" animBg="1"/>
      <p:bldP spid="78" grpId="2" animBg="1"/>
      <p:bldP spid="78" grpId="3" animBg="1"/>
      <p:bldP spid="80" grpId="0" animBg="1"/>
      <p:bldP spid="80" grpId="1" animBg="1"/>
      <p:bldP spid="80" grpId="2" animBg="1"/>
      <p:bldP spid="80" grpId="3" animBg="1"/>
      <p:bldP spid="84" grpId="0"/>
      <p:bldP spid="87" grpId="0"/>
      <p:bldP spid="90" grpId="0"/>
      <p:bldP spid="91" grpId="0"/>
      <p:bldP spid="92" grpId="0"/>
      <p:bldP spid="93" grpId="0"/>
      <p:bldP spid="94" grpId="0"/>
      <p:bldP spid="74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5847" y="1418082"/>
            <a:ext cx="12040187" cy="1607302"/>
            <a:chOff x="75847" y="1279533"/>
            <a:chExt cx="12040187" cy="1607302"/>
          </a:xfrm>
        </p:grpSpPr>
        <p:grpSp>
          <p:nvGrpSpPr>
            <p:cNvPr id="5" name="Group 4"/>
            <p:cNvGrpSpPr/>
            <p:nvPr/>
          </p:nvGrpSpPr>
          <p:grpSpPr>
            <a:xfrm>
              <a:off x="75847" y="1279533"/>
              <a:ext cx="12040187" cy="1607302"/>
              <a:chOff x="75847" y="1279533"/>
              <a:chExt cx="12040187" cy="1607302"/>
            </a:xfrm>
          </p:grpSpPr>
          <p:sp>
            <p:nvSpPr>
              <p:cNvPr id="139" name="Rectangle 138"/>
              <p:cNvSpPr/>
              <p:nvPr/>
            </p:nvSpPr>
            <p:spPr>
              <a:xfrm>
                <a:off x="138216" y="1897212"/>
                <a:ext cx="11743049" cy="45719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42" name="TextBox 141"/>
              <p:cNvSpPr txBox="1"/>
              <p:nvPr/>
            </p:nvSpPr>
            <p:spPr>
              <a:xfrm>
                <a:off x="6302329" y="2178949"/>
                <a:ext cx="20560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sz="40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3" name="TextBox 142"/>
              <p:cNvSpPr txBox="1"/>
              <p:nvPr/>
            </p:nvSpPr>
            <p:spPr>
              <a:xfrm>
                <a:off x="6598445" y="2225036"/>
                <a:ext cx="5913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+1</a:t>
                </a:r>
                <a:endParaRPr lang="en-US" sz="24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5" name="Right Arrow 104"/>
              <p:cNvSpPr/>
              <p:nvPr/>
            </p:nvSpPr>
            <p:spPr>
              <a:xfrm rot="10800000">
                <a:off x="75847" y="1738564"/>
                <a:ext cx="430265" cy="361578"/>
              </a:xfrm>
              <a:prstGeom prst="rightArrow">
                <a:avLst>
                  <a:gd name="adj1" fmla="val 50000"/>
                  <a:gd name="adj2" fmla="val 176659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ight Arrow 105"/>
              <p:cNvSpPr/>
              <p:nvPr/>
            </p:nvSpPr>
            <p:spPr>
              <a:xfrm>
                <a:off x="11685769" y="1737395"/>
                <a:ext cx="430265" cy="361578"/>
              </a:xfrm>
              <a:prstGeom prst="rightArrow">
                <a:avLst>
                  <a:gd name="adj1" fmla="val 50000"/>
                  <a:gd name="adj2" fmla="val 176659"/>
                </a:avLst>
              </a:prstGeom>
              <a:solidFill>
                <a:srgbClr val="00B05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TextBox 114"/>
              <p:cNvSpPr txBox="1"/>
              <p:nvPr/>
            </p:nvSpPr>
            <p:spPr>
              <a:xfrm>
                <a:off x="5671116" y="2227730"/>
                <a:ext cx="4840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5" name="Straight Connector 34"/>
              <p:cNvCxnSpPr/>
              <p:nvPr/>
            </p:nvCxnSpPr>
            <p:spPr>
              <a:xfrm>
                <a:off x="3953296" y="1604362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>
                <a:off x="3464078" y="1603765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>
              <a:xfrm>
                <a:off x="4443177" y="1602866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>
                <a:off x="4933487" y="1598097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>
              <a:xfrm>
                <a:off x="5915409" y="1602770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>
                <a:off x="5423811" y="1604554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>
                <a:off x="6895612" y="1601274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TextBox 60"/>
              <p:cNvSpPr txBox="1"/>
              <p:nvPr/>
            </p:nvSpPr>
            <p:spPr>
              <a:xfrm>
                <a:off x="3713784" y="2229633"/>
                <a:ext cx="4848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-5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1" name="Straight Connector 70"/>
              <p:cNvCxnSpPr/>
              <p:nvPr/>
            </p:nvCxnSpPr>
            <p:spPr>
              <a:xfrm>
                <a:off x="6385719" y="1279533"/>
                <a:ext cx="7144" cy="1035844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6" name="TextBox 45"/>
            <p:cNvSpPr txBox="1"/>
            <p:nvPr/>
          </p:nvSpPr>
          <p:spPr>
            <a:xfrm>
              <a:off x="3152265" y="2230002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163677" y="2225602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4678767" y="2225600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4193856" y="2225595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5" name="Oval 74"/>
          <p:cNvSpPr/>
          <p:nvPr/>
        </p:nvSpPr>
        <p:spPr>
          <a:xfrm>
            <a:off x="5252152" y="1894779"/>
            <a:ext cx="318631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77" name="Right Arrow 76"/>
          <p:cNvSpPr/>
          <p:nvPr/>
        </p:nvSpPr>
        <p:spPr>
          <a:xfrm rot="16200000">
            <a:off x="5021223" y="3075119"/>
            <a:ext cx="863578" cy="18946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3783591" y="1880921"/>
            <a:ext cx="318631" cy="348343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80" name="Right Arrow 79"/>
          <p:cNvSpPr/>
          <p:nvPr/>
        </p:nvSpPr>
        <p:spPr>
          <a:xfrm rot="16200000">
            <a:off x="3538807" y="3088971"/>
            <a:ext cx="863578" cy="18946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extBox 83"/>
          <p:cNvSpPr txBox="1"/>
          <p:nvPr/>
        </p:nvSpPr>
        <p:spPr>
          <a:xfrm>
            <a:off x="4810538" y="3372007"/>
            <a:ext cx="128557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5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endParaRPr lang="en-US" sz="55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0" y="2236"/>
            <a:ext cx="121920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৬।</a:t>
            </a:r>
            <a:r>
              <a:rPr lang="bn-IN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খ)</a:t>
            </a:r>
            <a:r>
              <a:rPr lang="bn-IN" sz="5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5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r>
              <a:rPr lang="bn-IN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সংখ্যারেখার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সাহায্যে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-5 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bn-IN" sz="5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যোগফল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 </a:t>
            </a:r>
            <a:r>
              <a:rPr lang="bn-IN" sz="5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(-5</a:t>
            </a:r>
            <a:r>
              <a:rPr lang="bn-IN" sz="5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bn-IN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bn-IN" sz="5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bn-IN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নির্ণয়ঃ</a:t>
            </a:r>
            <a:endParaRPr lang="en-US" sz="5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4050281" y="3510188"/>
            <a:ext cx="2441722" cy="4516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>
            <a:off x="3942358" y="2410234"/>
            <a:ext cx="1498721" cy="0"/>
          </a:xfrm>
          <a:prstGeom prst="straightConnector1">
            <a:avLst/>
          </a:prstGeom>
          <a:ln w="762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3152265" y="3393596"/>
            <a:ext cx="134015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bn-IN" sz="55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-5</a:t>
            </a:r>
            <a:r>
              <a:rPr lang="en-US" sz="55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55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159329" y="2417211"/>
            <a:ext cx="104680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5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-1" y="4158629"/>
            <a:ext cx="121920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বিন্দু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থেকে </a:t>
            </a:r>
            <a:r>
              <a:rPr lang="en-US" sz="6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ধাপ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গিয়ে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বিন্দু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bn-IN" sz="60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-5" y="4962192"/>
            <a:ext cx="121920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সেখান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bn-IN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ধাপ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গিয়ে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বিন্দু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bn-IN" sz="60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-8" y="5765758"/>
            <a:ext cx="121920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⸫ -5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bn-IN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যোগফল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(-5</a:t>
            </a:r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674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75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7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7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500"/>
                            </p:stCondLst>
                            <p:childTnLst>
                              <p:par>
                                <p:cTn id="47" presetID="26" presetClass="emph" presetSubtype="0" repeatCount="indefinite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000"/>
                            </p:stCondLst>
                            <p:childTnLst>
                              <p:par>
                                <p:cTn id="51" presetID="26" presetClass="emph" presetSubtype="0" repeatCount="indefinite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 tmFilter="0, 0; .2, .5; .8, .5; 1, 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250" autoRev="1" fill="hold"/>
                                        <p:tgtEl>
                                          <p:spTgt spid="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7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7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7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75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7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7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7" grpId="0" animBg="1"/>
      <p:bldP spid="78" grpId="0" animBg="1"/>
      <p:bldP spid="78" grpId="1" animBg="1"/>
      <p:bldP spid="78" grpId="2" animBg="1"/>
      <p:bldP spid="80" grpId="0" animBg="1"/>
      <p:bldP spid="80" grpId="1" animBg="1"/>
      <p:bldP spid="80" grpId="2" animBg="1"/>
      <p:bldP spid="84" grpId="0"/>
      <p:bldP spid="87" grpId="0"/>
      <p:bldP spid="90" grpId="0"/>
      <p:bldP spid="91" grpId="0"/>
      <p:bldP spid="92" grpId="0"/>
      <p:bldP spid="93" grpId="0"/>
      <p:bldP spid="9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5847" y="1418082"/>
            <a:ext cx="12040187" cy="1607302"/>
            <a:chOff x="75847" y="1279533"/>
            <a:chExt cx="12040187" cy="1607302"/>
          </a:xfrm>
        </p:grpSpPr>
        <p:grpSp>
          <p:nvGrpSpPr>
            <p:cNvPr id="5" name="Group 4"/>
            <p:cNvGrpSpPr/>
            <p:nvPr/>
          </p:nvGrpSpPr>
          <p:grpSpPr>
            <a:xfrm>
              <a:off x="75847" y="1279533"/>
              <a:ext cx="12040187" cy="1607302"/>
              <a:chOff x="75847" y="1279533"/>
              <a:chExt cx="12040187" cy="1607302"/>
            </a:xfrm>
          </p:grpSpPr>
          <p:sp>
            <p:nvSpPr>
              <p:cNvPr id="139" name="Rectangle 138"/>
              <p:cNvSpPr/>
              <p:nvPr/>
            </p:nvSpPr>
            <p:spPr>
              <a:xfrm>
                <a:off x="138216" y="1897212"/>
                <a:ext cx="11743049" cy="45719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42" name="TextBox 141"/>
              <p:cNvSpPr txBox="1"/>
              <p:nvPr/>
            </p:nvSpPr>
            <p:spPr>
              <a:xfrm>
                <a:off x="6302329" y="2178949"/>
                <a:ext cx="20560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sz="40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3" name="TextBox 142"/>
              <p:cNvSpPr txBox="1"/>
              <p:nvPr/>
            </p:nvSpPr>
            <p:spPr>
              <a:xfrm>
                <a:off x="6598445" y="2225036"/>
                <a:ext cx="5913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+1</a:t>
                </a:r>
                <a:endParaRPr lang="en-US" sz="24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5" name="Right Arrow 104"/>
              <p:cNvSpPr/>
              <p:nvPr/>
            </p:nvSpPr>
            <p:spPr>
              <a:xfrm rot="10800000">
                <a:off x="75847" y="1738564"/>
                <a:ext cx="430265" cy="361578"/>
              </a:xfrm>
              <a:prstGeom prst="rightArrow">
                <a:avLst>
                  <a:gd name="adj1" fmla="val 50000"/>
                  <a:gd name="adj2" fmla="val 176659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ight Arrow 105"/>
              <p:cNvSpPr/>
              <p:nvPr/>
            </p:nvSpPr>
            <p:spPr>
              <a:xfrm>
                <a:off x="11685769" y="1737395"/>
                <a:ext cx="430265" cy="361578"/>
              </a:xfrm>
              <a:prstGeom prst="rightArrow">
                <a:avLst>
                  <a:gd name="adj1" fmla="val 50000"/>
                  <a:gd name="adj2" fmla="val 176659"/>
                </a:avLst>
              </a:prstGeom>
              <a:solidFill>
                <a:srgbClr val="00B05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TextBox 114"/>
              <p:cNvSpPr txBox="1"/>
              <p:nvPr/>
            </p:nvSpPr>
            <p:spPr>
              <a:xfrm>
                <a:off x="5671116" y="2227730"/>
                <a:ext cx="4840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5" name="Straight Connector 34"/>
              <p:cNvCxnSpPr/>
              <p:nvPr/>
            </p:nvCxnSpPr>
            <p:spPr>
              <a:xfrm>
                <a:off x="7416926" y="1604362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>
                <a:off x="7925233" y="1603765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>
              <a:xfrm>
                <a:off x="4443177" y="1602866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>
                <a:off x="4933487" y="1598097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>
              <a:xfrm>
                <a:off x="5915409" y="1602770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>
                <a:off x="5423811" y="1604554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>
                <a:off x="6895612" y="1601274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TextBox 60"/>
              <p:cNvSpPr txBox="1"/>
              <p:nvPr/>
            </p:nvSpPr>
            <p:spPr>
              <a:xfrm>
                <a:off x="7149714" y="2229633"/>
                <a:ext cx="51514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+2</a:t>
                </a:r>
                <a:endParaRPr lang="en-US" sz="24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1" name="Straight Connector 70"/>
              <p:cNvCxnSpPr/>
              <p:nvPr/>
            </p:nvCxnSpPr>
            <p:spPr>
              <a:xfrm>
                <a:off x="6385719" y="1279533"/>
                <a:ext cx="7144" cy="1035844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6" name="TextBox 45"/>
            <p:cNvSpPr txBox="1"/>
            <p:nvPr/>
          </p:nvSpPr>
          <p:spPr>
            <a:xfrm>
              <a:off x="7599571" y="2230002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+3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163677" y="2225602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4678767" y="2225600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4193856" y="2225595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5" name="Oval 74"/>
          <p:cNvSpPr/>
          <p:nvPr/>
        </p:nvSpPr>
        <p:spPr>
          <a:xfrm>
            <a:off x="7759820" y="1894779"/>
            <a:ext cx="318631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77" name="Right Arrow 76"/>
          <p:cNvSpPr/>
          <p:nvPr/>
        </p:nvSpPr>
        <p:spPr>
          <a:xfrm rot="16200000">
            <a:off x="7542752" y="3075119"/>
            <a:ext cx="863578" cy="18946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4767270" y="1880921"/>
            <a:ext cx="318631" cy="348343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80" name="Right Arrow 79"/>
          <p:cNvSpPr/>
          <p:nvPr/>
        </p:nvSpPr>
        <p:spPr>
          <a:xfrm rot="16200000">
            <a:off x="4522482" y="3088971"/>
            <a:ext cx="863578" cy="18946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extBox 83"/>
          <p:cNvSpPr txBox="1"/>
          <p:nvPr/>
        </p:nvSpPr>
        <p:spPr>
          <a:xfrm>
            <a:off x="7151946" y="3372007"/>
            <a:ext cx="128557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+3</a:t>
            </a:r>
            <a:endParaRPr lang="en-US" sz="55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0" y="2236"/>
            <a:ext cx="121920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১৪।</a:t>
            </a:r>
            <a:r>
              <a:rPr lang="bn-IN" sz="5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গ)২</a:t>
            </a:r>
            <a:r>
              <a:rPr lang="bn-IN" sz="5800" b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5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r>
              <a:rPr lang="bn-IN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সংখ্যারেখার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সাহায্যে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5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bn-IN" sz="5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5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যোগফল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 </a:t>
            </a:r>
            <a:r>
              <a:rPr lang="bn-IN" sz="5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(-</a:t>
            </a:r>
            <a:r>
              <a:rPr lang="en-US" sz="5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bn-IN" sz="5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bn-IN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en-US" sz="5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bn-IN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নির্ণয়ঃ</a:t>
            </a:r>
            <a:endParaRPr lang="en-US" sz="5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Arrow Connector 3"/>
          <p:cNvCxnSpPr>
            <a:stCxn id="142" idx="2"/>
          </p:cNvCxnSpPr>
          <p:nvPr/>
        </p:nvCxnSpPr>
        <p:spPr>
          <a:xfrm flipH="1">
            <a:off x="4996730" y="3025384"/>
            <a:ext cx="1408402" cy="66085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V="1">
            <a:off x="4870612" y="2377598"/>
            <a:ext cx="3081888" cy="32636"/>
          </a:xfrm>
          <a:prstGeom prst="straightConnector1">
            <a:avLst/>
          </a:prstGeom>
          <a:ln w="762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4205208" y="3393597"/>
            <a:ext cx="134015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bn-IN" sz="55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55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3)</a:t>
            </a:r>
            <a:endParaRPr lang="en-US" sz="55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6694711" y="2541902"/>
            <a:ext cx="104680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en-US" sz="5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-1" y="4158629"/>
            <a:ext cx="121920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বিন্দু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থেকে </a:t>
            </a:r>
            <a:r>
              <a:rPr lang="en-US" sz="6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ধাপ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গিয়ে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বিন্দু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bn-IN" sz="60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-5" y="4962192"/>
            <a:ext cx="121920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সেখান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bn-IN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ধাপ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গিয়ে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+3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বিন্দু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bn-IN" sz="60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-8" y="5765758"/>
            <a:ext cx="121920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⸫ -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যোগফল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(-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+3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267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75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7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7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500"/>
                            </p:stCondLst>
                            <p:childTnLst>
                              <p:par>
                                <p:cTn id="47" presetID="26" presetClass="emph" presetSubtype="0" repeatCount="indefinite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000"/>
                            </p:stCondLst>
                            <p:childTnLst>
                              <p:par>
                                <p:cTn id="51" presetID="26" presetClass="emph" presetSubtype="0" repeatCount="indefinite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 tmFilter="0, 0; .2, .5; .8, .5; 1, 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250" autoRev="1" fill="hold"/>
                                        <p:tgtEl>
                                          <p:spTgt spid="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7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7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7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75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7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7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7" grpId="0" animBg="1"/>
      <p:bldP spid="78" grpId="0" animBg="1"/>
      <p:bldP spid="78" grpId="1" animBg="1"/>
      <p:bldP spid="78" grpId="2" animBg="1"/>
      <p:bldP spid="80" grpId="0" animBg="1"/>
      <p:bldP spid="80" grpId="1" animBg="1"/>
      <p:bldP spid="80" grpId="2" animBg="1"/>
      <p:bldP spid="84" grpId="0"/>
      <p:bldP spid="87" grpId="0"/>
      <p:bldP spid="90" grpId="0"/>
      <p:bldP spid="91" grpId="0"/>
      <p:bldP spid="92" grpId="0"/>
      <p:bldP spid="93" grpId="0"/>
      <p:bldP spid="9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5847" y="1418082"/>
            <a:ext cx="12040187" cy="1607302"/>
            <a:chOff x="75847" y="1279533"/>
            <a:chExt cx="12040187" cy="1607302"/>
          </a:xfrm>
        </p:grpSpPr>
        <p:grpSp>
          <p:nvGrpSpPr>
            <p:cNvPr id="5" name="Group 4"/>
            <p:cNvGrpSpPr/>
            <p:nvPr/>
          </p:nvGrpSpPr>
          <p:grpSpPr>
            <a:xfrm>
              <a:off x="75847" y="1279533"/>
              <a:ext cx="12040187" cy="1607302"/>
              <a:chOff x="75847" y="1279533"/>
              <a:chExt cx="12040187" cy="1607302"/>
            </a:xfrm>
          </p:grpSpPr>
          <p:sp>
            <p:nvSpPr>
              <p:cNvPr id="139" name="Rectangle 138"/>
              <p:cNvSpPr/>
              <p:nvPr/>
            </p:nvSpPr>
            <p:spPr>
              <a:xfrm>
                <a:off x="138216" y="1897212"/>
                <a:ext cx="11743049" cy="45719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42" name="TextBox 141"/>
              <p:cNvSpPr txBox="1"/>
              <p:nvPr/>
            </p:nvSpPr>
            <p:spPr>
              <a:xfrm>
                <a:off x="6302329" y="2178949"/>
                <a:ext cx="20560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sz="40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3" name="TextBox 142"/>
              <p:cNvSpPr txBox="1"/>
              <p:nvPr/>
            </p:nvSpPr>
            <p:spPr>
              <a:xfrm>
                <a:off x="6598445" y="2225036"/>
                <a:ext cx="5913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+1</a:t>
                </a:r>
                <a:endParaRPr lang="en-US" sz="24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5" name="Right Arrow 104"/>
              <p:cNvSpPr/>
              <p:nvPr/>
            </p:nvSpPr>
            <p:spPr>
              <a:xfrm rot="10800000">
                <a:off x="75847" y="1738564"/>
                <a:ext cx="430265" cy="361578"/>
              </a:xfrm>
              <a:prstGeom prst="rightArrow">
                <a:avLst>
                  <a:gd name="adj1" fmla="val 50000"/>
                  <a:gd name="adj2" fmla="val 176659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ight Arrow 105"/>
              <p:cNvSpPr/>
              <p:nvPr/>
            </p:nvSpPr>
            <p:spPr>
              <a:xfrm>
                <a:off x="11685769" y="1737395"/>
                <a:ext cx="430265" cy="361578"/>
              </a:xfrm>
              <a:prstGeom prst="rightArrow">
                <a:avLst>
                  <a:gd name="adj1" fmla="val 50000"/>
                  <a:gd name="adj2" fmla="val 176659"/>
                </a:avLst>
              </a:prstGeom>
              <a:solidFill>
                <a:srgbClr val="00B05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TextBox 114"/>
              <p:cNvSpPr txBox="1"/>
              <p:nvPr/>
            </p:nvSpPr>
            <p:spPr>
              <a:xfrm>
                <a:off x="5671116" y="2227730"/>
                <a:ext cx="4840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7" name="Straight Connector 46"/>
              <p:cNvCxnSpPr/>
              <p:nvPr/>
            </p:nvCxnSpPr>
            <p:spPr>
              <a:xfrm>
                <a:off x="5915409" y="1602770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>
                <a:off x="6895612" y="1601274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>
                <a:off x="7385922" y="1598886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>
                <a:off x="8366244" y="1604358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>
              <a:xfrm>
                <a:off x="7877026" y="1603761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>
                <a:off x="8856123" y="1602862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>
                <a:off x="9346432" y="1598093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/>
            </p:nvCxnSpPr>
            <p:spPr>
              <a:xfrm>
                <a:off x="10327552" y="1599593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/>
            </p:nvCxnSpPr>
            <p:spPr>
              <a:xfrm>
                <a:off x="9838332" y="1598996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/>
              <p:nvPr/>
            </p:nvCxnSpPr>
            <p:spPr>
              <a:xfrm>
                <a:off x="10817430" y="1598097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TextBox 65"/>
              <p:cNvSpPr txBox="1"/>
              <p:nvPr/>
            </p:nvSpPr>
            <p:spPr>
              <a:xfrm>
                <a:off x="8562103" y="2226622"/>
                <a:ext cx="5913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bn-IN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endParaRPr lang="en-US" sz="24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1" name="Straight Connector 70"/>
              <p:cNvCxnSpPr/>
              <p:nvPr/>
            </p:nvCxnSpPr>
            <p:spPr>
              <a:xfrm>
                <a:off x="6385719" y="1279533"/>
                <a:ext cx="7144" cy="1035844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>
                <a:off x="11316197" y="1598095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3" name="TextBox 82"/>
              <p:cNvSpPr txBox="1"/>
              <p:nvPr/>
            </p:nvSpPr>
            <p:spPr>
              <a:xfrm>
                <a:off x="10820388" y="2226619"/>
                <a:ext cx="8530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+10</a:t>
                </a:r>
                <a:endParaRPr lang="en-US" sz="24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64" name="TextBox 63"/>
            <p:cNvSpPr txBox="1"/>
            <p:nvPr/>
          </p:nvSpPr>
          <p:spPr>
            <a:xfrm>
              <a:off x="7083351" y="2225033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7582119" y="2225030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+3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8067029" y="2225028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+4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9050709" y="2225027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+6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9549474" y="2225026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+7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10020529" y="2225024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+8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0533147" y="2225020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+9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5" name="Oval 74"/>
          <p:cNvSpPr/>
          <p:nvPr/>
        </p:nvSpPr>
        <p:spPr>
          <a:xfrm>
            <a:off x="7732112" y="1894779"/>
            <a:ext cx="318631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78" name="Oval 77"/>
          <p:cNvSpPr/>
          <p:nvPr/>
        </p:nvSpPr>
        <p:spPr>
          <a:xfrm>
            <a:off x="10655443" y="1880921"/>
            <a:ext cx="318631" cy="348343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80" name="Right Arrow 79"/>
          <p:cNvSpPr/>
          <p:nvPr/>
        </p:nvSpPr>
        <p:spPr>
          <a:xfrm rot="16200000">
            <a:off x="10410659" y="3213666"/>
            <a:ext cx="863578" cy="18946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extBox 83"/>
          <p:cNvSpPr txBox="1"/>
          <p:nvPr/>
        </p:nvSpPr>
        <p:spPr>
          <a:xfrm>
            <a:off x="7290498" y="3496702"/>
            <a:ext cx="128557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55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0" y="2236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১৪।</a:t>
            </a:r>
            <a:r>
              <a:rPr lang="bn-IN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গ)২;</a:t>
            </a:r>
            <a:r>
              <a:rPr lang="bn-IN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r>
              <a:rPr lang="bn-IN" sz="5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সংখ্যারেখার</a:t>
            </a:r>
            <a:r>
              <a:rPr lang="en-US" sz="5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সাহায্যে</a:t>
            </a:r>
            <a:r>
              <a:rPr lang="en-US" sz="5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 </a:t>
            </a:r>
            <a:r>
              <a:rPr lang="en-US" sz="5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5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5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5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বিয়োগফল</a:t>
            </a:r>
            <a:r>
              <a:rPr lang="en-US" sz="5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 </a:t>
            </a:r>
            <a:r>
              <a:rPr lang="bn-IN" sz="5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(9)-(</a:t>
            </a:r>
            <a:r>
              <a:rPr lang="en-US" sz="5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bn-IN" sz="5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bn-IN" sz="5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নির্ণয়ঃ</a:t>
            </a:r>
            <a:endParaRPr lang="en-US" sz="5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6392863" y="1613702"/>
            <a:ext cx="4408143" cy="22495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H="1">
            <a:off x="7888390" y="2419571"/>
            <a:ext cx="2920551" cy="4404"/>
          </a:xfrm>
          <a:prstGeom prst="straightConnector1">
            <a:avLst/>
          </a:prstGeom>
          <a:ln w="762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9677392" y="866076"/>
            <a:ext cx="1046801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49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8344833" y="2539710"/>
            <a:ext cx="1312835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(-6)</a:t>
            </a:r>
            <a:endParaRPr lang="en-US" sz="49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-1" y="4200194"/>
            <a:ext cx="121920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বিন্দু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থেকে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bn-IN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ধাপ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গিয়ে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বিন্দু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bn-IN" sz="60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-5" y="5003757"/>
            <a:ext cx="121920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সেখান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</a:t>
            </a:r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ধাপ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গিয়ে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বিন্দু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bn-IN" sz="60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-8" y="5807323"/>
            <a:ext cx="121920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⸫ 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বিয়োগফল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(9)-(</a:t>
            </a:r>
            <a: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bn-IN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Right Arrow 73"/>
          <p:cNvSpPr/>
          <p:nvPr/>
        </p:nvSpPr>
        <p:spPr>
          <a:xfrm rot="16200000">
            <a:off x="7445774" y="3158246"/>
            <a:ext cx="863578" cy="18946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TextBox 75"/>
          <p:cNvSpPr txBox="1"/>
          <p:nvPr/>
        </p:nvSpPr>
        <p:spPr>
          <a:xfrm>
            <a:off x="10199945" y="3538264"/>
            <a:ext cx="128557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55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1273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75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7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7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500"/>
                            </p:stCondLst>
                            <p:childTnLst>
                              <p:par>
                                <p:cTn id="47" presetID="26" presetClass="emph" presetSubtype="0" repeatCount="indefinite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000"/>
                            </p:stCondLst>
                            <p:childTnLst>
                              <p:par>
                                <p:cTn id="51" presetID="26" presetClass="emph" presetSubtype="0" repeatCount="indefinite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 tmFilter="0, 0; .2, .5; .8, .5; 1, 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250" autoRev="1" fill="hold"/>
                                        <p:tgtEl>
                                          <p:spTgt spid="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7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7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7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7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750"/>
                            </p:stCondLst>
                            <p:childTnLst>
                              <p:par>
                                <p:cTn id="7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7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500"/>
                            </p:stCondLst>
                            <p:childTnLst>
                              <p:par>
                                <p:cTn id="9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8" grpId="0" animBg="1"/>
      <p:bldP spid="78" grpId="1" animBg="1"/>
      <p:bldP spid="78" grpId="2" animBg="1"/>
      <p:bldP spid="80" grpId="0" animBg="1"/>
      <p:bldP spid="80" grpId="1" animBg="1"/>
      <p:bldP spid="80" grpId="2" animBg="1"/>
      <p:bldP spid="84" grpId="0"/>
      <p:bldP spid="87" grpId="0"/>
      <p:bldP spid="90" grpId="0"/>
      <p:bldP spid="91" grpId="0"/>
      <p:bldP spid="92" grpId="0"/>
      <p:bldP spid="93" grpId="0"/>
      <p:bldP spid="94" grpId="0"/>
      <p:bldP spid="74" grpId="0" animBg="1"/>
      <p:bldP spid="76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5847" y="1418082"/>
            <a:ext cx="12040187" cy="1607302"/>
            <a:chOff x="75847" y="1279533"/>
            <a:chExt cx="12040187" cy="1607302"/>
          </a:xfrm>
        </p:grpSpPr>
        <p:grpSp>
          <p:nvGrpSpPr>
            <p:cNvPr id="5" name="Group 4"/>
            <p:cNvGrpSpPr/>
            <p:nvPr/>
          </p:nvGrpSpPr>
          <p:grpSpPr>
            <a:xfrm>
              <a:off x="75847" y="1279533"/>
              <a:ext cx="12040187" cy="1607302"/>
              <a:chOff x="75847" y="1279533"/>
              <a:chExt cx="12040187" cy="1607302"/>
            </a:xfrm>
          </p:grpSpPr>
          <p:sp>
            <p:nvSpPr>
              <p:cNvPr id="139" name="Rectangle 138"/>
              <p:cNvSpPr/>
              <p:nvPr/>
            </p:nvSpPr>
            <p:spPr>
              <a:xfrm>
                <a:off x="138216" y="1897212"/>
                <a:ext cx="11743049" cy="45719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cxnSp>
            <p:nvCxnSpPr>
              <p:cNvPr id="188" name="Straight Connector 187"/>
              <p:cNvCxnSpPr/>
              <p:nvPr/>
            </p:nvCxnSpPr>
            <p:spPr>
              <a:xfrm>
                <a:off x="1992786" y="1605155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/>
            </p:nvCxnSpPr>
            <p:spPr>
              <a:xfrm>
                <a:off x="1501186" y="1604558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2" name="TextBox 141"/>
              <p:cNvSpPr txBox="1"/>
              <p:nvPr/>
            </p:nvSpPr>
            <p:spPr>
              <a:xfrm>
                <a:off x="6302329" y="2178949"/>
                <a:ext cx="20560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sz="40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3" name="TextBox 142"/>
              <p:cNvSpPr txBox="1"/>
              <p:nvPr/>
            </p:nvSpPr>
            <p:spPr>
              <a:xfrm>
                <a:off x="6598445" y="2225036"/>
                <a:ext cx="5913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+1</a:t>
                </a:r>
                <a:endParaRPr lang="en-US" sz="24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56" name="Straight Connector 155"/>
              <p:cNvCxnSpPr/>
              <p:nvPr/>
            </p:nvCxnSpPr>
            <p:spPr>
              <a:xfrm>
                <a:off x="2482663" y="1603659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/>
            </p:nvCxnSpPr>
            <p:spPr>
              <a:xfrm>
                <a:off x="2972979" y="1598890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" name="Right Arrow 104"/>
              <p:cNvSpPr/>
              <p:nvPr/>
            </p:nvSpPr>
            <p:spPr>
              <a:xfrm rot="10800000">
                <a:off x="75847" y="1738564"/>
                <a:ext cx="430265" cy="361578"/>
              </a:xfrm>
              <a:prstGeom prst="rightArrow">
                <a:avLst>
                  <a:gd name="adj1" fmla="val 50000"/>
                  <a:gd name="adj2" fmla="val 176659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ight Arrow 105"/>
              <p:cNvSpPr/>
              <p:nvPr/>
            </p:nvSpPr>
            <p:spPr>
              <a:xfrm>
                <a:off x="11685769" y="1737395"/>
                <a:ext cx="430265" cy="361578"/>
              </a:xfrm>
              <a:prstGeom prst="rightArrow">
                <a:avLst>
                  <a:gd name="adj1" fmla="val 50000"/>
                  <a:gd name="adj2" fmla="val 176659"/>
                </a:avLst>
              </a:prstGeom>
              <a:solidFill>
                <a:srgbClr val="00B05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TextBox 114"/>
              <p:cNvSpPr txBox="1"/>
              <p:nvPr/>
            </p:nvSpPr>
            <p:spPr>
              <a:xfrm>
                <a:off x="5671116" y="2227730"/>
                <a:ext cx="4840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5" name="Straight Connector 34"/>
              <p:cNvCxnSpPr/>
              <p:nvPr/>
            </p:nvCxnSpPr>
            <p:spPr>
              <a:xfrm>
                <a:off x="3953296" y="1604362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>
                <a:off x="3464078" y="1603765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>
              <a:xfrm>
                <a:off x="4443177" y="1602866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>
                <a:off x="4933487" y="1598097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>
              <a:xfrm>
                <a:off x="5915409" y="1602770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>
                <a:off x="5423811" y="1604554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>
                <a:off x="6895612" y="1601274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>
                <a:off x="7385922" y="1598886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>
                <a:off x="8366244" y="1604358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>
              <a:xfrm>
                <a:off x="7877026" y="1603761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>
                <a:off x="8856123" y="1602862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>
                <a:off x="9346432" y="1598093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/>
            </p:nvCxnSpPr>
            <p:spPr>
              <a:xfrm>
                <a:off x="10327552" y="1599593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/>
            </p:nvCxnSpPr>
            <p:spPr>
              <a:xfrm>
                <a:off x="9838332" y="1598996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/>
              <p:nvPr/>
            </p:nvCxnSpPr>
            <p:spPr>
              <a:xfrm>
                <a:off x="10817430" y="1598097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TextBox 60"/>
              <p:cNvSpPr txBox="1"/>
              <p:nvPr/>
            </p:nvSpPr>
            <p:spPr>
              <a:xfrm>
                <a:off x="3713784" y="2229633"/>
                <a:ext cx="4848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-5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8562103" y="2226622"/>
                <a:ext cx="5913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bn-IN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endParaRPr lang="en-US" sz="24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1" name="Straight Connector 70"/>
              <p:cNvCxnSpPr/>
              <p:nvPr/>
            </p:nvCxnSpPr>
            <p:spPr>
              <a:xfrm>
                <a:off x="6385719" y="1279533"/>
                <a:ext cx="7144" cy="1035844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TextBox 72"/>
              <p:cNvSpPr txBox="1"/>
              <p:nvPr/>
            </p:nvSpPr>
            <p:spPr>
              <a:xfrm>
                <a:off x="1157202" y="2230007"/>
                <a:ext cx="6607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-10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9" name="Straight Connector 78"/>
              <p:cNvCxnSpPr/>
              <p:nvPr/>
            </p:nvCxnSpPr>
            <p:spPr>
              <a:xfrm>
                <a:off x="1002386" y="1618409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>
                <a:off x="11316197" y="1598095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" name="TextBox 81"/>
              <p:cNvSpPr txBox="1"/>
              <p:nvPr/>
            </p:nvSpPr>
            <p:spPr>
              <a:xfrm>
                <a:off x="658435" y="2230004"/>
                <a:ext cx="6607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</a:t>
                </a:r>
                <a:r>
                  <a:rPr lang="en-US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10820388" y="2226619"/>
                <a:ext cx="8530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+10</a:t>
                </a:r>
                <a:endParaRPr lang="en-US" sz="24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4" name="TextBox 43"/>
            <p:cNvSpPr txBox="1"/>
            <p:nvPr/>
          </p:nvSpPr>
          <p:spPr>
            <a:xfrm>
              <a:off x="2154731" y="2230006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655964" y="2230003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152265" y="2230002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653498" y="2229999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163677" y="2225602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4678767" y="2225600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4193856" y="2225595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7083351" y="2225033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7582119" y="2225030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+3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8067029" y="2225028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+4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9050709" y="2225027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+6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9549474" y="2225026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+7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10020529" y="2225024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+8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0533147" y="2225020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+9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5" name="Oval 74"/>
          <p:cNvSpPr/>
          <p:nvPr/>
        </p:nvSpPr>
        <p:spPr>
          <a:xfrm>
            <a:off x="2314981" y="1894779"/>
            <a:ext cx="318631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77" name="Right Arrow 76"/>
          <p:cNvSpPr/>
          <p:nvPr/>
        </p:nvSpPr>
        <p:spPr>
          <a:xfrm rot="16200000">
            <a:off x="2084052" y="3075119"/>
            <a:ext cx="863578" cy="18946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3783591" y="1880921"/>
            <a:ext cx="318631" cy="348343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80" name="Right Arrow 79"/>
          <p:cNvSpPr/>
          <p:nvPr/>
        </p:nvSpPr>
        <p:spPr>
          <a:xfrm rot="16200000">
            <a:off x="3538807" y="3088971"/>
            <a:ext cx="863578" cy="18946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extBox 83"/>
          <p:cNvSpPr txBox="1"/>
          <p:nvPr/>
        </p:nvSpPr>
        <p:spPr>
          <a:xfrm>
            <a:off x="1776382" y="3372007"/>
            <a:ext cx="128557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5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-8</a:t>
            </a:r>
            <a:endParaRPr lang="en-US" sz="55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0" y="2236"/>
            <a:ext cx="121920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৬।</a:t>
            </a:r>
            <a:r>
              <a:rPr lang="bn-IN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খ)</a:t>
            </a:r>
            <a:r>
              <a:rPr lang="bn-IN" sz="5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5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r>
              <a:rPr lang="bn-IN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সংখ্যারেখার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সাহায্যে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-5 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bn-IN" sz="5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-3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যোগফল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 </a:t>
            </a:r>
            <a:r>
              <a:rPr lang="bn-IN" sz="5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(-5</a:t>
            </a:r>
            <a:r>
              <a:rPr lang="bn-IN" sz="5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bn-IN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bn-IN" sz="5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(-3)</a:t>
            </a:r>
            <a:r>
              <a:rPr lang="bn-IN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নির্ণয়ঃ</a:t>
            </a:r>
            <a:endParaRPr lang="en-US" sz="5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3981006" y="2457247"/>
            <a:ext cx="2441722" cy="4516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H="1" flipV="1">
            <a:off x="2497590" y="2436182"/>
            <a:ext cx="1471429" cy="482"/>
          </a:xfrm>
          <a:prstGeom prst="straightConnector1">
            <a:avLst/>
          </a:prstGeom>
          <a:ln w="762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4296624" y="2493045"/>
            <a:ext cx="124875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bn-IN" sz="55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-5</a:t>
            </a:r>
            <a:r>
              <a:rPr lang="en-US" sz="55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55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2496046" y="2431065"/>
            <a:ext cx="125535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bn-IN" sz="5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-3</a:t>
            </a:r>
            <a:r>
              <a:rPr lang="en-US" sz="5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5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-1" y="4158629"/>
            <a:ext cx="121920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বিন্দু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থেকে </a:t>
            </a:r>
            <a:r>
              <a:rPr lang="en-US" sz="6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ধাপ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গিয়ে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বিন্দু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bn-IN" sz="60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-5" y="4962192"/>
            <a:ext cx="121920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সেখান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</a:t>
            </a:r>
            <a:r>
              <a:rPr lang="bn-IN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ধাপ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গিয়ে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-8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বিন্দু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bn-IN" sz="60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-8" y="5765758"/>
            <a:ext cx="121920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⸫ -5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যোগফল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(-5</a:t>
            </a:r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(-3) 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-8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4593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75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7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7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7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7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7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75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7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7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7" grpId="0" animBg="1"/>
      <p:bldP spid="78" grpId="0" animBg="1"/>
      <p:bldP spid="78" grpId="1" animBg="1"/>
      <p:bldP spid="80" grpId="0" animBg="1"/>
      <p:bldP spid="80" grpId="1" animBg="1"/>
      <p:bldP spid="84" grpId="0"/>
      <p:bldP spid="87" grpId="0"/>
      <p:bldP spid="90" grpId="0"/>
      <p:bldP spid="91" grpId="0"/>
      <p:bldP spid="92" grpId="0"/>
      <p:bldP spid="93" grpId="0"/>
      <p:bldP spid="94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5847" y="1418082"/>
            <a:ext cx="12040187" cy="1607302"/>
            <a:chOff x="75847" y="1279533"/>
            <a:chExt cx="12040187" cy="1607302"/>
          </a:xfrm>
        </p:grpSpPr>
        <p:grpSp>
          <p:nvGrpSpPr>
            <p:cNvPr id="5" name="Group 4"/>
            <p:cNvGrpSpPr/>
            <p:nvPr/>
          </p:nvGrpSpPr>
          <p:grpSpPr>
            <a:xfrm>
              <a:off x="75847" y="1279533"/>
              <a:ext cx="12040187" cy="1607302"/>
              <a:chOff x="75847" y="1279533"/>
              <a:chExt cx="12040187" cy="1607302"/>
            </a:xfrm>
          </p:grpSpPr>
          <p:sp>
            <p:nvSpPr>
              <p:cNvPr id="139" name="Rectangle 138"/>
              <p:cNvSpPr/>
              <p:nvPr/>
            </p:nvSpPr>
            <p:spPr>
              <a:xfrm>
                <a:off x="138216" y="1897212"/>
                <a:ext cx="11743049" cy="45719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cxnSp>
            <p:nvCxnSpPr>
              <p:cNvPr id="188" name="Straight Connector 187"/>
              <p:cNvCxnSpPr/>
              <p:nvPr/>
            </p:nvCxnSpPr>
            <p:spPr>
              <a:xfrm>
                <a:off x="1992786" y="1605155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/>
            </p:nvCxnSpPr>
            <p:spPr>
              <a:xfrm>
                <a:off x="1501186" y="1604558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2" name="TextBox 141"/>
              <p:cNvSpPr txBox="1"/>
              <p:nvPr/>
            </p:nvSpPr>
            <p:spPr>
              <a:xfrm>
                <a:off x="6302329" y="2178949"/>
                <a:ext cx="20560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sz="40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3" name="TextBox 142"/>
              <p:cNvSpPr txBox="1"/>
              <p:nvPr/>
            </p:nvSpPr>
            <p:spPr>
              <a:xfrm>
                <a:off x="6598445" y="2225036"/>
                <a:ext cx="5913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+1</a:t>
                </a:r>
                <a:endParaRPr lang="en-US" sz="24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56" name="Straight Connector 155"/>
              <p:cNvCxnSpPr/>
              <p:nvPr/>
            </p:nvCxnSpPr>
            <p:spPr>
              <a:xfrm>
                <a:off x="2482663" y="1603659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/>
            </p:nvCxnSpPr>
            <p:spPr>
              <a:xfrm>
                <a:off x="2972979" y="1598890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" name="Right Arrow 104"/>
              <p:cNvSpPr/>
              <p:nvPr/>
            </p:nvSpPr>
            <p:spPr>
              <a:xfrm rot="10800000">
                <a:off x="75847" y="1738564"/>
                <a:ext cx="430265" cy="361578"/>
              </a:xfrm>
              <a:prstGeom prst="rightArrow">
                <a:avLst>
                  <a:gd name="adj1" fmla="val 50000"/>
                  <a:gd name="adj2" fmla="val 176659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ight Arrow 105"/>
              <p:cNvSpPr/>
              <p:nvPr/>
            </p:nvSpPr>
            <p:spPr>
              <a:xfrm>
                <a:off x="11685769" y="1737395"/>
                <a:ext cx="430265" cy="361578"/>
              </a:xfrm>
              <a:prstGeom prst="rightArrow">
                <a:avLst>
                  <a:gd name="adj1" fmla="val 50000"/>
                  <a:gd name="adj2" fmla="val 176659"/>
                </a:avLst>
              </a:prstGeom>
              <a:solidFill>
                <a:srgbClr val="00B05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TextBox 114"/>
              <p:cNvSpPr txBox="1"/>
              <p:nvPr/>
            </p:nvSpPr>
            <p:spPr>
              <a:xfrm>
                <a:off x="5671116" y="2227730"/>
                <a:ext cx="4840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5" name="Straight Connector 34"/>
              <p:cNvCxnSpPr/>
              <p:nvPr/>
            </p:nvCxnSpPr>
            <p:spPr>
              <a:xfrm>
                <a:off x="3953296" y="1604362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>
                <a:off x="3464078" y="1603765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>
              <a:xfrm>
                <a:off x="4443177" y="1602866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>
                <a:off x="4933487" y="1598097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>
              <a:xfrm>
                <a:off x="5915409" y="1602770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>
                <a:off x="5423811" y="1604554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>
                <a:off x="6895612" y="1601274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>
                <a:off x="7385922" y="1598886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>
                <a:off x="8366244" y="1604358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>
              <a:xfrm>
                <a:off x="7877026" y="1603761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>
                <a:off x="8856123" y="1602862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>
                <a:off x="9346432" y="1598093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/>
            </p:nvCxnSpPr>
            <p:spPr>
              <a:xfrm>
                <a:off x="10327552" y="1599593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/>
            </p:nvCxnSpPr>
            <p:spPr>
              <a:xfrm>
                <a:off x="9838332" y="1598996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/>
              <p:nvPr/>
            </p:nvCxnSpPr>
            <p:spPr>
              <a:xfrm>
                <a:off x="10817430" y="1598097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TextBox 60"/>
              <p:cNvSpPr txBox="1"/>
              <p:nvPr/>
            </p:nvSpPr>
            <p:spPr>
              <a:xfrm>
                <a:off x="3713784" y="2229633"/>
                <a:ext cx="4848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-5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8562103" y="2226622"/>
                <a:ext cx="5913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bn-IN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endParaRPr lang="en-US" sz="24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1" name="Straight Connector 70"/>
              <p:cNvCxnSpPr/>
              <p:nvPr/>
            </p:nvCxnSpPr>
            <p:spPr>
              <a:xfrm>
                <a:off x="6385719" y="1279533"/>
                <a:ext cx="7144" cy="1035844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TextBox 72"/>
              <p:cNvSpPr txBox="1"/>
              <p:nvPr/>
            </p:nvSpPr>
            <p:spPr>
              <a:xfrm>
                <a:off x="1157202" y="2230007"/>
                <a:ext cx="6607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-10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9" name="Straight Connector 78"/>
              <p:cNvCxnSpPr/>
              <p:nvPr/>
            </p:nvCxnSpPr>
            <p:spPr>
              <a:xfrm>
                <a:off x="1002386" y="1618409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>
                <a:off x="11316197" y="1598095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" name="TextBox 81"/>
              <p:cNvSpPr txBox="1"/>
              <p:nvPr/>
            </p:nvSpPr>
            <p:spPr>
              <a:xfrm>
                <a:off x="658435" y="2230004"/>
                <a:ext cx="6607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</a:t>
                </a:r>
                <a:r>
                  <a:rPr lang="en-US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10820388" y="2226619"/>
                <a:ext cx="8530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+10</a:t>
                </a:r>
                <a:endParaRPr lang="en-US" sz="24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4" name="TextBox 43"/>
            <p:cNvSpPr txBox="1"/>
            <p:nvPr/>
          </p:nvSpPr>
          <p:spPr>
            <a:xfrm>
              <a:off x="2154731" y="2230006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655964" y="2230003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152265" y="2230002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653498" y="2229999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163677" y="2225602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4678767" y="2225600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4193856" y="2225595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7083351" y="2225033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7582119" y="2225030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+3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8067029" y="2225028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+4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9050709" y="2225027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+6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9549474" y="2225026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+7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10020529" y="2225024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+8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0533147" y="2225020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+9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5" name="Oval 74"/>
          <p:cNvSpPr/>
          <p:nvPr/>
        </p:nvSpPr>
        <p:spPr>
          <a:xfrm>
            <a:off x="7732112" y="1894779"/>
            <a:ext cx="318631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78" name="Oval 77"/>
          <p:cNvSpPr/>
          <p:nvPr/>
        </p:nvSpPr>
        <p:spPr>
          <a:xfrm>
            <a:off x="10655443" y="1880921"/>
            <a:ext cx="318631" cy="348343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80" name="Right Arrow 79"/>
          <p:cNvSpPr/>
          <p:nvPr/>
        </p:nvSpPr>
        <p:spPr>
          <a:xfrm rot="16200000">
            <a:off x="10410659" y="3213666"/>
            <a:ext cx="863578" cy="18946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extBox 83"/>
          <p:cNvSpPr txBox="1"/>
          <p:nvPr/>
        </p:nvSpPr>
        <p:spPr>
          <a:xfrm>
            <a:off x="7290498" y="3496702"/>
            <a:ext cx="128557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55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0" y="2236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</a:t>
            </a:r>
            <a:r>
              <a:rPr lang="bn-IN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ক)</a:t>
            </a:r>
            <a:r>
              <a:rPr lang="bn-IN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5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r>
              <a:rPr lang="bn-IN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সংখ্যারেখার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সাহায্যে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bn-IN" sz="5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bn-IN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5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যোগফল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 </a:t>
            </a:r>
            <a:r>
              <a:rPr lang="en-US" sz="5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5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+(-</a:t>
            </a:r>
            <a:r>
              <a:rPr lang="en-US" sz="5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6)</a:t>
            </a:r>
            <a:r>
              <a:rPr lang="bn-IN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নির্ণয়ঃ</a:t>
            </a:r>
            <a:endParaRPr lang="en-US" sz="5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6392863" y="1613702"/>
            <a:ext cx="4408143" cy="22495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H="1">
            <a:off x="7888390" y="2419571"/>
            <a:ext cx="2920551" cy="4404"/>
          </a:xfrm>
          <a:prstGeom prst="straightConnector1">
            <a:avLst/>
          </a:prstGeom>
          <a:ln w="762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9677392" y="866076"/>
            <a:ext cx="1046801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49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8344833" y="2539710"/>
            <a:ext cx="1312835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(-6)</a:t>
            </a:r>
            <a:endParaRPr lang="en-US" sz="49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-1" y="4200194"/>
            <a:ext cx="121920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বিন্দু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থেকে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bn-IN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ধাপ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গিয়ে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বিন্দু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bn-IN" sz="60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-5" y="5003757"/>
            <a:ext cx="121920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সেখান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</a:t>
            </a:r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ধাপ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গিয়ে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বিন্দু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bn-IN" sz="60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-8" y="5807323"/>
            <a:ext cx="121920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⸫ 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-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যোগফল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9+(-6)</a:t>
            </a:r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Right Arrow 73"/>
          <p:cNvSpPr/>
          <p:nvPr/>
        </p:nvSpPr>
        <p:spPr>
          <a:xfrm rot="16200000">
            <a:off x="7445774" y="3158246"/>
            <a:ext cx="863578" cy="18946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642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75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7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7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7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7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7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75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7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8" grpId="0" animBg="1"/>
      <p:bldP spid="78" grpId="1" animBg="1"/>
      <p:bldP spid="80" grpId="0" animBg="1"/>
      <p:bldP spid="80" grpId="1" animBg="1"/>
      <p:bldP spid="84" grpId="0"/>
      <p:bldP spid="87" grpId="0"/>
      <p:bldP spid="90" grpId="0"/>
      <p:bldP spid="91" grpId="0"/>
      <p:bldP spid="92" grpId="0"/>
      <p:bldP spid="93" grpId="0"/>
      <p:bldP spid="94" grpId="0"/>
      <p:bldP spid="74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5847" y="1418082"/>
            <a:ext cx="12040187" cy="1607302"/>
            <a:chOff x="75847" y="1279533"/>
            <a:chExt cx="12040187" cy="1607302"/>
          </a:xfrm>
        </p:grpSpPr>
        <p:grpSp>
          <p:nvGrpSpPr>
            <p:cNvPr id="5" name="Group 4"/>
            <p:cNvGrpSpPr/>
            <p:nvPr/>
          </p:nvGrpSpPr>
          <p:grpSpPr>
            <a:xfrm>
              <a:off x="75847" y="1279533"/>
              <a:ext cx="12040187" cy="1607302"/>
              <a:chOff x="75847" y="1279533"/>
              <a:chExt cx="12040187" cy="1607302"/>
            </a:xfrm>
          </p:grpSpPr>
          <p:sp>
            <p:nvSpPr>
              <p:cNvPr id="139" name="Rectangle 138"/>
              <p:cNvSpPr/>
              <p:nvPr/>
            </p:nvSpPr>
            <p:spPr>
              <a:xfrm>
                <a:off x="138216" y="1897212"/>
                <a:ext cx="11743049" cy="45719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cxnSp>
            <p:nvCxnSpPr>
              <p:cNvPr id="188" name="Straight Connector 187"/>
              <p:cNvCxnSpPr/>
              <p:nvPr/>
            </p:nvCxnSpPr>
            <p:spPr>
              <a:xfrm>
                <a:off x="1992786" y="1605155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/>
            </p:nvCxnSpPr>
            <p:spPr>
              <a:xfrm>
                <a:off x="1501186" y="1604558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2" name="TextBox 141"/>
              <p:cNvSpPr txBox="1"/>
              <p:nvPr/>
            </p:nvSpPr>
            <p:spPr>
              <a:xfrm>
                <a:off x="6302329" y="2178949"/>
                <a:ext cx="20560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sz="40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3" name="TextBox 142"/>
              <p:cNvSpPr txBox="1"/>
              <p:nvPr/>
            </p:nvSpPr>
            <p:spPr>
              <a:xfrm>
                <a:off x="6598445" y="2225036"/>
                <a:ext cx="5913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+1</a:t>
                </a:r>
                <a:endParaRPr lang="en-US" sz="24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56" name="Straight Connector 155"/>
              <p:cNvCxnSpPr/>
              <p:nvPr/>
            </p:nvCxnSpPr>
            <p:spPr>
              <a:xfrm>
                <a:off x="2482663" y="1603659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/>
            </p:nvCxnSpPr>
            <p:spPr>
              <a:xfrm>
                <a:off x="2972979" y="1598890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" name="Right Arrow 104"/>
              <p:cNvSpPr/>
              <p:nvPr/>
            </p:nvSpPr>
            <p:spPr>
              <a:xfrm rot="10800000">
                <a:off x="75847" y="1738564"/>
                <a:ext cx="430265" cy="361578"/>
              </a:xfrm>
              <a:prstGeom prst="rightArrow">
                <a:avLst>
                  <a:gd name="adj1" fmla="val 50000"/>
                  <a:gd name="adj2" fmla="val 176659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ight Arrow 105"/>
              <p:cNvSpPr/>
              <p:nvPr/>
            </p:nvSpPr>
            <p:spPr>
              <a:xfrm>
                <a:off x="11685769" y="1737395"/>
                <a:ext cx="430265" cy="361578"/>
              </a:xfrm>
              <a:prstGeom prst="rightArrow">
                <a:avLst>
                  <a:gd name="adj1" fmla="val 50000"/>
                  <a:gd name="adj2" fmla="val 176659"/>
                </a:avLst>
              </a:prstGeom>
              <a:solidFill>
                <a:srgbClr val="00B05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TextBox 114"/>
              <p:cNvSpPr txBox="1"/>
              <p:nvPr/>
            </p:nvSpPr>
            <p:spPr>
              <a:xfrm>
                <a:off x="5671116" y="2227730"/>
                <a:ext cx="4840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5" name="Straight Connector 34"/>
              <p:cNvCxnSpPr/>
              <p:nvPr/>
            </p:nvCxnSpPr>
            <p:spPr>
              <a:xfrm>
                <a:off x="3953296" y="1604362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>
                <a:off x="3464078" y="1603765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>
              <a:xfrm>
                <a:off x="4443177" y="1602866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>
                <a:off x="4933487" y="1598097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>
              <a:xfrm>
                <a:off x="5915409" y="1602770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>
                <a:off x="5423811" y="1604554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>
                <a:off x="6895612" y="1601274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>
                <a:off x="7385922" y="1598886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>
                <a:off x="8366244" y="1604358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>
              <a:xfrm>
                <a:off x="7877026" y="1603761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>
                <a:off x="8856123" y="1602862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>
                <a:off x="9346432" y="1598093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/>
            </p:nvCxnSpPr>
            <p:spPr>
              <a:xfrm>
                <a:off x="10327552" y="1599593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/>
            </p:nvCxnSpPr>
            <p:spPr>
              <a:xfrm>
                <a:off x="9838332" y="1598996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/>
              <p:nvPr/>
            </p:nvCxnSpPr>
            <p:spPr>
              <a:xfrm>
                <a:off x="10817430" y="1598097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TextBox 60"/>
              <p:cNvSpPr txBox="1"/>
              <p:nvPr/>
            </p:nvSpPr>
            <p:spPr>
              <a:xfrm>
                <a:off x="3713784" y="2229633"/>
                <a:ext cx="4848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-5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8562103" y="2226622"/>
                <a:ext cx="5913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bn-IN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endParaRPr lang="en-US" sz="24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1" name="Straight Connector 70"/>
              <p:cNvCxnSpPr/>
              <p:nvPr/>
            </p:nvCxnSpPr>
            <p:spPr>
              <a:xfrm>
                <a:off x="6385719" y="1279533"/>
                <a:ext cx="7144" cy="1035844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TextBox 72"/>
              <p:cNvSpPr txBox="1"/>
              <p:nvPr/>
            </p:nvSpPr>
            <p:spPr>
              <a:xfrm>
                <a:off x="1157202" y="2230007"/>
                <a:ext cx="6607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-10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9" name="Straight Connector 78"/>
              <p:cNvCxnSpPr/>
              <p:nvPr/>
            </p:nvCxnSpPr>
            <p:spPr>
              <a:xfrm>
                <a:off x="1002386" y="1618409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>
                <a:off x="11316197" y="1598095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" name="TextBox 81"/>
              <p:cNvSpPr txBox="1"/>
              <p:nvPr/>
            </p:nvSpPr>
            <p:spPr>
              <a:xfrm>
                <a:off x="658435" y="2230004"/>
                <a:ext cx="6607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</a:t>
                </a:r>
                <a:r>
                  <a:rPr lang="en-US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10820388" y="2226619"/>
                <a:ext cx="8530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+10</a:t>
                </a:r>
                <a:endParaRPr lang="en-US" sz="24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4" name="TextBox 43"/>
            <p:cNvSpPr txBox="1"/>
            <p:nvPr/>
          </p:nvSpPr>
          <p:spPr>
            <a:xfrm>
              <a:off x="2154731" y="2230006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655964" y="2230003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152265" y="2230002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653498" y="2229999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163677" y="2225602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4678767" y="2225600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4193856" y="2225595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7083351" y="2225033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7582119" y="2225030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+3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8067029" y="2225028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+4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9050709" y="2225027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+6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9549474" y="2225026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+7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10020529" y="2225024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+8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0533147" y="2225020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+9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5" name="Oval 74"/>
          <p:cNvSpPr/>
          <p:nvPr/>
        </p:nvSpPr>
        <p:spPr>
          <a:xfrm>
            <a:off x="3312522" y="1894779"/>
            <a:ext cx="318631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78" name="Oval 77"/>
          <p:cNvSpPr/>
          <p:nvPr/>
        </p:nvSpPr>
        <p:spPr>
          <a:xfrm>
            <a:off x="8701948" y="1880921"/>
            <a:ext cx="318631" cy="348343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80" name="Right Arrow 79"/>
          <p:cNvSpPr/>
          <p:nvPr/>
        </p:nvSpPr>
        <p:spPr>
          <a:xfrm rot="16200000">
            <a:off x="8457164" y="3213666"/>
            <a:ext cx="863578" cy="18946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extBox 83"/>
          <p:cNvSpPr txBox="1"/>
          <p:nvPr/>
        </p:nvSpPr>
        <p:spPr>
          <a:xfrm>
            <a:off x="2870908" y="3496702"/>
            <a:ext cx="128557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-6</a:t>
            </a:r>
            <a:endParaRPr lang="en-US" sz="55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0" y="2236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1।</a:t>
            </a:r>
            <a:r>
              <a:rPr lang="bn-IN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খ)</a:t>
            </a:r>
            <a:r>
              <a:rPr lang="bn-IN" sz="5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5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r>
              <a:rPr lang="bn-IN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সংখ্যারেখার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সাহায্যে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bn-IN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5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যোগফল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 </a:t>
            </a:r>
            <a:r>
              <a:rPr lang="bn-IN" sz="5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5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+(-</a:t>
            </a:r>
            <a:r>
              <a:rPr lang="en-US" sz="5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11)</a:t>
            </a:r>
            <a:r>
              <a:rPr lang="bn-IN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নির্ণয়ঃ</a:t>
            </a:r>
            <a:endParaRPr lang="en-US" sz="5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6384932" y="1653617"/>
            <a:ext cx="2443899" cy="0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H="1">
            <a:off x="3482664" y="2434446"/>
            <a:ext cx="5375125" cy="3380"/>
          </a:xfrm>
          <a:prstGeom prst="straightConnector1">
            <a:avLst/>
          </a:prstGeom>
          <a:ln w="762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7169720" y="852221"/>
            <a:ext cx="1046801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sz="49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5267093" y="2747531"/>
            <a:ext cx="1425694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(-11)</a:t>
            </a:r>
            <a:endParaRPr lang="en-US" sz="49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-1" y="4200194"/>
            <a:ext cx="121920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বিন্দু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থেকে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bn-IN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ধাপ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গিয়ে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বিন্দু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bn-IN" sz="60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-5" y="5003757"/>
            <a:ext cx="121920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সেখান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</a:t>
            </a:r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11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ধাপ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গিয়ে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-6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বিন্দু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bn-IN" sz="60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-8" y="5807323"/>
            <a:ext cx="121920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⸫ 5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-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যোগফল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5+(-11)</a:t>
            </a:r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-6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Right Arrow 73"/>
          <p:cNvSpPr/>
          <p:nvPr/>
        </p:nvSpPr>
        <p:spPr>
          <a:xfrm rot="16200000">
            <a:off x="3026184" y="3158246"/>
            <a:ext cx="863578" cy="18946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537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75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7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7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7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7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7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75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7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8" grpId="0" animBg="1"/>
      <p:bldP spid="78" grpId="1" animBg="1"/>
      <p:bldP spid="80" grpId="0" animBg="1"/>
      <p:bldP spid="80" grpId="1" animBg="1"/>
      <p:bldP spid="84" grpId="0"/>
      <p:bldP spid="87" grpId="0"/>
      <p:bldP spid="90" grpId="0"/>
      <p:bldP spid="91" grpId="0"/>
      <p:bldP spid="92" grpId="0"/>
      <p:bldP spid="93" grpId="0"/>
      <p:bldP spid="94" grpId="0"/>
      <p:bldP spid="74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5847" y="1418082"/>
            <a:ext cx="12040187" cy="1607302"/>
            <a:chOff x="75847" y="1279533"/>
            <a:chExt cx="12040187" cy="1607302"/>
          </a:xfrm>
        </p:grpSpPr>
        <p:grpSp>
          <p:nvGrpSpPr>
            <p:cNvPr id="5" name="Group 4"/>
            <p:cNvGrpSpPr/>
            <p:nvPr/>
          </p:nvGrpSpPr>
          <p:grpSpPr>
            <a:xfrm>
              <a:off x="75847" y="1279533"/>
              <a:ext cx="12040187" cy="1607302"/>
              <a:chOff x="75847" y="1279533"/>
              <a:chExt cx="12040187" cy="1607302"/>
            </a:xfrm>
          </p:grpSpPr>
          <p:sp>
            <p:nvSpPr>
              <p:cNvPr id="139" name="Rectangle 138"/>
              <p:cNvSpPr/>
              <p:nvPr/>
            </p:nvSpPr>
            <p:spPr>
              <a:xfrm>
                <a:off x="138216" y="1897212"/>
                <a:ext cx="11743049" cy="45719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cxnSp>
            <p:nvCxnSpPr>
              <p:cNvPr id="188" name="Straight Connector 187"/>
              <p:cNvCxnSpPr/>
              <p:nvPr/>
            </p:nvCxnSpPr>
            <p:spPr>
              <a:xfrm>
                <a:off x="1992786" y="1605155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/>
            </p:nvCxnSpPr>
            <p:spPr>
              <a:xfrm>
                <a:off x="1501186" y="1604558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2" name="TextBox 141"/>
              <p:cNvSpPr txBox="1"/>
              <p:nvPr/>
            </p:nvSpPr>
            <p:spPr>
              <a:xfrm>
                <a:off x="6302329" y="2178949"/>
                <a:ext cx="20560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sz="40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3" name="TextBox 142"/>
              <p:cNvSpPr txBox="1"/>
              <p:nvPr/>
            </p:nvSpPr>
            <p:spPr>
              <a:xfrm>
                <a:off x="6598445" y="2225036"/>
                <a:ext cx="5913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+1</a:t>
                </a:r>
                <a:endParaRPr lang="en-US" sz="24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56" name="Straight Connector 155"/>
              <p:cNvCxnSpPr/>
              <p:nvPr/>
            </p:nvCxnSpPr>
            <p:spPr>
              <a:xfrm>
                <a:off x="2482663" y="1603659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/>
            </p:nvCxnSpPr>
            <p:spPr>
              <a:xfrm>
                <a:off x="2972979" y="1598890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" name="Right Arrow 104"/>
              <p:cNvSpPr/>
              <p:nvPr/>
            </p:nvSpPr>
            <p:spPr>
              <a:xfrm rot="10800000">
                <a:off x="75847" y="1738564"/>
                <a:ext cx="430265" cy="361578"/>
              </a:xfrm>
              <a:prstGeom prst="rightArrow">
                <a:avLst>
                  <a:gd name="adj1" fmla="val 50000"/>
                  <a:gd name="adj2" fmla="val 176659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ight Arrow 105"/>
              <p:cNvSpPr/>
              <p:nvPr/>
            </p:nvSpPr>
            <p:spPr>
              <a:xfrm>
                <a:off x="11685769" y="1737395"/>
                <a:ext cx="430265" cy="361578"/>
              </a:xfrm>
              <a:prstGeom prst="rightArrow">
                <a:avLst>
                  <a:gd name="adj1" fmla="val 50000"/>
                  <a:gd name="adj2" fmla="val 176659"/>
                </a:avLst>
              </a:prstGeom>
              <a:solidFill>
                <a:srgbClr val="00B05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TextBox 114"/>
              <p:cNvSpPr txBox="1"/>
              <p:nvPr/>
            </p:nvSpPr>
            <p:spPr>
              <a:xfrm>
                <a:off x="5671116" y="2227730"/>
                <a:ext cx="4840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5" name="Straight Connector 34"/>
              <p:cNvCxnSpPr/>
              <p:nvPr/>
            </p:nvCxnSpPr>
            <p:spPr>
              <a:xfrm>
                <a:off x="3953296" y="1604362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>
                <a:off x="3464078" y="1603765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>
              <a:xfrm>
                <a:off x="4443177" y="1602866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>
                <a:off x="4933487" y="1598097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>
              <a:xfrm>
                <a:off x="5915409" y="1602770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>
                <a:off x="5423811" y="1604554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>
                <a:off x="6895612" y="1601274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>
                <a:off x="7385922" y="1598886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>
                <a:off x="8366244" y="1604358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>
              <a:xfrm>
                <a:off x="7877026" y="1603761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>
                <a:off x="8856123" y="1602862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>
                <a:off x="9346432" y="1598093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/>
            </p:nvCxnSpPr>
            <p:spPr>
              <a:xfrm>
                <a:off x="10327552" y="1599593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/>
            </p:nvCxnSpPr>
            <p:spPr>
              <a:xfrm>
                <a:off x="9838332" y="1598996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/>
              <p:nvPr/>
            </p:nvCxnSpPr>
            <p:spPr>
              <a:xfrm>
                <a:off x="10817430" y="1598097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TextBox 60"/>
              <p:cNvSpPr txBox="1"/>
              <p:nvPr/>
            </p:nvSpPr>
            <p:spPr>
              <a:xfrm>
                <a:off x="3713784" y="2229633"/>
                <a:ext cx="4848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-5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8562103" y="2226622"/>
                <a:ext cx="5913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bn-IN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endParaRPr lang="en-US" sz="24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1" name="Straight Connector 70"/>
              <p:cNvCxnSpPr/>
              <p:nvPr/>
            </p:nvCxnSpPr>
            <p:spPr>
              <a:xfrm>
                <a:off x="6385719" y="1279533"/>
                <a:ext cx="7144" cy="1035844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TextBox 72"/>
              <p:cNvSpPr txBox="1"/>
              <p:nvPr/>
            </p:nvSpPr>
            <p:spPr>
              <a:xfrm>
                <a:off x="1157202" y="2230007"/>
                <a:ext cx="6607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-10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9" name="Straight Connector 78"/>
              <p:cNvCxnSpPr/>
              <p:nvPr/>
            </p:nvCxnSpPr>
            <p:spPr>
              <a:xfrm>
                <a:off x="1002386" y="1618409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>
                <a:off x="11316197" y="1598095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" name="TextBox 81"/>
              <p:cNvSpPr txBox="1"/>
              <p:nvPr/>
            </p:nvSpPr>
            <p:spPr>
              <a:xfrm>
                <a:off x="658435" y="2230004"/>
                <a:ext cx="6607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</a:t>
                </a:r>
                <a:r>
                  <a:rPr lang="en-US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10820388" y="2226619"/>
                <a:ext cx="8530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+10</a:t>
                </a:r>
                <a:endParaRPr lang="en-US" sz="24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4" name="TextBox 43"/>
            <p:cNvSpPr txBox="1"/>
            <p:nvPr/>
          </p:nvSpPr>
          <p:spPr>
            <a:xfrm>
              <a:off x="2154731" y="2230006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655964" y="2230003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152265" y="2230002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653498" y="2229999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163677" y="2225602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4678767" y="2225600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4193856" y="2225595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7083351" y="2225033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7582119" y="2225030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+3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8067029" y="2225028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+4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9050709" y="2225027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+6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9549474" y="2225026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+7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10020529" y="2225024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+8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0533147" y="2225020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+9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5" name="Oval 74"/>
          <p:cNvSpPr/>
          <p:nvPr/>
        </p:nvSpPr>
        <p:spPr>
          <a:xfrm>
            <a:off x="2314981" y="1894779"/>
            <a:ext cx="318631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77" name="Right Arrow 76"/>
          <p:cNvSpPr/>
          <p:nvPr/>
        </p:nvSpPr>
        <p:spPr>
          <a:xfrm rot="16200000">
            <a:off x="2084052" y="3075119"/>
            <a:ext cx="863578" cy="18946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5737082" y="1880921"/>
            <a:ext cx="318631" cy="348343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80" name="Right Arrow 79"/>
          <p:cNvSpPr/>
          <p:nvPr/>
        </p:nvSpPr>
        <p:spPr>
          <a:xfrm rot="16200000">
            <a:off x="5492298" y="3088971"/>
            <a:ext cx="863578" cy="18946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extBox 83"/>
          <p:cNvSpPr txBox="1"/>
          <p:nvPr/>
        </p:nvSpPr>
        <p:spPr>
          <a:xfrm>
            <a:off x="1776382" y="3372007"/>
            <a:ext cx="128557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5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-8</a:t>
            </a:r>
            <a:endParaRPr lang="en-US" sz="55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0" y="2236"/>
            <a:ext cx="121920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৬।</a:t>
            </a:r>
            <a:r>
              <a:rPr lang="bn-IN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খ)</a:t>
            </a:r>
            <a:r>
              <a:rPr lang="bn-IN" sz="5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5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r>
              <a:rPr lang="bn-IN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সংখ্যারেখার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সাহায্যে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5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bn-IN" sz="5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bn-IN" sz="5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5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যোগফল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 </a:t>
            </a:r>
            <a:r>
              <a:rPr lang="bn-IN" sz="5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(-</a:t>
            </a:r>
            <a:r>
              <a:rPr lang="en-US" sz="5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bn-IN" sz="5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bn-IN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bn-IN" sz="5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(-</a:t>
            </a:r>
            <a:r>
              <a:rPr lang="en-US" sz="5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bn-IN" sz="5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bn-IN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নির্ণয়ঃ</a:t>
            </a:r>
            <a:endParaRPr lang="en-US" sz="5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5915410" y="2423232"/>
            <a:ext cx="477453" cy="0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H="1">
            <a:off x="2485130" y="2435554"/>
            <a:ext cx="3427990" cy="2276"/>
          </a:xfrm>
          <a:prstGeom prst="straightConnector1">
            <a:avLst/>
          </a:prstGeom>
          <a:ln w="762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5474263" y="3352034"/>
            <a:ext cx="124875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bn-IN" sz="55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55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1)</a:t>
            </a:r>
            <a:endParaRPr lang="en-US" sz="55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2994812" y="2555759"/>
            <a:ext cx="125535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bn-IN" sz="5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5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7)</a:t>
            </a:r>
            <a:endParaRPr lang="en-US" sz="5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-1" y="4158629"/>
            <a:ext cx="121920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বিন্দু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থেকে </a:t>
            </a:r>
            <a:r>
              <a:rPr lang="en-US" sz="6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ধাপ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গিয়ে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বিন্দু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bn-IN" sz="60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-5" y="4962192"/>
            <a:ext cx="121920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সেখান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</a:t>
            </a:r>
            <a:r>
              <a:rPr lang="bn-IN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ধাপ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গিয়ে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-8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বিন্দু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bn-IN" sz="60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-8" y="5765758"/>
            <a:ext cx="121920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⸫ -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যোগফল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(-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(-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-8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7557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75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7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7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7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7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7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75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7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7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7" grpId="0" animBg="1"/>
      <p:bldP spid="78" grpId="0" animBg="1"/>
      <p:bldP spid="78" grpId="1" animBg="1"/>
      <p:bldP spid="80" grpId="0" animBg="1"/>
      <p:bldP spid="80" grpId="1" animBg="1"/>
      <p:bldP spid="84" grpId="0"/>
      <p:bldP spid="87" grpId="0"/>
      <p:bldP spid="90" grpId="0"/>
      <p:bldP spid="91" grpId="0"/>
      <p:bldP spid="92" grpId="0"/>
      <p:bldP spid="93" grpId="0"/>
      <p:bldP spid="94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5847" y="1418082"/>
            <a:ext cx="12040187" cy="1607302"/>
            <a:chOff x="75847" y="1279533"/>
            <a:chExt cx="12040187" cy="1607302"/>
          </a:xfrm>
        </p:grpSpPr>
        <p:grpSp>
          <p:nvGrpSpPr>
            <p:cNvPr id="5" name="Group 4"/>
            <p:cNvGrpSpPr/>
            <p:nvPr/>
          </p:nvGrpSpPr>
          <p:grpSpPr>
            <a:xfrm>
              <a:off x="75847" y="1279533"/>
              <a:ext cx="12040187" cy="1607302"/>
              <a:chOff x="75847" y="1279533"/>
              <a:chExt cx="12040187" cy="1607302"/>
            </a:xfrm>
          </p:grpSpPr>
          <p:sp>
            <p:nvSpPr>
              <p:cNvPr id="139" name="Rectangle 138"/>
              <p:cNvSpPr/>
              <p:nvPr/>
            </p:nvSpPr>
            <p:spPr>
              <a:xfrm>
                <a:off x="138216" y="1897212"/>
                <a:ext cx="11743049" cy="45719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cxnSp>
            <p:nvCxnSpPr>
              <p:cNvPr id="188" name="Straight Connector 187"/>
              <p:cNvCxnSpPr/>
              <p:nvPr/>
            </p:nvCxnSpPr>
            <p:spPr>
              <a:xfrm>
                <a:off x="1992786" y="1605155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/>
            </p:nvCxnSpPr>
            <p:spPr>
              <a:xfrm>
                <a:off x="1501186" y="1604558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2" name="TextBox 141"/>
              <p:cNvSpPr txBox="1"/>
              <p:nvPr/>
            </p:nvSpPr>
            <p:spPr>
              <a:xfrm>
                <a:off x="6302329" y="2178949"/>
                <a:ext cx="20560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sz="40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3" name="TextBox 142"/>
              <p:cNvSpPr txBox="1"/>
              <p:nvPr/>
            </p:nvSpPr>
            <p:spPr>
              <a:xfrm>
                <a:off x="6598445" y="2225036"/>
                <a:ext cx="5913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+1</a:t>
                </a:r>
                <a:endParaRPr lang="en-US" sz="24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56" name="Straight Connector 155"/>
              <p:cNvCxnSpPr/>
              <p:nvPr/>
            </p:nvCxnSpPr>
            <p:spPr>
              <a:xfrm>
                <a:off x="2482663" y="1603659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/>
            </p:nvCxnSpPr>
            <p:spPr>
              <a:xfrm>
                <a:off x="2972979" y="1598890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" name="Right Arrow 104"/>
              <p:cNvSpPr/>
              <p:nvPr/>
            </p:nvSpPr>
            <p:spPr>
              <a:xfrm rot="10800000">
                <a:off x="75847" y="1738564"/>
                <a:ext cx="430265" cy="361578"/>
              </a:xfrm>
              <a:prstGeom prst="rightArrow">
                <a:avLst>
                  <a:gd name="adj1" fmla="val 50000"/>
                  <a:gd name="adj2" fmla="val 176659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ight Arrow 105"/>
              <p:cNvSpPr/>
              <p:nvPr/>
            </p:nvSpPr>
            <p:spPr>
              <a:xfrm>
                <a:off x="11685769" y="1737395"/>
                <a:ext cx="430265" cy="361578"/>
              </a:xfrm>
              <a:prstGeom prst="rightArrow">
                <a:avLst>
                  <a:gd name="adj1" fmla="val 50000"/>
                  <a:gd name="adj2" fmla="val 176659"/>
                </a:avLst>
              </a:prstGeom>
              <a:solidFill>
                <a:srgbClr val="00B05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TextBox 114"/>
              <p:cNvSpPr txBox="1"/>
              <p:nvPr/>
            </p:nvSpPr>
            <p:spPr>
              <a:xfrm>
                <a:off x="5671116" y="2227730"/>
                <a:ext cx="4840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5" name="Straight Connector 34"/>
              <p:cNvCxnSpPr/>
              <p:nvPr/>
            </p:nvCxnSpPr>
            <p:spPr>
              <a:xfrm>
                <a:off x="3953296" y="1604362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>
                <a:off x="3464078" y="1603765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>
              <a:xfrm>
                <a:off x="4443177" y="1602866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>
                <a:off x="4933487" y="1598097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>
              <a:xfrm>
                <a:off x="5915409" y="1602770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>
                <a:off x="5423811" y="1604554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>
                <a:off x="6895612" y="1601274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>
                <a:off x="7385922" y="1598886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>
                <a:off x="8366244" y="1604358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>
              <a:xfrm>
                <a:off x="7877026" y="1603761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>
                <a:off x="8856123" y="1602862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>
                <a:off x="9346432" y="1598093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/>
            </p:nvCxnSpPr>
            <p:spPr>
              <a:xfrm>
                <a:off x="10327552" y="1599593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/>
            </p:nvCxnSpPr>
            <p:spPr>
              <a:xfrm>
                <a:off x="9838332" y="1598996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/>
              <p:nvPr/>
            </p:nvCxnSpPr>
            <p:spPr>
              <a:xfrm>
                <a:off x="10817430" y="1598097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TextBox 60"/>
              <p:cNvSpPr txBox="1"/>
              <p:nvPr/>
            </p:nvSpPr>
            <p:spPr>
              <a:xfrm>
                <a:off x="3713784" y="2229633"/>
                <a:ext cx="4848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-5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8562103" y="2226622"/>
                <a:ext cx="5913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bn-IN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endParaRPr lang="en-US" sz="24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1" name="Straight Connector 70"/>
              <p:cNvCxnSpPr/>
              <p:nvPr/>
            </p:nvCxnSpPr>
            <p:spPr>
              <a:xfrm>
                <a:off x="6385719" y="1279533"/>
                <a:ext cx="7144" cy="1035844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TextBox 72"/>
              <p:cNvSpPr txBox="1"/>
              <p:nvPr/>
            </p:nvSpPr>
            <p:spPr>
              <a:xfrm>
                <a:off x="1157202" y="2230007"/>
                <a:ext cx="6607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-10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9" name="Straight Connector 78"/>
              <p:cNvCxnSpPr/>
              <p:nvPr/>
            </p:nvCxnSpPr>
            <p:spPr>
              <a:xfrm>
                <a:off x="1002386" y="1618409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>
                <a:off x="11316197" y="1598095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" name="TextBox 81"/>
              <p:cNvSpPr txBox="1"/>
              <p:nvPr/>
            </p:nvSpPr>
            <p:spPr>
              <a:xfrm>
                <a:off x="658435" y="2230004"/>
                <a:ext cx="6607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</a:t>
                </a:r>
                <a:r>
                  <a:rPr lang="en-US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10820388" y="2226619"/>
                <a:ext cx="8530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+10</a:t>
                </a:r>
                <a:endParaRPr lang="en-US" sz="24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4" name="TextBox 43"/>
            <p:cNvSpPr txBox="1"/>
            <p:nvPr/>
          </p:nvSpPr>
          <p:spPr>
            <a:xfrm>
              <a:off x="2154731" y="2230006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655964" y="2230003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152265" y="2230002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653498" y="2229999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163677" y="2225602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4678767" y="2225600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4193856" y="2225595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7083351" y="2225033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7582119" y="2225030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+3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8067029" y="2225028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+4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9050709" y="2225027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+6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9549474" y="2225026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+7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10020529" y="2225024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+8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0533147" y="2225020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+9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5" name="Oval 74"/>
          <p:cNvSpPr/>
          <p:nvPr/>
        </p:nvSpPr>
        <p:spPr>
          <a:xfrm>
            <a:off x="8674229" y="1894779"/>
            <a:ext cx="318631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77" name="Right Arrow 76"/>
          <p:cNvSpPr/>
          <p:nvPr/>
        </p:nvSpPr>
        <p:spPr>
          <a:xfrm rot="16200000">
            <a:off x="8443300" y="3075119"/>
            <a:ext cx="863578" cy="18946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3783591" y="1880921"/>
            <a:ext cx="318631" cy="348343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80" name="Right Arrow 79"/>
          <p:cNvSpPr/>
          <p:nvPr/>
        </p:nvSpPr>
        <p:spPr>
          <a:xfrm rot="16200000">
            <a:off x="3538807" y="3088971"/>
            <a:ext cx="863578" cy="18946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extBox 83"/>
          <p:cNvSpPr txBox="1"/>
          <p:nvPr/>
        </p:nvSpPr>
        <p:spPr>
          <a:xfrm>
            <a:off x="8232615" y="3372007"/>
            <a:ext cx="128557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sz="55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0" y="2236"/>
            <a:ext cx="121920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৬।</a:t>
            </a:r>
            <a:r>
              <a:rPr lang="bn-IN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খ)</a:t>
            </a:r>
            <a:r>
              <a:rPr lang="bn-IN" sz="5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5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r>
              <a:rPr lang="bn-IN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সংখ্যারেখার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সাহায্যে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-5 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5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যোগফল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 </a:t>
            </a:r>
            <a:r>
              <a:rPr lang="bn-IN" sz="5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(-5</a:t>
            </a:r>
            <a:r>
              <a:rPr lang="bn-IN" sz="5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bn-IN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en-US" sz="5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bn-IN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নির্ণয়ঃ</a:t>
            </a:r>
            <a:endParaRPr lang="en-US" sz="5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4050281" y="2983711"/>
            <a:ext cx="2441722" cy="4516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V="1">
            <a:off x="3956186" y="2434446"/>
            <a:ext cx="4901603" cy="3011"/>
          </a:xfrm>
          <a:prstGeom prst="straightConnector1">
            <a:avLst/>
          </a:prstGeom>
          <a:ln w="762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4052816" y="2811700"/>
            <a:ext cx="134015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bn-IN" sz="55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-5</a:t>
            </a:r>
            <a:r>
              <a:rPr lang="en-US" sz="55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55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7096496" y="2486484"/>
            <a:ext cx="104680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en-US" sz="5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-1" y="4158629"/>
            <a:ext cx="121920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বিন্দু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থেকে </a:t>
            </a:r>
            <a:r>
              <a:rPr lang="en-US" sz="6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ধাপ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গিয়ে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বিন্দু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bn-IN" sz="60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-5" y="4962192"/>
            <a:ext cx="121920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সেখান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bn-IN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ধাপ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গিয়ে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বিন্দু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bn-IN" sz="60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-8" y="5765758"/>
            <a:ext cx="121920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⸫ -5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যোগফল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(-5</a:t>
            </a:r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486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75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7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7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7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7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7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75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7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7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7" grpId="0" animBg="1"/>
      <p:bldP spid="78" grpId="0" animBg="1"/>
      <p:bldP spid="78" grpId="1" animBg="1"/>
      <p:bldP spid="80" grpId="0" animBg="1"/>
      <p:bldP spid="80" grpId="1" animBg="1"/>
      <p:bldP spid="84" grpId="0"/>
      <p:bldP spid="87" grpId="0"/>
      <p:bldP spid="90" grpId="0"/>
      <p:bldP spid="91" grpId="0"/>
      <p:bldP spid="92" grpId="0"/>
      <p:bldP spid="93" grpId="0"/>
      <p:bldP spid="94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2618" y="-17"/>
            <a:ext cx="116793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+7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-16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bn-IN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-7</a:t>
            </a:r>
            <a:endParaRPr lang="en-US" sz="5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3" y="858970"/>
            <a:ext cx="1219200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1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51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+7+6</a:t>
            </a:r>
            <a:r>
              <a:rPr lang="en-US" sz="5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-16-7</a:t>
            </a:r>
            <a:endParaRPr lang="en-US" sz="51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27267" y="3228100"/>
            <a:ext cx="5264722" cy="156966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যোগচিহ্নের</a:t>
            </a:r>
            <a:r>
              <a:rPr lang="en-US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সংখ্যাগুলো</a:t>
            </a:r>
            <a:r>
              <a:rPr lang="en-US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যোগকরে</a:t>
            </a:r>
            <a:r>
              <a:rPr lang="en-US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</a:t>
            </a:r>
            <a:r>
              <a:rPr lang="bn-IN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bn-IN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 </a:t>
            </a:r>
            <a:r>
              <a:rPr lang="en-US" sz="4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বসে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27267" y="4932201"/>
            <a:ext cx="5264718" cy="1569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</a:t>
            </a:r>
            <a:r>
              <a:rPr lang="en-US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চিহ্নের</a:t>
            </a:r>
            <a:r>
              <a:rPr lang="en-US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সংখ্যাগুলো</a:t>
            </a:r>
            <a:r>
              <a:rPr lang="en-US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যোগকরে</a:t>
            </a:r>
            <a:r>
              <a:rPr lang="en-US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</a:t>
            </a:r>
            <a:r>
              <a:rPr lang="bn-IN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bn-IN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 </a:t>
            </a:r>
            <a:r>
              <a:rPr lang="en-US" sz="4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বসে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9" y="3228100"/>
            <a:ext cx="6636336" cy="1569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একাধিক</a:t>
            </a:r>
            <a:r>
              <a:rPr lang="en-US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যোগ,বিয়োগ</a:t>
            </a:r>
            <a:r>
              <a:rPr lang="en-US" sz="4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চিহ্নসহ</a:t>
            </a:r>
            <a:r>
              <a:rPr lang="en-US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সামনে</a:t>
            </a:r>
            <a:r>
              <a:rPr lang="en-US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পিছে</a:t>
            </a:r>
            <a:r>
              <a:rPr lang="en-US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নেয়া</a:t>
            </a:r>
            <a:r>
              <a:rPr lang="en-US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7" y="1620974"/>
            <a:ext cx="1219200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1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51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+13</a:t>
            </a:r>
            <a:r>
              <a:rPr lang="en-US" sz="5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-23</a:t>
            </a:r>
            <a:endParaRPr lang="en-US" sz="51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11" y="2424536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-10</a:t>
            </a:r>
            <a:endParaRPr lang="en-US" sz="4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" y="4932201"/>
            <a:ext cx="6636326" cy="156966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en-US" sz="4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</a:t>
            </a:r>
            <a:r>
              <a:rPr lang="en-US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চিহ্নের</a:t>
            </a:r>
            <a:r>
              <a:rPr lang="en-US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বড়টার</a:t>
            </a:r>
            <a:r>
              <a:rPr lang="en-US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 </a:t>
            </a:r>
            <a:r>
              <a:rPr lang="en-US" sz="4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বসে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4204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 animBg="1"/>
      <p:bldP spid="6" grpId="0" animBg="1"/>
      <p:bldP spid="7" grpId="0"/>
      <p:bldP spid="8" grpId="0"/>
      <p:bldP spid="9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2618" y="-17"/>
            <a:ext cx="116793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(+2)+(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-10)+(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+5)+(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-7)</a:t>
            </a:r>
            <a:endParaRPr lang="en-US" sz="5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3" y="817405"/>
            <a:ext cx="1219200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1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(</a:t>
            </a:r>
            <a:r>
              <a:rPr lang="en-US" sz="51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+2)+(+5)+(</a:t>
            </a:r>
            <a:r>
              <a:rPr lang="en-US" sz="5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-10)+(-7)</a:t>
            </a:r>
            <a:endParaRPr lang="en-US" sz="51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27267" y="3588330"/>
            <a:ext cx="5264722" cy="156966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যোগচিহ্নের</a:t>
            </a:r>
            <a:r>
              <a:rPr lang="en-US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সংখ্যাগুলো</a:t>
            </a:r>
            <a:r>
              <a:rPr lang="en-US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যোগকরে</a:t>
            </a:r>
            <a:r>
              <a:rPr lang="en-US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</a:t>
            </a:r>
            <a:r>
              <a:rPr lang="bn-IN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bn-IN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 </a:t>
            </a:r>
            <a:r>
              <a:rPr lang="en-US" sz="4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বসে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27267" y="5209301"/>
            <a:ext cx="5264718" cy="1569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</a:t>
            </a:r>
            <a:r>
              <a:rPr lang="en-US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চিহ্নের</a:t>
            </a:r>
            <a:r>
              <a:rPr lang="en-US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সংখ্যাগুলো</a:t>
            </a:r>
            <a:r>
              <a:rPr lang="en-US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যোগকরে</a:t>
            </a:r>
            <a:r>
              <a:rPr lang="en-US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</a:t>
            </a:r>
            <a:r>
              <a:rPr lang="bn-IN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bn-IN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 </a:t>
            </a:r>
            <a:r>
              <a:rPr lang="en-US" sz="4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বসে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9" y="3588330"/>
            <a:ext cx="6636336" cy="1569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একাধিক</a:t>
            </a:r>
            <a:r>
              <a:rPr lang="en-US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যোগ,বিয়োগ</a:t>
            </a:r>
            <a:r>
              <a:rPr lang="en-US" sz="4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চিহ্নসহ</a:t>
            </a:r>
            <a:r>
              <a:rPr lang="en-US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সামনে</a:t>
            </a:r>
            <a:r>
              <a:rPr lang="en-US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পিছে</a:t>
            </a:r>
            <a:r>
              <a:rPr lang="en-US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নেয়া</a:t>
            </a:r>
            <a:r>
              <a:rPr lang="en-US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7" y="1537844"/>
            <a:ext cx="1219200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1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(</a:t>
            </a:r>
            <a:r>
              <a:rPr lang="en-US" sz="51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+7)+(</a:t>
            </a:r>
            <a:r>
              <a:rPr lang="en-US" sz="5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-17)</a:t>
            </a:r>
            <a:endParaRPr lang="en-US" sz="51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11" y="2826317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-10</a:t>
            </a:r>
            <a:endParaRPr lang="en-US" sz="4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" y="5209301"/>
            <a:ext cx="6636326" cy="156966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en-US" sz="4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</a:t>
            </a:r>
            <a:r>
              <a:rPr lang="en-US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চিহ্নের</a:t>
            </a:r>
            <a:r>
              <a:rPr lang="en-US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বড়টার</a:t>
            </a:r>
            <a:r>
              <a:rPr lang="en-US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 </a:t>
            </a:r>
            <a:r>
              <a:rPr lang="en-US" sz="4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বসে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11" y="2189014"/>
            <a:ext cx="1219200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1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51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5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-17</a:t>
            </a:r>
            <a:endParaRPr lang="en-US" sz="51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4677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 animBg="1"/>
      <p:bldP spid="6" grpId="0" animBg="1"/>
      <p:bldP spid="7" grpId="0"/>
      <p:bldP spid="8" grpId="0"/>
      <p:bldP spid="9" grpId="0" animBg="1"/>
      <p:bldP spid="10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5"/>
          <p:cNvSpPr txBox="1"/>
          <p:nvPr/>
        </p:nvSpPr>
        <p:spPr>
          <a:xfrm>
            <a:off x="-7135" y="1572676"/>
            <a:ext cx="12199135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যত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ডানে তত বড়</a:t>
            </a:r>
          </a:p>
          <a:p>
            <a:pPr algn="ctr"/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যত বামে তত ছোট</a:t>
            </a:r>
            <a:endParaRPr lang="en-US" sz="7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4809678" y="4122728"/>
            <a:ext cx="128557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en-US" sz="77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807660" y="4108869"/>
            <a:ext cx="1354517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en-US" sz="77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5962527" y="4108867"/>
            <a:ext cx="104680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endParaRPr lang="en-US" sz="77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0" y="5341"/>
            <a:ext cx="1219200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1, 2, 3, 4, 5, 6, 7, 8, 9, 10, 11</a:t>
            </a:r>
            <a:endParaRPr lang="en-US" sz="77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0019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86" grpId="0"/>
      <p:bldP spid="87" grpId="0"/>
      <p:bldP spid="88" grpId="0"/>
      <p:bldP spid="74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5"/>
          <p:cNvSpPr txBox="1"/>
          <p:nvPr/>
        </p:nvSpPr>
        <p:spPr>
          <a:xfrm>
            <a:off x="-7135" y="1572676"/>
            <a:ext cx="12199135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যত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ডানে তত বড়</a:t>
            </a:r>
          </a:p>
          <a:p>
            <a:pPr algn="ctr"/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যত বামে তত ছোট</a:t>
            </a:r>
            <a:endParaRPr lang="en-US" sz="7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4809678" y="4122728"/>
            <a:ext cx="128557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-7</a:t>
            </a:r>
            <a:endParaRPr lang="en-US" sz="77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807660" y="4108869"/>
            <a:ext cx="1354517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endParaRPr lang="en-US" sz="77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5962527" y="4108867"/>
            <a:ext cx="104680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endParaRPr lang="en-US" sz="77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0" y="5341"/>
            <a:ext cx="1219200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-9, -8, -7, -6, -5, -4, -3, -2, -1</a:t>
            </a:r>
            <a:endParaRPr lang="en-US" sz="77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2043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86" grpId="0"/>
      <p:bldP spid="87" grpId="0"/>
      <p:bldP spid="88" grpId="0"/>
      <p:bldP spid="74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5847" y="115738"/>
            <a:ext cx="12040187" cy="1607302"/>
            <a:chOff x="75847" y="1279533"/>
            <a:chExt cx="12040187" cy="1607302"/>
          </a:xfrm>
        </p:grpSpPr>
        <p:grpSp>
          <p:nvGrpSpPr>
            <p:cNvPr id="5" name="Group 4"/>
            <p:cNvGrpSpPr/>
            <p:nvPr/>
          </p:nvGrpSpPr>
          <p:grpSpPr>
            <a:xfrm>
              <a:off x="75847" y="1279533"/>
              <a:ext cx="12040187" cy="1607302"/>
              <a:chOff x="75847" y="1279533"/>
              <a:chExt cx="12040187" cy="1607302"/>
            </a:xfrm>
          </p:grpSpPr>
          <p:sp>
            <p:nvSpPr>
              <p:cNvPr id="139" name="Rectangle 138"/>
              <p:cNvSpPr/>
              <p:nvPr/>
            </p:nvSpPr>
            <p:spPr>
              <a:xfrm>
                <a:off x="138216" y="1897212"/>
                <a:ext cx="11743049" cy="45719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cxnSp>
            <p:nvCxnSpPr>
              <p:cNvPr id="188" name="Straight Connector 187"/>
              <p:cNvCxnSpPr/>
              <p:nvPr/>
            </p:nvCxnSpPr>
            <p:spPr>
              <a:xfrm>
                <a:off x="1992786" y="1605155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/>
            </p:nvCxnSpPr>
            <p:spPr>
              <a:xfrm>
                <a:off x="1501186" y="1604558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2" name="TextBox 141"/>
              <p:cNvSpPr txBox="1"/>
              <p:nvPr/>
            </p:nvSpPr>
            <p:spPr>
              <a:xfrm>
                <a:off x="6302329" y="2178949"/>
                <a:ext cx="20560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sz="40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3" name="TextBox 142"/>
              <p:cNvSpPr txBox="1"/>
              <p:nvPr/>
            </p:nvSpPr>
            <p:spPr>
              <a:xfrm>
                <a:off x="6598445" y="2225036"/>
                <a:ext cx="5913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+1</a:t>
                </a:r>
                <a:endParaRPr lang="en-US" sz="24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56" name="Straight Connector 155"/>
              <p:cNvCxnSpPr/>
              <p:nvPr/>
            </p:nvCxnSpPr>
            <p:spPr>
              <a:xfrm>
                <a:off x="2482663" y="1603659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/>
            </p:nvCxnSpPr>
            <p:spPr>
              <a:xfrm>
                <a:off x="2972979" y="1598890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" name="Right Arrow 104"/>
              <p:cNvSpPr/>
              <p:nvPr/>
            </p:nvSpPr>
            <p:spPr>
              <a:xfrm rot="10800000">
                <a:off x="75847" y="1738564"/>
                <a:ext cx="430265" cy="361578"/>
              </a:xfrm>
              <a:prstGeom prst="rightArrow">
                <a:avLst>
                  <a:gd name="adj1" fmla="val 50000"/>
                  <a:gd name="adj2" fmla="val 176659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ight Arrow 105"/>
              <p:cNvSpPr/>
              <p:nvPr/>
            </p:nvSpPr>
            <p:spPr>
              <a:xfrm>
                <a:off x="11685769" y="1737395"/>
                <a:ext cx="430265" cy="361578"/>
              </a:xfrm>
              <a:prstGeom prst="rightArrow">
                <a:avLst>
                  <a:gd name="adj1" fmla="val 50000"/>
                  <a:gd name="adj2" fmla="val 176659"/>
                </a:avLst>
              </a:prstGeom>
              <a:solidFill>
                <a:srgbClr val="00B05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TextBox 114"/>
              <p:cNvSpPr txBox="1"/>
              <p:nvPr/>
            </p:nvSpPr>
            <p:spPr>
              <a:xfrm>
                <a:off x="5671116" y="2227730"/>
                <a:ext cx="4840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5" name="Straight Connector 34"/>
              <p:cNvCxnSpPr/>
              <p:nvPr/>
            </p:nvCxnSpPr>
            <p:spPr>
              <a:xfrm>
                <a:off x="3953296" y="1604362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>
                <a:off x="3464078" y="1603765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>
              <a:xfrm>
                <a:off x="4443177" y="1602866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>
                <a:off x="4933487" y="1598097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>
              <a:xfrm>
                <a:off x="5915409" y="1602770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>
                <a:off x="5423811" y="1604554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>
                <a:off x="6895612" y="1601274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>
                <a:off x="7385922" y="1598886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>
                <a:off x="8366244" y="1604358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>
              <a:xfrm>
                <a:off x="7877026" y="1603761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>
                <a:off x="8856123" y="1602862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>
                <a:off x="9346432" y="1598093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/>
            </p:nvCxnSpPr>
            <p:spPr>
              <a:xfrm>
                <a:off x="10327552" y="1599593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/>
            </p:nvCxnSpPr>
            <p:spPr>
              <a:xfrm>
                <a:off x="9838332" y="1598996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/>
              <p:nvPr/>
            </p:nvCxnSpPr>
            <p:spPr>
              <a:xfrm>
                <a:off x="10817430" y="1598097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TextBox 60"/>
              <p:cNvSpPr txBox="1"/>
              <p:nvPr/>
            </p:nvSpPr>
            <p:spPr>
              <a:xfrm>
                <a:off x="3713784" y="2229633"/>
                <a:ext cx="4848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-5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8562103" y="2226622"/>
                <a:ext cx="5913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bn-IN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endParaRPr lang="en-US" sz="24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1" name="Straight Connector 70"/>
              <p:cNvCxnSpPr/>
              <p:nvPr/>
            </p:nvCxnSpPr>
            <p:spPr>
              <a:xfrm>
                <a:off x="6385719" y="1279533"/>
                <a:ext cx="7144" cy="1035844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TextBox 72"/>
              <p:cNvSpPr txBox="1"/>
              <p:nvPr/>
            </p:nvSpPr>
            <p:spPr>
              <a:xfrm>
                <a:off x="1157202" y="2230007"/>
                <a:ext cx="6607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-10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9" name="Straight Connector 78"/>
              <p:cNvCxnSpPr/>
              <p:nvPr/>
            </p:nvCxnSpPr>
            <p:spPr>
              <a:xfrm>
                <a:off x="1002386" y="1618409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>
                <a:off x="11316197" y="1598095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" name="TextBox 81"/>
              <p:cNvSpPr txBox="1"/>
              <p:nvPr/>
            </p:nvSpPr>
            <p:spPr>
              <a:xfrm>
                <a:off x="658435" y="2230004"/>
                <a:ext cx="6607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</a:t>
                </a:r>
                <a:r>
                  <a:rPr lang="en-US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10820388" y="2226619"/>
                <a:ext cx="8530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+10</a:t>
                </a:r>
                <a:endParaRPr lang="en-US" sz="24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4" name="TextBox 43"/>
            <p:cNvSpPr txBox="1"/>
            <p:nvPr/>
          </p:nvSpPr>
          <p:spPr>
            <a:xfrm>
              <a:off x="2154731" y="2230006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655964" y="2230003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152265" y="2230002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653498" y="2229999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163677" y="2225602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4678767" y="2225600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4193856" y="2225595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7083351" y="2225033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7582119" y="2225030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+3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8067029" y="2225028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+4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9050709" y="2225027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+6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9549474" y="2225026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+7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10020529" y="2225024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+8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0533147" y="2225020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+9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5" name="Oval 74"/>
          <p:cNvSpPr/>
          <p:nvPr/>
        </p:nvSpPr>
        <p:spPr>
          <a:xfrm>
            <a:off x="2827608" y="592435"/>
            <a:ext cx="318631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-7135" y="2901420"/>
            <a:ext cx="121991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যত</a:t>
            </a:r>
            <a:r>
              <a:rPr lang="bn-IN" sz="60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ডানে তত বড়</a:t>
            </a:r>
          </a:p>
          <a:p>
            <a:pPr algn="ctr"/>
            <a:r>
              <a:rPr lang="bn-IN" sz="60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যত বামে তত ছোট</a:t>
            </a:r>
            <a:endParaRPr lang="en-US" sz="5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7" name="Right Arrow 76"/>
          <p:cNvSpPr/>
          <p:nvPr/>
        </p:nvSpPr>
        <p:spPr>
          <a:xfrm rot="16200000">
            <a:off x="2592509" y="1679960"/>
            <a:ext cx="863578" cy="40280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6235834" y="578577"/>
            <a:ext cx="318631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80" name="Right Arrow 79"/>
          <p:cNvSpPr/>
          <p:nvPr/>
        </p:nvSpPr>
        <p:spPr>
          <a:xfrm rot="16200000">
            <a:off x="6000735" y="1666102"/>
            <a:ext cx="863578" cy="40280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extBox 83"/>
          <p:cNvSpPr txBox="1"/>
          <p:nvPr/>
        </p:nvSpPr>
        <p:spPr>
          <a:xfrm>
            <a:off x="2302864" y="2069663"/>
            <a:ext cx="128557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-7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907978" y="2055804"/>
            <a:ext cx="104680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3923850" y="4951408"/>
            <a:ext cx="128557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-7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5921832" y="4937549"/>
            <a:ext cx="104680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5076699" y="4937547"/>
            <a:ext cx="104680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5220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6" grpId="0"/>
      <p:bldP spid="77" grpId="0" animBg="1"/>
      <p:bldP spid="77" grpId="1" animBg="1"/>
      <p:bldP spid="77" grpId="2" animBg="1"/>
      <p:bldP spid="78" grpId="0" animBg="1"/>
      <p:bldP spid="80" grpId="0" animBg="1"/>
      <p:bldP spid="80" grpId="1" animBg="1"/>
      <p:bldP spid="80" grpId="2" animBg="1"/>
      <p:bldP spid="84" grpId="0"/>
      <p:bldP spid="85" grpId="0"/>
      <p:bldP spid="86" grpId="0"/>
      <p:bldP spid="87" grpId="0"/>
      <p:bldP spid="88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5847" y="115738"/>
            <a:ext cx="12040187" cy="1607302"/>
            <a:chOff x="75847" y="1279533"/>
            <a:chExt cx="12040187" cy="1607302"/>
          </a:xfrm>
        </p:grpSpPr>
        <p:grpSp>
          <p:nvGrpSpPr>
            <p:cNvPr id="5" name="Group 4"/>
            <p:cNvGrpSpPr/>
            <p:nvPr/>
          </p:nvGrpSpPr>
          <p:grpSpPr>
            <a:xfrm>
              <a:off x="75847" y="1279533"/>
              <a:ext cx="12040187" cy="1607302"/>
              <a:chOff x="75847" y="1279533"/>
              <a:chExt cx="12040187" cy="1607302"/>
            </a:xfrm>
          </p:grpSpPr>
          <p:sp>
            <p:nvSpPr>
              <p:cNvPr id="139" name="Rectangle 138"/>
              <p:cNvSpPr/>
              <p:nvPr/>
            </p:nvSpPr>
            <p:spPr>
              <a:xfrm>
                <a:off x="138216" y="1897212"/>
                <a:ext cx="11743049" cy="45719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cxnSp>
            <p:nvCxnSpPr>
              <p:cNvPr id="188" name="Straight Connector 187"/>
              <p:cNvCxnSpPr/>
              <p:nvPr/>
            </p:nvCxnSpPr>
            <p:spPr>
              <a:xfrm>
                <a:off x="1992786" y="1605155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/>
            </p:nvCxnSpPr>
            <p:spPr>
              <a:xfrm>
                <a:off x="1501186" y="1604558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2" name="TextBox 141"/>
              <p:cNvSpPr txBox="1"/>
              <p:nvPr/>
            </p:nvSpPr>
            <p:spPr>
              <a:xfrm>
                <a:off x="6302329" y="2178949"/>
                <a:ext cx="20560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sz="40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3" name="TextBox 142"/>
              <p:cNvSpPr txBox="1"/>
              <p:nvPr/>
            </p:nvSpPr>
            <p:spPr>
              <a:xfrm>
                <a:off x="6598445" y="2225036"/>
                <a:ext cx="5913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+1</a:t>
                </a:r>
                <a:endParaRPr lang="en-US" sz="24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56" name="Straight Connector 155"/>
              <p:cNvCxnSpPr/>
              <p:nvPr/>
            </p:nvCxnSpPr>
            <p:spPr>
              <a:xfrm>
                <a:off x="2482663" y="1603659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/>
            </p:nvCxnSpPr>
            <p:spPr>
              <a:xfrm>
                <a:off x="2972979" y="1598890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" name="Right Arrow 104"/>
              <p:cNvSpPr/>
              <p:nvPr/>
            </p:nvSpPr>
            <p:spPr>
              <a:xfrm rot="10800000">
                <a:off x="75847" y="1738564"/>
                <a:ext cx="430265" cy="361578"/>
              </a:xfrm>
              <a:prstGeom prst="rightArrow">
                <a:avLst>
                  <a:gd name="adj1" fmla="val 50000"/>
                  <a:gd name="adj2" fmla="val 176659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ight Arrow 105"/>
              <p:cNvSpPr/>
              <p:nvPr/>
            </p:nvSpPr>
            <p:spPr>
              <a:xfrm>
                <a:off x="11685769" y="1737395"/>
                <a:ext cx="430265" cy="361578"/>
              </a:xfrm>
              <a:prstGeom prst="rightArrow">
                <a:avLst>
                  <a:gd name="adj1" fmla="val 50000"/>
                  <a:gd name="adj2" fmla="val 176659"/>
                </a:avLst>
              </a:prstGeom>
              <a:solidFill>
                <a:srgbClr val="00B05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TextBox 114"/>
              <p:cNvSpPr txBox="1"/>
              <p:nvPr/>
            </p:nvSpPr>
            <p:spPr>
              <a:xfrm>
                <a:off x="5671116" y="2227730"/>
                <a:ext cx="4840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5" name="Straight Connector 34"/>
              <p:cNvCxnSpPr/>
              <p:nvPr/>
            </p:nvCxnSpPr>
            <p:spPr>
              <a:xfrm>
                <a:off x="3953296" y="1604362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>
                <a:off x="3464078" y="1603765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>
              <a:xfrm>
                <a:off x="4443177" y="1602866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>
                <a:off x="4933487" y="1598097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>
              <a:xfrm>
                <a:off x="5915409" y="1602770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>
                <a:off x="5423811" y="1604554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>
                <a:off x="6895612" y="1601274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>
                <a:off x="7385922" y="1598886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>
                <a:off x="8366244" y="1604358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>
              <a:xfrm>
                <a:off x="7877026" y="1603761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>
                <a:off x="8856123" y="1602862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>
                <a:off x="9346432" y="1598093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/>
            </p:nvCxnSpPr>
            <p:spPr>
              <a:xfrm>
                <a:off x="10327552" y="1599593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/>
            </p:nvCxnSpPr>
            <p:spPr>
              <a:xfrm>
                <a:off x="9838332" y="1598996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/>
              <p:nvPr/>
            </p:nvCxnSpPr>
            <p:spPr>
              <a:xfrm>
                <a:off x="10817430" y="1598097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TextBox 60"/>
              <p:cNvSpPr txBox="1"/>
              <p:nvPr/>
            </p:nvSpPr>
            <p:spPr>
              <a:xfrm>
                <a:off x="3713784" y="2229633"/>
                <a:ext cx="4848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-5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8562103" y="2226622"/>
                <a:ext cx="5913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bn-IN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endParaRPr lang="en-US" sz="24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1" name="Straight Connector 70"/>
              <p:cNvCxnSpPr/>
              <p:nvPr/>
            </p:nvCxnSpPr>
            <p:spPr>
              <a:xfrm>
                <a:off x="6385719" y="1279533"/>
                <a:ext cx="7144" cy="1035844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TextBox 72"/>
              <p:cNvSpPr txBox="1"/>
              <p:nvPr/>
            </p:nvSpPr>
            <p:spPr>
              <a:xfrm>
                <a:off x="1157202" y="2230007"/>
                <a:ext cx="6607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-10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9" name="Straight Connector 78"/>
              <p:cNvCxnSpPr/>
              <p:nvPr/>
            </p:nvCxnSpPr>
            <p:spPr>
              <a:xfrm>
                <a:off x="1002386" y="1618409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>
                <a:off x="11316197" y="1598095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" name="TextBox 81"/>
              <p:cNvSpPr txBox="1"/>
              <p:nvPr/>
            </p:nvSpPr>
            <p:spPr>
              <a:xfrm>
                <a:off x="658435" y="2230004"/>
                <a:ext cx="6607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</a:t>
                </a:r>
                <a:r>
                  <a:rPr lang="en-US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10820388" y="2226619"/>
                <a:ext cx="8530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+10</a:t>
                </a:r>
                <a:endParaRPr lang="en-US" sz="24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4" name="TextBox 43"/>
            <p:cNvSpPr txBox="1"/>
            <p:nvPr/>
          </p:nvSpPr>
          <p:spPr>
            <a:xfrm>
              <a:off x="2154731" y="2230006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655964" y="2230003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152265" y="2230002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653498" y="2229999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163677" y="2225602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4678767" y="2225600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4193856" y="2225595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7083351" y="2225033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7582119" y="2225030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+3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8067029" y="2225028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+4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9050709" y="2225027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+6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9549474" y="2225026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+7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10020529" y="2225024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+8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0533147" y="2225020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+9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5" name="Oval 74"/>
          <p:cNvSpPr/>
          <p:nvPr/>
        </p:nvSpPr>
        <p:spPr>
          <a:xfrm>
            <a:off x="9671737" y="592435"/>
            <a:ext cx="318631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-7135" y="2901420"/>
            <a:ext cx="121991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যত</a:t>
            </a:r>
            <a:r>
              <a:rPr lang="bn-IN" sz="60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ডানে তত বড়</a:t>
            </a:r>
          </a:p>
          <a:p>
            <a:pPr algn="ctr"/>
            <a:r>
              <a:rPr lang="bn-IN" sz="60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যত বামে তত ছোট</a:t>
            </a:r>
            <a:endParaRPr lang="en-US" sz="5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7" name="Right Arrow 76"/>
          <p:cNvSpPr/>
          <p:nvPr/>
        </p:nvSpPr>
        <p:spPr>
          <a:xfrm rot="16200000">
            <a:off x="9436638" y="1679960"/>
            <a:ext cx="863578" cy="40280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6235834" y="578577"/>
            <a:ext cx="318631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80" name="Right Arrow 79"/>
          <p:cNvSpPr/>
          <p:nvPr/>
        </p:nvSpPr>
        <p:spPr>
          <a:xfrm rot="16200000">
            <a:off x="6000735" y="1666102"/>
            <a:ext cx="863578" cy="40280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extBox 83"/>
          <p:cNvSpPr txBox="1"/>
          <p:nvPr/>
        </p:nvSpPr>
        <p:spPr>
          <a:xfrm>
            <a:off x="9202413" y="2069663"/>
            <a:ext cx="128557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907978" y="2055804"/>
            <a:ext cx="104680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3923850" y="4951408"/>
            <a:ext cx="128557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5921832" y="4937549"/>
            <a:ext cx="104680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5076699" y="4937547"/>
            <a:ext cx="104680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6718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6" grpId="0"/>
      <p:bldP spid="77" grpId="0" animBg="1"/>
      <p:bldP spid="77" grpId="1" animBg="1"/>
      <p:bldP spid="77" grpId="2" animBg="1"/>
      <p:bldP spid="78" grpId="0" animBg="1"/>
      <p:bldP spid="80" grpId="0" animBg="1"/>
      <p:bldP spid="80" grpId="1" animBg="1"/>
      <p:bldP spid="80" grpId="2" animBg="1"/>
      <p:bldP spid="84" grpId="0"/>
      <p:bldP spid="85" grpId="0"/>
      <p:bldP spid="86" grpId="0"/>
      <p:bldP spid="87" grpId="0"/>
      <p:bldP spid="88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5847" y="115738"/>
            <a:ext cx="12040187" cy="1607302"/>
            <a:chOff x="75847" y="1279533"/>
            <a:chExt cx="12040187" cy="1607302"/>
          </a:xfrm>
        </p:grpSpPr>
        <p:grpSp>
          <p:nvGrpSpPr>
            <p:cNvPr id="5" name="Group 4"/>
            <p:cNvGrpSpPr/>
            <p:nvPr/>
          </p:nvGrpSpPr>
          <p:grpSpPr>
            <a:xfrm>
              <a:off x="75847" y="1279533"/>
              <a:ext cx="12040187" cy="1607302"/>
              <a:chOff x="75847" y="1279533"/>
              <a:chExt cx="12040187" cy="1607302"/>
            </a:xfrm>
          </p:grpSpPr>
          <p:sp>
            <p:nvSpPr>
              <p:cNvPr id="139" name="Rectangle 138"/>
              <p:cNvSpPr/>
              <p:nvPr/>
            </p:nvSpPr>
            <p:spPr>
              <a:xfrm>
                <a:off x="138216" y="1897212"/>
                <a:ext cx="11743049" cy="45719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cxnSp>
            <p:nvCxnSpPr>
              <p:cNvPr id="188" name="Straight Connector 187"/>
              <p:cNvCxnSpPr/>
              <p:nvPr/>
            </p:nvCxnSpPr>
            <p:spPr>
              <a:xfrm>
                <a:off x="1992786" y="1605155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/>
            </p:nvCxnSpPr>
            <p:spPr>
              <a:xfrm>
                <a:off x="1501186" y="1604558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2" name="TextBox 141"/>
              <p:cNvSpPr txBox="1"/>
              <p:nvPr/>
            </p:nvSpPr>
            <p:spPr>
              <a:xfrm>
                <a:off x="6302329" y="2178949"/>
                <a:ext cx="20560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sz="40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3" name="TextBox 142"/>
              <p:cNvSpPr txBox="1"/>
              <p:nvPr/>
            </p:nvSpPr>
            <p:spPr>
              <a:xfrm>
                <a:off x="6598445" y="2225036"/>
                <a:ext cx="5913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+1</a:t>
                </a:r>
                <a:endParaRPr lang="en-US" sz="24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56" name="Straight Connector 155"/>
              <p:cNvCxnSpPr/>
              <p:nvPr/>
            </p:nvCxnSpPr>
            <p:spPr>
              <a:xfrm>
                <a:off x="2482663" y="1603659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/>
            </p:nvCxnSpPr>
            <p:spPr>
              <a:xfrm>
                <a:off x="2972979" y="1598890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" name="Right Arrow 104"/>
              <p:cNvSpPr/>
              <p:nvPr/>
            </p:nvSpPr>
            <p:spPr>
              <a:xfrm rot="10800000">
                <a:off x="75847" y="1738564"/>
                <a:ext cx="430265" cy="361578"/>
              </a:xfrm>
              <a:prstGeom prst="rightArrow">
                <a:avLst>
                  <a:gd name="adj1" fmla="val 50000"/>
                  <a:gd name="adj2" fmla="val 176659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ight Arrow 105"/>
              <p:cNvSpPr/>
              <p:nvPr/>
            </p:nvSpPr>
            <p:spPr>
              <a:xfrm>
                <a:off x="11685769" y="1737395"/>
                <a:ext cx="430265" cy="361578"/>
              </a:xfrm>
              <a:prstGeom prst="rightArrow">
                <a:avLst>
                  <a:gd name="adj1" fmla="val 50000"/>
                  <a:gd name="adj2" fmla="val 176659"/>
                </a:avLst>
              </a:prstGeom>
              <a:solidFill>
                <a:srgbClr val="00B05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TextBox 114"/>
              <p:cNvSpPr txBox="1"/>
              <p:nvPr/>
            </p:nvSpPr>
            <p:spPr>
              <a:xfrm>
                <a:off x="5671116" y="2227730"/>
                <a:ext cx="4840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5" name="Straight Connector 34"/>
              <p:cNvCxnSpPr/>
              <p:nvPr/>
            </p:nvCxnSpPr>
            <p:spPr>
              <a:xfrm>
                <a:off x="3953296" y="1604362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>
                <a:off x="3464078" y="1603765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>
              <a:xfrm>
                <a:off x="4443177" y="1602866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>
                <a:off x="4933487" y="1598097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>
              <a:xfrm>
                <a:off x="5915409" y="1602770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>
                <a:off x="5423811" y="1604554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>
                <a:off x="6895612" y="1601274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>
                <a:off x="7385922" y="1598886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>
                <a:off x="8366244" y="1604358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>
              <a:xfrm>
                <a:off x="7877026" y="1603761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>
                <a:off x="8856123" y="1602862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>
                <a:off x="9346432" y="1598093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/>
            </p:nvCxnSpPr>
            <p:spPr>
              <a:xfrm>
                <a:off x="10327552" y="1599593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/>
            </p:nvCxnSpPr>
            <p:spPr>
              <a:xfrm>
                <a:off x="9838332" y="1598996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/>
              <p:nvPr/>
            </p:nvCxnSpPr>
            <p:spPr>
              <a:xfrm>
                <a:off x="10817430" y="1598097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TextBox 60"/>
              <p:cNvSpPr txBox="1"/>
              <p:nvPr/>
            </p:nvSpPr>
            <p:spPr>
              <a:xfrm>
                <a:off x="3713784" y="2229633"/>
                <a:ext cx="4848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-5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8562103" y="2226622"/>
                <a:ext cx="5913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bn-IN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endParaRPr lang="en-US" sz="24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1" name="Straight Connector 70"/>
              <p:cNvCxnSpPr/>
              <p:nvPr/>
            </p:nvCxnSpPr>
            <p:spPr>
              <a:xfrm>
                <a:off x="6385719" y="1279533"/>
                <a:ext cx="7144" cy="1035844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TextBox 72"/>
              <p:cNvSpPr txBox="1"/>
              <p:nvPr/>
            </p:nvSpPr>
            <p:spPr>
              <a:xfrm>
                <a:off x="1157202" y="2230007"/>
                <a:ext cx="6607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-10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9" name="Straight Connector 78"/>
              <p:cNvCxnSpPr/>
              <p:nvPr/>
            </p:nvCxnSpPr>
            <p:spPr>
              <a:xfrm>
                <a:off x="1002386" y="1618409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>
                <a:off x="11316197" y="1598095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" name="TextBox 81"/>
              <p:cNvSpPr txBox="1"/>
              <p:nvPr/>
            </p:nvSpPr>
            <p:spPr>
              <a:xfrm>
                <a:off x="658435" y="2230004"/>
                <a:ext cx="6607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</a:t>
                </a:r>
                <a:r>
                  <a:rPr lang="en-US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10820388" y="2226619"/>
                <a:ext cx="8530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+10</a:t>
                </a:r>
                <a:endParaRPr lang="en-US" sz="24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4" name="TextBox 43"/>
            <p:cNvSpPr txBox="1"/>
            <p:nvPr/>
          </p:nvSpPr>
          <p:spPr>
            <a:xfrm>
              <a:off x="2154731" y="2230006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655964" y="2230003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152265" y="2230002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653498" y="2229999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163677" y="2225602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4678767" y="2225600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4193856" y="2225595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7083351" y="2225033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7582119" y="2225030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+3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8067029" y="2225028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+4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9050709" y="2225027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+6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9549474" y="2225026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+7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10020529" y="2225024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+8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0533147" y="2225020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+9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5" name="Oval 74"/>
          <p:cNvSpPr/>
          <p:nvPr/>
        </p:nvSpPr>
        <p:spPr>
          <a:xfrm>
            <a:off x="9671740" y="592435"/>
            <a:ext cx="318631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-7135" y="2901420"/>
            <a:ext cx="121991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যত</a:t>
            </a:r>
            <a:r>
              <a:rPr lang="bn-IN" sz="60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ডানে তত বড়</a:t>
            </a:r>
          </a:p>
          <a:p>
            <a:pPr algn="ctr"/>
            <a:r>
              <a:rPr lang="bn-IN" sz="60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যত বামে তত ছোট</a:t>
            </a:r>
            <a:endParaRPr lang="en-US" sz="5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7" name="Right Arrow 76"/>
          <p:cNvSpPr/>
          <p:nvPr/>
        </p:nvSpPr>
        <p:spPr>
          <a:xfrm rot="16200000">
            <a:off x="9436641" y="1679960"/>
            <a:ext cx="863578" cy="40280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2827615" y="578577"/>
            <a:ext cx="318631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80" name="Right Arrow 79"/>
          <p:cNvSpPr/>
          <p:nvPr/>
        </p:nvSpPr>
        <p:spPr>
          <a:xfrm rot="16200000">
            <a:off x="2592516" y="1666102"/>
            <a:ext cx="863578" cy="40280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extBox 83"/>
          <p:cNvSpPr txBox="1"/>
          <p:nvPr/>
        </p:nvSpPr>
        <p:spPr>
          <a:xfrm>
            <a:off x="9188561" y="2069663"/>
            <a:ext cx="128557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2402774" y="2055804"/>
            <a:ext cx="104680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-7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3923850" y="4951408"/>
            <a:ext cx="128557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5921832" y="4937549"/>
            <a:ext cx="104680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5076699" y="4937547"/>
            <a:ext cx="104680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7991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6" grpId="0"/>
      <p:bldP spid="77" grpId="0" animBg="1"/>
      <p:bldP spid="77" grpId="1" animBg="1"/>
      <p:bldP spid="77" grpId="2" animBg="1"/>
      <p:bldP spid="78" grpId="0" animBg="1"/>
      <p:bldP spid="80" grpId="0" animBg="1"/>
      <p:bldP spid="80" grpId="1" animBg="1"/>
      <p:bldP spid="80" grpId="2" animBg="1"/>
      <p:bldP spid="84" grpId="0"/>
      <p:bldP spid="85" grpId="0"/>
      <p:bldP spid="86" grpId="0"/>
      <p:bldP spid="87" grpId="0"/>
      <p:bldP spid="88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5847" y="115738"/>
            <a:ext cx="12040187" cy="1607302"/>
            <a:chOff x="75847" y="1279533"/>
            <a:chExt cx="12040187" cy="1607302"/>
          </a:xfrm>
        </p:grpSpPr>
        <p:grpSp>
          <p:nvGrpSpPr>
            <p:cNvPr id="5" name="Group 4"/>
            <p:cNvGrpSpPr/>
            <p:nvPr/>
          </p:nvGrpSpPr>
          <p:grpSpPr>
            <a:xfrm>
              <a:off x="75847" y="1279533"/>
              <a:ext cx="12040187" cy="1607302"/>
              <a:chOff x="75847" y="1279533"/>
              <a:chExt cx="12040187" cy="1607302"/>
            </a:xfrm>
          </p:grpSpPr>
          <p:sp>
            <p:nvSpPr>
              <p:cNvPr id="139" name="Rectangle 138"/>
              <p:cNvSpPr/>
              <p:nvPr/>
            </p:nvSpPr>
            <p:spPr>
              <a:xfrm>
                <a:off x="138216" y="1897212"/>
                <a:ext cx="11743049" cy="45719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cxnSp>
            <p:nvCxnSpPr>
              <p:cNvPr id="188" name="Straight Connector 187"/>
              <p:cNvCxnSpPr/>
              <p:nvPr/>
            </p:nvCxnSpPr>
            <p:spPr>
              <a:xfrm>
                <a:off x="1992786" y="1605155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/>
            </p:nvCxnSpPr>
            <p:spPr>
              <a:xfrm>
                <a:off x="1501186" y="1604558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2" name="TextBox 141"/>
              <p:cNvSpPr txBox="1"/>
              <p:nvPr/>
            </p:nvSpPr>
            <p:spPr>
              <a:xfrm>
                <a:off x="6302329" y="2178949"/>
                <a:ext cx="20560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sz="40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3" name="TextBox 142"/>
              <p:cNvSpPr txBox="1"/>
              <p:nvPr/>
            </p:nvSpPr>
            <p:spPr>
              <a:xfrm>
                <a:off x="6598445" y="2225036"/>
                <a:ext cx="5913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+1</a:t>
                </a:r>
                <a:endParaRPr lang="en-US" sz="24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56" name="Straight Connector 155"/>
              <p:cNvCxnSpPr/>
              <p:nvPr/>
            </p:nvCxnSpPr>
            <p:spPr>
              <a:xfrm>
                <a:off x="2482663" y="1603659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/>
            </p:nvCxnSpPr>
            <p:spPr>
              <a:xfrm>
                <a:off x="2972979" y="1598890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" name="Right Arrow 104"/>
              <p:cNvSpPr/>
              <p:nvPr/>
            </p:nvSpPr>
            <p:spPr>
              <a:xfrm rot="10800000">
                <a:off x="75847" y="1738564"/>
                <a:ext cx="430265" cy="361578"/>
              </a:xfrm>
              <a:prstGeom prst="rightArrow">
                <a:avLst>
                  <a:gd name="adj1" fmla="val 50000"/>
                  <a:gd name="adj2" fmla="val 176659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ight Arrow 105"/>
              <p:cNvSpPr/>
              <p:nvPr/>
            </p:nvSpPr>
            <p:spPr>
              <a:xfrm>
                <a:off x="11685769" y="1737395"/>
                <a:ext cx="430265" cy="361578"/>
              </a:xfrm>
              <a:prstGeom prst="rightArrow">
                <a:avLst>
                  <a:gd name="adj1" fmla="val 50000"/>
                  <a:gd name="adj2" fmla="val 176659"/>
                </a:avLst>
              </a:prstGeom>
              <a:solidFill>
                <a:srgbClr val="00B05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TextBox 114"/>
              <p:cNvSpPr txBox="1"/>
              <p:nvPr/>
            </p:nvSpPr>
            <p:spPr>
              <a:xfrm>
                <a:off x="5671116" y="2227730"/>
                <a:ext cx="4840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5" name="Straight Connector 34"/>
              <p:cNvCxnSpPr/>
              <p:nvPr/>
            </p:nvCxnSpPr>
            <p:spPr>
              <a:xfrm>
                <a:off x="3953296" y="1604362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>
                <a:off x="3464078" y="1603765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>
              <a:xfrm>
                <a:off x="4443177" y="1602866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>
                <a:off x="4933487" y="1598097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>
              <a:xfrm>
                <a:off x="5915409" y="1602770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>
                <a:off x="5423811" y="1604554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>
                <a:off x="6895612" y="1601274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>
                <a:off x="7385922" y="1598886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>
                <a:off x="8366244" y="1604358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>
              <a:xfrm>
                <a:off x="7877026" y="1603761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>
                <a:off x="8856123" y="1602862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>
                <a:off x="9346432" y="1598093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/>
            </p:nvCxnSpPr>
            <p:spPr>
              <a:xfrm>
                <a:off x="10327552" y="1599593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/>
            </p:nvCxnSpPr>
            <p:spPr>
              <a:xfrm>
                <a:off x="9838332" y="1598996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/>
              <p:nvPr/>
            </p:nvCxnSpPr>
            <p:spPr>
              <a:xfrm>
                <a:off x="10817430" y="1598097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TextBox 60"/>
              <p:cNvSpPr txBox="1"/>
              <p:nvPr/>
            </p:nvSpPr>
            <p:spPr>
              <a:xfrm>
                <a:off x="3713784" y="2229633"/>
                <a:ext cx="4848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-5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8562103" y="2226622"/>
                <a:ext cx="5913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bn-IN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endParaRPr lang="en-US" sz="24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1" name="Straight Connector 70"/>
              <p:cNvCxnSpPr/>
              <p:nvPr/>
            </p:nvCxnSpPr>
            <p:spPr>
              <a:xfrm>
                <a:off x="6385719" y="1279533"/>
                <a:ext cx="7144" cy="1035844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TextBox 72"/>
              <p:cNvSpPr txBox="1"/>
              <p:nvPr/>
            </p:nvSpPr>
            <p:spPr>
              <a:xfrm>
                <a:off x="1157202" y="2230007"/>
                <a:ext cx="6607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-10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9" name="Straight Connector 78"/>
              <p:cNvCxnSpPr/>
              <p:nvPr/>
            </p:nvCxnSpPr>
            <p:spPr>
              <a:xfrm>
                <a:off x="1002386" y="1618409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>
                <a:off x="11316197" y="1598095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" name="TextBox 81"/>
              <p:cNvSpPr txBox="1"/>
              <p:nvPr/>
            </p:nvSpPr>
            <p:spPr>
              <a:xfrm>
                <a:off x="658435" y="2230004"/>
                <a:ext cx="6607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</a:t>
                </a:r>
                <a:r>
                  <a:rPr lang="en-US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10820388" y="2226619"/>
                <a:ext cx="8530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+10</a:t>
                </a:r>
                <a:endParaRPr lang="en-US" sz="24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4" name="TextBox 43"/>
            <p:cNvSpPr txBox="1"/>
            <p:nvPr/>
          </p:nvSpPr>
          <p:spPr>
            <a:xfrm>
              <a:off x="2154731" y="2230006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655964" y="2230003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152265" y="2230002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653498" y="2229999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163677" y="2225602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4678767" y="2225600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4193856" y="2225595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7083351" y="2225033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7582119" y="2225030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+3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8067029" y="2225028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+4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9050709" y="2225027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+6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9549474" y="2225026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+7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10020529" y="2225024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+8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0533147" y="2225020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+9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5" name="Oval 74"/>
          <p:cNvSpPr/>
          <p:nvPr/>
        </p:nvSpPr>
        <p:spPr>
          <a:xfrm>
            <a:off x="10156648" y="592435"/>
            <a:ext cx="318631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-7135" y="2929130"/>
            <a:ext cx="121991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যত</a:t>
            </a:r>
            <a:r>
              <a:rPr lang="bn-IN" sz="60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ডানে তত বড়</a:t>
            </a:r>
          </a:p>
          <a:p>
            <a:pPr algn="ctr"/>
            <a:r>
              <a:rPr lang="bn-IN" sz="60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যত বামে তত ছোট</a:t>
            </a:r>
            <a:endParaRPr lang="en-US" sz="5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7" name="Right Arrow 76"/>
          <p:cNvSpPr/>
          <p:nvPr/>
        </p:nvSpPr>
        <p:spPr>
          <a:xfrm rot="16200000">
            <a:off x="9921549" y="1679960"/>
            <a:ext cx="863578" cy="40280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extBox 83"/>
          <p:cNvSpPr txBox="1"/>
          <p:nvPr/>
        </p:nvSpPr>
        <p:spPr>
          <a:xfrm>
            <a:off x="9701180" y="2069663"/>
            <a:ext cx="128547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2316761" y="2069663"/>
            <a:ext cx="114731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bn-IN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5835780" y="4937553"/>
            <a:ext cx="128557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-9</a:t>
            </a:r>
            <a:r>
              <a:rPr lang="en-US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4480963" y="4937549"/>
            <a:ext cx="104680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5076699" y="4937547"/>
            <a:ext cx="104680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</p:txBody>
      </p:sp>
      <p:sp>
        <p:nvSpPr>
          <p:cNvPr id="74" name="Right Arrow 73"/>
          <p:cNvSpPr/>
          <p:nvPr/>
        </p:nvSpPr>
        <p:spPr>
          <a:xfrm rot="12281819">
            <a:off x="80143" y="1671490"/>
            <a:ext cx="2481006" cy="40280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365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6" grpId="0"/>
      <p:bldP spid="77" grpId="0" animBg="1"/>
      <p:bldP spid="77" grpId="1" animBg="1"/>
      <p:bldP spid="77" grpId="2" animBg="1"/>
      <p:bldP spid="84" grpId="0"/>
      <p:bldP spid="85" grpId="0"/>
      <p:bldP spid="86" grpId="0"/>
      <p:bldP spid="87" grpId="0"/>
      <p:bldP spid="88" grpId="0"/>
      <p:bldP spid="74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5847" y="115738"/>
            <a:ext cx="12040187" cy="1607302"/>
            <a:chOff x="75847" y="1279533"/>
            <a:chExt cx="12040187" cy="1607302"/>
          </a:xfrm>
        </p:grpSpPr>
        <p:grpSp>
          <p:nvGrpSpPr>
            <p:cNvPr id="5" name="Group 4"/>
            <p:cNvGrpSpPr/>
            <p:nvPr/>
          </p:nvGrpSpPr>
          <p:grpSpPr>
            <a:xfrm>
              <a:off x="75847" y="1279533"/>
              <a:ext cx="12040187" cy="1607302"/>
              <a:chOff x="75847" y="1279533"/>
              <a:chExt cx="12040187" cy="1607302"/>
            </a:xfrm>
          </p:grpSpPr>
          <p:sp>
            <p:nvSpPr>
              <p:cNvPr id="139" name="Rectangle 138"/>
              <p:cNvSpPr/>
              <p:nvPr/>
            </p:nvSpPr>
            <p:spPr>
              <a:xfrm>
                <a:off x="138216" y="1897212"/>
                <a:ext cx="11743049" cy="45719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cxnSp>
            <p:nvCxnSpPr>
              <p:cNvPr id="188" name="Straight Connector 187"/>
              <p:cNvCxnSpPr/>
              <p:nvPr/>
            </p:nvCxnSpPr>
            <p:spPr>
              <a:xfrm>
                <a:off x="1992786" y="1605155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/>
            </p:nvCxnSpPr>
            <p:spPr>
              <a:xfrm>
                <a:off x="1501186" y="1604558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2" name="TextBox 141"/>
              <p:cNvSpPr txBox="1"/>
              <p:nvPr/>
            </p:nvSpPr>
            <p:spPr>
              <a:xfrm>
                <a:off x="6302329" y="2178949"/>
                <a:ext cx="20560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sz="40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3" name="TextBox 142"/>
              <p:cNvSpPr txBox="1"/>
              <p:nvPr/>
            </p:nvSpPr>
            <p:spPr>
              <a:xfrm>
                <a:off x="6598445" y="2225036"/>
                <a:ext cx="5913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+1</a:t>
                </a:r>
                <a:endParaRPr lang="en-US" sz="24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56" name="Straight Connector 155"/>
              <p:cNvCxnSpPr/>
              <p:nvPr/>
            </p:nvCxnSpPr>
            <p:spPr>
              <a:xfrm>
                <a:off x="2482663" y="1603659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/>
            </p:nvCxnSpPr>
            <p:spPr>
              <a:xfrm>
                <a:off x="2972979" y="1598890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" name="Right Arrow 104"/>
              <p:cNvSpPr/>
              <p:nvPr/>
            </p:nvSpPr>
            <p:spPr>
              <a:xfrm rot="10800000">
                <a:off x="75847" y="1738564"/>
                <a:ext cx="430265" cy="361578"/>
              </a:xfrm>
              <a:prstGeom prst="rightArrow">
                <a:avLst>
                  <a:gd name="adj1" fmla="val 50000"/>
                  <a:gd name="adj2" fmla="val 176659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ight Arrow 105"/>
              <p:cNvSpPr/>
              <p:nvPr/>
            </p:nvSpPr>
            <p:spPr>
              <a:xfrm>
                <a:off x="11685769" y="1737395"/>
                <a:ext cx="430265" cy="361578"/>
              </a:xfrm>
              <a:prstGeom prst="rightArrow">
                <a:avLst>
                  <a:gd name="adj1" fmla="val 50000"/>
                  <a:gd name="adj2" fmla="val 176659"/>
                </a:avLst>
              </a:prstGeom>
              <a:solidFill>
                <a:srgbClr val="00B05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TextBox 114"/>
              <p:cNvSpPr txBox="1"/>
              <p:nvPr/>
            </p:nvSpPr>
            <p:spPr>
              <a:xfrm>
                <a:off x="5671116" y="2227730"/>
                <a:ext cx="4840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5" name="Straight Connector 34"/>
              <p:cNvCxnSpPr/>
              <p:nvPr/>
            </p:nvCxnSpPr>
            <p:spPr>
              <a:xfrm>
                <a:off x="3953296" y="1604362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>
                <a:off x="3464078" y="1603765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>
              <a:xfrm>
                <a:off x="4443177" y="1602866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>
                <a:off x="4933487" y="1598097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>
              <a:xfrm>
                <a:off x="5915409" y="1602770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>
                <a:off x="5423811" y="1604554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>
                <a:off x="6895612" y="1601274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>
                <a:off x="7385922" y="1598886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>
                <a:off x="8366244" y="1604358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>
              <a:xfrm>
                <a:off x="7877026" y="1603761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>
                <a:off x="8856123" y="1602862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>
                <a:off x="9346432" y="1598093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/>
            </p:nvCxnSpPr>
            <p:spPr>
              <a:xfrm>
                <a:off x="10327552" y="1599593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/>
            </p:nvCxnSpPr>
            <p:spPr>
              <a:xfrm>
                <a:off x="9838332" y="1598996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/>
              <p:nvPr/>
            </p:nvCxnSpPr>
            <p:spPr>
              <a:xfrm>
                <a:off x="10817430" y="1598097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TextBox 60"/>
              <p:cNvSpPr txBox="1"/>
              <p:nvPr/>
            </p:nvSpPr>
            <p:spPr>
              <a:xfrm>
                <a:off x="3713784" y="2229633"/>
                <a:ext cx="4848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-5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8562103" y="2226622"/>
                <a:ext cx="5913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bn-IN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endParaRPr lang="en-US" sz="24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1" name="Straight Connector 70"/>
              <p:cNvCxnSpPr/>
              <p:nvPr/>
            </p:nvCxnSpPr>
            <p:spPr>
              <a:xfrm>
                <a:off x="6385719" y="1279533"/>
                <a:ext cx="7144" cy="1035844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TextBox 72"/>
              <p:cNvSpPr txBox="1"/>
              <p:nvPr/>
            </p:nvSpPr>
            <p:spPr>
              <a:xfrm>
                <a:off x="1157202" y="2230007"/>
                <a:ext cx="6607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-10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9" name="Straight Connector 78"/>
              <p:cNvCxnSpPr/>
              <p:nvPr/>
            </p:nvCxnSpPr>
            <p:spPr>
              <a:xfrm>
                <a:off x="1002386" y="1618409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>
                <a:off x="11316197" y="1598095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" name="TextBox 81"/>
              <p:cNvSpPr txBox="1"/>
              <p:nvPr/>
            </p:nvSpPr>
            <p:spPr>
              <a:xfrm>
                <a:off x="658435" y="2230004"/>
                <a:ext cx="6607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</a:t>
                </a:r>
                <a:r>
                  <a:rPr lang="en-US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10820388" y="2226619"/>
                <a:ext cx="8530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+10</a:t>
                </a:r>
                <a:endParaRPr lang="en-US" sz="24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4" name="TextBox 43"/>
            <p:cNvSpPr txBox="1"/>
            <p:nvPr/>
          </p:nvSpPr>
          <p:spPr>
            <a:xfrm>
              <a:off x="2154731" y="2230006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655964" y="2230003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152265" y="2230002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653498" y="2229999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163677" y="2225602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4678767" y="2225600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4193856" y="2225595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7083351" y="2225033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7582119" y="2225030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+3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8067029" y="2225028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+4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9050709" y="2225027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+6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9549474" y="2225026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+7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10020529" y="2225024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+8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0533147" y="2225020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+9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5" name="Oval 74"/>
          <p:cNvSpPr/>
          <p:nvPr/>
        </p:nvSpPr>
        <p:spPr>
          <a:xfrm>
            <a:off x="10156648" y="592435"/>
            <a:ext cx="318631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-7135" y="2929130"/>
            <a:ext cx="121991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যত</a:t>
            </a:r>
            <a:r>
              <a:rPr lang="bn-IN" sz="60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ডানে তত বড়</a:t>
            </a:r>
          </a:p>
          <a:p>
            <a:pPr algn="ctr"/>
            <a:r>
              <a:rPr lang="bn-IN" sz="60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যত বামে তত ছোট</a:t>
            </a:r>
            <a:endParaRPr lang="en-US" sz="5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7" name="Right Arrow 76"/>
          <p:cNvSpPr/>
          <p:nvPr/>
        </p:nvSpPr>
        <p:spPr>
          <a:xfrm rot="16200000">
            <a:off x="9921549" y="1679960"/>
            <a:ext cx="863578" cy="40280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extBox 83"/>
          <p:cNvSpPr txBox="1"/>
          <p:nvPr/>
        </p:nvSpPr>
        <p:spPr>
          <a:xfrm>
            <a:off x="9701180" y="2069663"/>
            <a:ext cx="128547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2316761" y="2069663"/>
            <a:ext cx="114731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bn-IN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90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3896148" y="4937553"/>
            <a:ext cx="128557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-90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5949546" y="4937549"/>
            <a:ext cx="104680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5076699" y="4937547"/>
            <a:ext cx="104680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</a:p>
        </p:txBody>
      </p:sp>
      <p:sp>
        <p:nvSpPr>
          <p:cNvPr id="74" name="Right Arrow 73"/>
          <p:cNvSpPr/>
          <p:nvPr/>
        </p:nvSpPr>
        <p:spPr>
          <a:xfrm rot="12281819">
            <a:off x="80143" y="1671490"/>
            <a:ext cx="2481006" cy="40280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515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6" grpId="0"/>
      <p:bldP spid="77" grpId="0" animBg="1"/>
      <p:bldP spid="77" grpId="1" animBg="1"/>
      <p:bldP spid="77" grpId="2" animBg="1"/>
      <p:bldP spid="84" grpId="0"/>
      <p:bldP spid="85" grpId="0"/>
      <p:bldP spid="86" grpId="0"/>
      <p:bldP spid="87" grpId="0"/>
      <p:bldP spid="88" grpId="0"/>
      <p:bldP spid="74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5847" y="115738"/>
            <a:ext cx="12040187" cy="1607302"/>
            <a:chOff x="75847" y="1279533"/>
            <a:chExt cx="12040187" cy="1607302"/>
          </a:xfrm>
        </p:grpSpPr>
        <p:grpSp>
          <p:nvGrpSpPr>
            <p:cNvPr id="5" name="Group 4"/>
            <p:cNvGrpSpPr/>
            <p:nvPr/>
          </p:nvGrpSpPr>
          <p:grpSpPr>
            <a:xfrm>
              <a:off x="75847" y="1279533"/>
              <a:ext cx="12040187" cy="1607302"/>
              <a:chOff x="75847" y="1279533"/>
              <a:chExt cx="12040187" cy="1607302"/>
            </a:xfrm>
          </p:grpSpPr>
          <p:sp>
            <p:nvSpPr>
              <p:cNvPr id="139" name="Rectangle 138"/>
              <p:cNvSpPr/>
              <p:nvPr/>
            </p:nvSpPr>
            <p:spPr>
              <a:xfrm>
                <a:off x="138216" y="1897212"/>
                <a:ext cx="11743049" cy="45719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cxnSp>
            <p:nvCxnSpPr>
              <p:cNvPr id="188" name="Straight Connector 187"/>
              <p:cNvCxnSpPr/>
              <p:nvPr/>
            </p:nvCxnSpPr>
            <p:spPr>
              <a:xfrm>
                <a:off x="1992786" y="1605155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/>
            </p:nvCxnSpPr>
            <p:spPr>
              <a:xfrm>
                <a:off x="1501186" y="1604558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2" name="TextBox 141"/>
              <p:cNvSpPr txBox="1"/>
              <p:nvPr/>
            </p:nvSpPr>
            <p:spPr>
              <a:xfrm>
                <a:off x="6302329" y="2178949"/>
                <a:ext cx="20560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sz="40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3" name="TextBox 142"/>
              <p:cNvSpPr txBox="1"/>
              <p:nvPr/>
            </p:nvSpPr>
            <p:spPr>
              <a:xfrm>
                <a:off x="6598445" y="2225036"/>
                <a:ext cx="5913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+1</a:t>
                </a:r>
                <a:endParaRPr lang="en-US" sz="24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56" name="Straight Connector 155"/>
              <p:cNvCxnSpPr/>
              <p:nvPr/>
            </p:nvCxnSpPr>
            <p:spPr>
              <a:xfrm>
                <a:off x="2482663" y="1603659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/>
            </p:nvCxnSpPr>
            <p:spPr>
              <a:xfrm>
                <a:off x="2972979" y="1598890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" name="Right Arrow 104"/>
              <p:cNvSpPr/>
              <p:nvPr/>
            </p:nvSpPr>
            <p:spPr>
              <a:xfrm rot="10800000">
                <a:off x="75847" y="1738564"/>
                <a:ext cx="430265" cy="361578"/>
              </a:xfrm>
              <a:prstGeom prst="rightArrow">
                <a:avLst>
                  <a:gd name="adj1" fmla="val 50000"/>
                  <a:gd name="adj2" fmla="val 176659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ight Arrow 105"/>
              <p:cNvSpPr/>
              <p:nvPr/>
            </p:nvSpPr>
            <p:spPr>
              <a:xfrm>
                <a:off x="11685769" y="1737395"/>
                <a:ext cx="430265" cy="361578"/>
              </a:xfrm>
              <a:prstGeom prst="rightArrow">
                <a:avLst>
                  <a:gd name="adj1" fmla="val 50000"/>
                  <a:gd name="adj2" fmla="val 176659"/>
                </a:avLst>
              </a:prstGeom>
              <a:solidFill>
                <a:srgbClr val="00B05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TextBox 114"/>
              <p:cNvSpPr txBox="1"/>
              <p:nvPr/>
            </p:nvSpPr>
            <p:spPr>
              <a:xfrm>
                <a:off x="5671116" y="2227730"/>
                <a:ext cx="4840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5" name="Straight Connector 34"/>
              <p:cNvCxnSpPr/>
              <p:nvPr/>
            </p:nvCxnSpPr>
            <p:spPr>
              <a:xfrm>
                <a:off x="3953296" y="1604362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>
                <a:off x="3464078" y="1603765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>
              <a:xfrm>
                <a:off x="4443177" y="1602866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>
                <a:off x="4933487" y="1598097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>
              <a:xfrm>
                <a:off x="5915409" y="1602770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>
                <a:off x="5423811" y="1604554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>
                <a:off x="6895612" y="1601274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>
                <a:off x="7385922" y="1598886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>
                <a:off x="8366244" y="1604358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>
              <a:xfrm>
                <a:off x="7877026" y="1603761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>
                <a:off x="8856123" y="1602862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>
                <a:off x="9346432" y="1598093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/>
            </p:nvCxnSpPr>
            <p:spPr>
              <a:xfrm>
                <a:off x="10327552" y="1599593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/>
            </p:nvCxnSpPr>
            <p:spPr>
              <a:xfrm>
                <a:off x="9838332" y="1598996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/>
              <p:nvPr/>
            </p:nvCxnSpPr>
            <p:spPr>
              <a:xfrm>
                <a:off x="10817430" y="1598097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TextBox 60"/>
              <p:cNvSpPr txBox="1"/>
              <p:nvPr/>
            </p:nvSpPr>
            <p:spPr>
              <a:xfrm>
                <a:off x="3713784" y="2229633"/>
                <a:ext cx="4848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-5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8562103" y="2226622"/>
                <a:ext cx="5913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bn-IN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endParaRPr lang="en-US" sz="24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1" name="Straight Connector 70"/>
              <p:cNvCxnSpPr/>
              <p:nvPr/>
            </p:nvCxnSpPr>
            <p:spPr>
              <a:xfrm>
                <a:off x="6385719" y="1279533"/>
                <a:ext cx="7144" cy="1035844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TextBox 72"/>
              <p:cNvSpPr txBox="1"/>
              <p:nvPr/>
            </p:nvSpPr>
            <p:spPr>
              <a:xfrm>
                <a:off x="1157202" y="2230007"/>
                <a:ext cx="6607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-10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9" name="Straight Connector 78"/>
              <p:cNvCxnSpPr/>
              <p:nvPr/>
            </p:nvCxnSpPr>
            <p:spPr>
              <a:xfrm>
                <a:off x="1002386" y="1618409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>
                <a:off x="11316197" y="1598095"/>
                <a:ext cx="0" cy="634495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" name="TextBox 81"/>
              <p:cNvSpPr txBox="1"/>
              <p:nvPr/>
            </p:nvSpPr>
            <p:spPr>
              <a:xfrm>
                <a:off x="658435" y="2230004"/>
                <a:ext cx="6607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</a:t>
                </a:r>
                <a:r>
                  <a:rPr lang="en-US" sz="24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10820388" y="2226619"/>
                <a:ext cx="8530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+10</a:t>
                </a:r>
                <a:endParaRPr lang="en-US" sz="24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4" name="TextBox 43"/>
            <p:cNvSpPr txBox="1"/>
            <p:nvPr/>
          </p:nvSpPr>
          <p:spPr>
            <a:xfrm>
              <a:off x="2154731" y="2230006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655964" y="2230003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152265" y="2230002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653498" y="2229999"/>
              <a:ext cx="66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163677" y="2225602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4678767" y="2225600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4193856" y="2225595"/>
              <a:ext cx="484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7083351" y="2225033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7582119" y="2225030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+3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8067029" y="2225028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+4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9050709" y="2225027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+6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9549474" y="2225026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+7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10020529" y="2225024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+8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0533147" y="2225020"/>
              <a:ext cx="591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+9</a:t>
              </a:r>
              <a:endPara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5" name="Oval 74"/>
          <p:cNvSpPr/>
          <p:nvPr/>
        </p:nvSpPr>
        <p:spPr>
          <a:xfrm>
            <a:off x="10156648" y="592435"/>
            <a:ext cx="318631" cy="34834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-7135" y="2929130"/>
            <a:ext cx="121991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যত</a:t>
            </a:r>
            <a:r>
              <a:rPr lang="bn-IN" sz="60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ডানে তত বড়</a:t>
            </a:r>
          </a:p>
          <a:p>
            <a:pPr algn="ctr"/>
            <a:r>
              <a:rPr lang="bn-IN" sz="60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যত বামে তত ছোট</a:t>
            </a:r>
            <a:endParaRPr lang="en-US" sz="5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7" name="Right Arrow 76"/>
          <p:cNvSpPr/>
          <p:nvPr/>
        </p:nvSpPr>
        <p:spPr>
          <a:xfrm rot="16200000">
            <a:off x="9921549" y="1679960"/>
            <a:ext cx="863578" cy="40280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extBox 83"/>
          <p:cNvSpPr txBox="1"/>
          <p:nvPr/>
        </p:nvSpPr>
        <p:spPr>
          <a:xfrm>
            <a:off x="9701180" y="2069663"/>
            <a:ext cx="128547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2316761" y="2069663"/>
            <a:ext cx="114731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bn-IN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90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5835780" y="4937553"/>
            <a:ext cx="128557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-90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4480963" y="4937549"/>
            <a:ext cx="104680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en-US" sz="5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5076699" y="4937547"/>
            <a:ext cx="104680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</p:txBody>
      </p:sp>
      <p:sp>
        <p:nvSpPr>
          <p:cNvPr id="74" name="Right Arrow 73"/>
          <p:cNvSpPr/>
          <p:nvPr/>
        </p:nvSpPr>
        <p:spPr>
          <a:xfrm rot="12281819">
            <a:off x="80143" y="1671490"/>
            <a:ext cx="2481006" cy="402800"/>
          </a:xfrm>
          <a:prstGeom prst="rightArrow">
            <a:avLst>
              <a:gd name="adj1" fmla="val 50000"/>
              <a:gd name="adj2" fmla="val 118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054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6" grpId="0"/>
      <p:bldP spid="77" grpId="0" animBg="1"/>
      <p:bldP spid="77" grpId="1" animBg="1"/>
      <p:bldP spid="77" grpId="2" animBg="1"/>
      <p:bldP spid="84" grpId="0"/>
      <p:bldP spid="85" grpId="0"/>
      <p:bldP spid="86" grpId="0"/>
      <p:bldP spid="87" grpId="0"/>
      <p:bldP spid="88" grpId="0"/>
      <p:bldP spid="74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0222" y="64939"/>
            <a:ext cx="468283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(-3</a:t>
            </a:r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6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27962" y="2684765"/>
            <a:ext cx="660862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মাইনাসের</a:t>
            </a:r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ডানের</a:t>
            </a:r>
            <a:r>
              <a:rPr lang="en-US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ব্রাকেট </a:t>
            </a:r>
            <a:r>
              <a:rPr lang="en-US" sz="6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বাদ</a:t>
            </a:r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দেয়ার সময়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6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ভিতরের</a:t>
            </a:r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বদল</a:t>
            </a:r>
            <a:r>
              <a:rPr lang="en-US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-4768" y="960283"/>
            <a:ext cx="439580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6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190509" y="60172"/>
            <a:ext cx="49919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</a:t>
            </a:r>
            <a:endParaRPr lang="en-US" sz="6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797639" y="960280"/>
            <a:ext cx="28263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bn-IN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6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-2" y="2406365"/>
            <a:ext cx="548640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6a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6600" b="1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-4769" y="3301709"/>
            <a:ext cx="428582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6a</a:t>
            </a:r>
            <a:endParaRPr lang="en-US" sz="66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398" y="4858620"/>
            <a:ext cx="548640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6a</a:t>
            </a:r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6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7631" y="5753964"/>
            <a:ext cx="428582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6a</a:t>
            </a:r>
            <a:endParaRPr lang="en-US" sz="6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54037" y="212572"/>
            <a:ext cx="49919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endParaRPr lang="en-US" sz="6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61167" y="1112680"/>
            <a:ext cx="28263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bn-IN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6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71599" y="3606928"/>
            <a:ext cx="49919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6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978729" y="4507036"/>
            <a:ext cx="28263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bn-IN" sz="6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6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4889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3" grpId="0"/>
      <p:bldP spid="16" grpId="0"/>
      <p:bldP spid="15" grpId="0"/>
      <p:bldP spid="17" grpId="0"/>
      <p:bldP spid="18" grpId="0"/>
      <p:bldP spid="9" grpId="0"/>
      <p:bldP spid="10" grpId="0"/>
      <p:bldP spid="11" grpId="0"/>
      <p:bldP spid="14" grpId="0"/>
      <p:bldP spid="19" grpId="0"/>
      <p:bldP spid="20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96206"/>
            <a:ext cx="32281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(-6</a:t>
            </a:r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6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21927" y="2657048"/>
            <a:ext cx="647007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ব্রাকে</a:t>
            </a:r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দেয়া</a:t>
            </a:r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বামে</a:t>
            </a:r>
            <a:r>
              <a:rPr lang="en-US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মাইনাস</a:t>
            </a:r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</a:t>
            </a:r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 </a:t>
            </a:r>
            <a:r>
              <a:rPr lang="en-US" sz="6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ভিতরের</a:t>
            </a:r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বদল</a:t>
            </a:r>
            <a:r>
              <a:rPr lang="en-US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-4768" y="18168"/>
            <a:ext cx="30751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+6 </a:t>
            </a:r>
            <a:endParaRPr lang="en-US" sz="6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730840" y="752899"/>
            <a:ext cx="44334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</a:t>
            </a:r>
            <a:endParaRPr lang="en-US" sz="6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509160" y="-106527"/>
            <a:ext cx="446115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6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-83130" y="2932819"/>
            <a:ext cx="33704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bn-IN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3a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6600" b="1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-87899" y="1930095"/>
            <a:ext cx="272183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3a</a:t>
            </a:r>
            <a:endParaRPr lang="en-US" sz="66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16579" y="743804"/>
            <a:ext cx="32281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bn-IN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(6</a:t>
            </a:r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6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11811" y="-134234"/>
            <a:ext cx="30751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+6 </a:t>
            </a:r>
            <a:endParaRPr lang="en-US" sz="6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0209" y="4872460"/>
            <a:ext cx="32281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(6a</a:t>
            </a:r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6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5441" y="3994422"/>
            <a:ext cx="30751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+6a </a:t>
            </a:r>
            <a:endParaRPr lang="en-US" sz="6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038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3" grpId="0"/>
      <p:bldP spid="16" grpId="0"/>
      <p:bldP spid="15" grpId="0"/>
      <p:bldP spid="17" grpId="0"/>
      <p:bldP spid="18" grpId="0"/>
      <p:bldP spid="9" grpId="0"/>
      <p:bldP spid="10" grpId="0"/>
      <p:bldP spid="11" grpId="0"/>
      <p:bldP spid="14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2" y="-10"/>
            <a:ext cx="121920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চিহ্নের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সংখ্যাগুলো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6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</a:t>
            </a:r>
            <a:r>
              <a:rPr lang="bn-IN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বসে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13" y="1149914"/>
            <a:ext cx="63038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</a:t>
            </a:r>
            <a:r>
              <a:rPr lang="en-US" sz="5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- 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9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dirty="0">
                <a:solidFill>
                  <a:srgbClr val="00206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-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25" y="2008897"/>
            <a:ext cx="63038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= 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-16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25499" y="1149910"/>
            <a:ext cx="56664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IN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</a:t>
            </a:r>
            <a:r>
              <a:rPr lang="en-US" sz="54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- 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9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bn-IN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-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 4</a:t>
            </a:r>
            <a:endParaRPr lang="en-US" sz="5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25498" y="2008890"/>
            <a:ext cx="5666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= 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-16</a:t>
            </a:r>
            <a:endParaRPr lang="en-US" sz="5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 flipH="1" flipV="1">
            <a:off x="6593727" y="972410"/>
            <a:ext cx="13854" cy="30592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118338" y="3976240"/>
            <a:ext cx="623347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হোক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যেন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ঠিক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40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6" grpId="0"/>
      <p:bldP spid="9" grpId="0"/>
      <p:bldP spid="8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4683" y="1080647"/>
            <a:ext cx="120673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60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চিহ্নের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সংখ্যাগুলো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6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</a:t>
            </a:r>
            <a:r>
              <a:rPr lang="bn-IN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bn-IN" sz="60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</a:t>
            </a:r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বসে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13" y="2230571"/>
            <a:ext cx="63038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</a:t>
            </a:r>
            <a:r>
              <a:rPr lang="en-US" sz="5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+5+3+1</a:t>
            </a:r>
            <a:r>
              <a:rPr lang="en-US" sz="5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5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5</a:t>
            </a:r>
            <a:r>
              <a:rPr lang="bn-IN" sz="5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5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bn-IN" sz="5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-</a:t>
            </a:r>
            <a:r>
              <a:rPr lang="en-US" sz="5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5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25" y="3089554"/>
            <a:ext cx="63038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= 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+9 </a:t>
            </a:r>
            <a:r>
              <a:rPr lang="en-US" sz="5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-12</a:t>
            </a:r>
            <a:endParaRPr lang="en-US" sz="5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25499" y="2230567"/>
            <a:ext cx="56664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 </a:t>
            </a:r>
            <a:r>
              <a:rPr lang="en-US" sz="5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5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9</a:t>
            </a:r>
            <a:r>
              <a:rPr lang="bn-IN" sz="5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5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bn-IN" sz="5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-</a:t>
            </a:r>
            <a:r>
              <a:rPr lang="en-US" sz="5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4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+5+3+4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25498" y="3089547"/>
            <a:ext cx="5666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= </a:t>
            </a:r>
            <a:r>
              <a:rPr lang="en-US" sz="5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-16 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+12</a:t>
            </a:r>
            <a:endParaRPr lang="en-US" sz="5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 flipH="1" flipV="1">
            <a:off x="6261215" y="2150048"/>
            <a:ext cx="13854" cy="30592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-12" y="-10"/>
            <a:ext cx="121920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en-US" sz="6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চিহ্নের</a:t>
            </a:r>
            <a:r>
              <a:rPr lang="en-US" sz="6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সংখ্যাগুলো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যোগকরে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</a:t>
            </a:r>
            <a:r>
              <a:rPr lang="bn-IN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bn-IN" sz="6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বসে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29" y="3962393"/>
            <a:ext cx="63038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= </a:t>
            </a:r>
            <a:r>
              <a:rPr lang="en-US" sz="5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-3</a:t>
            </a:r>
            <a:endParaRPr lang="en-US" sz="5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25497" y="3893118"/>
            <a:ext cx="5666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= </a:t>
            </a:r>
            <a:r>
              <a:rPr lang="en-US" sz="5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-4</a:t>
            </a:r>
            <a:endParaRPr lang="en-US" sz="5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5514096"/>
            <a:ext cx="12191991" cy="877163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51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en-US" sz="51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</a:t>
            </a:r>
            <a:r>
              <a:rPr lang="bn-IN" sz="51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</a:t>
            </a:r>
            <a:r>
              <a:rPr lang="en-US" sz="51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1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51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চিহ্নের</a:t>
            </a:r>
            <a:r>
              <a:rPr lang="en-US" sz="51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1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51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 </a:t>
            </a:r>
            <a:r>
              <a:rPr lang="en-US" sz="51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51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51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বড়টার</a:t>
            </a:r>
            <a:r>
              <a:rPr lang="en-US" sz="51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1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</a:t>
            </a:r>
            <a:r>
              <a:rPr lang="bn-IN" sz="51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1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</a:t>
            </a:r>
            <a:r>
              <a:rPr lang="bn-IN" sz="51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1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বসে</a:t>
            </a:r>
            <a:endParaRPr lang="en-US" sz="51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034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6" grpId="0"/>
      <p:bldP spid="9" grpId="0"/>
      <p:bldP spid="8" grpId="0"/>
      <p:bldP spid="10" grpId="0"/>
      <p:bldP spid="11" grpId="0"/>
      <p:bldP spid="12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4683" y="1080648"/>
            <a:ext cx="120673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60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চিহ্নের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সংখ্যাগুলো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6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</a:t>
            </a:r>
            <a:r>
              <a:rPr lang="bn-IN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bn-IN" sz="60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</a:t>
            </a:r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বসে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13" y="2895595"/>
            <a:ext cx="63038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</a:t>
            </a:r>
            <a:r>
              <a:rPr lang="en-US" sz="5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+5+</a:t>
            </a:r>
            <a:r>
              <a:rPr lang="bn-IN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sz="5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5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5</a:t>
            </a:r>
            <a:r>
              <a:rPr lang="bn-IN" sz="5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-</a:t>
            </a:r>
            <a:r>
              <a:rPr lang="en-US" sz="5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5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25" y="3754578"/>
            <a:ext cx="63038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= 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+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5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-8</a:t>
            </a:r>
            <a:endParaRPr lang="en-US" sz="5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25499" y="2895591"/>
            <a:ext cx="56664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 </a:t>
            </a:r>
            <a:r>
              <a:rPr lang="en-US" sz="5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5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9</a:t>
            </a:r>
            <a:r>
              <a:rPr lang="bn-IN" sz="5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5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bn-IN" sz="5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-</a:t>
            </a:r>
            <a:r>
              <a:rPr lang="en-US" sz="5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4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+5+4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25498" y="3754571"/>
            <a:ext cx="5666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= </a:t>
            </a:r>
            <a:r>
              <a:rPr lang="en-US" sz="5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-19 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+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9</a:t>
            </a:r>
            <a:endParaRPr lang="en-US" sz="5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 flipH="1" flipV="1">
            <a:off x="6261215" y="2815072"/>
            <a:ext cx="13854" cy="30592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-12" y="-9"/>
            <a:ext cx="121920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en-US" sz="6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চিহ্নের</a:t>
            </a:r>
            <a:r>
              <a:rPr lang="en-US" sz="6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সংখ্যাগুলো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যোগকরে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</a:t>
            </a:r>
            <a:r>
              <a:rPr lang="bn-IN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bn-IN" sz="6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বসে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29" y="4627417"/>
            <a:ext cx="63038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= 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+7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25497" y="4558142"/>
            <a:ext cx="5666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= </a:t>
            </a:r>
            <a:r>
              <a:rPr lang="en-US" sz="5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-10</a:t>
            </a:r>
            <a:endParaRPr lang="en-US" sz="5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2050472"/>
            <a:ext cx="12191991" cy="877163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51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en-US" sz="51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</a:t>
            </a:r>
            <a:r>
              <a:rPr lang="bn-IN" sz="51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</a:t>
            </a:r>
            <a:r>
              <a:rPr lang="en-US" sz="51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1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51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চিহ্নের</a:t>
            </a:r>
            <a:r>
              <a:rPr lang="en-US" sz="51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1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51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 </a:t>
            </a:r>
            <a:r>
              <a:rPr lang="en-US" sz="51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51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51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বড়টার</a:t>
            </a:r>
            <a:r>
              <a:rPr lang="en-US" sz="51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1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</a:t>
            </a:r>
            <a:r>
              <a:rPr lang="bn-IN" sz="51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1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</a:t>
            </a:r>
            <a:r>
              <a:rPr lang="bn-IN" sz="51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1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বসে</a:t>
            </a:r>
            <a:endParaRPr lang="en-US" sz="51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2460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6" grpId="0"/>
      <p:bldP spid="9" grpId="0"/>
      <p:bldP spid="8" grpId="0"/>
      <p:bldP spid="10" grpId="0"/>
      <p:bldP spid="11" grpId="0"/>
      <p:bldP spid="12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4683" y="2258301"/>
            <a:ext cx="120673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60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চিহ্নের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সংখ্যাগুলো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6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</a:t>
            </a:r>
            <a:r>
              <a:rPr lang="bn-IN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bn-IN" sz="60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</a:t>
            </a:r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বসে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13" y="3713032"/>
            <a:ext cx="63038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</a:t>
            </a:r>
            <a:r>
              <a:rPr lang="en-US" sz="5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5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-(-11)</a:t>
            </a:r>
            <a:endParaRPr lang="en-US" sz="5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25" y="4572015"/>
            <a:ext cx="63038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= 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+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5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+11</a:t>
            </a:r>
            <a:endParaRPr lang="en-US" sz="5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25499" y="3713028"/>
            <a:ext cx="56664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 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+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57+(</a:t>
            </a:r>
            <a:r>
              <a:rPr lang="en-US" sz="5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-4)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25498" y="4572008"/>
            <a:ext cx="5666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= 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+57</a:t>
            </a:r>
            <a:r>
              <a:rPr lang="en-US" sz="5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-4</a:t>
            </a:r>
            <a:endParaRPr lang="en-US" sz="5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12" y="1482448"/>
            <a:ext cx="121920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en-US" sz="6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চিহ্নের</a:t>
            </a:r>
            <a:r>
              <a:rPr lang="en-US" sz="6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সংখ্যাগুলো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যোগকরে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</a:t>
            </a:r>
            <a:r>
              <a:rPr lang="bn-IN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bn-IN" sz="6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বসে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29" y="5444854"/>
            <a:ext cx="63038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= 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+56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146473" y="5375579"/>
            <a:ext cx="18565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</a:t>
            </a:r>
            <a:r>
              <a:rPr lang="en-US" sz="5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+53</a:t>
            </a:r>
            <a:endParaRPr lang="en-US" sz="5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3034163"/>
            <a:ext cx="12191991" cy="877163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51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en-US" sz="51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</a:t>
            </a:r>
            <a:r>
              <a:rPr lang="bn-IN" sz="51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</a:t>
            </a:r>
            <a:r>
              <a:rPr lang="en-US" sz="51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1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51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চিহ্নের</a:t>
            </a:r>
            <a:r>
              <a:rPr lang="en-US" sz="51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1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51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 </a:t>
            </a:r>
            <a:r>
              <a:rPr lang="en-US" sz="51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51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51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বড়টার</a:t>
            </a:r>
            <a:r>
              <a:rPr lang="en-US" sz="51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1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</a:t>
            </a:r>
            <a:r>
              <a:rPr lang="bn-IN" sz="51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1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</a:t>
            </a:r>
            <a:r>
              <a:rPr lang="bn-IN" sz="51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1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বসে</a:t>
            </a:r>
            <a:endParaRPr lang="en-US" sz="51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-29" y="-3751"/>
            <a:ext cx="1219202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3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মাইনাসের</a:t>
            </a:r>
            <a:r>
              <a:rPr lang="en-US" sz="53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ডানের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3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ব্রাকেট </a:t>
            </a:r>
            <a:r>
              <a:rPr lang="en-US" sz="53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বাদ</a:t>
            </a:r>
            <a:r>
              <a:rPr lang="bn-IN" sz="53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দেয়ার সময়</a:t>
            </a:r>
            <a:r>
              <a:rPr lang="en-US" sz="53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ভিতরের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bn-IN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bn-IN" sz="53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bn-IN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3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IN" sz="53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en-US" sz="53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</a:t>
            </a:r>
            <a:r>
              <a:rPr lang="en-US" sz="53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বদল</a:t>
            </a:r>
            <a:r>
              <a:rPr lang="en-US" sz="53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36474" y="5904560"/>
            <a:ext cx="13716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+56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03806" y="5895236"/>
            <a:ext cx="18565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+53</a:t>
            </a:r>
            <a:endParaRPr lang="en-US" sz="5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597235" y="5907368"/>
            <a:ext cx="803357" cy="938719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869530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6" grpId="0"/>
      <p:bldP spid="9" grpId="0"/>
      <p:bldP spid="8" grpId="0"/>
      <p:bldP spid="10" grpId="0"/>
      <p:bldP spid="11" grpId="0"/>
      <p:bldP spid="12" grpId="0" animBg="1"/>
      <p:bldP spid="14" grpId="0"/>
      <p:bldP spid="16" grpId="0"/>
      <p:bldP spid="17" grpId="0"/>
      <p:bldP spid="1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1022</TotalTime>
  <Words>3977</Words>
  <Application>Microsoft Office PowerPoint</Application>
  <PresentationFormat>Widescreen</PresentationFormat>
  <Paragraphs>1123</Paragraphs>
  <Slides>72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78" baseType="lpstr">
      <vt:lpstr>Arial</vt:lpstr>
      <vt:lpstr>Calibri</vt:lpstr>
      <vt:lpstr>Calibri Light</vt:lpstr>
      <vt:lpstr>NikoshBAN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DPE</dc:creator>
  <cp:lastModifiedBy>DPE</cp:lastModifiedBy>
  <cp:revision>996</cp:revision>
  <dcterms:created xsi:type="dcterms:W3CDTF">2019-01-13T14:38:42Z</dcterms:created>
  <dcterms:modified xsi:type="dcterms:W3CDTF">2019-10-25T19:23:13Z</dcterms:modified>
</cp:coreProperties>
</file>