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sldIdLst>
    <p:sldId id="256" r:id="rId4"/>
    <p:sldId id="275" r:id="rId5"/>
    <p:sldId id="257" r:id="rId6"/>
    <p:sldId id="288" r:id="rId7"/>
    <p:sldId id="260" r:id="rId8"/>
    <p:sldId id="270" r:id="rId9"/>
    <p:sldId id="274" r:id="rId10"/>
    <p:sldId id="258" r:id="rId11"/>
    <p:sldId id="266" r:id="rId12"/>
    <p:sldId id="265" r:id="rId13"/>
    <p:sldId id="267" r:id="rId14"/>
    <p:sldId id="269" r:id="rId15"/>
    <p:sldId id="262" r:id="rId16"/>
    <p:sldId id="279" r:id="rId17"/>
    <p:sldId id="280" r:id="rId18"/>
    <p:sldId id="281" r:id="rId19"/>
    <p:sldId id="282" r:id="rId20"/>
    <p:sldId id="283" r:id="rId21"/>
    <p:sldId id="259" r:id="rId22"/>
    <p:sldId id="273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FDD36-1D08-40E8-B338-54442B1F643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6E86B-505D-499C-BE4C-26E1269F8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7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6E86B-505D-499C-BE4C-26E1269F88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0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6E86B-505D-499C-BE4C-26E1269F88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95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6E86B-505D-499C-BE4C-26E1269F88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15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6E86B-505D-499C-BE4C-26E1269F88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6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6E86B-505D-499C-BE4C-26E1269F88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70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6E86B-505D-499C-BE4C-26E1269F880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1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8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89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091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23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25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31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239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0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33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03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58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7548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519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4" y="4246565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6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75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28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7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8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21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066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6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2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3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2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9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537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55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3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12A76-B589-41AD-8732-2D92E727FD6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A14D9-B43A-4259-9979-CF322FE1782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2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19D679-24D6-4E9F-B604-7E1CF43B23AF}" type="datetimeFigureOut">
              <a:rPr lang="en-US" smtClean="0">
                <a:solidFill>
                  <a:srgbClr val="D6ECFF"/>
                </a:solidFill>
              </a:rPr>
              <a:pPr/>
              <a:t>4/27/2017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7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9D3DAAF-440D-4C80-91EE-678E910A6777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871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" y="-82731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0" y="50292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9600" dirty="0" smtClean="0">
                <a:solidFill>
                  <a:srgbClr val="FF0000"/>
                </a:solidFill>
              </a:rPr>
              <a:t>স্বাগতম 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6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Doel-1612i3\Desktop\HASAN\Mehedi\dep_3853560-Skull-and-bones-danger-vector-round-hazardous-sig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92" y="1752600"/>
            <a:ext cx="2752962" cy="275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oel-1612i3\Desktop\HASAN\Mehedi\music no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14" y="1752602"/>
            <a:ext cx="2973387" cy="205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8981" y="685802"/>
            <a:ext cx="5340220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 প্রকার সংকেত</a:t>
            </a:r>
            <a:endParaRPr lang="bn-BD" sz="4400" dirty="0">
              <a:solidFill>
                <a:prstClr val="black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3" descr="C:\Users\Doel-1612i3\Desktop\HASAN\Mehedi\mnEEbu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991176"/>
            <a:ext cx="2567517" cy="2443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574" y="868094"/>
            <a:ext cx="3581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b="1" dirty="0" smtClean="0">
                <a:noFill/>
                <a:latin typeface="NikoshBAN" pitchFamily="2" charset="0"/>
                <a:cs typeface="NikoshBAN" pitchFamily="2" charset="0"/>
              </a:rPr>
              <a:t> ব সংকেত</a:t>
            </a:r>
            <a:r>
              <a:rPr lang="en-US" sz="2000" b="1" dirty="0" smtClean="0">
                <a:noFill/>
                <a:latin typeface="NikoshBAN" pitchFamily="2" charset="0"/>
                <a:cs typeface="NikoshBAN" pitchFamily="2" charset="0"/>
              </a:rPr>
              <a:t>   </a:t>
            </a:r>
            <a:endParaRPr lang="en-US" sz="2000" b="1" dirty="0">
              <a:noFill/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8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oel-1612i3\Desktop\HASAN\Mehedi\0099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57200"/>
            <a:ext cx="5715000" cy="590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2"/>
            <a:ext cx="28956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3200" dirty="0" smtClean="0"/>
              <a:t> 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ট্রাফিক সংকেত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6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oel-1612i3\Desktop\HASAN\Mehedi\ONEWAY_s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77900"/>
            <a:ext cx="419100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82700"/>
            <a:ext cx="3352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2499" y="147209"/>
            <a:ext cx="27432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3200" dirty="0" smtClean="0"/>
              <a:t>সংকেত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12827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7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3696" y="381000"/>
            <a:ext cx="2971800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4800" dirty="0" smtClean="0"/>
              <a:t>শিখনফল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1789" y="2135327"/>
            <a:ext cx="7772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dirty="0"/>
              <a:t> </a:t>
            </a:r>
            <a:r>
              <a:rPr lang="bn-BD" sz="3200" dirty="0" smtClean="0"/>
              <a:t>১।</a:t>
            </a:r>
            <a:r>
              <a:rPr lang="bn-BD" dirty="0" smtClean="0"/>
              <a:t> </a:t>
            </a:r>
            <a:r>
              <a:rPr lang="bn-BD" sz="3200" dirty="0" smtClean="0"/>
              <a:t>প্রতীক ও সংকেত চিহ্নিত করতে পারবে </a:t>
            </a:r>
          </a:p>
          <a:p>
            <a:r>
              <a:rPr lang="bn-BD" sz="3200" dirty="0" smtClean="0"/>
              <a:t>২।</a:t>
            </a:r>
            <a:r>
              <a:rPr lang="bn-BD" sz="4000" dirty="0" smtClean="0"/>
              <a:t> </a:t>
            </a: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bn-BD" sz="4000" dirty="0" smtClean="0"/>
              <a:t> </a:t>
            </a:r>
            <a:r>
              <a:rPr lang="bn-BD" sz="3200" dirty="0"/>
              <a:t>প্রকার প্রতীক </a:t>
            </a:r>
            <a:r>
              <a:rPr lang="bn-BD" sz="3200" dirty="0" smtClean="0"/>
              <a:t>ও সংকেত বর্ণনা</a:t>
            </a:r>
            <a:br>
              <a:rPr lang="bn-BD" sz="3200" dirty="0" smtClean="0"/>
            </a:br>
            <a:r>
              <a:rPr lang="bn-BD" sz="3200" dirty="0" smtClean="0"/>
              <a:t>   করতে পারবে  ।</a:t>
            </a:r>
          </a:p>
          <a:p>
            <a:r>
              <a:rPr lang="bn-BD" sz="3200" dirty="0" smtClean="0"/>
              <a:t>৩। </a:t>
            </a:r>
            <a:r>
              <a:rPr lang="bn-BD" sz="3200" dirty="0"/>
              <a:t>প্রতীক ও সংকেতের </a:t>
            </a:r>
            <a:r>
              <a:rPr lang="bn-BD" sz="3200" dirty="0" smtClean="0"/>
              <a:t>ব্যবহার ব্যাখ্যা করতে </a:t>
            </a:r>
          </a:p>
          <a:p>
            <a:r>
              <a:rPr lang="bn-BD" sz="3200" dirty="0" smtClean="0"/>
              <a:t>   পারবে।</a:t>
            </a:r>
            <a:endParaRPr lang="bn-BD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488997"/>
            <a:ext cx="57912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bn-BD" sz="3600" dirty="0" smtClean="0"/>
              <a:t>এই পাট শেষে শিক্ষার্থী ...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07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685800" y="609600"/>
            <a:ext cx="8305800" cy="990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প্রতীকী</a:t>
            </a:r>
            <a:r>
              <a:rPr lang="en-US" sz="66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057400"/>
            <a:ext cx="8686800" cy="419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যুক্তিবিদ্যার</a:t>
            </a:r>
            <a:r>
              <a:rPr lang="en-US" sz="28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শাখায়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মাধ্যমে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সহজে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যুক্তির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বৈধতা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অবৈধতা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নির্ণয়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প্রতীকী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59955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685800" y="609600"/>
            <a:ext cx="8305800" cy="990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057400"/>
            <a:ext cx="8686800" cy="419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r>
              <a:rPr lang="en-US" sz="28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অর্থ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নিদর্দেশ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বোঝার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ব্যক্ত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লিখিত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কথিত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+,-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ইত্যাদি</a:t>
            </a:r>
            <a:endParaRPr lang="en-US" sz="28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প্রশ্নের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উত্তরের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পাশে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টিক (∙)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 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প্রশ্ন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ভুলের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   </a:t>
            </a:r>
            <a:r>
              <a:rPr lang="bn-BD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ক্রস (</a:t>
            </a:r>
            <a:r>
              <a:rPr lang="bn-BD" sz="2800" dirty="0">
                <a:solidFill>
                  <a:prstClr val="white"/>
                </a:solidFill>
                <a:latin typeface="Times New Roman"/>
                <a:cs typeface="NikoshBAN" pitchFamily="2" charset="0"/>
              </a:rPr>
              <a:t>×)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করি</a:t>
            </a:r>
            <a:r>
              <a:rPr lang="en-US" sz="280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28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10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685800" y="609600"/>
            <a:ext cx="8305800" cy="990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057400"/>
            <a:ext cx="8686800" cy="419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দার্শনিক</a:t>
            </a:r>
            <a:r>
              <a:rPr lang="en-US" sz="28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পার্স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মনে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করেন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যখন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বস্তু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একজন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ব্যক্তির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কাছে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অন্য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কিছুর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প্রতিনিধি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হিসেবে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ব্যক্ত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তখন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হলো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কিছুর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প্রতিনিধিত্ব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কারী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ট্রাফিক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সিগনাল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পতাকা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ইত্যাদি</a:t>
            </a:r>
            <a:endParaRPr lang="en-US" sz="28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4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685800" y="609600"/>
            <a:ext cx="8305800" cy="990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সংকেতের</a:t>
            </a:r>
            <a:r>
              <a:rPr lang="en-US" sz="66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প্রকারভেদ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8343" y="2057400"/>
            <a:ext cx="8686800" cy="441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দুই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প্রকার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যথা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</a:t>
            </a: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১.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কৃত্রিম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: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প্রাত্যহিক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জীবনে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নিজেদের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সুবিধার্থে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সমস্ত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কৃত্রিম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</a:p>
          <a:p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রাস্তায়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গাড়ি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থামানোর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ট্রাফিক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সিগনাল</a:t>
            </a:r>
            <a:endParaRPr lang="en-US" sz="28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 </a:t>
            </a: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২.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প্রাকৃতিক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: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নানা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ধরণের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ঘটতে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দেখি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এ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বিশ্বের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প্রকৃতির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বুকে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প্রকৃতিতে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স্বাভাবিকভাবে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ঘটনা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ঘটে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সৃষ্টি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এমন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ঘটনাকে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প্রাকৃতিক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সংতে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বিদ্যু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ৎ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চমকানো</a:t>
            </a:r>
            <a:endParaRPr lang="en-US" sz="28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4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685800" y="609600"/>
            <a:ext cx="8305800" cy="990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r>
              <a:rPr lang="en-US" sz="66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সংকেতের</a:t>
            </a:r>
            <a:r>
              <a:rPr lang="en-US" sz="66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পার্থক্য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8343" y="2057400"/>
            <a:ext cx="8686800" cy="441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১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. 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নিদর্দেশ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বোঝার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ব্যক্ত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লিখিত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কথিত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বস্তুর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প্রতিনিধিত্বকারী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চিহ্নকে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২.প্রতীক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সব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সময়ই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ব্যাখ্যার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উপর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নির্ভরশীল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সব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সময়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আমাদের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ব্যাখ্যার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উপর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নির্ভর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৩.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সব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প্রতীকেই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কেবলমাত্র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কৃত্রিম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৪.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সাথে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বিষয়ের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সরাসরি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সম্পর্ক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থাকে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সাথে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বিষয়ের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সরাসরি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সম্পকর্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থাকে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না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৫.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সংকেতের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ব্যাপকতা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বেশি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প্রতীকের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ব্যাপকতা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কম</a:t>
            </a:r>
            <a:r>
              <a:rPr lang="en-US" sz="28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77453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304802"/>
            <a:ext cx="3124200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400" dirty="0" smtClean="0"/>
              <a:t>দলীয় কাজ 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057402"/>
            <a:ext cx="8991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dirty="0" smtClean="0"/>
          </a:p>
          <a:p>
            <a:endParaRPr lang="bn-BD" sz="2400" dirty="0"/>
          </a:p>
          <a:p>
            <a:r>
              <a:rPr lang="bn-BD" sz="2400" dirty="0" smtClean="0"/>
              <a:t>  ১। </a:t>
            </a:r>
            <a:r>
              <a:rPr lang="bn-BD" sz="3200" dirty="0"/>
              <a:t>প্রতীক ও সংকেতের  </a:t>
            </a:r>
            <a:r>
              <a:rPr lang="bn-BD" sz="3200" dirty="0" smtClean="0"/>
              <a:t>বৈশিষ্ট্য লিখ . </a:t>
            </a:r>
          </a:p>
          <a:p>
            <a:r>
              <a:rPr lang="bn-BD" sz="3200" dirty="0" smtClean="0"/>
              <a:t> ২। শাব্দিক ও অশাব্দিক প্রতীকের ব্যবহার লিখ </a:t>
            </a:r>
            <a:r>
              <a:rPr lang="bn-BD" sz="2400" dirty="0" smtClean="0"/>
              <a:t>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486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3505200" y="1447800"/>
            <a:ext cx="5257800" cy="304800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Bevel 3"/>
          <p:cNvSpPr/>
          <p:nvPr/>
        </p:nvSpPr>
        <p:spPr>
          <a:xfrm>
            <a:off x="457200" y="4876800"/>
            <a:ext cx="8534400" cy="1524000"/>
          </a:xfrm>
          <a:prstGeom prst="bevel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E-mail: abusayedjsmsc1@ gmail.com</a:t>
            </a:r>
            <a:endParaRPr lang="en-US" sz="3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33801" y="1752600"/>
            <a:ext cx="4994564" cy="24384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bn-BD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মোঃ আবু সাঈদ</a:t>
            </a:r>
            <a:endParaRPr lang="en-US" sz="4000" dirty="0" smtClean="0">
              <a:solidFill>
                <a:srgbClr val="FFFF00"/>
              </a:solidFill>
              <a:latin typeface="SutonnyMJ" pitchFamily="2" charset="0"/>
            </a:endParaRPr>
          </a:p>
          <a:p>
            <a:r>
              <a:rPr lang="bn-BD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000" dirty="0" smtClean="0">
                <a:solidFill>
                  <a:srgbClr val="FFFF00"/>
                </a:solidFill>
                <a:latin typeface="SutonnyEMJ" pitchFamily="2" charset="0"/>
              </a:rPr>
              <a:t>-</a:t>
            </a:r>
            <a:r>
              <a:rPr lang="bn-BD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যুক্তি</a:t>
            </a:r>
            <a:r>
              <a:rPr lang="bn-IN" sz="40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বিদ্যা</a:t>
            </a:r>
            <a:endParaRPr lang="en-US" sz="4000" dirty="0" smtClean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h‡kvi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wk¶v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†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evW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© 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g‡Wj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¯‹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zj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</a:rPr>
              <a:t> GÛ </a:t>
            </a:r>
            <a:r>
              <a:rPr lang="en-US" sz="2800" dirty="0" err="1" smtClean="0">
                <a:solidFill>
                  <a:srgbClr val="FFFF00"/>
                </a:solidFill>
                <a:latin typeface="SutonnyMJ" pitchFamily="2" charset="0"/>
              </a:rPr>
              <a:t>K‡jR</a:t>
            </a:r>
            <a:endParaRPr lang="en-US" sz="2800" dirty="0" smtClean="0">
              <a:solidFill>
                <a:srgbClr val="FFFF00"/>
              </a:solidFill>
              <a:latin typeface="SutonnyMJ" pitchFamily="2" charset="0"/>
            </a:endParaRPr>
          </a:p>
          <a:p>
            <a:pPr eaLnBrk="0" hangingPunct="0"/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7" name="Picture 6" descr="IMG1299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1447800"/>
            <a:ext cx="228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xplosion 1 7"/>
          <p:cNvSpPr/>
          <p:nvPr/>
        </p:nvSpPr>
        <p:spPr>
          <a:xfrm>
            <a:off x="2302004" y="-399391"/>
            <a:ext cx="3420999" cy="1822215"/>
          </a:xfrm>
          <a:prstGeom prst="irregularSeal1">
            <a:avLst/>
          </a:prstGeom>
          <a:solidFill>
            <a:srgbClr val="5B9BD5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sysClr val="window" lastClr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123" y="-180551"/>
            <a:ext cx="367665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191591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57199"/>
            <a:ext cx="49530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800" b="1" dirty="0" smtClean="0"/>
              <a:t>          </a:t>
            </a:r>
            <a:r>
              <a:rPr lang="bn-BD" sz="5400" b="1" u="sng" dirty="0" smtClean="0"/>
              <a:t>মূল্যায়ন</a:t>
            </a:r>
            <a:endParaRPr lang="en-US" sz="20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7924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১। প্রতীক ও সংকেতের শ্রেনী করণ কর</a:t>
            </a:r>
          </a:p>
          <a:p>
            <a:r>
              <a:rPr lang="bn-BD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9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3842" y="844030"/>
            <a:ext cx="6324600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000" dirty="0" smtClean="0"/>
              <a:t> </a:t>
            </a:r>
            <a:r>
              <a:rPr lang="bn-BD" sz="8000" dirty="0" smtClean="0"/>
              <a:t>বাড়ীর কাজ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3769897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/>
              <a:t> </a:t>
            </a:r>
            <a:r>
              <a:rPr lang="bn-BD" sz="2800" dirty="0" smtClean="0"/>
              <a:t>আমাদের দৈনন্দিন জীবনে</a:t>
            </a:r>
            <a:br>
              <a:rPr lang="bn-BD" sz="2800" dirty="0" smtClean="0"/>
            </a:br>
            <a:r>
              <a:rPr lang="bn-BD" sz="2800" dirty="0" smtClean="0"/>
              <a:t> প্রতীক ও সংকেত কিভাবে ব্যবহার হয়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?</a:t>
            </a:r>
            <a:r>
              <a:rPr lang="bn-BD" sz="2800" dirty="0" smtClean="0"/>
              <a:t>  </a:t>
            </a:r>
            <a:endParaRPr lang="bn-BD" sz="2800" dirty="0"/>
          </a:p>
          <a:p>
            <a:r>
              <a:rPr lang="bn-BD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507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3200" y="5943602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r>
              <a:rPr lang="bn-BD" sz="4400" dirty="0" smtClean="0"/>
              <a:t>ধন্যবাদ</a:t>
            </a:r>
            <a:endParaRPr lang="en-US" sz="4400" dirty="0"/>
          </a:p>
        </p:txBody>
      </p:sp>
      <p:pic>
        <p:nvPicPr>
          <p:cNvPr id="2050" name="Picture 2" descr="C:\Users\Doel-1612i3\Desktop\HASAN\award-winning-photos-(5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28600"/>
            <a:ext cx="8839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96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7371" y="465908"/>
            <a:ext cx="297180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654" y="2582221"/>
            <a:ext cx="43349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শ্রেণি- একাদশ  </a:t>
            </a:r>
          </a:p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বিষয় যুক্তিবিদ্যা –১ম পত্র</a:t>
            </a:r>
          </a:p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সময়-  ৬০ মিনিট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2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004455" y="34636"/>
            <a:ext cx="6781800" cy="1676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54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পাঠ </a:t>
            </a:r>
            <a:r>
              <a:rPr lang="bn-BD" sz="54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ঘোষণা</a:t>
            </a:r>
            <a:endParaRPr lang="en-US" sz="54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-20781" y="1724891"/>
            <a:ext cx="2715491" cy="1371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24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অধ্যায়</a:t>
            </a:r>
            <a:endParaRPr lang="en-US" sz="24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2729345" y="1572491"/>
            <a:ext cx="5791200" cy="1676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৭ম</a:t>
            </a:r>
            <a:endParaRPr lang="en-US" sz="44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Notched Right Arrow 7"/>
          <p:cNvSpPr/>
          <p:nvPr/>
        </p:nvSpPr>
        <p:spPr>
          <a:xfrm>
            <a:off x="55419" y="3408218"/>
            <a:ext cx="2639291" cy="1752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</a:t>
            </a:r>
            <a:r>
              <a:rPr lang="en-US" sz="4000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রো</a:t>
            </a:r>
            <a:r>
              <a:rPr lang="bn-BD" sz="40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নাম</a:t>
            </a:r>
            <a:endParaRPr lang="en-US" sz="4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2743200" y="3394364"/>
            <a:ext cx="5777345" cy="19050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প্রতীকী</a:t>
            </a:r>
            <a:r>
              <a:rPr lang="en-US" sz="44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endParaRPr lang="en-US" sz="44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8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9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5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3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1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6" grpId="0" animBg="1"/>
      <p:bldP spid="6" grpId="1" build="allAtOnce" animBg="1"/>
      <p:bldP spid="7" grpId="0" animBg="1"/>
      <p:bldP spid="7" grpId="1" build="allAtOnce" animBg="1"/>
      <p:bldP spid="8" grpId="0" animBg="1"/>
      <p:bldP spid="8" grpId="1" build="allAtOnce" animBg="1"/>
      <p:bldP spid="9" grpId="0" animBg="1"/>
      <p:bldP spid="9" grpI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us 3"/>
          <p:cNvSpPr/>
          <p:nvPr/>
        </p:nvSpPr>
        <p:spPr>
          <a:xfrm>
            <a:off x="838200" y="838200"/>
            <a:ext cx="914400" cy="914400"/>
          </a:xfrm>
          <a:prstGeom prst="mathPl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inus 4"/>
          <p:cNvSpPr/>
          <p:nvPr/>
        </p:nvSpPr>
        <p:spPr>
          <a:xfrm>
            <a:off x="2362200" y="838200"/>
            <a:ext cx="914400" cy="1066800"/>
          </a:xfrm>
          <a:prstGeom prst="mathMin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vision 5"/>
          <p:cNvSpPr/>
          <p:nvPr/>
        </p:nvSpPr>
        <p:spPr>
          <a:xfrm>
            <a:off x="3808914" y="914400"/>
            <a:ext cx="1904998" cy="814250"/>
          </a:xfrm>
          <a:prstGeom prst="mathDivide">
            <a:avLst>
              <a:gd name="adj1" fmla="val 34529"/>
              <a:gd name="adj2" fmla="val 5880"/>
              <a:gd name="adj3" fmla="val 117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6248400" y="838201"/>
            <a:ext cx="1143000" cy="886096"/>
          </a:xfrm>
          <a:prstGeom prst="mathMultiply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3048001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bn-BD" sz="3200" dirty="0" smtClean="0"/>
              <a:t> </a:t>
            </a:r>
            <a:r>
              <a:rPr lang="bn-BD" sz="6000" dirty="0" smtClean="0"/>
              <a:t>অ আ   ই  ঈ </a:t>
            </a:r>
          </a:p>
          <a:p>
            <a:r>
              <a:rPr lang="en-US" sz="6000" dirty="0" smtClean="0"/>
              <a:t> A     B      C     D  </a:t>
            </a:r>
            <a:endParaRPr lang="en-US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4102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/>
              <a:t> </a:t>
            </a:r>
            <a:r>
              <a:rPr lang="bn-BD" sz="2800" dirty="0" smtClean="0"/>
              <a:t>     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2362200" y="80592"/>
            <a:ext cx="3581400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bn-BD" sz="44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অশাব্দিক 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প্রতীক </a:t>
            </a:r>
            <a:r>
              <a:rPr lang="bn-BD" sz="44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175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856469" y="2886865"/>
            <a:ext cx="5715000" cy="978576"/>
            <a:chOff x="5105400" y="3468490"/>
            <a:chExt cx="3602567" cy="592667"/>
          </a:xfrm>
        </p:grpSpPr>
        <p:sp>
          <p:nvSpPr>
            <p:cNvPr id="3" name="Freeform 2"/>
            <p:cNvSpPr/>
            <p:nvPr/>
          </p:nvSpPr>
          <p:spPr>
            <a:xfrm>
              <a:off x="6354234" y="3468490"/>
              <a:ext cx="458688" cy="508404"/>
            </a:xfrm>
            <a:custGeom>
              <a:avLst/>
              <a:gdLst>
                <a:gd name="connsiteX0" fmla="*/ 0 w 458688"/>
                <a:gd name="connsiteY0" fmla="*/ 0 h 508404"/>
                <a:gd name="connsiteX1" fmla="*/ 33867 w 458688"/>
                <a:gd name="connsiteY1" fmla="*/ 84667 h 508404"/>
                <a:gd name="connsiteX2" fmla="*/ 50800 w 458688"/>
                <a:gd name="connsiteY2" fmla="*/ 135467 h 508404"/>
                <a:gd name="connsiteX3" fmla="*/ 84667 w 458688"/>
                <a:gd name="connsiteY3" fmla="*/ 186267 h 508404"/>
                <a:gd name="connsiteX4" fmla="*/ 101600 w 458688"/>
                <a:gd name="connsiteY4" fmla="*/ 237067 h 508404"/>
                <a:gd name="connsiteX5" fmla="*/ 135467 w 458688"/>
                <a:gd name="connsiteY5" fmla="*/ 287867 h 508404"/>
                <a:gd name="connsiteX6" fmla="*/ 186267 w 458688"/>
                <a:gd name="connsiteY6" fmla="*/ 406400 h 508404"/>
                <a:gd name="connsiteX7" fmla="*/ 237067 w 458688"/>
                <a:gd name="connsiteY7" fmla="*/ 508000 h 508404"/>
                <a:gd name="connsiteX8" fmla="*/ 287867 w 458688"/>
                <a:gd name="connsiteY8" fmla="*/ 474133 h 508404"/>
                <a:gd name="connsiteX9" fmla="*/ 355600 w 458688"/>
                <a:gd name="connsiteY9" fmla="*/ 321733 h 508404"/>
                <a:gd name="connsiteX10" fmla="*/ 372533 w 458688"/>
                <a:gd name="connsiteY10" fmla="*/ 270933 h 508404"/>
                <a:gd name="connsiteX11" fmla="*/ 440267 w 458688"/>
                <a:gd name="connsiteY11" fmla="*/ 169333 h 508404"/>
                <a:gd name="connsiteX12" fmla="*/ 457200 w 458688"/>
                <a:gd name="connsiteY12" fmla="*/ 33867 h 508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8688" h="508404">
                  <a:moveTo>
                    <a:pt x="0" y="0"/>
                  </a:moveTo>
                  <a:cubicBezTo>
                    <a:pt x="11289" y="28222"/>
                    <a:pt x="23194" y="56206"/>
                    <a:pt x="33867" y="84667"/>
                  </a:cubicBezTo>
                  <a:cubicBezTo>
                    <a:pt x="40134" y="101380"/>
                    <a:pt x="42818" y="119502"/>
                    <a:pt x="50800" y="135467"/>
                  </a:cubicBezTo>
                  <a:cubicBezTo>
                    <a:pt x="59901" y="153670"/>
                    <a:pt x="73378" y="169334"/>
                    <a:pt x="84667" y="186267"/>
                  </a:cubicBezTo>
                  <a:cubicBezTo>
                    <a:pt x="90311" y="203200"/>
                    <a:pt x="93618" y="221102"/>
                    <a:pt x="101600" y="237067"/>
                  </a:cubicBezTo>
                  <a:cubicBezTo>
                    <a:pt x="110701" y="255270"/>
                    <a:pt x="127450" y="269161"/>
                    <a:pt x="135467" y="287867"/>
                  </a:cubicBezTo>
                  <a:cubicBezTo>
                    <a:pt x="201075" y="440952"/>
                    <a:pt x="101242" y="278863"/>
                    <a:pt x="186267" y="406400"/>
                  </a:cubicBezTo>
                  <a:cubicBezTo>
                    <a:pt x="191814" y="423040"/>
                    <a:pt x="213619" y="503311"/>
                    <a:pt x="237067" y="508000"/>
                  </a:cubicBezTo>
                  <a:cubicBezTo>
                    <a:pt x="257023" y="511991"/>
                    <a:pt x="270934" y="485422"/>
                    <a:pt x="287867" y="474133"/>
                  </a:cubicBezTo>
                  <a:cubicBezTo>
                    <a:pt x="328169" y="353226"/>
                    <a:pt x="301931" y="402236"/>
                    <a:pt x="355600" y="321733"/>
                  </a:cubicBezTo>
                  <a:cubicBezTo>
                    <a:pt x="361244" y="304800"/>
                    <a:pt x="363865" y="286536"/>
                    <a:pt x="372533" y="270933"/>
                  </a:cubicBezTo>
                  <a:cubicBezTo>
                    <a:pt x="392300" y="235352"/>
                    <a:pt x="440267" y="169333"/>
                    <a:pt x="440267" y="169333"/>
                  </a:cubicBezTo>
                  <a:cubicBezTo>
                    <a:pt x="466124" y="91759"/>
                    <a:pt x="457200" y="136382"/>
                    <a:pt x="457200" y="3386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090834" y="3505445"/>
              <a:ext cx="6096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7090834" y="3722692"/>
              <a:ext cx="6096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90834" y="3994029"/>
              <a:ext cx="6096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7878234" y="3553157"/>
              <a:ext cx="829733" cy="389466"/>
            </a:xfrm>
            <a:custGeom>
              <a:avLst/>
              <a:gdLst>
                <a:gd name="connsiteX0" fmla="*/ 33867 w 829733"/>
                <a:gd name="connsiteY0" fmla="*/ 389466 h 389466"/>
                <a:gd name="connsiteX1" fmla="*/ 16933 w 829733"/>
                <a:gd name="connsiteY1" fmla="*/ 304800 h 389466"/>
                <a:gd name="connsiteX2" fmla="*/ 0 w 829733"/>
                <a:gd name="connsiteY2" fmla="*/ 254000 h 389466"/>
                <a:gd name="connsiteX3" fmla="*/ 50800 w 829733"/>
                <a:gd name="connsiteY3" fmla="*/ 84666 h 389466"/>
                <a:gd name="connsiteX4" fmla="*/ 101600 w 829733"/>
                <a:gd name="connsiteY4" fmla="*/ 16933 h 389466"/>
                <a:gd name="connsiteX5" fmla="*/ 169333 w 829733"/>
                <a:gd name="connsiteY5" fmla="*/ 0 h 389466"/>
                <a:gd name="connsiteX6" fmla="*/ 321733 w 829733"/>
                <a:gd name="connsiteY6" fmla="*/ 16933 h 389466"/>
                <a:gd name="connsiteX7" fmla="*/ 355600 w 829733"/>
                <a:gd name="connsiteY7" fmla="*/ 67733 h 389466"/>
                <a:gd name="connsiteX8" fmla="*/ 389467 w 829733"/>
                <a:gd name="connsiteY8" fmla="*/ 169333 h 389466"/>
                <a:gd name="connsiteX9" fmla="*/ 423333 w 829733"/>
                <a:gd name="connsiteY9" fmla="*/ 220133 h 389466"/>
                <a:gd name="connsiteX10" fmla="*/ 474133 w 829733"/>
                <a:gd name="connsiteY10" fmla="*/ 321733 h 389466"/>
                <a:gd name="connsiteX11" fmla="*/ 575733 w 829733"/>
                <a:gd name="connsiteY11" fmla="*/ 372533 h 389466"/>
                <a:gd name="connsiteX12" fmla="*/ 694267 w 829733"/>
                <a:gd name="connsiteY12" fmla="*/ 355600 h 389466"/>
                <a:gd name="connsiteX13" fmla="*/ 778933 w 829733"/>
                <a:gd name="connsiteY13" fmla="*/ 254000 h 389466"/>
                <a:gd name="connsiteX14" fmla="*/ 829733 w 829733"/>
                <a:gd name="connsiteY14" fmla="*/ 203200 h 389466"/>
                <a:gd name="connsiteX15" fmla="*/ 812800 w 829733"/>
                <a:gd name="connsiteY15" fmla="*/ 118533 h 389466"/>
                <a:gd name="connsiteX16" fmla="*/ 795867 w 829733"/>
                <a:gd name="connsiteY16" fmla="*/ 67733 h 389466"/>
                <a:gd name="connsiteX17" fmla="*/ 745067 w 829733"/>
                <a:gd name="connsiteY17" fmla="*/ 50800 h 389466"/>
                <a:gd name="connsiteX18" fmla="*/ 694267 w 829733"/>
                <a:gd name="connsiteY18" fmla="*/ 0 h 389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29733" h="389466">
                  <a:moveTo>
                    <a:pt x="33867" y="389466"/>
                  </a:moveTo>
                  <a:cubicBezTo>
                    <a:pt x="28222" y="361244"/>
                    <a:pt x="23914" y="332722"/>
                    <a:pt x="16933" y="304800"/>
                  </a:cubicBezTo>
                  <a:cubicBezTo>
                    <a:pt x="12604" y="287484"/>
                    <a:pt x="0" y="271849"/>
                    <a:pt x="0" y="254000"/>
                  </a:cubicBezTo>
                  <a:cubicBezTo>
                    <a:pt x="0" y="154038"/>
                    <a:pt x="4895" y="148932"/>
                    <a:pt x="50800" y="84666"/>
                  </a:cubicBezTo>
                  <a:cubicBezTo>
                    <a:pt x="67204" y="61701"/>
                    <a:pt x="78635" y="33337"/>
                    <a:pt x="101600" y="16933"/>
                  </a:cubicBezTo>
                  <a:cubicBezTo>
                    <a:pt x="120538" y="3406"/>
                    <a:pt x="146755" y="5644"/>
                    <a:pt x="169333" y="0"/>
                  </a:cubicBezTo>
                  <a:cubicBezTo>
                    <a:pt x="220133" y="5644"/>
                    <a:pt x="273698" y="-534"/>
                    <a:pt x="321733" y="16933"/>
                  </a:cubicBezTo>
                  <a:cubicBezTo>
                    <a:pt x="340859" y="23888"/>
                    <a:pt x="347334" y="49136"/>
                    <a:pt x="355600" y="67733"/>
                  </a:cubicBezTo>
                  <a:cubicBezTo>
                    <a:pt x="370099" y="100355"/>
                    <a:pt x="369665" y="139630"/>
                    <a:pt x="389467" y="169333"/>
                  </a:cubicBezTo>
                  <a:cubicBezTo>
                    <a:pt x="400756" y="186266"/>
                    <a:pt x="414232" y="201930"/>
                    <a:pt x="423333" y="220133"/>
                  </a:cubicBezTo>
                  <a:cubicBezTo>
                    <a:pt x="450876" y="275219"/>
                    <a:pt x="425608" y="273207"/>
                    <a:pt x="474133" y="321733"/>
                  </a:cubicBezTo>
                  <a:cubicBezTo>
                    <a:pt x="506959" y="354559"/>
                    <a:pt x="534416" y="358761"/>
                    <a:pt x="575733" y="372533"/>
                  </a:cubicBezTo>
                  <a:cubicBezTo>
                    <a:pt x="615244" y="366889"/>
                    <a:pt x="657209" y="370423"/>
                    <a:pt x="694267" y="355600"/>
                  </a:cubicBezTo>
                  <a:cubicBezTo>
                    <a:pt x="731372" y="340758"/>
                    <a:pt x="755652" y="281938"/>
                    <a:pt x="778933" y="254000"/>
                  </a:cubicBezTo>
                  <a:cubicBezTo>
                    <a:pt x="794264" y="235603"/>
                    <a:pt x="812800" y="220133"/>
                    <a:pt x="829733" y="203200"/>
                  </a:cubicBezTo>
                  <a:cubicBezTo>
                    <a:pt x="824089" y="174978"/>
                    <a:pt x="819780" y="146455"/>
                    <a:pt x="812800" y="118533"/>
                  </a:cubicBezTo>
                  <a:cubicBezTo>
                    <a:pt x="808471" y="101217"/>
                    <a:pt x="808488" y="80354"/>
                    <a:pt x="795867" y="67733"/>
                  </a:cubicBezTo>
                  <a:cubicBezTo>
                    <a:pt x="783246" y="55112"/>
                    <a:pt x="762000" y="56444"/>
                    <a:pt x="745067" y="50800"/>
                  </a:cubicBezTo>
                  <a:lnTo>
                    <a:pt x="69426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5659967" y="3553157"/>
              <a:ext cx="575734" cy="508000"/>
            </a:xfrm>
            <a:custGeom>
              <a:avLst/>
              <a:gdLst>
                <a:gd name="connsiteX0" fmla="*/ 0 w 575734"/>
                <a:gd name="connsiteY0" fmla="*/ 118533 h 508000"/>
                <a:gd name="connsiteX1" fmla="*/ 118534 w 575734"/>
                <a:gd name="connsiteY1" fmla="*/ 50800 h 508000"/>
                <a:gd name="connsiteX2" fmla="*/ 169334 w 575734"/>
                <a:gd name="connsiteY2" fmla="*/ 33866 h 508000"/>
                <a:gd name="connsiteX3" fmla="*/ 220134 w 575734"/>
                <a:gd name="connsiteY3" fmla="*/ 0 h 508000"/>
                <a:gd name="connsiteX4" fmla="*/ 440267 w 575734"/>
                <a:gd name="connsiteY4" fmla="*/ 16933 h 508000"/>
                <a:gd name="connsiteX5" fmla="*/ 491067 w 575734"/>
                <a:gd name="connsiteY5" fmla="*/ 33866 h 508000"/>
                <a:gd name="connsiteX6" fmla="*/ 558800 w 575734"/>
                <a:gd name="connsiteY6" fmla="*/ 152400 h 508000"/>
                <a:gd name="connsiteX7" fmla="*/ 575734 w 575734"/>
                <a:gd name="connsiteY7" fmla="*/ 220133 h 508000"/>
                <a:gd name="connsiteX8" fmla="*/ 558800 w 575734"/>
                <a:gd name="connsiteY8" fmla="*/ 406400 h 508000"/>
                <a:gd name="connsiteX9" fmla="*/ 508000 w 575734"/>
                <a:gd name="connsiteY9" fmla="*/ 457200 h 508000"/>
                <a:gd name="connsiteX10" fmla="*/ 406400 w 575734"/>
                <a:gd name="connsiteY10" fmla="*/ 508000 h 508000"/>
                <a:gd name="connsiteX11" fmla="*/ 135467 w 575734"/>
                <a:gd name="connsiteY11" fmla="*/ 474133 h 508000"/>
                <a:gd name="connsiteX12" fmla="*/ 33867 w 575734"/>
                <a:gd name="connsiteY12" fmla="*/ 406400 h 5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75734" h="508000">
                  <a:moveTo>
                    <a:pt x="0" y="118533"/>
                  </a:moveTo>
                  <a:cubicBezTo>
                    <a:pt x="186838" y="81166"/>
                    <a:pt x="10567" y="137174"/>
                    <a:pt x="118534" y="50800"/>
                  </a:cubicBezTo>
                  <a:cubicBezTo>
                    <a:pt x="132472" y="39650"/>
                    <a:pt x="153369" y="41848"/>
                    <a:pt x="169334" y="33866"/>
                  </a:cubicBezTo>
                  <a:cubicBezTo>
                    <a:pt x="187537" y="24765"/>
                    <a:pt x="203201" y="11289"/>
                    <a:pt x="220134" y="0"/>
                  </a:cubicBezTo>
                  <a:cubicBezTo>
                    <a:pt x="293512" y="5644"/>
                    <a:pt x="367241" y="7805"/>
                    <a:pt x="440267" y="16933"/>
                  </a:cubicBezTo>
                  <a:cubicBezTo>
                    <a:pt x="457978" y="19147"/>
                    <a:pt x="477129" y="22716"/>
                    <a:pt x="491067" y="33866"/>
                  </a:cubicBezTo>
                  <a:cubicBezTo>
                    <a:pt x="508615" y="47904"/>
                    <a:pt x="553442" y="138112"/>
                    <a:pt x="558800" y="152400"/>
                  </a:cubicBezTo>
                  <a:cubicBezTo>
                    <a:pt x="566972" y="174191"/>
                    <a:pt x="570089" y="197555"/>
                    <a:pt x="575734" y="220133"/>
                  </a:cubicBezTo>
                  <a:cubicBezTo>
                    <a:pt x="570089" y="282222"/>
                    <a:pt x="575928" y="346454"/>
                    <a:pt x="558800" y="406400"/>
                  </a:cubicBezTo>
                  <a:cubicBezTo>
                    <a:pt x="552221" y="429426"/>
                    <a:pt x="526397" y="441869"/>
                    <a:pt x="508000" y="457200"/>
                  </a:cubicBezTo>
                  <a:cubicBezTo>
                    <a:pt x="464234" y="493671"/>
                    <a:pt x="457312" y="491029"/>
                    <a:pt x="406400" y="508000"/>
                  </a:cubicBezTo>
                  <a:cubicBezTo>
                    <a:pt x="399375" y="507460"/>
                    <a:pt x="200082" y="510030"/>
                    <a:pt x="135467" y="474133"/>
                  </a:cubicBezTo>
                  <a:cubicBezTo>
                    <a:pt x="99886" y="454366"/>
                    <a:pt x="33867" y="406400"/>
                    <a:pt x="33867" y="40640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5105400" y="3733800"/>
              <a:ext cx="142190" cy="90147"/>
            </a:xfrm>
            <a:custGeom>
              <a:avLst/>
              <a:gdLst>
                <a:gd name="connsiteX0" fmla="*/ 17589 w 142190"/>
                <a:gd name="connsiteY0" fmla="*/ 22413 h 90147"/>
                <a:gd name="connsiteX1" fmla="*/ 102255 w 142190"/>
                <a:gd name="connsiteY1" fmla="*/ 5480 h 90147"/>
                <a:gd name="connsiteX2" fmla="*/ 85322 w 142190"/>
                <a:gd name="connsiteY2" fmla="*/ 73213 h 90147"/>
                <a:gd name="connsiteX3" fmla="*/ 17589 w 142190"/>
                <a:gd name="connsiteY3" fmla="*/ 56280 h 90147"/>
                <a:gd name="connsiteX4" fmla="*/ 68389 w 142190"/>
                <a:gd name="connsiteY4" fmla="*/ 39347 h 90147"/>
                <a:gd name="connsiteX5" fmla="*/ 136122 w 142190"/>
                <a:gd name="connsiteY5" fmla="*/ 5480 h 90147"/>
                <a:gd name="connsiteX6" fmla="*/ 119189 w 142190"/>
                <a:gd name="connsiteY6" fmla="*/ 56280 h 90147"/>
                <a:gd name="connsiteX7" fmla="*/ 68389 w 142190"/>
                <a:gd name="connsiteY7" fmla="*/ 90147 h 90147"/>
                <a:gd name="connsiteX8" fmla="*/ 655 w 142190"/>
                <a:gd name="connsiteY8" fmla="*/ 73213 h 90147"/>
                <a:gd name="connsiteX9" fmla="*/ 102255 w 142190"/>
                <a:gd name="connsiteY9" fmla="*/ 5480 h 90147"/>
                <a:gd name="connsiteX10" fmla="*/ 119189 w 142190"/>
                <a:gd name="connsiteY10" fmla="*/ 5480 h 90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2190" h="90147">
                  <a:moveTo>
                    <a:pt x="17589" y="22413"/>
                  </a:moveTo>
                  <a:cubicBezTo>
                    <a:pt x="45811" y="16769"/>
                    <a:pt x="79230" y="-11789"/>
                    <a:pt x="102255" y="5480"/>
                  </a:cubicBezTo>
                  <a:cubicBezTo>
                    <a:pt x="120873" y="19444"/>
                    <a:pt x="105278" y="61239"/>
                    <a:pt x="85322" y="73213"/>
                  </a:cubicBezTo>
                  <a:cubicBezTo>
                    <a:pt x="65366" y="85187"/>
                    <a:pt x="40167" y="61924"/>
                    <a:pt x="17589" y="56280"/>
                  </a:cubicBezTo>
                  <a:cubicBezTo>
                    <a:pt x="34522" y="50636"/>
                    <a:pt x="51983" y="46378"/>
                    <a:pt x="68389" y="39347"/>
                  </a:cubicBezTo>
                  <a:cubicBezTo>
                    <a:pt x="91591" y="29403"/>
                    <a:pt x="112175" y="-2502"/>
                    <a:pt x="136122" y="5480"/>
                  </a:cubicBezTo>
                  <a:cubicBezTo>
                    <a:pt x="153055" y="11124"/>
                    <a:pt x="130339" y="42342"/>
                    <a:pt x="119189" y="56280"/>
                  </a:cubicBezTo>
                  <a:cubicBezTo>
                    <a:pt x="106476" y="72172"/>
                    <a:pt x="85322" y="78858"/>
                    <a:pt x="68389" y="90147"/>
                  </a:cubicBezTo>
                  <a:cubicBezTo>
                    <a:pt x="45811" y="84502"/>
                    <a:pt x="6300" y="95791"/>
                    <a:pt x="655" y="73213"/>
                  </a:cubicBezTo>
                  <a:cubicBezTo>
                    <a:pt x="-8603" y="36181"/>
                    <a:pt x="82909" y="10316"/>
                    <a:pt x="102255" y="5480"/>
                  </a:cubicBezTo>
                  <a:cubicBezTo>
                    <a:pt x="107731" y="4111"/>
                    <a:pt x="113544" y="5480"/>
                    <a:pt x="119189" y="548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736217" y="1309598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  </a:t>
            </a:r>
            <a:endParaRPr lang="en-US" sz="4800" dirty="0"/>
          </a:p>
        </p:txBody>
      </p:sp>
      <p:sp>
        <p:nvSpPr>
          <p:cNvPr id="11" name="Rectangle 10"/>
          <p:cNvSpPr/>
          <p:nvPr/>
        </p:nvSpPr>
        <p:spPr>
          <a:xfrm>
            <a:off x="1600201" y="478603"/>
            <a:ext cx="742314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bn-BD" sz="4800" dirty="0" smtClean="0">
                <a:solidFill>
                  <a:prstClr val="black"/>
                </a:solidFill>
              </a:rPr>
              <a:t>    সংকেত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65229" y="467154"/>
            <a:ext cx="56352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4800" dirty="0">
                <a:solidFill>
                  <a:prstClr val="black"/>
                </a:solidFill>
              </a:rPr>
              <a:t>যৌক্তিক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5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721897"/>
            <a:ext cx="464820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r>
              <a:rPr lang="bn-BD" sz="4800" dirty="0" smtClean="0"/>
              <a:t>শাব্দিক প্রতীক 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23622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23622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0463" y="3004249"/>
            <a:ext cx="46361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ইউনেস্ক, ওপেক, ইউনিসেফ, সাস, মাউশি, বি,এ  এম ,এ একনেক, বাওবি , ই বি ।</a:t>
            </a:r>
            <a:r>
              <a:rPr lang="bn-BD" sz="4400" dirty="0">
                <a:latin typeface="NikoshBAN" pitchFamily="2" charset="0"/>
                <a:cs typeface="NikoshBAN" pitchFamily="2" charset="0"/>
              </a:rPr>
              <a:t>জাস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,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71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778009"/>
            <a:ext cx="5257800" cy="10464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পাঠ ঘোষণা</a:t>
            </a:r>
          </a:p>
          <a:p>
            <a:pPr algn="ctr"/>
            <a:r>
              <a:rPr lang="bn-BD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1866901" y="2731901"/>
            <a:ext cx="69811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n-BD" sz="6000" dirty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প্রতীক ও সংকেত </a:t>
            </a:r>
          </a:p>
        </p:txBody>
      </p:sp>
    </p:spTree>
    <p:extLst>
      <p:ext uri="{BB962C8B-B14F-4D97-AF65-F5344CB8AC3E}">
        <p14:creationId xmlns:p14="http://schemas.microsoft.com/office/powerpoint/2010/main" val="53936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oel-1612i3\Desktop\HASAN\Mehedi\70454817_135657880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7162800" cy="59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41690" y="694268"/>
            <a:ext cx="1492511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dirty="0" smtClean="0"/>
              <a:t> </a:t>
            </a:r>
            <a:r>
              <a:rPr lang="bn-BD" sz="3200" dirty="0" smtClean="0"/>
              <a:t>সংকেত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441</Words>
  <Application>Microsoft Office PowerPoint</Application>
  <PresentationFormat>On-screen Show (4:3)</PresentationFormat>
  <Paragraphs>80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3_Office Theme</vt:lpstr>
      <vt:lpstr>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Doel-1612i3</dc:creator>
  <cp:lastModifiedBy>User</cp:lastModifiedBy>
  <cp:revision>153</cp:revision>
  <dcterms:created xsi:type="dcterms:W3CDTF">2006-08-16T00:00:00Z</dcterms:created>
  <dcterms:modified xsi:type="dcterms:W3CDTF">2017-04-27T06:57:25Z</dcterms:modified>
</cp:coreProperties>
</file>