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  <p:sldMasterId id="2147483864" r:id="rId2"/>
  </p:sldMasterIdLst>
  <p:sldIdLst>
    <p:sldId id="256" r:id="rId3"/>
    <p:sldId id="272" r:id="rId4"/>
    <p:sldId id="258" r:id="rId5"/>
    <p:sldId id="271" r:id="rId6"/>
    <p:sldId id="260" r:id="rId7"/>
    <p:sldId id="261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62" r:id="rId16"/>
    <p:sldId id="264" r:id="rId17"/>
    <p:sldId id="259" r:id="rId18"/>
    <p:sldId id="263" r:id="rId19"/>
    <p:sldId id="265" r:id="rId20"/>
    <p:sldId id="266" r:id="rId21"/>
    <p:sldId id="267" r:id="rId22"/>
    <p:sldId id="268" r:id="rId23"/>
    <p:sldId id="269" r:id="rId24"/>
    <p:sldId id="27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50B4C8"/>
    <a:srgbClr val="0000FF"/>
    <a:srgbClr val="6EA0AA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2" d="100"/>
        <a:sy n="122" d="100"/>
      </p:scale>
      <p:origin x="0" y="-50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02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79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297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9D679-24D6-4E9F-B604-7E1CF43B23AF}" type="datetimeFigureOut">
              <a:rPr lang="en-US" smtClean="0">
                <a:solidFill>
                  <a:srgbClr val="D6ECFF"/>
                </a:solidFill>
              </a:rPr>
              <a:pPr/>
              <a:t>4/27/2017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D3DAAF-440D-4C80-91EE-678E910A6777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72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9D679-24D6-4E9F-B604-7E1CF43B23AF}" type="datetimeFigureOut">
              <a:rPr lang="en-US" smtClean="0">
                <a:solidFill>
                  <a:srgbClr val="D6ECFF"/>
                </a:solidFill>
              </a:rPr>
              <a:pPr/>
              <a:t>4/27/2017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D3DAAF-440D-4C80-91EE-678E910A6777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0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3" y="4246566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9D679-24D6-4E9F-B604-7E1CF43B23AF}" type="datetimeFigureOut">
              <a:rPr lang="en-US" smtClean="0">
                <a:solidFill>
                  <a:srgbClr val="D6ECFF"/>
                </a:solidFill>
              </a:rPr>
              <a:pPr/>
              <a:t>4/27/2017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D3DAAF-440D-4C80-91EE-678E910A6777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213" y="402267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33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9D679-24D6-4E9F-B604-7E1CF43B23AF}" type="datetimeFigureOut">
              <a:rPr lang="en-US" smtClean="0">
                <a:solidFill>
                  <a:srgbClr val="D6ECFF"/>
                </a:solidFill>
              </a:rPr>
              <a:pPr/>
              <a:t>4/27/2017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D3DAAF-440D-4C80-91EE-678E910A6777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84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8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9D679-24D6-4E9F-B604-7E1CF43B23AF}" type="datetimeFigureOut">
              <a:rPr lang="en-US" smtClean="0">
                <a:solidFill>
                  <a:srgbClr val="D6ECFF"/>
                </a:solidFill>
              </a:rPr>
              <a:pPr/>
              <a:t>4/27/2017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D3DAAF-440D-4C80-91EE-678E910A6777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86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9D679-24D6-4E9F-B604-7E1CF43B23AF}" type="datetimeFigureOut">
              <a:rPr lang="en-US" smtClean="0">
                <a:solidFill>
                  <a:srgbClr val="D6ECFF"/>
                </a:solidFill>
              </a:rPr>
              <a:pPr/>
              <a:t>4/27/2017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D3DAAF-440D-4C80-91EE-678E910A6777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06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9D679-24D6-4E9F-B604-7E1CF43B23AF}" type="datetimeFigureOut">
              <a:rPr lang="en-US" smtClean="0">
                <a:solidFill>
                  <a:srgbClr val="D6ECFF"/>
                </a:solidFill>
              </a:rPr>
              <a:pPr/>
              <a:t>4/27/2017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D3DAAF-440D-4C80-91EE-678E910A6777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3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9D679-24D6-4E9F-B604-7E1CF43B23AF}" type="datetimeFigureOut">
              <a:rPr lang="en-US" smtClean="0">
                <a:solidFill>
                  <a:srgbClr val="D6ECFF"/>
                </a:solidFill>
              </a:rPr>
              <a:pPr/>
              <a:t>4/27/2017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D3DAAF-440D-4C80-91EE-678E910A6777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3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838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1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4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4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4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80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>
            <a:extLst/>
          </a:lstStyle>
          <a:p>
            <a:fld id="{6019D679-24D6-4E9F-B604-7E1CF43B23AF}" type="datetimeFigureOut">
              <a:rPr lang="en-US" smtClean="0">
                <a:solidFill>
                  <a:srgbClr val="D6ECFF"/>
                </a:solidFill>
              </a:rPr>
              <a:pPr/>
              <a:t>4/27/2017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>
            <a:extLst/>
          </a:lstStyle>
          <a:p>
            <a:fld id="{A9D3DAAF-440D-4C80-91EE-678E910A6777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405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9D679-24D6-4E9F-B604-7E1CF43B23AF}" type="datetimeFigureOut">
              <a:rPr lang="en-US" smtClean="0">
                <a:solidFill>
                  <a:srgbClr val="D6ECFF"/>
                </a:solidFill>
              </a:rPr>
              <a:pPr/>
              <a:t>4/27/2017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D3DAAF-440D-4C80-91EE-678E910A6777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2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416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2"/>
            <a:ext cx="78232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19D679-24D6-4E9F-B604-7E1CF43B23AF}" type="datetimeFigureOut">
              <a:rPr lang="en-US" smtClean="0">
                <a:solidFill>
                  <a:srgbClr val="D6ECFF"/>
                </a:solidFill>
              </a:rPr>
              <a:pPr/>
              <a:t>4/27/2017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D3DAAF-440D-4C80-91EE-678E910A6777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6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6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03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6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4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23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1277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8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6019D679-24D6-4E9F-B604-7E1CF43B23AF}" type="datetimeFigureOut">
              <a:rPr lang="en-US" smtClean="0">
                <a:solidFill>
                  <a:srgbClr val="D6ECFF"/>
                </a:solidFill>
              </a:rPr>
              <a:pPr defTabSz="914400"/>
              <a:t>4/27/2017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8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/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8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A9D3DAAF-440D-4C80-91EE-678E910A6777}" type="slidenum">
              <a:rPr lang="en-US" smtClean="0">
                <a:solidFill>
                  <a:srgbClr val="D6ECFF"/>
                </a:solidFill>
              </a:rPr>
              <a:pPr defTabSz="914400"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84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4259" y="147918"/>
            <a:ext cx="7126941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</a:rPr>
              <a:t>যুক্তিবিদ্যা বিষয়ে</a:t>
            </a:r>
            <a:r>
              <a:rPr lang="bn-BD" sz="4000" b="1" dirty="0">
                <a:solidFill>
                  <a:srgbClr val="002060"/>
                </a:solidFill>
              </a:rPr>
              <a:t>র</a:t>
            </a:r>
            <a:r>
              <a:rPr lang="bn-BD" sz="40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bn-BD" sz="4000" b="1" dirty="0" smtClean="0">
                <a:solidFill>
                  <a:srgbClr val="002060"/>
                </a:solidFill>
              </a:rPr>
              <a:t>শ্রেণি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</a:rPr>
              <a:t>কার্যক্রমে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047564" y="1619274"/>
            <a:ext cx="3980329" cy="350968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Terminator 1"/>
          <p:cNvSpPr/>
          <p:nvPr/>
        </p:nvSpPr>
        <p:spPr>
          <a:xfrm>
            <a:off x="1062318" y="5253889"/>
            <a:ext cx="9776012" cy="1402405"/>
          </a:xfrm>
          <a:prstGeom prst="flowChartTerminator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/>
              <a:t>স্বাগত ও শুভেচ্ছা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134461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914400" y="609600"/>
            <a:ext cx="11074400" cy="990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6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প্রতীকের</a:t>
            </a:r>
            <a:r>
              <a:rPr lang="en-US" sz="6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উপযোগিতা</a:t>
            </a:r>
            <a:endParaRPr lang="en-US" sz="6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4457" y="2057400"/>
            <a:ext cx="11582400" cy="441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অস্পষ্টতা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defTabSz="914400"/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প্রতীকে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অনাবশ্যক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defTabSz="914400"/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বচন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অস্পষ্টতা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defTabSz="914400"/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প্রতীকের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যুক্তিকে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defTabSz="914400"/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প্রতীকের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বক্তব্যের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সারধর্ম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য়ায়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0450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914400" y="609600"/>
            <a:ext cx="11074400" cy="990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6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সাবেকী</a:t>
            </a:r>
            <a:r>
              <a:rPr lang="en-US" sz="6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প্রতীকী</a:t>
            </a:r>
            <a:r>
              <a:rPr lang="en-US" sz="6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যুক্তিবিদ্যা</a:t>
            </a:r>
            <a:endParaRPr lang="en-US" sz="6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4457" y="2057400"/>
            <a:ext cx="11582400" cy="441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এরিস্টটলীয়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যুক্তিবিদ্যাকে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সাবেকী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যুক্তিবিদ্যা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সনাতনী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যুক্তিবিদ্যাও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যুক্তিবিদ্যার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সাবেকী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যুক্তিবিদ্যার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সুদীর্ঘ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defTabSz="914400"/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 </a:t>
            </a:r>
          </a:p>
          <a:p>
            <a:pPr defTabSz="914400"/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75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914400" y="609600"/>
            <a:ext cx="11074400" cy="990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5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সাবেকী</a:t>
            </a:r>
            <a:r>
              <a:rPr lang="en-US" sz="5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প্রতীকী</a:t>
            </a:r>
            <a:r>
              <a:rPr lang="en-US" sz="5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যুক্তিবিদ্যার</a:t>
            </a:r>
            <a:r>
              <a:rPr lang="en-US" sz="5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endParaRPr lang="en-US" sz="5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4457" y="2057400"/>
            <a:ext cx="11582400" cy="441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সাবেকী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যুক্তিবিদ্যার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প্রচলন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প্রতীকী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যুক্তিবিদ্যার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প্রচলন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যুগে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defTabSz="914400"/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সাবেকী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যুক্তিবিদ্যায়যুক্তিবাক্য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তেরটিক্ত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প্রতীকী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যুক্তিবিদ্যায়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সাধারণভাবে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বচনগুলো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রূপে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ব্যক্ত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defTabSz="914400"/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3. 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সাবেকী যুক্তিবিদ্যায় বাক্যগুলোকে বর্ণনামূলখক বাক্য বলা হয়। কিন্তু প্রতীকী যুক্তিবিদ্যায় বাক্যগুলোকে বচন বলা হয়</a:t>
            </a:r>
            <a:r>
              <a:rPr lang="bn-BD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25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914400" y="609600"/>
            <a:ext cx="11074400" cy="990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5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সাবেকী</a:t>
            </a:r>
            <a:r>
              <a:rPr lang="en-US" sz="5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প্রতীকী</a:t>
            </a:r>
            <a:r>
              <a:rPr lang="en-US" sz="5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যুক্তিবিদ্যার</a:t>
            </a:r>
            <a:r>
              <a:rPr lang="en-US" sz="5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endParaRPr lang="en-US" sz="5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4457" y="2057400"/>
            <a:ext cx="11582400" cy="441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bn-BD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. সাবেকী যুক্তিবিদ্যায় যুক্তিবাক্যটি সম্বন্ধের দিক থেকে সর্বদা শর্তহীন ও নিরপেক্ষ বাক্য হয়। কিন্তু প্রতীকী যুক্তিবিদ্যায় সর্বদা সরল ও যৌগিক বাক্য হয়।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defTabSz="914400"/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৫. সাবেকী যুক্তিবিদ্যার বিষয়বস্তু তৈরি হয়েছে চিন্তার ভাষাগত রূপ নিয়ে। কিন্তু প্রতীকী যুক্তিবিদ্যার বিষয়বস্তু তৈরি হয়েছে চিন্তার সাংকেতিক বা প্রতীকী রূপ নিয়ে।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defTabSz="914400"/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৬. সাবেকী যুক্তিবিদ্যায় যুক্তিবাক্যের রূপ দাড়ায় উদ্দেশ্য-সংযোজক-বিধেয় আকারে। কিন্তু প্রতীকী যুক্তিবিদ্যায় এরূপ আকার দেওয়ার প্রয়োজন হয় না।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63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37128" y="134471"/>
            <a:ext cx="9386047" cy="1143000"/>
          </a:xfrm>
          <a:prstGeom prst="ellipse">
            <a:avLst/>
          </a:prstGeom>
          <a:solidFill>
            <a:srgbClr val="FF0000"/>
          </a:solidFill>
          <a:ln>
            <a:solidFill>
              <a:srgbClr val="7030A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/>
              <a:t>নিচের চিত্রগুলো মনোযোগ সহকারে দেখ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3719" y="1492626"/>
            <a:ext cx="4074457" cy="2057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3719" y="4020671"/>
                <a:ext cx="4108076" cy="2287036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4800" b="1" dirty="0" smtClean="0"/>
                  <a:t>    </a:t>
                </a:r>
                <a:r>
                  <a:rPr lang="bn-BD" sz="3600" b="1" dirty="0" smtClean="0"/>
                  <a:t>সকল </a:t>
                </a:r>
                <a:r>
                  <a:rPr lang="en-US" sz="3600" b="1" dirty="0" smtClean="0"/>
                  <a:t>M </a:t>
                </a:r>
                <a:r>
                  <a:rPr lang="bn-BD" sz="3600" b="1" dirty="0" smtClean="0"/>
                  <a:t>হয় </a:t>
                </a:r>
                <a:r>
                  <a:rPr lang="en-US" sz="3600" b="1" dirty="0" smtClean="0"/>
                  <a:t>P</a:t>
                </a:r>
              </a:p>
              <a:p>
                <a:r>
                  <a:rPr lang="bn-BD" sz="3600" b="1" dirty="0" smtClean="0">
                    <a:latin typeface="+mj-lt"/>
                    <a:cs typeface="Times New Roman" panose="02020603050405020304" pitchFamily="18" charset="0"/>
                  </a:rPr>
                  <a:t>     সকল</a:t>
                </a:r>
                <a:r>
                  <a:rPr lang="bn-BD" sz="3600" b="1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cs typeface="Times New Roman" panose="02020603050405020304" pitchFamily="18" charset="0"/>
                  </a:rPr>
                  <a:t>S</a:t>
                </a:r>
                <a:r>
                  <a:rPr lang="en-US" sz="3600" dirty="0" smtClean="0">
                    <a:cs typeface="Times New Roman" panose="02020603050405020304" pitchFamily="18" charset="0"/>
                  </a:rPr>
                  <a:t> </a:t>
                </a:r>
                <a:r>
                  <a:rPr lang="bn-BD" sz="3600" b="1" dirty="0" smtClean="0">
                    <a:cs typeface="Times New Roman" panose="02020603050405020304" pitchFamily="18" charset="0"/>
                  </a:rPr>
                  <a:t>হয়</a:t>
                </a:r>
                <a:r>
                  <a:rPr lang="bn-BD" sz="3600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cs typeface="Times New Roman" panose="02020603050405020304" pitchFamily="18" charset="0"/>
                  </a:rPr>
                  <a:t>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600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r>
                        <a:rPr lang="bn-BD" sz="6000" b="1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bn-BD" sz="6000" b="1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সকল</m:t>
                      </m:r>
                      <m:r>
                        <a:rPr lang="bn-BD" sz="6000" b="1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 </m:t>
                      </m:r>
                      <m:r>
                        <a:rPr lang="en-US" sz="6000" b="1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𝐒</m:t>
                      </m:r>
                      <m:r>
                        <a:rPr lang="en-US" sz="6000" b="1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 </m:t>
                      </m:r>
                      <m:r>
                        <a:rPr lang="bn-BD" sz="6000" b="1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হয়</m:t>
                      </m:r>
                      <m:r>
                        <a:rPr lang="bn-BD" sz="6000" b="1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 </m:t>
                      </m:r>
                      <m:r>
                        <a:rPr lang="en-US" sz="6000" b="1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𝐏</m:t>
                      </m:r>
                    </m:oMath>
                  </m:oMathPara>
                </a14:m>
                <a:endParaRPr lang="en-US" sz="6000" b="1" baseline="30000" dirty="0">
                  <a:cs typeface="+mj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19" y="4020671"/>
                <a:ext cx="4108076" cy="2287036"/>
              </a:xfrm>
              <a:prstGeom prst="rect">
                <a:avLst/>
              </a:prstGeom>
              <a:blipFill rotWithShape="0">
                <a:blip r:embed="rId3"/>
                <a:stretch>
                  <a:fillRect l="-6825" t="-8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237128" y="3607407"/>
            <a:ext cx="2864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/>
              <a:t>ইংরেজী বর্ণমালা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19518" y="6360459"/>
            <a:ext cx="3065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/>
              <a:t>সহানুমানের বিভিন্ন পদের প্রতীক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6916234" y="2845173"/>
            <a:ext cx="4303059" cy="59166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11787" y="2199020"/>
            <a:ext cx="4303059" cy="6051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11787" y="1461429"/>
            <a:ext cx="4303059" cy="7261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911787" y="3899648"/>
            <a:ext cx="4303059" cy="243473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33764" y="3479804"/>
            <a:ext cx="2259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লাল, হলুদ ও সবুজ রং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74858" y="6343711"/>
            <a:ext cx="3671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/>
              <a:t>ট্রাফিক নিয়ন্ত্রন এর বাতি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9841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/>
      <p:bldP spid="15" grpId="0" animBg="1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32412" y="255494"/>
            <a:ext cx="3792071" cy="1936377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/>
              <a:t>একক কাজ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85047" y="2622177"/>
            <a:ext cx="8767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/>
              <a:t>প্রশ্ন: প্রতীক বলতে কী বুঝ?</a:t>
            </a:r>
            <a:endParaRPr lang="en-US" sz="4000" b="1" dirty="0"/>
          </a:p>
        </p:txBody>
      </p:sp>
      <p:sp>
        <p:nvSpPr>
          <p:cNvPr id="4" name="Flowchart: Terminator 3"/>
          <p:cNvSpPr/>
          <p:nvPr/>
        </p:nvSpPr>
        <p:spPr>
          <a:xfrm>
            <a:off x="779929" y="3684494"/>
            <a:ext cx="9910483" cy="2716306"/>
          </a:xfrm>
          <a:prstGeom prst="flowChartTerminator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</a:rPr>
              <a:t>উত্তর: কোন কিছুকে নির্দেশ করার, বুঝার বা ব্যক্ত  করার জন্য যে লিখিত বা কথিত চিহ্ন ব্যবহার করা হয় তাকে প্রতীক বলে।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2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7095" y="267286"/>
            <a:ext cx="5401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/>
              <a:t>নিচের চিত্রগুলো দেখ </a:t>
            </a:r>
            <a:endParaRPr lang="en-US" sz="3600" b="1" dirty="0"/>
          </a:p>
        </p:txBody>
      </p:sp>
      <p:sp>
        <p:nvSpPr>
          <p:cNvPr id="3" name="Down Arrow 2"/>
          <p:cNvSpPr/>
          <p:nvPr/>
        </p:nvSpPr>
        <p:spPr>
          <a:xfrm>
            <a:off x="5697415" y="772319"/>
            <a:ext cx="506437" cy="50515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96788" y="3562850"/>
            <a:ext cx="3052483" cy="284167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16152" y="3792071"/>
            <a:ext cx="2869188" cy="259900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216152" y="619434"/>
            <a:ext cx="2869187" cy="2510694"/>
          </a:xfrm>
          <a:prstGeom prst="ellipse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2000" dirty="0" smtClean="0"/>
              <a:t>+</a:t>
            </a:r>
            <a:endParaRPr lang="en-US" sz="22000" dirty="0"/>
          </a:p>
        </p:txBody>
      </p:sp>
      <p:sp>
        <p:nvSpPr>
          <p:cNvPr id="17" name="Left-Right Arrow 16"/>
          <p:cNvSpPr/>
          <p:nvPr/>
        </p:nvSpPr>
        <p:spPr>
          <a:xfrm>
            <a:off x="5127673" y="1153374"/>
            <a:ext cx="1645920" cy="503658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96374" y="605366"/>
            <a:ext cx="2770095" cy="235594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72553" y="3107691"/>
            <a:ext cx="1469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সিঁদুর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982635" y="3266261"/>
            <a:ext cx="1506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যোগ চিহ্ন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94329" y="6444865"/>
            <a:ext cx="3039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হিন্দু মহিলার মাথায় সিদুর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539089" y="6444865"/>
            <a:ext cx="3092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চিকিৎসা সেবার ব্যবহৃত চিহ্ন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12341" y="2823474"/>
            <a:ext cx="3133164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/>
              <a:t>দৈনন্দিন জীবনে</a:t>
            </a:r>
            <a:r>
              <a:rPr lang="en-US" sz="3600" b="1" dirty="0" smtClean="0"/>
              <a:t> </a:t>
            </a:r>
            <a:r>
              <a:rPr lang="bn-BD" sz="3600" b="1" dirty="0" smtClean="0"/>
              <a:t>অন্য</a:t>
            </a:r>
            <a:r>
              <a:rPr lang="en-US" sz="3600" b="1" dirty="0" smtClean="0"/>
              <a:t> </a:t>
            </a:r>
            <a:r>
              <a:rPr lang="bn-BD" sz="3600" b="1" dirty="0" smtClean="0"/>
              <a:t>কিছুকে নির্দেশ করার জন্য ব্যবহার করি.......</a:t>
            </a:r>
            <a:r>
              <a:rPr lang="en-US" sz="3600" b="1" dirty="0" smtClean="0"/>
              <a:t>.</a:t>
            </a:r>
            <a:r>
              <a:rPr lang="bn-BD" sz="3600" b="1" dirty="0" smtClean="0"/>
              <a:t>।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4580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4276165" y="322730"/>
            <a:ext cx="4087906" cy="2178423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/>
              <a:t>জোড়ায় কাজ</a:t>
            </a:r>
            <a:endParaRPr lang="en-US" sz="4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519518" y="2850778"/>
            <a:ext cx="9265024" cy="830997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/>
              <a:t>প্রশ্ন: সংকেত বলতে কী বুঝ?</a:t>
            </a:r>
            <a:endParaRPr lang="en-US" sz="4800" b="1" dirty="0"/>
          </a:p>
        </p:txBody>
      </p:sp>
      <p:sp>
        <p:nvSpPr>
          <p:cNvPr id="2" name="Flowchart: Terminator 1"/>
          <p:cNvSpPr/>
          <p:nvPr/>
        </p:nvSpPr>
        <p:spPr>
          <a:xfrm>
            <a:off x="365760" y="4065564"/>
            <a:ext cx="11422966" cy="2405574"/>
          </a:xfrm>
          <a:prstGeom prst="flowChartTerminator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</a:rPr>
              <a:t>উত্তর: যা কিছু প্রত্যক্ষ বা পরোক্ষভাবে অন্য কোন বিষয়কে সূচিত করে বা অন্য বিষয়ের প্রতিনিধি হিসাবে কাজ করে তাকে সংকেত বলে।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48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541" y="242047"/>
            <a:ext cx="6468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/>
              <a:t>চিত্রগুলো মনোযোগ সহকারে দেখ</a:t>
            </a:r>
            <a:endParaRPr lang="en-US" sz="4400" b="1" dirty="0"/>
          </a:p>
        </p:txBody>
      </p:sp>
      <p:sp>
        <p:nvSpPr>
          <p:cNvPr id="3" name="Oval 2"/>
          <p:cNvSpPr/>
          <p:nvPr/>
        </p:nvSpPr>
        <p:spPr>
          <a:xfrm>
            <a:off x="995083" y="887507"/>
            <a:ext cx="3200400" cy="240702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2319616" y="3307978"/>
            <a:ext cx="396689" cy="524435"/>
          </a:xfrm>
          <a:prstGeom prst="downArrow">
            <a:avLst>
              <a:gd name="adj1" fmla="val 50000"/>
              <a:gd name="adj2" fmla="val 5246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95082" y="3939989"/>
            <a:ext cx="3065929" cy="255494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42094" y="3939989"/>
            <a:ext cx="3375211" cy="2541495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42094" y="887507"/>
            <a:ext cx="3375211" cy="2420471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0" dirty="0"/>
              <a:t>×</a:t>
            </a:r>
          </a:p>
        </p:txBody>
      </p:sp>
      <p:sp>
        <p:nvSpPr>
          <p:cNvPr id="7" name="Down Arrow 6"/>
          <p:cNvSpPr/>
          <p:nvPr/>
        </p:nvSpPr>
        <p:spPr>
          <a:xfrm>
            <a:off x="8861613" y="3307978"/>
            <a:ext cx="389964" cy="51098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22377" y="2494920"/>
            <a:ext cx="3012139" cy="280076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/>
              <a:t>সব প্রতীকই সংকেত; কিন্তু সব সংকেত ...... নয়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32608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91319" y="215153"/>
            <a:ext cx="2944906" cy="1532965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/>
              <a:t>দলীয় কাজ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0305" y="3119719"/>
            <a:ext cx="11282083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/>
              <a:t>প্রশ্ন:</a:t>
            </a:r>
            <a:r>
              <a:rPr lang="bn-BD" sz="4400" b="1" dirty="0" smtClean="0">
                <a:solidFill>
                  <a:schemeClr val="bg1"/>
                </a:solidFill>
              </a:rPr>
              <a:t> </a:t>
            </a:r>
            <a:r>
              <a:rPr lang="bn-BD" sz="4400" b="1" dirty="0" smtClean="0"/>
              <a:t>প্রতীক ও সংকেতের মধ্যে দুটি পার্থক্য দেখাও।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99074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4673600" y="1447800"/>
            <a:ext cx="7010400" cy="304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609600" y="4876800"/>
            <a:ext cx="11379200" cy="152400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E-mail: abusayedjsmsc1@ gmail.com</a:t>
            </a:r>
            <a:endParaRPr lang="en-US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78401" y="1752600"/>
            <a:ext cx="6659419" cy="2438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 আবু সাঈদ</a:t>
            </a:r>
            <a:endParaRPr lang="en-US" sz="4000" dirty="0" smtClean="0">
              <a:solidFill>
                <a:srgbClr val="FFFF00"/>
              </a:solidFill>
              <a:latin typeface="SutonnyMJ" pitchFamily="2" charset="0"/>
            </a:endParaRPr>
          </a:p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000" dirty="0" smtClean="0">
                <a:solidFill>
                  <a:srgbClr val="FFFF00"/>
                </a:solidFill>
                <a:latin typeface="SutonnyEMJ" pitchFamily="2" charset="0"/>
              </a:rPr>
              <a:t>-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বিদ্যা</a:t>
            </a:r>
            <a:endParaRPr lang="en-US" sz="4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</a:rPr>
              <a:t>h‡kvi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</a:rPr>
              <a:t>wk¶v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</a:rPr>
              <a:t> †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</a:rPr>
              <a:t>evW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</a:rPr>
              <a:t>© 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</a:rPr>
              <a:t>g‡Wj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</a:rPr>
              <a:t> ¯‹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</a:rPr>
              <a:t>zj</a:t>
            </a:r>
            <a:r>
              <a:rPr lang="en-US" sz="2800" dirty="0" smtClean="0">
                <a:solidFill>
                  <a:srgbClr val="FFFF00"/>
                </a:solidFill>
                <a:latin typeface="SutonnyMJ" pitchFamily="2" charset="0"/>
              </a:rPr>
              <a:t> GÛ </a:t>
            </a:r>
            <a:r>
              <a:rPr lang="en-US" sz="2800" dirty="0" err="1" smtClean="0">
                <a:solidFill>
                  <a:srgbClr val="FFFF00"/>
                </a:solidFill>
                <a:latin typeface="SutonnyMJ" pitchFamily="2" charset="0"/>
              </a:rPr>
              <a:t>K‡jR</a:t>
            </a:r>
            <a:endParaRPr lang="en-US" sz="2800" dirty="0" smtClean="0">
              <a:solidFill>
                <a:srgbClr val="FFFF00"/>
              </a:solidFill>
              <a:latin typeface="SutonnyMJ" pitchFamily="2" charset="0"/>
            </a:endParaRPr>
          </a:p>
          <a:p>
            <a:pPr eaLnBrk="0" hangingPunct="0"/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G1299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7600" y="14478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xplosion 1 7"/>
          <p:cNvSpPr/>
          <p:nvPr/>
        </p:nvSpPr>
        <p:spPr>
          <a:xfrm>
            <a:off x="3069339" y="-399391"/>
            <a:ext cx="4561332" cy="1822215"/>
          </a:xfrm>
          <a:prstGeom prst="irregularSeal1">
            <a:avLst/>
          </a:prstGeom>
          <a:solidFill>
            <a:srgbClr val="5B9BD5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sysClr val="window" lastClr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497" y="-180551"/>
            <a:ext cx="49022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7" y="0"/>
            <a:ext cx="1727200" cy="13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0793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835" y="3068941"/>
            <a:ext cx="10313894" cy="212365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400" b="1" dirty="0" smtClean="0"/>
              <a:t>সব </a:t>
            </a:r>
            <a:r>
              <a:rPr lang="bn-BD" sz="4400" b="1" dirty="0"/>
              <a:t>প্রতীকই সংকেত; কিন্তু সব সংকেত প্রতীক নয়।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400" b="1" dirty="0"/>
              <a:t> সংকেতের সাথে বিষয়বস্তুর সংশ্লিষ্টতা থাকে; কিন্তু প্রতীকের সাথে বিষয়বস্তুর সম্পর্ক সরাসরি থাকে না।</a:t>
            </a:r>
            <a:endParaRPr lang="en-US" sz="4400" b="1" dirty="0"/>
          </a:p>
        </p:txBody>
      </p:sp>
      <p:sp>
        <p:nvSpPr>
          <p:cNvPr id="4" name="Oval 3"/>
          <p:cNvSpPr/>
          <p:nvPr/>
        </p:nvSpPr>
        <p:spPr>
          <a:xfrm>
            <a:off x="4383741" y="188259"/>
            <a:ext cx="3824838" cy="1721223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/>
              <a:t>সমাধান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80331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746812" y="228600"/>
            <a:ext cx="2608729" cy="1936377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/>
              <a:t>মূল্যায়ন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07976" y="3106271"/>
            <a:ext cx="81220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b="1" dirty="0" smtClean="0"/>
              <a:t>প্রতীক বলতে কী বুঝ?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b="1" dirty="0" smtClean="0"/>
              <a:t>সংকেত বলতে কী বুঝ?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b="1" dirty="0" smtClean="0"/>
              <a:t>প্রতীক ও সংকেতের মধ্যে পার্থক্য নির্ণয় কর।</a:t>
            </a:r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3530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99905" y="360795"/>
            <a:ext cx="3249637" cy="1969477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B0F0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/>
              <a:t>বাড়ির কাজ</a:t>
            </a:r>
            <a:endParaRPr lang="en-US" sz="4400" b="1" dirty="0"/>
          </a:p>
        </p:txBody>
      </p:sp>
      <p:sp>
        <p:nvSpPr>
          <p:cNvPr id="5" name="Flowchart: Terminator 4"/>
          <p:cNvSpPr/>
          <p:nvPr/>
        </p:nvSpPr>
        <p:spPr>
          <a:xfrm>
            <a:off x="699247" y="3496235"/>
            <a:ext cx="10690412" cy="2097741"/>
          </a:xfrm>
          <a:prstGeom prst="flowChartTerminator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/>
              <a:t>প্রশ্ন: তোমার দেখা ও ব্যবহার করা কতগুলো প্রতীক ও সংকেতের নাম খাতায় লিখে আনবে।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0876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0962" y="450576"/>
            <a:ext cx="5378823" cy="707886"/>
          </a:xfrm>
          <a:prstGeom prst="rect">
            <a:avLst/>
          </a:prstGeom>
          <a:gradFill>
            <a:gsLst>
              <a:gs pos="0">
                <a:srgbClr val="FF000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00FF"/>
              </a:gs>
            </a:gsLst>
            <a:lin ang="5400000" scaled="1"/>
          </a:gradFill>
          <a:ln>
            <a:solidFill>
              <a:srgbClr val="00B050"/>
            </a:solidFill>
          </a:ln>
          <a:effectLst>
            <a:glow rad="101600">
              <a:srgbClr val="0000FF">
                <a:alpha val="60000"/>
              </a:srgb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</a:rPr>
              <a:t>আলোচনায় সাথে থাকার জন্য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614320" y="1586753"/>
            <a:ext cx="6499273" cy="2860292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0" b="1" dirty="0" smtClean="0">
                <a:solidFill>
                  <a:srgbClr val="0000FF"/>
                </a:solidFill>
              </a:rPr>
              <a:t>ধন্যবাদ</a:t>
            </a:r>
            <a:endParaRPr lang="en-US" sz="14000" b="1" dirty="0">
              <a:solidFill>
                <a:srgbClr val="0000FF"/>
              </a:solidFill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1997612" y="4895557"/>
            <a:ext cx="7948246" cy="1336431"/>
          </a:xfrm>
          <a:prstGeom prst="flowChartTerminator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</a:rPr>
              <a:t>ভাল থেক সব সময়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58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49969" y="239150"/>
            <a:ext cx="4023360" cy="1885071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/>
              <a:t>পাঠ পরিচিতি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68418" y="2588325"/>
            <a:ext cx="420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</a:rPr>
              <a:t>বিষয়: যুক্তিবিদ্যা (অবরোহ)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385" y="2601772"/>
            <a:ext cx="389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</a:rPr>
              <a:t>শ্রেণি: একাদশ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385" y="5486400"/>
            <a:ext cx="4009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</a:rPr>
              <a:t>সময়: ৫০ মিনিট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8418" y="5486400"/>
            <a:ext cx="420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</a:rPr>
              <a:t>তারিখ: ১৪-০৩-২০১৪ খৃষ্টাব্দ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385" y="3382366"/>
            <a:ext cx="10803987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পাঠ: প্রতীকী যুক্তিবিদ্যা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5929" y="4558553"/>
            <a:ext cx="5957047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/>
              <a:t>অষ্টম অধ্যায়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729383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7095" y="126606"/>
            <a:ext cx="5401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/>
              <a:t>নিচের চিত্রগুলো দেখ </a:t>
            </a:r>
            <a:endParaRPr lang="en-US" sz="4000" b="1" dirty="0"/>
          </a:p>
        </p:txBody>
      </p:sp>
      <p:sp>
        <p:nvSpPr>
          <p:cNvPr id="3" name="Down Arrow 2"/>
          <p:cNvSpPr/>
          <p:nvPr/>
        </p:nvSpPr>
        <p:spPr>
          <a:xfrm>
            <a:off x="5697415" y="671359"/>
            <a:ext cx="506437" cy="50515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>
            <a:off x="5127673" y="1040209"/>
            <a:ext cx="1645920" cy="503658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1926" y="3207409"/>
            <a:ext cx="3815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/>
              <a:t>লালচে ধূসর বর্ণের মেঘ</a:t>
            </a:r>
            <a:r>
              <a:rPr lang="en-US" sz="2000" b="1" dirty="0" smtClean="0"/>
              <a:t> </a:t>
            </a:r>
            <a:r>
              <a:rPr lang="bn-BD" sz="2000" b="1" dirty="0" smtClean="0"/>
              <a:t>ঝড়-ঝঞ্ঝার  সংকেত 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9625" y="6377630"/>
            <a:ext cx="445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/>
              <a:t>বাংলাদেশের জাতীয় পতাকা সার্বভৌমত্বের প্রতীক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28648" y="6377630"/>
            <a:ext cx="4863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/>
              <a:t>চিকিৎসা সেবায় ব্যবহৃত চিহ্ন যা </a:t>
            </a:r>
            <a:r>
              <a:rPr lang="bn-BD" sz="2000" b="1" dirty="0"/>
              <a:t>চিকিৎসা </a:t>
            </a:r>
            <a:r>
              <a:rPr lang="bn-BD" sz="2000" b="1" dirty="0" smtClean="0"/>
              <a:t>সেবার প্রতীক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03459" y="3144198"/>
            <a:ext cx="4276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/>
              <a:t>রেলের ডাউন সিগনাল স্টেশনে গাড়ি প্রবেশের সংকেত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1925" y="782533"/>
            <a:ext cx="3815605" cy="241861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12741" y="782533"/>
            <a:ext cx="3771279" cy="230539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12741" y="3938951"/>
            <a:ext cx="3818965" cy="233896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" y="3938951"/>
            <a:ext cx="3815604" cy="2338962"/>
          </a:xfrm>
          <a:prstGeom prst="rect">
            <a:avLst/>
          </a:prstGeom>
          <a:solidFill>
            <a:schemeClr val="bg1"/>
          </a:solidFill>
          <a:ln w="3175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05733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1157" y="478302"/>
            <a:ext cx="4825218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BD" sz="4000" b="1" dirty="0" smtClean="0"/>
              <a:t>পাঠের শিরোনাম</a:t>
            </a:r>
            <a:endParaRPr lang="en-US" sz="4000" b="1" dirty="0"/>
          </a:p>
        </p:txBody>
      </p:sp>
      <p:sp>
        <p:nvSpPr>
          <p:cNvPr id="3" name="Oval 2"/>
          <p:cNvSpPr/>
          <p:nvPr/>
        </p:nvSpPr>
        <p:spPr>
          <a:xfrm>
            <a:off x="672352" y="1933687"/>
            <a:ext cx="10730753" cy="3854548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/>
              <a:t>প্রতীকী যুক্তিবিদ্যা</a:t>
            </a:r>
          </a:p>
          <a:p>
            <a:pPr algn="ctr"/>
            <a:r>
              <a:rPr lang="en-US" sz="6000" b="1" dirty="0" smtClean="0"/>
              <a:t>(Symbolic Logic)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863765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50977" y="376518"/>
            <a:ext cx="3334870" cy="1667435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/>
              <a:t>শিখন ফল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99447" y="4114800"/>
            <a:ext cx="9628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b="1" dirty="0" smtClean="0"/>
              <a:t> </a:t>
            </a:r>
            <a:r>
              <a:rPr lang="en-US" sz="4000" b="1" dirty="0"/>
              <a:t> </a:t>
            </a:r>
            <a:r>
              <a:rPr lang="bn-BD" sz="4000" b="1" dirty="0"/>
              <a:t>প্রতীক কী তা বলতে পারবে</a:t>
            </a:r>
            <a:r>
              <a:rPr lang="bn-BD" sz="4000" b="1" dirty="0" smtClean="0"/>
              <a:t>,</a:t>
            </a:r>
            <a:endParaRPr lang="en-US" sz="4000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b="1" dirty="0" smtClean="0"/>
              <a:t>  </a:t>
            </a:r>
            <a:r>
              <a:rPr lang="bn-BD" sz="4000" b="1" dirty="0" smtClean="0"/>
              <a:t>সংকেত কী তা বলতে পারবে,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b="1" dirty="0" smtClean="0"/>
              <a:t>  </a:t>
            </a:r>
            <a:r>
              <a:rPr lang="bn-BD" sz="4000" b="1" dirty="0" smtClean="0"/>
              <a:t>প্রতীক ও সংকেতের মধ্যে পার্থক্য নির্ণয় করতে পারবে।</a:t>
            </a:r>
            <a:endParaRPr lang="en-US" sz="4000" b="1" dirty="0"/>
          </a:p>
        </p:txBody>
      </p:sp>
      <p:sp>
        <p:nvSpPr>
          <p:cNvPr id="5" name="Horizontal Scroll 4"/>
          <p:cNvSpPr/>
          <p:nvPr/>
        </p:nvSpPr>
        <p:spPr>
          <a:xfrm>
            <a:off x="2474259" y="2477620"/>
            <a:ext cx="7180729" cy="1203513"/>
          </a:xfrm>
          <a:prstGeom prst="horizontalScroll">
            <a:avLst/>
          </a:prstGeom>
          <a:solidFill>
            <a:srgbClr val="002060"/>
          </a:solidFill>
          <a:ln w="38100">
            <a:solidFill>
              <a:srgbClr val="92D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</a:rPr>
              <a:t>এই পাঠ শেষে শিক্ষার্থীরা-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14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914400" y="609600"/>
            <a:ext cx="11074400" cy="990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6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প্রতীকী</a:t>
            </a:r>
            <a:r>
              <a:rPr lang="en-US" sz="6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যুক্তিবিদ্যা</a:t>
            </a:r>
            <a:endParaRPr lang="en-US" sz="6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8000" y="2057400"/>
            <a:ext cx="11582400" cy="419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যুক্তিবিদ্যার</a:t>
            </a:r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শাখায়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যুক্তির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বৈধতা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অবৈধতা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প্রতীকী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যুক্তিবিদ্যা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352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914400" y="609600"/>
            <a:ext cx="11074400" cy="990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6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endParaRPr lang="en-US" sz="6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8000" y="2057400"/>
            <a:ext cx="11582400" cy="419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নিদর্দেশ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বোঝার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ব্যক্ত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কথিত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defTabSz="914400"/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, +,-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টিক (∙)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ভুলের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ক্রস (</a:t>
            </a:r>
            <a:r>
              <a:rPr lang="bn-BD" sz="2800" dirty="0">
                <a:solidFill>
                  <a:prstClr val="white"/>
                </a:solidFill>
                <a:latin typeface="Times New Roman"/>
                <a:cs typeface="NikoshBAN" pitchFamily="2" charset="0"/>
              </a:rPr>
              <a:t>×)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69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914400" y="609600"/>
            <a:ext cx="11074400" cy="990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66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সংকেত</a:t>
            </a:r>
            <a:endParaRPr lang="en-US" sz="6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8000" y="2057400"/>
            <a:ext cx="11582400" cy="419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28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দার্শনিক</a:t>
            </a:r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পার্স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কিছুর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প্রতিনিধি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ব্যক্ত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কিছুর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প্রতিনিধিত্ব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কারী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defTabSz="914400"/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ট্রাফিক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সিগনাল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পতাকা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6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43B33"/>
      </a:dk2>
      <a:lt2>
        <a:srgbClr val="BFD4C6"/>
      </a:lt2>
      <a:accent1>
        <a:srgbClr val="549E39"/>
      </a:accent1>
      <a:accent2>
        <a:srgbClr val="C7D157"/>
      </a:accent2>
      <a:accent3>
        <a:srgbClr val="F08F1C"/>
      </a:accent3>
      <a:accent4>
        <a:srgbClr val="D05745"/>
      </a:accent4>
      <a:accent5>
        <a:srgbClr val="558569"/>
      </a:accent5>
      <a:accent6>
        <a:srgbClr val="5E99A4"/>
      </a:accent6>
      <a:hlink>
        <a:srgbClr val="00AAD8"/>
      </a:hlink>
      <a:folHlink>
        <a:srgbClr val="6B6B6F"/>
      </a:folHlink>
    </a:clrScheme>
    <a:fontScheme name="Custom 7">
      <a:majorFont>
        <a:latin typeface="NikoshBAN"/>
        <a:ea typeface=""/>
        <a:cs typeface="  NIKOSHBAN"/>
      </a:majorFont>
      <a:minorFont>
        <a:latin typeface="NikoshBAN"/>
        <a:ea typeface=""/>
        <a:cs typeface="   NIKOSHBA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5118000A-40C1-40FE-8820-365222333493}"/>
    </a:ext>
  </a:extLst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TC103457491[[fn=Metropolitan]]</Template>
  <TotalTime>1114</TotalTime>
  <Words>625</Words>
  <Application>Microsoft Office PowerPoint</Application>
  <PresentationFormat>Custom</PresentationFormat>
  <Paragraphs>91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Metropolitan</vt:lpstr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User</cp:lastModifiedBy>
  <cp:revision>209</cp:revision>
  <dcterms:created xsi:type="dcterms:W3CDTF">2014-03-14T03:45:01Z</dcterms:created>
  <dcterms:modified xsi:type="dcterms:W3CDTF">2017-04-27T07:04:32Z</dcterms:modified>
</cp:coreProperties>
</file>