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70" r:id="rId1"/>
  </p:sldMasterIdLst>
  <p:sldIdLst>
    <p:sldId id="256" r:id="rId2"/>
    <p:sldId id="257" r:id="rId3"/>
    <p:sldId id="258" r:id="rId4"/>
    <p:sldId id="259" r:id="rId5"/>
    <p:sldId id="276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5" d="100"/>
          <a:sy n="55" d="100"/>
        </p:scale>
        <p:origin x="1314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D7A3-DD03-4DF2-93AC-BB1F00FDB1E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85D9-FB18-4403-8D92-C09F8006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8023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D7A3-DD03-4DF2-93AC-BB1F00FDB1E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85D9-FB18-4403-8D92-C09F8006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224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D7A3-DD03-4DF2-93AC-BB1F00FDB1E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85D9-FB18-4403-8D92-C09F8006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5332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D7A3-DD03-4DF2-93AC-BB1F00FDB1E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85D9-FB18-4403-8D92-C09F8006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970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D7A3-DD03-4DF2-93AC-BB1F00FDB1E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85D9-FB18-4403-8D92-C09F8006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53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D7A3-DD03-4DF2-93AC-BB1F00FDB1E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85D9-FB18-4403-8D92-C09F8006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D7A3-DD03-4DF2-93AC-BB1F00FDB1E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85D9-FB18-4403-8D92-C09F8006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45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D7A3-DD03-4DF2-93AC-BB1F00FDB1E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85D9-FB18-4403-8D92-C09F8006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657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D7A3-DD03-4DF2-93AC-BB1F00FDB1E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85D9-FB18-4403-8D92-C09F8006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6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D7A3-DD03-4DF2-93AC-BB1F00FDB1E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85D9-FB18-4403-8D92-C09F8006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464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D7A3-DD03-4DF2-93AC-BB1F00FDB1E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85D9-FB18-4403-8D92-C09F8006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303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D7A3-DD03-4DF2-93AC-BB1F00FDB1E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85D9-FB18-4403-8D92-C09F8006CDB7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385035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D7A3-DD03-4DF2-93AC-BB1F00FDB1E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85D9-FB18-4403-8D92-C09F8006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995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D7A3-DD03-4DF2-93AC-BB1F00FDB1E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85D9-FB18-4403-8D92-C09F8006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3003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D7A3-DD03-4DF2-93AC-BB1F00FDB1E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85D9-FB18-4403-8D92-C09F8006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1281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D7A3-DD03-4DF2-93AC-BB1F00FDB1E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85D9-FB18-4403-8D92-C09F8006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52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D7A3-DD03-4DF2-93AC-BB1F00FDB1E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6F85D9-FB18-4403-8D92-C09F8006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163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694D7A3-DD03-4DF2-93AC-BB1F00FDB1EA}" type="datetimeFigureOut">
              <a:rPr lang="en-US" smtClean="0"/>
              <a:t>10/26/2019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36F85D9-FB18-4403-8D92-C09F8006CD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417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71" r:id="rId1"/>
    <p:sldLayoutId id="2147485172" r:id="rId2"/>
    <p:sldLayoutId id="2147485173" r:id="rId3"/>
    <p:sldLayoutId id="2147485174" r:id="rId4"/>
    <p:sldLayoutId id="2147485175" r:id="rId5"/>
    <p:sldLayoutId id="2147485176" r:id="rId6"/>
    <p:sldLayoutId id="2147485177" r:id="rId7"/>
    <p:sldLayoutId id="2147485178" r:id="rId8"/>
    <p:sldLayoutId id="2147485179" r:id="rId9"/>
    <p:sldLayoutId id="2147485180" r:id="rId10"/>
    <p:sldLayoutId id="2147485181" r:id="rId11"/>
    <p:sldLayoutId id="2147485182" r:id="rId12"/>
    <p:sldLayoutId id="2147485183" r:id="rId13"/>
    <p:sldLayoutId id="2147485184" r:id="rId14"/>
    <p:sldLayoutId id="2147485185" r:id="rId15"/>
    <p:sldLayoutId id="2147485186" r:id="rId16"/>
    <p:sldLayoutId id="214748518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mailto:Pijushsarkar71076@gmail.co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10" Type="http://schemas.openxmlformats.org/officeDocument/2006/relationships/image" Target="../media/image10.wmf"/><Relationship Id="rId4" Type="http://schemas.openxmlformats.org/officeDocument/2006/relationships/image" Target="../media/image7.wmf"/><Relationship Id="rId9" Type="http://schemas.openxmlformats.org/officeDocument/2006/relationships/oleObject" Target="../embeddings/oleObject7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4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oleObject" Target="../embeddings/oleObject19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2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17.bin"/><Relationship Id="rId14" Type="http://schemas.openxmlformats.org/officeDocument/2006/relationships/image" Target="../media/image22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3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A10A2D-7123-41E1-9D2F-3E0A1334D856}"/>
              </a:ext>
            </a:extLst>
          </p:cNvPr>
          <p:cNvSpPr txBox="1"/>
          <p:nvPr/>
        </p:nvSpPr>
        <p:spPr>
          <a:xfrm>
            <a:off x="2263754" y="276761"/>
            <a:ext cx="78801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sz="80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8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908E3F-59A1-4993-ABF8-3D1BE68E79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754" y="1600200"/>
            <a:ext cx="7880196" cy="481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4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7B14A7B-CF65-4FE7-B119-FAADDE2CC34D}"/>
              </a:ext>
            </a:extLst>
          </p:cNvPr>
          <p:cNvSpPr txBox="1"/>
          <p:nvPr/>
        </p:nvSpPr>
        <p:spPr>
          <a:xfrm>
            <a:off x="4699287" y="0"/>
            <a:ext cx="32327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b="1" dirty="0">
              <a:solidFill>
                <a:srgbClr val="0000CC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060A71-D5B9-4CA0-8A64-688873F9D984}"/>
              </a:ext>
            </a:extLst>
          </p:cNvPr>
          <p:cNvSpPr txBox="1"/>
          <p:nvPr/>
        </p:nvSpPr>
        <p:spPr>
          <a:xfrm>
            <a:off x="-29818" y="3276600"/>
            <a:ext cx="1222181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solidFill>
                  <a:srgbClr val="00CC66"/>
                </a:solidFill>
                <a:latin typeface="NikoshBAN" pitchFamily="2" charset="0"/>
                <a:cs typeface="NikoshBAN" pitchFamily="2" charset="0"/>
              </a:rPr>
              <a:t>পিযুষ</a:t>
            </a:r>
            <a:r>
              <a:rPr lang="en-US" sz="6000" b="1" dirty="0">
                <a:solidFill>
                  <a:srgbClr val="00CC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rgbClr val="00CC66"/>
                </a:solidFill>
                <a:latin typeface="NikoshBAN" pitchFamily="2" charset="0"/>
                <a:cs typeface="NikoshBAN" pitchFamily="2" charset="0"/>
              </a:rPr>
              <a:t>কান্তি</a:t>
            </a:r>
            <a:r>
              <a:rPr lang="en-US" sz="6000" b="1" dirty="0">
                <a:solidFill>
                  <a:srgbClr val="00CC6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rgbClr val="00CC66"/>
                </a:solidFill>
                <a:latin typeface="NikoshBAN" pitchFamily="2" charset="0"/>
                <a:cs typeface="NikoshBAN" pitchFamily="2" charset="0"/>
              </a:rPr>
              <a:t>সরকার</a:t>
            </a:r>
            <a:endParaRPr lang="en-US" sz="6000" b="1" dirty="0">
              <a:solidFill>
                <a:srgbClr val="00CC66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3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bn-BD" sz="48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বেতাগা ইউনাইটেড </a:t>
            </a:r>
            <a:r>
              <a:rPr lang="bn-IN" sz="48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মডেল মাধ্যমিক বিদ্যালয়</a:t>
            </a:r>
          </a:p>
          <a:p>
            <a:pPr algn="ctr"/>
            <a:r>
              <a:rPr lang="bn-BD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ফকিরহাট,বাগেরহাট</a:t>
            </a:r>
            <a:r>
              <a:rPr lang="bn-IN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bn-IN" sz="3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bn-IN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Pijushsarkar71076@gmail.com</a:t>
            </a:r>
            <a:endParaRPr lang="en-US" sz="2800" dirty="0">
              <a:solidFill>
                <a:srgbClr val="FF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="1" dirty="0">
              <a:solidFill>
                <a:srgbClr val="00206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118BA3-362D-4443-965D-1419344AD6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6452" y="875675"/>
            <a:ext cx="2438400" cy="2400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26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9C56158-C693-416C-87DC-60C5A472803C}"/>
              </a:ext>
            </a:extLst>
          </p:cNvPr>
          <p:cNvSpPr txBox="1"/>
          <p:nvPr/>
        </p:nvSpPr>
        <p:spPr>
          <a:xfrm>
            <a:off x="2595490" y="0"/>
            <a:ext cx="6553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b="1" dirty="0">
              <a:solidFill>
                <a:srgbClr val="0000CC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6135BFC-5D3F-4D39-9168-E96016BA7C0A}"/>
              </a:ext>
            </a:extLst>
          </p:cNvPr>
          <p:cNvSpPr txBox="1">
            <a:spLocks/>
          </p:cNvSpPr>
          <p:nvPr/>
        </p:nvSpPr>
        <p:spPr>
          <a:xfrm>
            <a:off x="3117167" y="3007702"/>
            <a:ext cx="7476978" cy="2654251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bn-IN" sz="73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br>
              <a:rPr lang="bn-IN" sz="73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br>
              <a:rPr lang="en-US" sz="73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br>
              <a:rPr lang="en-US" sz="73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73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		</a:t>
            </a:r>
            <a:br>
              <a:rPr lang="en-US" sz="73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73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		</a:t>
            </a:r>
            <a:r>
              <a:rPr lang="bn-IN" sz="1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শ্রেণীঃ দশম  </a:t>
            </a:r>
            <a:br>
              <a:rPr lang="bn-IN" sz="1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IN" sz="1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বিষয়ঃ সাধারন গণিত (জ্যামিতি)</a:t>
            </a:r>
            <a:br>
              <a:rPr lang="bn-IN" sz="1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IN" sz="1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অধ্যায়ঃ অষ্টম (উপপাদ্য-৬ )</a:t>
            </a:r>
            <a:br>
              <a:rPr lang="bn-IN" sz="1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IN" sz="1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1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	</a:t>
            </a:r>
            <a:r>
              <a:rPr lang="bn-IN" sz="16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সময়ঃ ৫০ মিনিট  </a:t>
            </a:r>
            <a:br>
              <a:rPr lang="bn-IN" sz="4900" b="1" dirty="0">
                <a:latin typeface="NikoshBAN" pitchFamily="2" charset="0"/>
                <a:cs typeface="NikoshBAN" pitchFamily="2" charset="0"/>
              </a:rPr>
            </a:br>
            <a:r>
              <a:rPr lang="bn-IN" sz="4900" b="1" dirty="0">
                <a:latin typeface="NikoshBAN" pitchFamily="2" charset="0"/>
                <a:cs typeface="NikoshBAN" pitchFamily="2" charset="0"/>
              </a:rPr>
              <a:t>           </a:t>
            </a:r>
            <a:br>
              <a:rPr lang="bn-IN" sz="2800" dirty="0">
                <a:latin typeface="NikoshBAN" pitchFamily="2" charset="0"/>
                <a:cs typeface="NikoshBAN" pitchFamily="2" charset="0"/>
              </a:rPr>
            </a:b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CD1774-4674-48DC-9E26-25762A3C8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929334" y="639281"/>
            <a:ext cx="2333331" cy="3589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54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95CBA7-EE64-4C5E-9198-748C9A69472D}"/>
              </a:ext>
            </a:extLst>
          </p:cNvPr>
          <p:cNvSpPr txBox="1"/>
          <p:nvPr/>
        </p:nvSpPr>
        <p:spPr>
          <a:xfrm>
            <a:off x="1066800" y="843170"/>
            <a:ext cx="6553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b="1" u="sng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IN" sz="6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A345665-6F48-43EA-9319-284E2A69A3B8}"/>
              </a:ext>
            </a:extLst>
          </p:cNvPr>
          <p:cNvSpPr txBox="1"/>
          <p:nvPr/>
        </p:nvSpPr>
        <p:spPr>
          <a:xfrm>
            <a:off x="381000" y="2438400"/>
            <a:ext cx="861060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b="1" dirty="0">
                <a:solidFill>
                  <a:srgbClr val="FF3399"/>
                </a:solidFill>
                <a:latin typeface="NikoshBAN" pitchFamily="2" charset="0"/>
                <a:cs typeface="NikoshBAN" pitchFamily="2" charset="0"/>
              </a:rPr>
              <a:t>   এই পাঠ শেষে শিক্ষার্থীরা...... </a:t>
            </a:r>
            <a:endParaRPr lang="en-US" sz="4400" b="1" dirty="0">
              <a:solidFill>
                <a:srgbClr val="FF3399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উপপাদ্যটির সাধারণ সূত্র বলতে পারবে</a:t>
            </a:r>
            <a:r>
              <a:rPr lang="bn-IN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4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অর্ধবৃত্তস্ত কোণ এর সংগা বলতে পারবে</a:t>
            </a:r>
            <a:r>
              <a:rPr lang="bn-IN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4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সরলকোণ এর সংগা বলতে পারবে।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অর্ধবৃত্তস্ত কোণের মান বলতে পারবে</a:t>
            </a:r>
            <a:r>
              <a:rPr lang="bn-IN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01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30E88032-594C-4420-A5B6-CD0E0FD54049}"/>
              </a:ext>
            </a:extLst>
          </p:cNvPr>
          <p:cNvSpPr/>
          <p:nvPr/>
        </p:nvSpPr>
        <p:spPr>
          <a:xfrm>
            <a:off x="3124200" y="1905000"/>
            <a:ext cx="3048000" cy="3048000"/>
          </a:xfrm>
          <a:prstGeom prst="ellipse">
            <a:avLst/>
          </a:prstGeom>
          <a:solidFill>
            <a:schemeClr val="bg1">
              <a:alpha val="9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3EA0CDD5-D874-4F9F-A7A1-8DCCD5978798}"/>
              </a:ext>
            </a:extLst>
          </p:cNvPr>
          <p:cNvSpPr/>
          <p:nvPr/>
        </p:nvSpPr>
        <p:spPr>
          <a:xfrm rot="2983303">
            <a:off x="3266725" y="745813"/>
            <a:ext cx="913034" cy="2743642"/>
          </a:xfrm>
          <a:prstGeom prst="leftBrace">
            <a:avLst>
              <a:gd name="adj1" fmla="val 62416"/>
              <a:gd name="adj2" fmla="val 5052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5CE520F-0502-43E4-9605-F058D1E6E82E}"/>
              </a:ext>
            </a:extLst>
          </p:cNvPr>
          <p:cNvSpPr/>
          <p:nvPr/>
        </p:nvSpPr>
        <p:spPr>
          <a:xfrm flipH="1">
            <a:off x="4678680" y="3352800"/>
            <a:ext cx="45720" cy="457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A7A7D0-6291-46B7-8C08-A649689107E2}"/>
              </a:ext>
            </a:extLst>
          </p:cNvPr>
          <p:cNvSpPr txBox="1"/>
          <p:nvPr/>
        </p:nvSpPr>
        <p:spPr>
          <a:xfrm>
            <a:off x="2840182" y="43434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D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38835D-434C-41B0-823D-4619F04DCECA}"/>
              </a:ext>
            </a:extLst>
          </p:cNvPr>
          <p:cNvSpPr txBox="1"/>
          <p:nvPr/>
        </p:nvSpPr>
        <p:spPr>
          <a:xfrm>
            <a:off x="5638800" y="412498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F</a:t>
            </a: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90E9AA-4261-4006-9E5F-C0F047E86D63}"/>
              </a:ext>
            </a:extLst>
          </p:cNvPr>
          <p:cNvSpPr txBox="1"/>
          <p:nvPr/>
        </p:nvSpPr>
        <p:spPr>
          <a:xfrm>
            <a:off x="3352800" y="56388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DF=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বৃত্তচাপ</a:t>
            </a:r>
            <a:endParaRPr lang="en-US" b="1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B50173D-6306-43A0-9DAA-49A1DA4EA2BE}"/>
              </a:ext>
            </a:extLst>
          </p:cNvPr>
          <p:cNvSpPr/>
          <p:nvPr/>
        </p:nvSpPr>
        <p:spPr>
          <a:xfrm flipH="1">
            <a:off x="3581400" y="4495800"/>
            <a:ext cx="45720" cy="457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A6DA245-5008-457E-B26A-76969606128C}"/>
              </a:ext>
            </a:extLst>
          </p:cNvPr>
          <p:cNvSpPr/>
          <p:nvPr/>
        </p:nvSpPr>
        <p:spPr>
          <a:xfrm flipH="1">
            <a:off x="5856315" y="4297680"/>
            <a:ext cx="45720" cy="457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44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B0F34CAA-359E-487B-8BD5-ED8400498910}"/>
              </a:ext>
            </a:extLst>
          </p:cNvPr>
          <p:cNvSpPr/>
          <p:nvPr/>
        </p:nvSpPr>
        <p:spPr>
          <a:xfrm>
            <a:off x="3124200" y="1905000"/>
            <a:ext cx="3048000" cy="3048000"/>
          </a:xfrm>
          <a:prstGeom prst="ellipse">
            <a:avLst/>
          </a:prstGeom>
          <a:solidFill>
            <a:schemeClr val="bg1">
              <a:alpha val="9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62251E19-31BA-4D45-99D7-416C314C225A}"/>
              </a:ext>
            </a:extLst>
          </p:cNvPr>
          <p:cNvSpPr/>
          <p:nvPr/>
        </p:nvSpPr>
        <p:spPr>
          <a:xfrm rot="2983303">
            <a:off x="3266725" y="745813"/>
            <a:ext cx="913034" cy="2743642"/>
          </a:xfrm>
          <a:prstGeom prst="leftBrace">
            <a:avLst>
              <a:gd name="adj1" fmla="val 62416"/>
              <a:gd name="adj2" fmla="val 5052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2B11683A-AB6B-4A17-8823-5CA155FB3584}"/>
              </a:ext>
            </a:extLst>
          </p:cNvPr>
          <p:cNvSpPr/>
          <p:nvPr/>
        </p:nvSpPr>
        <p:spPr>
          <a:xfrm flipH="1">
            <a:off x="4678680" y="3352800"/>
            <a:ext cx="45720" cy="457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3961990-1A72-4598-8BAF-0BAB0716362B}"/>
              </a:ext>
            </a:extLst>
          </p:cNvPr>
          <p:cNvSpPr txBox="1"/>
          <p:nvPr/>
        </p:nvSpPr>
        <p:spPr>
          <a:xfrm>
            <a:off x="2840182" y="43434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D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EC3207-FCD3-4EEB-A31C-2E793D12D72B}"/>
              </a:ext>
            </a:extLst>
          </p:cNvPr>
          <p:cNvSpPr txBox="1"/>
          <p:nvPr/>
        </p:nvSpPr>
        <p:spPr>
          <a:xfrm>
            <a:off x="5638800" y="412498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F</a:t>
            </a: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72732B-1481-438D-8DBA-8F873C4895AA}"/>
              </a:ext>
            </a:extLst>
          </p:cNvPr>
          <p:cNvSpPr txBox="1"/>
          <p:nvPr/>
        </p:nvSpPr>
        <p:spPr>
          <a:xfrm>
            <a:off x="3352800" y="56388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DF=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বৃত্তচাপ</a:t>
            </a:r>
            <a:endParaRPr lang="en-US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EE2BDF-DCC6-4892-8B7C-69A8538FD98E}"/>
              </a:ext>
            </a:extLst>
          </p:cNvPr>
          <p:cNvSpPr txBox="1"/>
          <p:nvPr/>
        </p:nvSpPr>
        <p:spPr>
          <a:xfrm>
            <a:off x="4592782" y="488698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E</a:t>
            </a:r>
            <a:endParaRPr lang="en-US" b="1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61013A8-4EC8-40EF-96E7-868C3E635CAA}"/>
              </a:ext>
            </a:extLst>
          </p:cNvPr>
          <p:cNvCxnSpPr/>
          <p:nvPr/>
        </p:nvCxnSpPr>
        <p:spPr>
          <a:xfrm>
            <a:off x="3581400" y="4495800"/>
            <a:ext cx="1503218" cy="4087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0381DEA-E38E-48C9-8767-054208B08A4A}"/>
              </a:ext>
            </a:extLst>
          </p:cNvPr>
          <p:cNvCxnSpPr/>
          <p:nvPr/>
        </p:nvCxnSpPr>
        <p:spPr>
          <a:xfrm rot="10800000" flipV="1">
            <a:off x="5043056" y="4343400"/>
            <a:ext cx="824345" cy="5749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2009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/>
      <p:bldP spid="6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ord 1">
            <a:extLst>
              <a:ext uri="{FF2B5EF4-FFF2-40B4-BE49-F238E27FC236}">
                <a16:creationId xmlns:a16="http://schemas.microsoft.com/office/drawing/2014/main" id="{B3471568-85F9-4999-9A51-4AB564498CE6}"/>
              </a:ext>
            </a:extLst>
          </p:cNvPr>
          <p:cNvSpPr/>
          <p:nvPr/>
        </p:nvSpPr>
        <p:spPr>
          <a:xfrm rot="10800000">
            <a:off x="2750126" y="2133600"/>
            <a:ext cx="2888674" cy="2182879"/>
          </a:xfrm>
          <a:prstGeom prst="chord">
            <a:avLst>
              <a:gd name="adj1" fmla="val 3528053"/>
              <a:gd name="adj2" fmla="val 1387424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hord 3">
            <a:extLst>
              <a:ext uri="{FF2B5EF4-FFF2-40B4-BE49-F238E27FC236}">
                <a16:creationId xmlns:a16="http://schemas.microsoft.com/office/drawing/2014/main" id="{0A65C2F3-B808-4879-BE75-10D51D8F5A28}"/>
              </a:ext>
            </a:extLst>
          </p:cNvPr>
          <p:cNvSpPr/>
          <p:nvPr/>
        </p:nvSpPr>
        <p:spPr>
          <a:xfrm>
            <a:off x="2438399" y="2133600"/>
            <a:ext cx="2964873" cy="2230582"/>
          </a:xfrm>
          <a:prstGeom prst="chord">
            <a:avLst>
              <a:gd name="adj1" fmla="val 3537538"/>
              <a:gd name="adj2" fmla="val 1396547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DBC1AD-B21F-4396-9824-64E3CF393454}"/>
              </a:ext>
            </a:extLst>
          </p:cNvPr>
          <p:cNvSpPr txBox="1"/>
          <p:nvPr/>
        </p:nvSpPr>
        <p:spPr>
          <a:xfrm>
            <a:off x="2590800" y="563880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>
                <a:latin typeface="NikoshBAN" pitchFamily="2" charset="0"/>
                <a:cs typeface="NikoshBAN" pitchFamily="2" charset="0"/>
              </a:rPr>
              <a:t>অর্ধবৃত্ত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97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710D065E-2192-4D86-9254-04CCE13D75FA}"/>
              </a:ext>
            </a:extLst>
          </p:cNvPr>
          <p:cNvSpPr/>
          <p:nvPr/>
        </p:nvSpPr>
        <p:spPr>
          <a:xfrm>
            <a:off x="3131127" y="1877291"/>
            <a:ext cx="3048000" cy="3048000"/>
          </a:xfrm>
          <a:prstGeom prst="ellipse">
            <a:avLst/>
          </a:prstGeom>
          <a:solidFill>
            <a:schemeClr val="bg1">
              <a:alpha val="9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FD5D652-4AC2-4E98-9F30-F2A1DA508E6E}"/>
              </a:ext>
            </a:extLst>
          </p:cNvPr>
          <p:cNvCxnSpPr/>
          <p:nvPr/>
        </p:nvCxnSpPr>
        <p:spPr>
          <a:xfrm rot="5400000" flipH="1" flipV="1">
            <a:off x="3539836" y="2348346"/>
            <a:ext cx="2230582" cy="210589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Left Brace 5">
            <a:extLst>
              <a:ext uri="{FF2B5EF4-FFF2-40B4-BE49-F238E27FC236}">
                <a16:creationId xmlns:a16="http://schemas.microsoft.com/office/drawing/2014/main" id="{6A1C467B-3E70-4654-B317-9341B34362D0}"/>
              </a:ext>
            </a:extLst>
          </p:cNvPr>
          <p:cNvSpPr/>
          <p:nvPr/>
        </p:nvSpPr>
        <p:spPr>
          <a:xfrm rot="2634970">
            <a:off x="2790203" y="974412"/>
            <a:ext cx="913034" cy="2743642"/>
          </a:xfrm>
          <a:prstGeom prst="leftBrace">
            <a:avLst>
              <a:gd name="adj1" fmla="val 62416"/>
              <a:gd name="adj2" fmla="val 5052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01D3893-2457-421D-ACA6-44BDAB785E70}"/>
              </a:ext>
            </a:extLst>
          </p:cNvPr>
          <p:cNvSpPr txBox="1"/>
          <p:nvPr/>
        </p:nvSpPr>
        <p:spPr>
          <a:xfrm>
            <a:off x="2840182" y="43434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CC7F79-B6ED-43B9-9FC0-0AE8BBBED50B}"/>
              </a:ext>
            </a:extLst>
          </p:cNvPr>
          <p:cNvSpPr txBox="1"/>
          <p:nvPr/>
        </p:nvSpPr>
        <p:spPr>
          <a:xfrm>
            <a:off x="5410200" y="17526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B</a:t>
            </a:r>
            <a:endParaRPr lang="en-US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50FD6C-EDB8-4C8B-AD32-FBF1C3AA9206}"/>
              </a:ext>
            </a:extLst>
          </p:cNvPr>
          <p:cNvSpPr txBox="1"/>
          <p:nvPr/>
        </p:nvSpPr>
        <p:spPr>
          <a:xfrm>
            <a:off x="2057400" y="5638800"/>
            <a:ext cx="396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           AB =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অর্ধবৃত্তচাপ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0517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7441A960-B73C-46EF-A02B-A38B80E7B0DD}"/>
              </a:ext>
            </a:extLst>
          </p:cNvPr>
          <p:cNvSpPr/>
          <p:nvPr/>
        </p:nvSpPr>
        <p:spPr>
          <a:xfrm>
            <a:off x="3124200" y="1905000"/>
            <a:ext cx="3048000" cy="3048000"/>
          </a:xfrm>
          <a:prstGeom prst="ellipse">
            <a:avLst/>
          </a:prstGeom>
          <a:solidFill>
            <a:schemeClr val="bg1">
              <a:alpha val="92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244ABA8-BCF0-4BC6-85CB-6DB0EEE06C38}"/>
              </a:ext>
            </a:extLst>
          </p:cNvPr>
          <p:cNvCxnSpPr/>
          <p:nvPr/>
        </p:nvCxnSpPr>
        <p:spPr>
          <a:xfrm rot="5400000" flipH="1" flipV="1">
            <a:off x="4599709" y="1284570"/>
            <a:ext cx="37660" cy="2095939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E9DD1E1-1DF6-4BAA-BE6E-F5A52F7B86A8}"/>
              </a:ext>
            </a:extLst>
          </p:cNvPr>
          <p:cNvCxnSpPr/>
          <p:nvPr/>
        </p:nvCxnSpPr>
        <p:spPr>
          <a:xfrm rot="5400000" flipH="1" flipV="1">
            <a:off x="2507673" y="3387437"/>
            <a:ext cx="2182091" cy="3463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1A0CDE-735B-41A0-A70E-FA5486BC91ED}"/>
              </a:ext>
            </a:extLst>
          </p:cNvPr>
          <p:cNvCxnSpPr/>
          <p:nvPr/>
        </p:nvCxnSpPr>
        <p:spPr>
          <a:xfrm rot="5400000" flipH="1" flipV="1">
            <a:off x="3539836" y="2348346"/>
            <a:ext cx="2230582" cy="210589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60A991B-001C-4F18-9F62-1F5E74AEF534}"/>
              </a:ext>
            </a:extLst>
          </p:cNvPr>
          <p:cNvSpPr txBox="1"/>
          <p:nvPr/>
        </p:nvSpPr>
        <p:spPr>
          <a:xfrm>
            <a:off x="4038600" y="29718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O</a:t>
            </a:r>
            <a:endParaRPr lang="en-US" b="1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9B97374-41DE-4B54-84D4-9F57F454ABF8}"/>
              </a:ext>
            </a:extLst>
          </p:cNvPr>
          <p:cNvSpPr/>
          <p:nvPr/>
        </p:nvSpPr>
        <p:spPr>
          <a:xfrm flipH="1">
            <a:off x="5856315" y="4297680"/>
            <a:ext cx="45720" cy="457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54DB07F-1FE6-46B6-A87D-0D2033E33DF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539837" y="2348346"/>
            <a:ext cx="2230582" cy="210589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6A1349F-71B2-4543-857A-C62ED41DCE9F}"/>
              </a:ext>
            </a:extLst>
          </p:cNvPr>
          <p:cNvSpPr txBox="1"/>
          <p:nvPr/>
        </p:nvSpPr>
        <p:spPr>
          <a:xfrm>
            <a:off x="2840182" y="43434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B1059D-2151-4A10-B749-4EAB1DE9209E}"/>
              </a:ext>
            </a:extLst>
          </p:cNvPr>
          <p:cNvSpPr txBox="1"/>
          <p:nvPr/>
        </p:nvSpPr>
        <p:spPr>
          <a:xfrm>
            <a:off x="5410200" y="17526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B</a:t>
            </a:r>
            <a:endParaRPr 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1947BD-52DD-4E47-AA7E-D87DE6BB754F}"/>
              </a:ext>
            </a:extLst>
          </p:cNvPr>
          <p:cNvSpPr txBox="1"/>
          <p:nvPr/>
        </p:nvSpPr>
        <p:spPr>
          <a:xfrm>
            <a:off x="2895600" y="18288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</a:t>
            </a:r>
            <a:endParaRPr lang="en-US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FA80F8-D419-48F1-A2A0-C3379A5392E2}"/>
              </a:ext>
            </a:extLst>
          </p:cNvPr>
          <p:cNvSpPr txBox="1"/>
          <p:nvPr/>
        </p:nvSpPr>
        <p:spPr>
          <a:xfrm>
            <a:off x="2057400" y="5638800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           ACB =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অর্ধবৃত্তস্থ কোণ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4369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" grpId="0"/>
      <p:bldP spid="6" grpId="1"/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8258866-F5BA-41B4-BB66-53D7B70FE906}"/>
              </a:ext>
            </a:extLst>
          </p:cNvPr>
          <p:cNvSpPr/>
          <p:nvPr/>
        </p:nvSpPr>
        <p:spPr>
          <a:xfrm>
            <a:off x="1943100" y="1295400"/>
            <a:ext cx="8305800" cy="38862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EFCF30E-F056-4BEE-9F4C-3CC9931C76C8}"/>
              </a:ext>
            </a:extLst>
          </p:cNvPr>
          <p:cNvSpPr txBox="1">
            <a:spLocks/>
          </p:cNvSpPr>
          <p:nvPr/>
        </p:nvSpPr>
        <p:spPr>
          <a:xfrm>
            <a:off x="2857500" y="2667000"/>
            <a:ext cx="7391400" cy="1143000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bn-BD" dirty="0"/>
            </a:br>
            <a:r>
              <a:rPr lang="bn-BD" sz="73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অর্ধবৃত্তস্থ কোণ এক সমকোণ</a:t>
            </a:r>
            <a:endParaRPr lang="en-US" sz="73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652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7E44270B-0FB3-4227-81D0-AEB0564CCB3A}"/>
              </a:ext>
            </a:extLst>
          </p:cNvPr>
          <p:cNvSpPr/>
          <p:nvPr/>
        </p:nvSpPr>
        <p:spPr>
          <a:xfrm>
            <a:off x="3124200" y="1600200"/>
            <a:ext cx="2819400" cy="2895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8227304-141C-4437-B72E-82D75AADE8D0}"/>
              </a:ext>
            </a:extLst>
          </p:cNvPr>
          <p:cNvCxnSpPr/>
          <p:nvPr/>
        </p:nvCxnSpPr>
        <p:spPr>
          <a:xfrm rot="16200000" flipH="1">
            <a:off x="2513343" y="3048000"/>
            <a:ext cx="204749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1923DD2-2BB2-48D1-8985-66D1C1274959}"/>
              </a:ext>
            </a:extLst>
          </p:cNvPr>
          <p:cNvCxnSpPr/>
          <p:nvPr/>
        </p:nvCxnSpPr>
        <p:spPr>
          <a:xfrm rot="5400000" flipH="1" flipV="1">
            <a:off x="4533900" y="1027443"/>
            <a:ext cx="1588" cy="199361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31B0AFC-C9DE-401F-9F7A-3FE6AA4A5E1A}"/>
              </a:ext>
            </a:extLst>
          </p:cNvPr>
          <p:cNvCxnSpPr/>
          <p:nvPr/>
        </p:nvCxnSpPr>
        <p:spPr>
          <a:xfrm rot="5400000" flipH="1" flipV="1">
            <a:off x="3510151" y="2051192"/>
            <a:ext cx="2047498" cy="199361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1E96307-59B3-42F9-8F30-78ECA0BA25D9}"/>
              </a:ext>
            </a:extLst>
          </p:cNvPr>
          <p:cNvSpPr txBox="1"/>
          <p:nvPr/>
        </p:nvSpPr>
        <p:spPr>
          <a:xfrm>
            <a:off x="2840182" y="43434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8B0770-407C-4E58-9B80-0EC19213F36E}"/>
              </a:ext>
            </a:extLst>
          </p:cNvPr>
          <p:cNvSpPr txBox="1"/>
          <p:nvPr/>
        </p:nvSpPr>
        <p:spPr>
          <a:xfrm>
            <a:off x="2819400" y="16002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</a:t>
            </a:r>
            <a:endParaRPr lang="en-US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EA4D66-C5BA-4613-9D00-EECAC39A167F}"/>
              </a:ext>
            </a:extLst>
          </p:cNvPr>
          <p:cNvSpPr txBox="1"/>
          <p:nvPr/>
        </p:nvSpPr>
        <p:spPr>
          <a:xfrm>
            <a:off x="5486400" y="17526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B</a:t>
            </a:r>
            <a:endParaRPr lang="en-US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4313D15-CC6E-4826-BBD1-E732C13D23A4}"/>
              </a:ext>
            </a:extLst>
          </p:cNvPr>
          <p:cNvSpPr/>
          <p:nvPr/>
        </p:nvSpPr>
        <p:spPr>
          <a:xfrm flipH="1">
            <a:off x="4495800" y="3048000"/>
            <a:ext cx="45720" cy="457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C3F75E-6A27-420C-BFCF-572914BA639B}"/>
              </a:ext>
            </a:extLst>
          </p:cNvPr>
          <p:cNvSpPr txBox="1"/>
          <p:nvPr/>
        </p:nvSpPr>
        <p:spPr>
          <a:xfrm>
            <a:off x="609600" y="5645398"/>
            <a:ext cx="487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         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প্রমাণ করতে হবে যে, </a:t>
            </a:r>
            <a:endParaRPr lang="en-US" b="1" dirty="0"/>
          </a:p>
        </p:txBody>
      </p:sp>
      <p:graphicFrame>
        <p:nvGraphicFramePr>
          <p:cNvPr id="15" name="Object 2">
            <a:extLst>
              <a:ext uri="{FF2B5EF4-FFF2-40B4-BE49-F238E27FC236}">
                <a16:creationId xmlns:a16="http://schemas.microsoft.com/office/drawing/2014/main" id="{FD19F28B-0D2D-44BE-B9AD-FAFEA1A3569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0192479"/>
              </p:ext>
            </p:extLst>
          </p:nvPr>
        </p:nvGraphicFramePr>
        <p:xfrm>
          <a:off x="5251450" y="5645398"/>
          <a:ext cx="469900" cy="4506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Equation" r:id="rId3" imgW="164880" imgH="152280" progId="Equation.3">
                  <p:embed/>
                </p:oleObj>
              </mc:Choice>
              <mc:Fallback>
                <p:oleObj name="Equation" r:id="rId3" imgW="164880" imgH="152280" progId="Equation.3">
                  <p:embed/>
                  <p:pic>
                    <p:nvPicPr>
                      <p:cNvPr id="6963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1450" y="5645398"/>
                        <a:ext cx="469900" cy="45060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EA3AD29E-F44D-488B-998E-CDD188946F9C}"/>
              </a:ext>
            </a:extLst>
          </p:cNvPr>
          <p:cNvSpPr txBox="1"/>
          <p:nvPr/>
        </p:nvSpPr>
        <p:spPr>
          <a:xfrm>
            <a:off x="3900730" y="5639114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ACB = </a:t>
            </a:r>
            <a:endParaRPr lang="en-US" b="1" dirty="0"/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771847D3-C0B8-4C41-8764-625DFA6243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7572039"/>
              </p:ext>
            </p:extLst>
          </p:nvPr>
        </p:nvGraphicFramePr>
        <p:xfrm>
          <a:off x="7017088" y="5632447"/>
          <a:ext cx="755073" cy="463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Equation" r:id="rId5" imgW="241200" imgH="203040" progId="Equation.3">
                  <p:embed/>
                </p:oleObj>
              </mc:Choice>
              <mc:Fallback>
                <p:oleObj name="Equation" r:id="rId5" imgW="241200" imgH="203040" progId="Equation.3">
                  <p:embed/>
                  <p:pic>
                    <p:nvPicPr>
                      <p:cNvPr id="2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7088" y="5632447"/>
                        <a:ext cx="755073" cy="4635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095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9" grpId="0"/>
      <p:bldP spid="11" grpId="0"/>
      <p:bldP spid="16" grpId="0"/>
      <p:bldP spid="1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903A70DB-F768-444B-8394-01E78EBDB5B0}"/>
              </a:ext>
            </a:extLst>
          </p:cNvPr>
          <p:cNvSpPr/>
          <p:nvPr/>
        </p:nvSpPr>
        <p:spPr>
          <a:xfrm>
            <a:off x="3124200" y="1600200"/>
            <a:ext cx="2819400" cy="2895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45776BD-41D2-4FDB-B2A3-947677A013CA}"/>
              </a:ext>
            </a:extLst>
          </p:cNvPr>
          <p:cNvCxnSpPr/>
          <p:nvPr/>
        </p:nvCxnSpPr>
        <p:spPr>
          <a:xfrm rot="16200000" flipH="1">
            <a:off x="2513343" y="3048000"/>
            <a:ext cx="204749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E818666-DEA2-4691-861A-62E0F5D50EB0}"/>
              </a:ext>
            </a:extLst>
          </p:cNvPr>
          <p:cNvCxnSpPr/>
          <p:nvPr/>
        </p:nvCxnSpPr>
        <p:spPr>
          <a:xfrm rot="5400000" flipH="1" flipV="1">
            <a:off x="4533900" y="1027443"/>
            <a:ext cx="1588" cy="199361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891524A-93FF-422D-B434-525F44AB8D8E}"/>
              </a:ext>
            </a:extLst>
          </p:cNvPr>
          <p:cNvCxnSpPr/>
          <p:nvPr/>
        </p:nvCxnSpPr>
        <p:spPr>
          <a:xfrm rot="5400000" flipH="1" flipV="1">
            <a:off x="3510151" y="2051192"/>
            <a:ext cx="2047498" cy="199361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rc 5">
            <a:extLst>
              <a:ext uri="{FF2B5EF4-FFF2-40B4-BE49-F238E27FC236}">
                <a16:creationId xmlns:a16="http://schemas.microsoft.com/office/drawing/2014/main" id="{E8982B96-84FB-49D6-81C7-C67E3ED2626F}"/>
              </a:ext>
            </a:extLst>
          </p:cNvPr>
          <p:cNvSpPr/>
          <p:nvPr/>
        </p:nvSpPr>
        <p:spPr>
          <a:xfrm rot="4755513">
            <a:off x="3054767" y="1608970"/>
            <a:ext cx="838200" cy="9906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1EF59F-7BF9-44D3-9447-BB19EF526BA1}"/>
              </a:ext>
            </a:extLst>
          </p:cNvPr>
          <p:cNvSpPr txBox="1"/>
          <p:nvPr/>
        </p:nvSpPr>
        <p:spPr>
          <a:xfrm>
            <a:off x="2840182" y="43434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</a:t>
            </a:r>
            <a:endParaRPr lang="en-US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7721A5-A618-454F-A3A7-B61C1A4BAFDC}"/>
              </a:ext>
            </a:extLst>
          </p:cNvPr>
          <p:cNvSpPr txBox="1"/>
          <p:nvPr/>
        </p:nvSpPr>
        <p:spPr>
          <a:xfrm>
            <a:off x="2819400" y="16002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</a:t>
            </a:r>
            <a:endParaRPr lang="en-US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109739-B423-4A13-AE7C-651051C14700}"/>
              </a:ext>
            </a:extLst>
          </p:cNvPr>
          <p:cNvSpPr txBox="1"/>
          <p:nvPr/>
        </p:nvSpPr>
        <p:spPr>
          <a:xfrm>
            <a:off x="5410200" y="17526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B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D3D3A32-BBFF-44F0-AC22-993798D0AF8C}"/>
              </a:ext>
            </a:extLst>
          </p:cNvPr>
          <p:cNvSpPr txBox="1"/>
          <p:nvPr/>
        </p:nvSpPr>
        <p:spPr>
          <a:xfrm>
            <a:off x="5659582" y="305818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p</a:t>
            </a:r>
            <a:endParaRPr lang="en-US" b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3CDAF36-2ADA-4418-940D-D4ABA56BEA9D}"/>
              </a:ext>
            </a:extLst>
          </p:cNvPr>
          <p:cNvSpPr/>
          <p:nvPr/>
        </p:nvSpPr>
        <p:spPr>
          <a:xfrm flipH="1">
            <a:off x="5897880" y="3307080"/>
            <a:ext cx="45720" cy="457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9F1EFE3-087B-40DF-B7D6-CF2C08551E6B}"/>
              </a:ext>
            </a:extLst>
          </p:cNvPr>
          <p:cNvSpPr/>
          <p:nvPr/>
        </p:nvSpPr>
        <p:spPr>
          <a:xfrm flipH="1">
            <a:off x="4495800" y="3048000"/>
            <a:ext cx="45720" cy="457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11A5748-CA6A-4263-8021-0D13A49B1F2F}"/>
              </a:ext>
            </a:extLst>
          </p:cNvPr>
          <p:cNvSpPr txBox="1">
            <a:spLocks/>
          </p:cNvSpPr>
          <p:nvPr/>
        </p:nvSpPr>
        <p:spPr>
          <a:xfrm>
            <a:off x="533400" y="5146964"/>
            <a:ext cx="8291945" cy="1482436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bn-BD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অংকন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: AB </a:t>
            </a:r>
            <a:r>
              <a:rPr kumimoji="0" lang="bn-BD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এর যে পাশে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C </a:t>
            </a:r>
            <a:r>
              <a:rPr kumimoji="0" lang="bn-BD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বিন্দু অবস্থিত তার বিপরীত পাশে বৃত্তের উপর একটি বিন্দু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p </a:t>
            </a:r>
            <a:r>
              <a:rPr kumimoji="0" lang="bn-BD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লই।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62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/>
      <p:bldP spid="8" grpId="0"/>
      <p:bldP spid="9" grpId="0"/>
      <p:bldP spid="10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9A82140F-51F3-4638-AB2A-540A8AA19EEC}"/>
              </a:ext>
            </a:extLst>
          </p:cNvPr>
          <p:cNvSpPr/>
          <p:nvPr/>
        </p:nvSpPr>
        <p:spPr>
          <a:xfrm>
            <a:off x="3124200" y="1630669"/>
            <a:ext cx="2819400" cy="2895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F8529-13D7-4492-8188-3870C7785906}"/>
              </a:ext>
            </a:extLst>
          </p:cNvPr>
          <p:cNvCxnSpPr/>
          <p:nvPr/>
        </p:nvCxnSpPr>
        <p:spPr>
          <a:xfrm rot="16200000" flipH="1">
            <a:off x="2639291" y="2957945"/>
            <a:ext cx="2507673" cy="5541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5D0AEB4-A054-4776-A612-C3E2A0AB82EB}"/>
              </a:ext>
            </a:extLst>
          </p:cNvPr>
          <p:cNvCxnSpPr/>
          <p:nvPr/>
        </p:nvCxnSpPr>
        <p:spPr>
          <a:xfrm rot="16200000" flipH="1">
            <a:off x="4113414" y="1494905"/>
            <a:ext cx="1337195" cy="2323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rc 4">
            <a:extLst>
              <a:ext uri="{FF2B5EF4-FFF2-40B4-BE49-F238E27FC236}">
                <a16:creationId xmlns:a16="http://schemas.microsoft.com/office/drawing/2014/main" id="{929DFF8E-F50B-4453-9727-22BF89E34205}"/>
              </a:ext>
            </a:extLst>
          </p:cNvPr>
          <p:cNvSpPr/>
          <p:nvPr/>
        </p:nvSpPr>
        <p:spPr>
          <a:xfrm rot="4755513">
            <a:off x="3054767" y="1608970"/>
            <a:ext cx="838200" cy="990600"/>
          </a:xfrm>
          <a:prstGeom prst="arc">
            <a:avLst>
              <a:gd name="adj1" fmla="val 17060620"/>
              <a:gd name="adj2" fmla="val 2015789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C8ADB64-C72C-4CB7-8D32-75B2C256CE57}"/>
              </a:ext>
            </a:extLst>
          </p:cNvPr>
          <p:cNvCxnSpPr/>
          <p:nvPr/>
        </p:nvCxnSpPr>
        <p:spPr>
          <a:xfrm rot="16200000" flipH="1" flipV="1">
            <a:off x="3612341" y="3598718"/>
            <a:ext cx="1434177" cy="346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1DE29BC-C5BD-4D5E-BF8B-81DB0DB25973}"/>
              </a:ext>
            </a:extLst>
          </p:cNvPr>
          <p:cNvCxnSpPr/>
          <p:nvPr/>
        </p:nvCxnSpPr>
        <p:spPr>
          <a:xfrm>
            <a:off x="4516582" y="3048000"/>
            <a:ext cx="1440873" cy="2770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Arc 7">
            <a:extLst>
              <a:ext uri="{FF2B5EF4-FFF2-40B4-BE49-F238E27FC236}">
                <a16:creationId xmlns:a16="http://schemas.microsoft.com/office/drawing/2014/main" id="{2B2ECB0F-550F-4673-B92E-388D323B7021}"/>
              </a:ext>
            </a:extLst>
          </p:cNvPr>
          <p:cNvSpPr/>
          <p:nvPr/>
        </p:nvSpPr>
        <p:spPr>
          <a:xfrm rot="6291947">
            <a:off x="4053345" y="2477755"/>
            <a:ext cx="838200" cy="990600"/>
          </a:xfrm>
          <a:prstGeom prst="arc">
            <a:avLst>
              <a:gd name="adj1" fmla="val 16026676"/>
              <a:gd name="adj2" fmla="val 2131040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7822FC-8DA9-4DED-8C2F-072975C7699E}"/>
              </a:ext>
            </a:extLst>
          </p:cNvPr>
          <p:cNvSpPr txBox="1"/>
          <p:nvPr/>
        </p:nvSpPr>
        <p:spPr>
          <a:xfrm>
            <a:off x="2819400" y="16002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J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6E7127-CEC8-439F-B38E-E3E07AE33D21}"/>
              </a:ext>
            </a:extLst>
          </p:cNvPr>
          <p:cNvSpPr txBox="1"/>
          <p:nvPr/>
        </p:nvSpPr>
        <p:spPr>
          <a:xfrm>
            <a:off x="3505200" y="44196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K</a:t>
            </a:r>
            <a:endParaRPr 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212FE5-FDB4-4B29-B64F-68E5C31049AB}"/>
              </a:ext>
            </a:extLst>
          </p:cNvPr>
          <p:cNvSpPr txBox="1"/>
          <p:nvPr/>
        </p:nvSpPr>
        <p:spPr>
          <a:xfrm>
            <a:off x="5659582" y="305818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L</a:t>
            </a:r>
            <a:endParaRPr lang="en-US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995C39-4523-45C3-A4C3-4591B3D038A8}"/>
              </a:ext>
            </a:extLst>
          </p:cNvPr>
          <p:cNvSpPr txBox="1"/>
          <p:nvPr/>
        </p:nvSpPr>
        <p:spPr>
          <a:xfrm>
            <a:off x="3962400" y="25146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T</a:t>
            </a:r>
            <a:endParaRPr lang="en-US" b="1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9C4853B-30CB-42C6-89F9-02A20544A7E9}"/>
              </a:ext>
            </a:extLst>
          </p:cNvPr>
          <p:cNvSpPr txBox="1">
            <a:spLocks/>
          </p:cNvSpPr>
          <p:nvPr/>
        </p:nvSpPr>
        <p:spPr>
          <a:xfrm>
            <a:off x="381000" y="5011189"/>
            <a:ext cx="8763000" cy="1542011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bn-BD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উপপাদ্য-৩৭ এর সাধারণ সূত্র অনুসারে,</a:t>
            </a:r>
            <a:r>
              <a:rPr kumimoji="0" lang="bn-IN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bn-BD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একই চাপ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KL</a:t>
            </a:r>
            <a:r>
              <a:rPr kumimoji="0" lang="bn-BD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এর উপর দন্ডায়মান বৃত্তস্থ        	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KJL</a:t>
            </a:r>
            <a:r>
              <a:rPr kumimoji="0" lang="bn-BD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ও কেন্দ্রস্থ 	</a:t>
            </a:r>
            <a:r>
              <a:rPr kumimoji="0" lang="bn-BD" sz="2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  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KTL </a:t>
            </a:r>
            <a:r>
              <a:rPr kumimoji="0" lang="bn-BD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হলে বলা যায়,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kumimoji="0" lang="bn-BD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 						</a:t>
            </a:r>
            <a:r>
              <a:rPr kumimoji="0" lang="bn-BD" sz="2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 </a:t>
            </a:r>
            <a:r>
              <a:rPr lang="en-US" sz="2600" dirty="0">
                <a:latin typeface="NikoshBAN" pitchFamily="2" charset="0"/>
                <a:cs typeface="NikoshBAN" pitchFamily="2" charset="0"/>
              </a:rPr>
              <a:t>KJL</a:t>
            </a:r>
            <a:r>
              <a:rPr lang="bn-BD" sz="2600" dirty="0">
                <a:latin typeface="NikoshBAN" pitchFamily="2" charset="0"/>
                <a:cs typeface="NikoshBAN" pitchFamily="2" charset="0"/>
              </a:rPr>
              <a:t> =       কেন্দ্রস্থ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Object 3">
            <a:extLst>
              <a:ext uri="{FF2B5EF4-FFF2-40B4-BE49-F238E27FC236}">
                <a16:creationId xmlns:a16="http://schemas.microsoft.com/office/drawing/2014/main" id="{A5DCE801-CCDE-4B9B-B580-CCDAC9BC42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5396163"/>
              </p:ext>
            </p:extLst>
          </p:nvPr>
        </p:nvGraphicFramePr>
        <p:xfrm>
          <a:off x="914400" y="5410200"/>
          <a:ext cx="46990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Equation" r:id="rId3" imgW="164880" imgH="152280" progId="Equation.3">
                  <p:embed/>
                </p:oleObj>
              </mc:Choice>
              <mc:Fallback>
                <p:oleObj name="Equation" r:id="rId3" imgW="164880" imgH="152280" progId="Equation.3">
                  <p:embed/>
                  <p:pic>
                    <p:nvPicPr>
                      <p:cNvPr id="716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410200"/>
                        <a:ext cx="469900" cy="4349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2">
            <a:extLst>
              <a:ext uri="{FF2B5EF4-FFF2-40B4-BE49-F238E27FC236}">
                <a16:creationId xmlns:a16="http://schemas.microsoft.com/office/drawing/2014/main" id="{8B526339-0119-4503-BCAE-DDDA3794C2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5410200"/>
          <a:ext cx="46990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Equation" r:id="rId5" imgW="164880" imgH="152280" progId="Equation.3">
                  <p:embed/>
                </p:oleObj>
              </mc:Choice>
              <mc:Fallback>
                <p:oleObj name="Equation" r:id="rId5" imgW="164880" imgH="152280" progId="Equation.3">
                  <p:embed/>
                  <p:pic>
                    <p:nvPicPr>
                      <p:cNvPr id="7168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410200"/>
                        <a:ext cx="469900" cy="43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4">
            <a:extLst>
              <a:ext uri="{FF2B5EF4-FFF2-40B4-BE49-F238E27FC236}">
                <a16:creationId xmlns:a16="http://schemas.microsoft.com/office/drawing/2014/main" id="{C1BF8FA5-110A-48AB-948E-19463C45D8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1716985"/>
              </p:ext>
            </p:extLst>
          </p:nvPr>
        </p:nvGraphicFramePr>
        <p:xfrm>
          <a:off x="5473700" y="5926137"/>
          <a:ext cx="46990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Equation" r:id="rId6" imgW="164880" imgH="152280" progId="Equation.3">
                  <p:embed/>
                </p:oleObj>
              </mc:Choice>
              <mc:Fallback>
                <p:oleObj name="Equation" r:id="rId6" imgW="164880" imgH="152280" progId="Equation.3">
                  <p:embed/>
                  <p:pic>
                    <p:nvPicPr>
                      <p:cNvPr id="7168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3700" y="5926137"/>
                        <a:ext cx="469900" cy="43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4826CCB4-BF52-4920-B617-34B0C72516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81725" y="5778500"/>
          <a:ext cx="447675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Equation" r:id="rId7" imgW="241200" imgH="393480" progId="Equation.3">
                  <p:embed/>
                </p:oleObj>
              </mc:Choice>
              <mc:Fallback>
                <p:oleObj name="Equation" r:id="rId7" imgW="241200" imgH="393480" progId="Equation.3">
                  <p:embed/>
                  <p:pic>
                    <p:nvPicPr>
                      <p:cNvPr id="31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1725" y="5778500"/>
                        <a:ext cx="447675" cy="730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4A226DAA-8B11-4D82-9E2B-01A551FEF1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67600" y="5867400"/>
          <a:ext cx="996462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2" name="Equation" r:id="rId9" imgW="431640" imgH="164880" progId="Equation.3">
                  <p:embed/>
                </p:oleObj>
              </mc:Choice>
              <mc:Fallback>
                <p:oleObj name="Equation" r:id="rId9" imgW="431640" imgH="164880" progId="Equation.3">
                  <p:embed/>
                  <p:pic>
                    <p:nvPicPr>
                      <p:cNvPr id="32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0" y="5867400"/>
                        <a:ext cx="996462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090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8" grpId="0" animBg="1"/>
      <p:bldP spid="9" grpId="0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B38CEEF-6470-403F-8EAB-956D6E688F28}"/>
              </a:ext>
            </a:extLst>
          </p:cNvPr>
          <p:cNvCxnSpPr>
            <a:cxnSpLocks/>
          </p:cNvCxnSpPr>
          <p:nvPr/>
        </p:nvCxnSpPr>
        <p:spPr>
          <a:xfrm>
            <a:off x="603272" y="3156466"/>
            <a:ext cx="19113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1345AD2C-CB37-44A8-A9E9-C013B6F89DF5}"/>
              </a:ext>
            </a:extLst>
          </p:cNvPr>
          <p:cNvSpPr/>
          <p:nvPr/>
        </p:nvSpPr>
        <p:spPr>
          <a:xfrm>
            <a:off x="3429000" y="1524000"/>
            <a:ext cx="2590800" cy="2590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88C30BA-0AFC-4C24-B00C-9114815F0DC6}"/>
              </a:ext>
            </a:extLst>
          </p:cNvPr>
          <p:cNvCxnSpPr/>
          <p:nvPr/>
        </p:nvCxnSpPr>
        <p:spPr>
          <a:xfrm rot="10800000" flipH="1" flipV="1">
            <a:off x="3429000" y="2743200"/>
            <a:ext cx="2597727" cy="13855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Arc 6">
            <a:extLst>
              <a:ext uri="{FF2B5EF4-FFF2-40B4-BE49-F238E27FC236}">
                <a16:creationId xmlns:a16="http://schemas.microsoft.com/office/drawing/2014/main" id="{BF408C97-DF73-405B-8E3B-FDA4345467D4}"/>
              </a:ext>
            </a:extLst>
          </p:cNvPr>
          <p:cNvSpPr/>
          <p:nvPr/>
        </p:nvSpPr>
        <p:spPr>
          <a:xfrm>
            <a:off x="4267200" y="2318219"/>
            <a:ext cx="914400" cy="914400"/>
          </a:xfrm>
          <a:prstGeom prst="arc">
            <a:avLst>
              <a:gd name="adj1" fmla="val 11021228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FB4686-67C1-45D4-B8EA-05DA59FEEF5D}"/>
              </a:ext>
            </a:extLst>
          </p:cNvPr>
          <p:cNvSpPr txBox="1"/>
          <p:nvPr/>
        </p:nvSpPr>
        <p:spPr>
          <a:xfrm rot="15605863">
            <a:off x="4644003" y="2829379"/>
            <a:ext cx="414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O</a:t>
            </a:r>
            <a:endParaRPr lang="en-US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BD35E7-F44D-4DE9-A74F-D22BE57F33EB}"/>
              </a:ext>
            </a:extLst>
          </p:cNvPr>
          <p:cNvSpPr txBox="1"/>
          <p:nvPr/>
        </p:nvSpPr>
        <p:spPr>
          <a:xfrm>
            <a:off x="2743200" y="260098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D2D9EC-0F67-491E-875B-BB165D5B4EFC}"/>
              </a:ext>
            </a:extLst>
          </p:cNvPr>
          <p:cNvSpPr txBox="1"/>
          <p:nvPr/>
        </p:nvSpPr>
        <p:spPr>
          <a:xfrm>
            <a:off x="5715000" y="244858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B</a:t>
            </a:r>
            <a:endParaRPr lang="en-US" b="1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D1A26F2-59DB-4DDE-94B8-282480C2E70E}"/>
              </a:ext>
            </a:extLst>
          </p:cNvPr>
          <p:cNvSpPr txBox="1">
            <a:spLocks/>
          </p:cNvSpPr>
          <p:nvPr/>
        </p:nvSpPr>
        <p:spPr>
          <a:xfrm>
            <a:off x="381000" y="4724400"/>
            <a:ext cx="8229600" cy="1542011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bn-BD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উপরের</a:t>
            </a:r>
            <a:r>
              <a:rPr kumimoji="0" lang="bn-BD" sz="2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চিত্রের  		 সরল কোণ =  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5FE8385D-40F7-4804-AA99-624AA79709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82800" y="4786041"/>
          <a:ext cx="1117600" cy="340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" name="Equation" r:id="rId3" imgW="583920" imgH="177480" progId="Equation.3">
                  <p:embed/>
                </p:oleObj>
              </mc:Choice>
              <mc:Fallback>
                <p:oleObj name="Equation" r:id="rId3" imgW="583920" imgH="177480" progId="Equation.3">
                  <p:embed/>
                  <p:pic>
                    <p:nvPicPr>
                      <p:cNvPr id="1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2800" y="4786041"/>
                        <a:ext cx="1117600" cy="34013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3">
            <a:extLst>
              <a:ext uri="{FF2B5EF4-FFF2-40B4-BE49-F238E27FC236}">
                <a16:creationId xmlns:a16="http://schemas.microsoft.com/office/drawing/2014/main" id="{2DD740DB-5482-4F86-98EE-1137D01A5A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24400" y="4741863"/>
          <a:ext cx="461963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Equation" r:id="rId5" imgW="241200" imgH="203040" progId="Equation.3">
                  <p:embed/>
                </p:oleObj>
              </mc:Choice>
              <mc:Fallback>
                <p:oleObj name="Equation" r:id="rId5" imgW="241200" imgH="203040" progId="Equation.3">
                  <p:embed/>
                  <p:pic>
                    <p:nvPicPr>
                      <p:cNvPr id="7270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4741863"/>
                        <a:ext cx="461963" cy="38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FBEECD9A-677C-497D-B781-54B8E21416E0}"/>
              </a:ext>
            </a:extLst>
          </p:cNvPr>
          <p:cNvSpPr txBox="1"/>
          <p:nvPr/>
        </p:nvSpPr>
        <p:spPr>
          <a:xfrm>
            <a:off x="0" y="2895600"/>
            <a:ext cx="340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CF562-0EB9-49A3-8925-B779B6E5E136}"/>
              </a:ext>
            </a:extLst>
          </p:cNvPr>
          <p:cNvSpPr txBox="1"/>
          <p:nvPr/>
        </p:nvSpPr>
        <p:spPr>
          <a:xfrm flipH="1">
            <a:off x="2590800" y="2971800"/>
            <a:ext cx="76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6BA36F-A1FB-468B-A155-1FC9E49E85D1}"/>
              </a:ext>
            </a:extLst>
          </p:cNvPr>
          <p:cNvSpPr txBox="1"/>
          <p:nvPr/>
        </p:nvSpPr>
        <p:spPr>
          <a:xfrm>
            <a:off x="1183842" y="2819400"/>
            <a:ext cx="340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436FE74-4807-4F2B-9FCC-9AC1C61F1F40}"/>
              </a:ext>
            </a:extLst>
          </p:cNvPr>
          <p:cNvSpPr/>
          <p:nvPr/>
        </p:nvSpPr>
        <p:spPr>
          <a:xfrm flipH="1">
            <a:off x="4754880" y="2743200"/>
            <a:ext cx="45720" cy="457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654F8ACD-CED9-40C0-BF7F-8EF5665708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95400" y="3124200"/>
          <a:ext cx="76200" cy="7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Equation" r:id="rId7" imgW="114120" imgH="114120" progId="Equation.3">
                  <p:embed/>
                </p:oleObj>
              </mc:Choice>
              <mc:Fallback>
                <p:oleObj name="Equation" r:id="rId7" imgW="114120" imgH="114120" progId="Equation.3">
                  <p:embed/>
                  <p:pic>
                    <p:nvPicPr>
                      <p:cNvPr id="18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124200"/>
                        <a:ext cx="76200" cy="76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020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/>
      <p:bldP spid="9" grpId="0"/>
      <p:bldP spid="10" grpId="0"/>
      <p:bldP spid="11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1F4AAB9A-9F46-4DB4-B165-2919C25DD103}"/>
              </a:ext>
            </a:extLst>
          </p:cNvPr>
          <p:cNvSpPr/>
          <p:nvPr/>
        </p:nvSpPr>
        <p:spPr>
          <a:xfrm>
            <a:off x="3124200" y="1600200"/>
            <a:ext cx="2819400" cy="28956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7D884E2-E2C8-4FC4-AD46-1F1A24DDD22F}"/>
              </a:ext>
            </a:extLst>
          </p:cNvPr>
          <p:cNvCxnSpPr/>
          <p:nvPr/>
        </p:nvCxnSpPr>
        <p:spPr>
          <a:xfrm rot="5400000" flipH="1" flipV="1">
            <a:off x="4533900" y="1027443"/>
            <a:ext cx="1588" cy="199361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22F206E-5D9C-4A46-838C-C6DFE796C616}"/>
              </a:ext>
            </a:extLst>
          </p:cNvPr>
          <p:cNvCxnSpPr/>
          <p:nvPr/>
        </p:nvCxnSpPr>
        <p:spPr>
          <a:xfrm rot="16200000" flipH="1">
            <a:off x="2513343" y="3048000"/>
            <a:ext cx="2047498" cy="1588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A10A6B4-B5B9-4030-9467-99A3A09CD62D}"/>
              </a:ext>
            </a:extLst>
          </p:cNvPr>
          <p:cNvCxnSpPr/>
          <p:nvPr/>
        </p:nvCxnSpPr>
        <p:spPr>
          <a:xfrm rot="5400000" flipH="1" flipV="1">
            <a:off x="3510151" y="2051192"/>
            <a:ext cx="2047498" cy="1993616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F59484C-0E87-4D0E-8ADB-9FD57E8376E2}"/>
              </a:ext>
            </a:extLst>
          </p:cNvPr>
          <p:cNvSpPr txBox="1">
            <a:spLocks/>
          </p:cNvSpPr>
          <p:nvPr/>
        </p:nvSpPr>
        <p:spPr>
          <a:xfrm>
            <a:off x="533400" y="5146964"/>
            <a:ext cx="8291945" cy="1482436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bn-BD" sz="2800" b="1" dirty="0">
                <a:latin typeface="NikoshBAN" pitchFamily="2" charset="0"/>
                <a:cs typeface="NikoshBAN" pitchFamily="2" charset="0"/>
              </a:rPr>
              <a:t>একই চাপ 	এর উপর দন্ডায়মান বৃত্তস্থ		ও কেন্দ্রস্থ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  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1D7B3783-AC68-46C1-B48B-0B4819EC18E8}"/>
              </a:ext>
            </a:extLst>
          </p:cNvPr>
          <p:cNvSpPr/>
          <p:nvPr/>
        </p:nvSpPr>
        <p:spPr>
          <a:xfrm rot="4755513">
            <a:off x="3054767" y="1608970"/>
            <a:ext cx="838200" cy="990600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572033-96E4-4296-A7C2-1D2C0AC2611F}"/>
              </a:ext>
            </a:extLst>
          </p:cNvPr>
          <p:cNvSpPr txBox="1"/>
          <p:nvPr/>
        </p:nvSpPr>
        <p:spPr>
          <a:xfrm>
            <a:off x="2840182" y="43434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E3FE14-692F-4523-B5EF-AD7468F8EE90}"/>
              </a:ext>
            </a:extLst>
          </p:cNvPr>
          <p:cNvSpPr txBox="1"/>
          <p:nvPr/>
        </p:nvSpPr>
        <p:spPr>
          <a:xfrm>
            <a:off x="2819400" y="16002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</a:t>
            </a:r>
            <a:endParaRPr 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547034-ACC1-463E-807E-F929C87A2C53}"/>
              </a:ext>
            </a:extLst>
          </p:cNvPr>
          <p:cNvSpPr txBox="1"/>
          <p:nvPr/>
        </p:nvSpPr>
        <p:spPr>
          <a:xfrm>
            <a:off x="5410200" y="17526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B</a:t>
            </a:r>
            <a:endParaRPr lang="en-US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6704DA-2190-4F95-BC24-5E96742CC3E6}"/>
              </a:ext>
            </a:extLst>
          </p:cNvPr>
          <p:cNvSpPr txBox="1"/>
          <p:nvPr/>
        </p:nvSpPr>
        <p:spPr>
          <a:xfrm>
            <a:off x="5638800" y="29718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p</a:t>
            </a:r>
            <a:endParaRPr lang="en-US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961A30-860A-4A8F-B4E4-0A4EFA36FCC7}"/>
              </a:ext>
            </a:extLst>
          </p:cNvPr>
          <p:cNvSpPr txBox="1"/>
          <p:nvPr/>
        </p:nvSpPr>
        <p:spPr>
          <a:xfrm>
            <a:off x="4211782" y="298198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O</a:t>
            </a:r>
            <a:endParaRPr lang="en-US" b="1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7EC4D1D-A234-4268-9EB4-119DA6A0BDCA}"/>
              </a:ext>
            </a:extLst>
          </p:cNvPr>
          <p:cNvSpPr/>
          <p:nvPr/>
        </p:nvSpPr>
        <p:spPr>
          <a:xfrm flipH="1">
            <a:off x="4495800" y="3048000"/>
            <a:ext cx="45720" cy="457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Object 2">
            <a:extLst>
              <a:ext uri="{FF2B5EF4-FFF2-40B4-BE49-F238E27FC236}">
                <a16:creationId xmlns:a16="http://schemas.microsoft.com/office/drawing/2014/main" id="{3FCE46D5-2B25-41A0-A7F2-B9F530982C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0" y="5268913"/>
          <a:ext cx="657225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4" name="Equation" r:id="rId3" imgW="342720" imgH="164880" progId="Equation.3">
                  <p:embed/>
                </p:oleObj>
              </mc:Choice>
              <mc:Fallback>
                <p:oleObj name="Equation" r:id="rId3" imgW="342720" imgH="164880" progId="Equation.3">
                  <p:embed/>
                  <p:pic>
                    <p:nvPicPr>
                      <p:cNvPr id="7373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5268913"/>
                        <a:ext cx="657225" cy="315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3">
            <a:extLst>
              <a:ext uri="{FF2B5EF4-FFF2-40B4-BE49-F238E27FC236}">
                <a16:creationId xmlns:a16="http://schemas.microsoft.com/office/drawing/2014/main" id="{8BD7B6AB-49B3-4BFB-B1A7-88826DCA20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76838" y="5246688"/>
          <a:ext cx="87630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Equation" r:id="rId5" imgW="457200" imgH="177480" progId="Equation.3">
                  <p:embed/>
                </p:oleObj>
              </mc:Choice>
              <mc:Fallback>
                <p:oleObj name="Equation" r:id="rId5" imgW="457200" imgH="177480" progId="Equation.3">
                  <p:embed/>
                  <p:pic>
                    <p:nvPicPr>
                      <p:cNvPr id="7373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6838" y="5246688"/>
                        <a:ext cx="876300" cy="33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4">
            <a:extLst>
              <a:ext uri="{FF2B5EF4-FFF2-40B4-BE49-F238E27FC236}">
                <a16:creationId xmlns:a16="http://schemas.microsoft.com/office/drawing/2014/main" id="{5D8CEEDC-6C95-42B8-9B05-3FE1AED790A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77100" y="5222875"/>
          <a:ext cx="87630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6" name="Equation" r:id="rId7" imgW="457200" imgH="177480" progId="Equation.3">
                  <p:embed/>
                </p:oleObj>
              </mc:Choice>
              <mc:Fallback>
                <p:oleObj name="Equation" r:id="rId7" imgW="457200" imgH="177480" progId="Equation.3">
                  <p:embed/>
                  <p:pic>
                    <p:nvPicPr>
                      <p:cNvPr id="7373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7100" y="5222875"/>
                        <a:ext cx="876300" cy="339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08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  <p:bldP spid="7" grpId="0" animBg="1"/>
      <p:bldP spid="9" grpId="0"/>
      <p:bldP spid="10" grpId="0"/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829B8D14-4997-4032-B0F0-C850C6D254A4}"/>
              </a:ext>
            </a:extLst>
          </p:cNvPr>
          <p:cNvSpPr/>
          <p:nvPr/>
        </p:nvSpPr>
        <p:spPr>
          <a:xfrm>
            <a:off x="3048000" y="54718"/>
            <a:ext cx="2895600" cy="3048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C7B158D-B129-4714-905E-1C3E62198512}"/>
              </a:ext>
            </a:extLst>
          </p:cNvPr>
          <p:cNvCxnSpPr>
            <a:cxnSpLocks/>
          </p:cNvCxnSpPr>
          <p:nvPr/>
        </p:nvCxnSpPr>
        <p:spPr>
          <a:xfrm flipH="1">
            <a:off x="3472911" y="502986"/>
            <a:ext cx="38068" cy="2133857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082CA2-451A-4BC4-B03F-FFCEB2EAA73B}"/>
              </a:ext>
            </a:extLst>
          </p:cNvPr>
          <p:cNvCxnSpPr/>
          <p:nvPr/>
        </p:nvCxnSpPr>
        <p:spPr>
          <a:xfrm>
            <a:off x="3472051" y="501087"/>
            <a:ext cx="204749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5634886-1BA1-4204-BB22-3E072A79EFB2}"/>
              </a:ext>
            </a:extLst>
          </p:cNvPr>
          <p:cNvCxnSpPr>
            <a:cxnSpLocks/>
          </p:cNvCxnSpPr>
          <p:nvPr/>
        </p:nvCxnSpPr>
        <p:spPr>
          <a:xfrm flipV="1">
            <a:off x="3472051" y="501087"/>
            <a:ext cx="2047498" cy="2155262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rc 9">
            <a:extLst>
              <a:ext uri="{FF2B5EF4-FFF2-40B4-BE49-F238E27FC236}">
                <a16:creationId xmlns:a16="http://schemas.microsoft.com/office/drawing/2014/main" id="{CF1AFD8E-1911-42DD-B476-89C1EE92B78F}"/>
              </a:ext>
            </a:extLst>
          </p:cNvPr>
          <p:cNvSpPr/>
          <p:nvPr/>
        </p:nvSpPr>
        <p:spPr>
          <a:xfrm rot="4755513">
            <a:off x="2965034" y="259721"/>
            <a:ext cx="838200" cy="990600"/>
          </a:xfrm>
          <a:prstGeom prst="arc">
            <a:avLst>
              <a:gd name="adj1" fmla="val 15112774"/>
              <a:gd name="adj2" fmla="val 2127414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41BC8F-47B7-4BB9-8B23-BFB3D3194F8F}"/>
              </a:ext>
            </a:extLst>
          </p:cNvPr>
          <p:cNvSpPr txBox="1"/>
          <p:nvPr/>
        </p:nvSpPr>
        <p:spPr>
          <a:xfrm>
            <a:off x="2743200" y="24384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A</a:t>
            </a:r>
            <a:endParaRPr lang="en-US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50F2F7-1E8A-47AD-BAFE-E254E61403D6}"/>
              </a:ext>
            </a:extLst>
          </p:cNvPr>
          <p:cNvSpPr txBox="1"/>
          <p:nvPr/>
        </p:nvSpPr>
        <p:spPr>
          <a:xfrm>
            <a:off x="2667000" y="2286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</a:t>
            </a:r>
            <a:endParaRPr lang="en-US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1F0A31-ABD1-4702-B80D-805A1B59C54D}"/>
              </a:ext>
            </a:extLst>
          </p:cNvPr>
          <p:cNvSpPr txBox="1"/>
          <p:nvPr/>
        </p:nvSpPr>
        <p:spPr>
          <a:xfrm>
            <a:off x="5202382" y="16258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B</a:t>
            </a:r>
            <a:endParaRPr lang="en-US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904D3F-C5AB-426B-8FE7-9DC610D7F986}"/>
              </a:ext>
            </a:extLst>
          </p:cNvPr>
          <p:cNvSpPr txBox="1"/>
          <p:nvPr/>
        </p:nvSpPr>
        <p:spPr>
          <a:xfrm>
            <a:off x="4339979" y="1477548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O</a:t>
            </a:r>
            <a:endParaRPr lang="en-US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89CED9-2F50-4901-890E-C4131381E1E6}"/>
              </a:ext>
            </a:extLst>
          </p:cNvPr>
          <p:cNvSpPr txBox="1"/>
          <p:nvPr/>
        </p:nvSpPr>
        <p:spPr>
          <a:xfrm>
            <a:off x="5524096" y="2113623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p</a:t>
            </a:r>
            <a:endParaRPr lang="en-US" b="1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721B142-6F76-4B70-8D60-F55ED7687BB1}"/>
              </a:ext>
            </a:extLst>
          </p:cNvPr>
          <p:cNvSpPr txBox="1">
            <a:spLocks/>
          </p:cNvSpPr>
          <p:nvPr/>
        </p:nvSpPr>
        <p:spPr>
          <a:xfrm>
            <a:off x="533400" y="3352800"/>
            <a:ext cx="8610600" cy="2895600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lang="bn-BD" sz="2800" b="1" dirty="0">
                <a:latin typeface="NikoshBAN" pitchFamily="2" charset="0"/>
                <a:cs typeface="NikoshBAN" pitchFamily="2" charset="0"/>
              </a:rPr>
              <a:t>চিত্রে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উপপাদ্য-৩৭ অনুসারে কি বলা যায় শিক্ষার্থীরা তা বলবে।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bn-BD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বৃত্তস্থ</a:t>
            </a:r>
            <a:r>
              <a:rPr kumimoji="0" lang="bn-BD" sz="28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		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     (কেন্দ্রস্থ           )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bn-BD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bn-BD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বা,		    (সরল কোণ 		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bn-BD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	কিন্তু</a:t>
            </a:r>
            <a:r>
              <a:rPr kumimoji="0" lang="bn-BD" sz="28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সরল কোণ </a:t>
            </a:r>
            <a:r>
              <a:rPr kumimoji="0" lang="bn-BD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		</a:t>
            </a:r>
            <a:r>
              <a:rPr kumimoji="0" lang="bn-BD" sz="28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bn-BD" sz="2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itchFamily="2" charset="0"/>
                <a:cs typeface="NikoshBAN" pitchFamily="2" charset="0"/>
              </a:rPr>
              <a:t>					</a:t>
            </a:r>
            <a:r>
              <a:rPr lang="bn-BD" sz="2600" b="1" dirty="0">
                <a:latin typeface="NikoshBAN" pitchFamily="2" charset="0"/>
                <a:cs typeface="NikoshBAN" pitchFamily="2" charset="0"/>
              </a:rPr>
              <a:t>বা, 	</a:t>
            </a:r>
            <a:endParaRPr kumimoji="0" lang="bn-BD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7" name="Object 3">
            <a:extLst>
              <a:ext uri="{FF2B5EF4-FFF2-40B4-BE49-F238E27FC236}">
                <a16:creationId xmlns:a16="http://schemas.microsoft.com/office/drawing/2014/main" id="{DF0B1CC8-3018-466E-83CE-A1D7D7BDEF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1471820"/>
              </p:ext>
            </p:extLst>
          </p:nvPr>
        </p:nvGraphicFramePr>
        <p:xfrm>
          <a:off x="1285875" y="3816925"/>
          <a:ext cx="15335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0" name="Equation" r:id="rId3" imgW="799920" imgH="393480" progId="Equation.3">
                  <p:embed/>
                </p:oleObj>
              </mc:Choice>
              <mc:Fallback>
                <p:oleObj name="Equation" r:id="rId3" imgW="799920" imgH="393480" progId="Equation.3">
                  <p:embed/>
                  <p:pic>
                    <p:nvPicPr>
                      <p:cNvPr id="7373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3816925"/>
                        <a:ext cx="1533525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5">
            <a:extLst>
              <a:ext uri="{FF2B5EF4-FFF2-40B4-BE49-F238E27FC236}">
                <a16:creationId xmlns:a16="http://schemas.microsoft.com/office/drawing/2014/main" id="{1C1C8121-6688-4178-9E64-BE5ADAB3B6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8678722"/>
              </p:ext>
            </p:extLst>
          </p:nvPr>
        </p:nvGraphicFramePr>
        <p:xfrm>
          <a:off x="3770313" y="3959800"/>
          <a:ext cx="877887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name="Equation" r:id="rId5" imgW="457200" imgH="177480" progId="Equation.3">
                  <p:embed/>
                </p:oleObj>
              </mc:Choice>
              <mc:Fallback>
                <p:oleObj name="Equation" r:id="rId5" imgW="457200" imgH="177480" progId="Equation.3">
                  <p:embed/>
                  <p:pic>
                    <p:nvPicPr>
                      <p:cNvPr id="7475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0313" y="3959800"/>
                        <a:ext cx="877887" cy="34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6">
            <a:extLst>
              <a:ext uri="{FF2B5EF4-FFF2-40B4-BE49-F238E27FC236}">
                <a16:creationId xmlns:a16="http://schemas.microsoft.com/office/drawing/2014/main" id="{F9E6DAC1-D632-4FD7-904F-6EB61A326ED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541805"/>
              </p:ext>
            </p:extLst>
          </p:nvPr>
        </p:nvGraphicFramePr>
        <p:xfrm>
          <a:off x="1143000" y="4578925"/>
          <a:ext cx="15335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2" name="Equation" r:id="rId7" imgW="799920" imgH="393480" progId="Equation.3">
                  <p:embed/>
                </p:oleObj>
              </mc:Choice>
              <mc:Fallback>
                <p:oleObj name="Equation" r:id="rId7" imgW="799920" imgH="393480" progId="Equation.3">
                  <p:embed/>
                  <p:pic>
                    <p:nvPicPr>
                      <p:cNvPr id="7475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578925"/>
                        <a:ext cx="1533525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7">
            <a:extLst>
              <a:ext uri="{FF2B5EF4-FFF2-40B4-BE49-F238E27FC236}">
                <a16:creationId xmlns:a16="http://schemas.microsoft.com/office/drawing/2014/main" id="{216D8EA4-C7EE-4AEA-964C-28CE06B8FD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860594"/>
              </p:ext>
            </p:extLst>
          </p:nvPr>
        </p:nvGraphicFramePr>
        <p:xfrm>
          <a:off x="4075113" y="4837687"/>
          <a:ext cx="877887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Equation" r:id="rId9" imgW="457200" imgH="177480" progId="Equation.3">
                  <p:embed/>
                </p:oleObj>
              </mc:Choice>
              <mc:Fallback>
                <p:oleObj name="Equation" r:id="rId9" imgW="457200" imgH="177480" progId="Equation.3">
                  <p:embed/>
                  <p:pic>
                    <p:nvPicPr>
                      <p:cNvPr id="7475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5113" y="4837687"/>
                        <a:ext cx="877887" cy="341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10">
            <a:extLst>
              <a:ext uri="{FF2B5EF4-FFF2-40B4-BE49-F238E27FC236}">
                <a16:creationId xmlns:a16="http://schemas.microsoft.com/office/drawing/2014/main" id="{0E45414F-5381-4854-9BAB-0335C52A7D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0788540"/>
              </p:ext>
            </p:extLst>
          </p:nvPr>
        </p:nvGraphicFramePr>
        <p:xfrm>
          <a:off x="914400" y="5724525"/>
          <a:ext cx="2092325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Equation" r:id="rId11" imgW="1091880" imgH="393480" progId="Equation.3">
                  <p:embed/>
                </p:oleObj>
              </mc:Choice>
              <mc:Fallback>
                <p:oleObj name="Equation" r:id="rId11" imgW="1091880" imgH="393480" progId="Equation.3">
                  <p:embed/>
                  <p:pic>
                    <p:nvPicPr>
                      <p:cNvPr id="7476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724525"/>
                        <a:ext cx="2092325" cy="7524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11">
            <a:extLst>
              <a:ext uri="{FF2B5EF4-FFF2-40B4-BE49-F238E27FC236}">
                <a16:creationId xmlns:a16="http://schemas.microsoft.com/office/drawing/2014/main" id="{F2EA06E5-FEDB-4A3E-8DC5-34B9757DBFE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10962573"/>
              </p:ext>
            </p:extLst>
          </p:nvPr>
        </p:nvGraphicFramePr>
        <p:xfrm>
          <a:off x="4648200" y="5791200"/>
          <a:ext cx="1206708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5" name="Equation" r:id="rId13" imgW="799920" imgH="203040" progId="Equation.3">
                  <p:embed/>
                </p:oleObj>
              </mc:Choice>
              <mc:Fallback>
                <p:oleObj name="Equation" r:id="rId13" imgW="799920" imgH="203040" progId="Equation.3">
                  <p:embed/>
                  <p:pic>
                    <p:nvPicPr>
                      <p:cNvPr id="74763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5791200"/>
                        <a:ext cx="1206708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94982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C0A5441A-FFEF-4A0F-B419-C43C9E821F9B}"/>
              </a:ext>
            </a:extLst>
          </p:cNvPr>
          <p:cNvSpPr/>
          <p:nvPr/>
        </p:nvSpPr>
        <p:spPr>
          <a:xfrm>
            <a:off x="3886200" y="533400"/>
            <a:ext cx="2971800" cy="29718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D732D74-8A9C-4F64-B7E2-5A47DFDCA778}"/>
              </a:ext>
            </a:extLst>
          </p:cNvPr>
          <p:cNvCxnSpPr/>
          <p:nvPr/>
        </p:nvCxnSpPr>
        <p:spPr>
          <a:xfrm flipV="1">
            <a:off x="3906982" y="595745"/>
            <a:ext cx="1911927" cy="14408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C4283AB-9A83-44BB-BAFC-D6B2D672BC64}"/>
              </a:ext>
            </a:extLst>
          </p:cNvPr>
          <p:cNvSpPr txBox="1"/>
          <p:nvPr/>
        </p:nvSpPr>
        <p:spPr>
          <a:xfrm>
            <a:off x="4876800" y="153418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N</a:t>
            </a:r>
            <a:endParaRPr lang="en-US" b="1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84FBB89-982E-48BF-A037-6B115DF4D4BF}"/>
              </a:ext>
            </a:extLst>
          </p:cNvPr>
          <p:cNvCxnSpPr/>
          <p:nvPr/>
        </p:nvCxnSpPr>
        <p:spPr>
          <a:xfrm rot="10800000" flipH="1">
            <a:off x="3886200" y="2008910"/>
            <a:ext cx="2971800" cy="103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694DEE1-4CA9-43D5-B053-5B0F7DC5B9E7}"/>
              </a:ext>
            </a:extLst>
          </p:cNvPr>
          <p:cNvCxnSpPr/>
          <p:nvPr/>
        </p:nvCxnSpPr>
        <p:spPr>
          <a:xfrm rot="16200000" flipH="1">
            <a:off x="5631873" y="796636"/>
            <a:ext cx="1427019" cy="10252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E763504-D7D1-4B5B-86E2-E2314F761944}"/>
              </a:ext>
            </a:extLst>
          </p:cNvPr>
          <p:cNvSpPr txBox="1"/>
          <p:nvPr/>
        </p:nvSpPr>
        <p:spPr>
          <a:xfrm>
            <a:off x="3200400" y="17526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p</a:t>
            </a:r>
            <a:endParaRPr lang="en-US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346D6C9-AE83-480A-B1E1-5DECEAF9872D}"/>
              </a:ext>
            </a:extLst>
          </p:cNvPr>
          <p:cNvSpPr txBox="1"/>
          <p:nvPr/>
        </p:nvSpPr>
        <p:spPr>
          <a:xfrm>
            <a:off x="5583382" y="8638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R</a:t>
            </a:r>
            <a:endParaRPr lang="en-US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8865FD-663E-4DA6-963F-D51904F95856}"/>
              </a:ext>
            </a:extLst>
          </p:cNvPr>
          <p:cNvSpPr txBox="1"/>
          <p:nvPr/>
        </p:nvSpPr>
        <p:spPr>
          <a:xfrm>
            <a:off x="6650182" y="175260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Q</a:t>
            </a:r>
            <a:endParaRPr 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A652B0-9BA9-49EE-B856-8372CEEDF0E0}"/>
              </a:ext>
            </a:extLst>
          </p:cNvPr>
          <p:cNvSpPr txBox="1"/>
          <p:nvPr/>
        </p:nvSpPr>
        <p:spPr>
          <a:xfrm>
            <a:off x="5638800" y="3286780"/>
            <a:ext cx="969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</a:t>
            </a:r>
            <a:endParaRPr lang="en-US" b="1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0A471E3-FDE9-4277-A300-B6DADF7F72B0}"/>
              </a:ext>
            </a:extLst>
          </p:cNvPr>
          <p:cNvSpPr txBox="1">
            <a:spLocks/>
          </p:cNvSpPr>
          <p:nvPr/>
        </p:nvSpPr>
        <p:spPr>
          <a:xfrm>
            <a:off x="228600" y="4191000"/>
            <a:ext cx="8444345" cy="1752600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§"/>
              <a:tabLst/>
              <a:defRPr/>
            </a:pPr>
            <a:r>
              <a:rPr lang="bn-BD" sz="2800" b="1" dirty="0">
                <a:latin typeface="NikoshBAN" pitchFamily="2" charset="0"/>
                <a:cs typeface="NikoshBAN" pitchFamily="2" charset="0"/>
              </a:rPr>
              <a:t>উপরের চিত্রে একই চাপ         এর উপর দন্ডায়মান কেন্দ্রস্থ কোণ ও বৃত্তস্থকোণ নির্ণয় কর।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Char char="§"/>
              <a:tabLst/>
              <a:defRPr/>
            </a:pPr>
            <a:r>
              <a:rPr lang="bn-BD" sz="2800" b="1" dirty="0">
                <a:latin typeface="NikoshBAN" pitchFamily="2" charset="0"/>
                <a:cs typeface="NikoshBAN" pitchFamily="2" charset="0"/>
              </a:rPr>
              <a:t>		  কোণের নাম কি বলা যায়?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14" name="Object 1">
            <a:extLst>
              <a:ext uri="{FF2B5EF4-FFF2-40B4-BE49-F238E27FC236}">
                <a16:creationId xmlns:a16="http://schemas.microsoft.com/office/drawing/2014/main" id="{42657914-ED56-428C-B678-5E0859C01C2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0400" y="4260275"/>
          <a:ext cx="1158875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Equation" r:id="rId3" imgW="330120" imgH="203040" progId="Equation.3">
                  <p:embed/>
                </p:oleObj>
              </mc:Choice>
              <mc:Fallback>
                <p:oleObj name="Equation" r:id="rId3" imgW="330120" imgH="203040" progId="Equation.3">
                  <p:embed/>
                  <p:pic>
                    <p:nvPicPr>
                      <p:cNvPr id="62465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4260275"/>
                        <a:ext cx="1158875" cy="38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2">
            <a:extLst>
              <a:ext uri="{FF2B5EF4-FFF2-40B4-BE49-F238E27FC236}">
                <a16:creationId xmlns:a16="http://schemas.microsoft.com/office/drawing/2014/main" id="{60F8271D-12E5-49A0-8B26-03329F62D0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6587" y="5181600"/>
          <a:ext cx="1649413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Equation" r:id="rId5" imgW="469800" imgH="203040" progId="Equation.3">
                  <p:embed/>
                </p:oleObj>
              </mc:Choice>
              <mc:Fallback>
                <p:oleObj name="Equation" r:id="rId5" imgW="469800" imgH="203040" progId="Equation.3">
                  <p:embed/>
                  <p:pic>
                    <p:nvPicPr>
                      <p:cNvPr id="624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6587" y="5181600"/>
                        <a:ext cx="1649413" cy="387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0BD5414E-9BA0-4E8B-A371-194D83F1FA36}"/>
              </a:ext>
            </a:extLst>
          </p:cNvPr>
          <p:cNvSpPr txBox="1"/>
          <p:nvPr/>
        </p:nvSpPr>
        <p:spPr>
          <a:xfrm>
            <a:off x="914400" y="144780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দলীয় কাজ 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218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8" grpId="0"/>
      <p:bldP spid="9" grpId="0"/>
      <p:bldP spid="10" grpId="0"/>
      <p:bldP spid="11" grpId="0"/>
      <p:bldP spid="13" grpId="0"/>
      <p:bldP spid="16" grpId="0"/>
      <p:bldP spid="16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537699-B21C-4CBC-B393-4FC39B75DD8F}"/>
              </a:ext>
            </a:extLst>
          </p:cNvPr>
          <p:cNvSpPr txBox="1"/>
          <p:nvPr/>
        </p:nvSpPr>
        <p:spPr>
          <a:xfrm>
            <a:off x="3385617" y="520868"/>
            <a:ext cx="23727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7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72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7CCF906-75BC-47A7-A403-E1F63A5332C2}"/>
              </a:ext>
            </a:extLst>
          </p:cNvPr>
          <p:cNvSpPr txBox="1">
            <a:spLocks/>
          </p:cNvSpPr>
          <p:nvPr/>
        </p:nvSpPr>
        <p:spPr>
          <a:xfrm>
            <a:off x="1700443" y="1828800"/>
            <a:ext cx="8610600" cy="70788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>
                <a:latin typeface="NikoshBAN" pitchFamily="2" charset="0"/>
                <a:cs typeface="NikoshBAN" pitchFamily="2" charset="0"/>
              </a:rPr>
              <a:t>অর্ধবৃত্তস্থ কোণ কাকে বলে?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03AE6F-9CC1-4FE2-8C91-0120E1F0EC8C}"/>
              </a:ext>
            </a:extLst>
          </p:cNvPr>
          <p:cNvSpPr/>
          <p:nvPr/>
        </p:nvSpPr>
        <p:spPr>
          <a:xfrm>
            <a:off x="1719200" y="2536567"/>
            <a:ext cx="43252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সরলকোণ কাকে বলে?</a:t>
            </a:r>
            <a:endParaRPr lang="en-US" sz="4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808727-BCD7-43A5-9B68-8A1E9D62D570}"/>
              </a:ext>
            </a:extLst>
          </p:cNvPr>
          <p:cNvSpPr/>
          <p:nvPr/>
        </p:nvSpPr>
        <p:spPr>
          <a:xfrm>
            <a:off x="1700443" y="3259605"/>
            <a:ext cx="52437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সরলকোণের মান কত ডিগ্রি?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87503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7154F5-770B-447C-A771-DA8B7596A9AB}"/>
              </a:ext>
            </a:extLst>
          </p:cNvPr>
          <p:cNvSpPr txBox="1"/>
          <p:nvPr/>
        </p:nvSpPr>
        <p:spPr>
          <a:xfrm>
            <a:off x="2667000" y="914400"/>
            <a:ext cx="434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72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9197A0-36B5-48B8-AFCC-1B9D62507E27}"/>
              </a:ext>
            </a:extLst>
          </p:cNvPr>
          <p:cNvSpPr txBox="1">
            <a:spLocks/>
          </p:cNvSpPr>
          <p:nvPr/>
        </p:nvSpPr>
        <p:spPr>
          <a:xfrm>
            <a:off x="1143000" y="2781300"/>
            <a:ext cx="7620000" cy="12954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r>
              <a:rPr lang="bn-BD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প্রমাণ কর যে,অর্ধবৃত্তস্থ কোণ এক সমকোণ । 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82966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1497C95-1EB6-4BBE-975C-13E6674D33B9}"/>
              </a:ext>
            </a:extLst>
          </p:cNvPr>
          <p:cNvSpPr txBox="1"/>
          <p:nvPr/>
        </p:nvSpPr>
        <p:spPr>
          <a:xfrm>
            <a:off x="3124200" y="-285294"/>
            <a:ext cx="5943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72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B4F158-20D2-49B0-8A57-4B7D663382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1576754"/>
            <a:ext cx="933743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751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213</TotalTime>
  <Words>214</Words>
  <Application>Microsoft Office PowerPoint</Application>
  <PresentationFormat>Widescreen</PresentationFormat>
  <Paragraphs>87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NikoshBAN</vt:lpstr>
      <vt:lpstr>Times New Roman</vt:lpstr>
      <vt:lpstr>Tw Cen MT</vt:lpstr>
      <vt:lpstr>Wingdings</vt:lpstr>
      <vt:lpstr>Droplet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Pijush Sarkar</dc:creator>
  <cp:lastModifiedBy>Pijush Sarkar</cp:lastModifiedBy>
  <cp:revision>14</cp:revision>
  <dcterms:created xsi:type="dcterms:W3CDTF">2019-10-25T16:04:03Z</dcterms:created>
  <dcterms:modified xsi:type="dcterms:W3CDTF">2019-10-25T20:20:31Z</dcterms:modified>
</cp:coreProperties>
</file>