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4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8AE1-A4B4-4AE8-8477-A562964D1CC6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E5632-11F1-4BCA-A85E-45277A13D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4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E5632-11F1-4BCA-A85E-45277A13DB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E5632-11F1-4BCA-A85E-45277A13DB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7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0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7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5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5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6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6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9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BC88-9C8C-48F9-BF1B-6CAD0F2F86CB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18A9-5369-4532-9FE6-0C3B125B7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6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3" name="bomb.wav"/>
          </p:stSnd>
        </p:sndAc>
      </p:transition>
    </mc:Choice>
    <mc:Fallback xmlns="">
      <p:transition spd="slow">
        <p:fade/>
        <p:sndAc>
          <p:stSnd>
            <p:snd r:embed="rId14" name="bomb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2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0.pn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81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1.png"/><Relationship Id="rId7" Type="http://schemas.openxmlformats.org/officeDocument/2006/relationships/image" Target="../media/image13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10" Type="http://schemas.openxmlformats.org/officeDocument/2006/relationships/audio" Target="../media/audio1.wav"/><Relationship Id="rId4" Type="http://schemas.openxmlformats.org/officeDocument/2006/relationships/image" Target="../media/image100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0"/>
            <a:ext cx="92202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-76200" y="0"/>
            <a:ext cx="9220200" cy="1524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accent2"/>
                </a:solidFill>
              </a:rPr>
              <a:t>  </a:t>
            </a:r>
            <a:r>
              <a:rPr lang="en-US" sz="115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299855"/>
            <a:ext cx="8686800" cy="3200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676400"/>
            <a:ext cx="9220200" cy="51815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76200" y="38100"/>
            <a:ext cx="9220200" cy="67818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>
            <a:prstTxWarp prst="textChevronInverted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900" dirty="0" err="1" smtClean="0">
                <a:ln w="38100">
                  <a:solidFill>
                    <a:srgbClr val="FF0000"/>
                  </a:solidFill>
                </a:ln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6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533832"/>
                <a:ext cx="9144000" cy="52578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১।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সমান্তরাল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𝑎𝑥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𝑏𝑦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যেখানে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k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ইচ্ছামূলক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ধ্রবক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।  </a:t>
                </a: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২।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𝑎𝑥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𝑏𝑦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উপর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লম্ব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𝑏𝑥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𝑎𝑦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যেখানে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k </a:t>
                </a:r>
                <a:r>
                  <a:rPr lang="en-US" dirty="0" err="1">
                    <a:latin typeface="NikoshBAN" pitchFamily="2" charset="0"/>
                    <a:cs typeface="NikoshBAN" pitchFamily="2" charset="0"/>
                  </a:rPr>
                  <a:t>ইচ্ছামূলক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ধ্রবক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</a:p>
              <a:p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৩।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সরলরেখার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ছেদবিন্দুগামী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সরলরেখার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সমীকরণ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 , 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b="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</a:p>
              <a:p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,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)+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𝑘</m:t>
                    </m:r>
                    <m:d>
                      <m:d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𝑦</m:t>
                        </m:r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bn-BD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bn-BD" dirty="0" smtClean="0"/>
                  <a:t> 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bn-BD" dirty="0" smtClean="0"/>
              </a:p>
              <a:p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৪ ।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তিনটি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সরলরেখা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একই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বিন্দুতে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ছেদ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করার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শর্ত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b="0" i="0" dirty="0" smtClean="0">
                  <a:latin typeface="Cambria Math"/>
                  <a:cs typeface="NikoshBAN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0" smtClean="0">
                          <a:latin typeface="Cambria Math"/>
                          <a:cs typeface="NikoshBAN" pitchFamily="2" charset="0"/>
                        </a:rPr>
                        <m:t>    </m:t>
                      </m:r>
                    </m:oMath>
                  </m:oMathPara>
                </a14:m>
                <a:endParaRPr lang="bn-BD" b="0" i="0" dirty="0" smtClean="0">
                  <a:latin typeface="Cambria Math"/>
                  <a:cs typeface="NikoshBAN" pitchFamily="2" charset="0"/>
                </a:endParaRPr>
              </a:p>
              <a:p>
                <a:r>
                  <a:rPr lang="bn-BD" b="0" dirty="0" smtClean="0">
                    <a:cs typeface="NikoshBAN" pitchFamily="2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bn-BD" b="0" i="0" smtClean="0">
                        <a:latin typeface="Cambria Math"/>
                        <a:cs typeface="NikoshBAN" pitchFamily="2" charset="0"/>
                      </a:rPr>
                      <m:t>  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 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bn-BD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bn-BD" b="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,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sSubPr>
                                <m:e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𝑏</m:t>
                                  </m:r>
                                  <m:r>
                                    <a:rPr lang="bn-BD" b="0" i="1" smtClean="0">
                                      <a:latin typeface="Cambria Math"/>
                                      <a:cs typeface="NikoshBAN" pitchFamily="2" charset="0"/>
                                    </a:rPr>
                                    <m:t>3</m:t>
                                  </m:r>
                                </m:e>
                                <m:sub/>
                              </m:sSub>
                            </m:e>
                          </m:mr>
                        </m:m>
                      </m:e>
                    </m:d>
                    <m:r>
                      <a:rPr lang="bn-BD" b="0" i="0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bn-BD" b="0" i="0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33832"/>
                <a:ext cx="9144000" cy="5257800"/>
              </a:xfrm>
              <a:prstGeom prst="rect">
                <a:avLst/>
              </a:prstGeom>
              <a:blipFill rotWithShape="1">
                <a:blip r:embed="rId4"/>
                <a:stretch>
                  <a:fillRect l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152400" y="152400"/>
            <a:ext cx="8915400" cy="1381432"/>
          </a:xfrm>
          <a:prstGeom prst="horizontalScroll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শর্তাধীনে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সরলরেখার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8851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6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295400"/>
                <a:ext cx="9144000" cy="55626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   </a:t>
                </a: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১।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0" smtClean="0">
                        <a:latin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রেখাদ্বয়ের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অন্তর্ভুক্ত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সূক্ষ্মকোণ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pPr algn="ctr"/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en-US" dirty="0" smtClean="0"/>
                  <a:t>………….( I )</a:t>
                </a:r>
                <a:r>
                  <a:rPr lang="en-US" dirty="0" smtClean="0">
                    <a:cs typeface="NikoshBAN" pitchFamily="2" charset="0"/>
                  </a:rPr>
                  <a:t> </a:t>
                </a:r>
              </a:p>
              <a:p>
                <a:pPr algn="ctr"/>
                <a:endParaRPr lang="en-US" i="1" dirty="0" smtClean="0">
                  <a:latin typeface="Cambria Math"/>
                  <a:cs typeface="NikoshBAN" pitchFamily="2" charset="0"/>
                </a:endParaRPr>
              </a:p>
              <a:p>
                <a:pPr algn="ctr"/>
                <a:r>
                  <a:rPr lang="en-US" dirty="0" smtClean="0">
                    <a:cs typeface="NikoshBAN" pitchFamily="2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/>
                  <a:t>…………( I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)</a:t>
                </a:r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( I ) 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নং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হতে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পাই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,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i</m:t>
                        </m:r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নং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ঢাল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algn="ctr"/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𝑖𝑖</m:t>
                        </m:r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নং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হতে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পাই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endParaRPr lang="en-US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𝑖𝑖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নং  </a:t>
                </a:r>
                <a:r>
                  <a:rPr lang="en-US" dirty="0" err="1">
                    <a:latin typeface="NikoshBAN" pitchFamily="2" charset="0"/>
                    <a:cs typeface="NikoshBAN" pitchFamily="2" charset="0"/>
                  </a:rPr>
                  <a:t>রেখার</a:t>
                </a:r>
                <a:r>
                  <a:rPr lang="en-US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ঢাল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অন্তর্ভুক্ত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:pPr algn="ctr"/>
                <a:endParaRPr lang="en-US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 , ∴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tan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95400"/>
                <a:ext cx="9144000" cy="5562600"/>
              </a:xfrm>
              <a:prstGeom prst="rect">
                <a:avLst/>
              </a:prstGeom>
              <a:blipFill rotWithShape="1">
                <a:blip r:embed="rId3"/>
                <a:stretch>
                  <a:fillRect t="-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152400" y="0"/>
            <a:ext cx="8839200" cy="1295400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দুইটি সরলরেখা  পরস্পর লম্ব হওয়ার শর্ত  কি ? 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দুইটি সরলরেখা  পরস্পর  সমান্তরাল হওয়ার শর্ত  কি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96982" y="0"/>
            <a:ext cx="8991600" cy="16002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810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447800"/>
                <a:ext cx="9144000" cy="54102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sz="2000" dirty="0" smtClean="0"/>
                  <a:t> </a:t>
                </a:r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১। k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7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 , 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3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𝑘𝑦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5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endParaRPr lang="en-US" sz="2800" b="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/>
              </a:p>
              <a:p>
                <a:r>
                  <a:rPr lang="en-US" sz="2800" dirty="0" smtClean="0"/>
                  <a:t>    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লম্ব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?</a:t>
                </a:r>
              </a:p>
              <a:p>
                <a:pPr algn="ctr"/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২। k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5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4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6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2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𝑘𝑦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9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সমান্তরাল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? </a:t>
                </a:r>
                <a:r>
                  <a:rPr lang="en-US" sz="2800" dirty="0" smtClean="0"/>
                  <a:t>  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47800"/>
                <a:ext cx="9144000" cy="5410200"/>
              </a:xfrm>
              <a:prstGeom prst="rect">
                <a:avLst/>
              </a:prstGeom>
              <a:blipFill rotWithShape="1">
                <a:blip r:embed="rId3"/>
                <a:stretch>
                  <a:fillRect l="-1197" r="-1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Horizontal Scroll 3"/>
          <p:cNvSpPr/>
          <p:nvPr/>
        </p:nvSpPr>
        <p:spPr>
          <a:xfrm>
            <a:off x="138545" y="-20782"/>
            <a:ext cx="8839200" cy="1295400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2220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urveUp">
              <a:avLst/>
            </a:prstTxWarp>
          </a:bodyPr>
          <a:lstStyle/>
          <a:p>
            <a:pPr algn="ctr"/>
            <a:r>
              <a:rPr lang="bn-BD" dirty="0" smtClean="0"/>
              <a:t> </a:t>
            </a:r>
            <a:r>
              <a:rPr lang="en-US" dirty="0" smtClean="0"/>
              <a:t> </a:t>
            </a:r>
            <a:r>
              <a:rPr lang="en-US" sz="19900" dirty="0" smtClean="0">
                <a:ln w="57150">
                  <a:solidFill>
                    <a:srgbClr val="FF0000"/>
                  </a:solidFill>
                </a:ln>
              </a:rPr>
              <a:t>THANKS</a:t>
            </a:r>
            <a:endParaRPr lang="en-US" sz="19900" dirty="0">
              <a:ln w="5715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1923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42860" y="1695450"/>
            <a:ext cx="9143999" cy="49530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2438400"/>
            <a:ext cx="3810000" cy="3429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শফিকুল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নাটোর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791200" y="2286000"/>
            <a:ext cx="2819400" cy="33528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95260" y="269772"/>
            <a:ext cx="8839201" cy="1219200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5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135082" y="1905000"/>
            <a:ext cx="9144000" cy="46482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শ্রেণী – একাদশ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 – জ্যামিতি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সময়- ৪০ মিনিট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90500" y="0"/>
            <a:ext cx="8763000" cy="16764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553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11" y="1600200"/>
            <a:ext cx="9002486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684" y="4859554"/>
            <a:ext cx="8924802" cy="187743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বিখ্যাত ফরাসি বিজ্ঞানী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Rene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Descartes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(1596—1650)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bn-BD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প্রথম সমতলীয় জ্যামিতির অবতারণা করেন।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41514" y="169718"/>
            <a:ext cx="8860972" cy="1447800"/>
          </a:xfrm>
          <a:prstGeom prst="horizontalScrol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ছবিটির</a:t>
            </a:r>
            <a:r>
              <a:rPr lang="en-US" sz="5400" dirty="0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5400" dirty="0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n w="28575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  </a:t>
            </a:r>
            <a:endParaRPr lang="en-US" sz="5400" dirty="0">
              <a:ln w="28575">
                <a:solidFill>
                  <a:schemeClr val="accent6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153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2209800"/>
            <a:ext cx="8991600" cy="457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সরল রেখা </a:t>
            </a:r>
            <a:endParaRPr lang="en-US" sz="4000" dirty="0"/>
          </a:p>
        </p:txBody>
      </p:sp>
      <p:sp>
        <p:nvSpPr>
          <p:cNvPr id="4" name="Horizontal Scroll 3"/>
          <p:cNvSpPr/>
          <p:nvPr/>
        </p:nvSpPr>
        <p:spPr>
          <a:xfrm>
            <a:off x="76200" y="228600"/>
            <a:ext cx="8991600" cy="1676400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54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 শেষে  শিক্ষার্থীরা যা শিখতে  পারবে  -</a:t>
            </a: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সমান্তরাল নয়  এমন দুইটি সরলরেখার  অন্তর্ভুক্ত কোণ নির্ণয় করতে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 ।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২। দুইটি সরলরেখার পরস্পর সমন্তরাল  এবং  লম্ব হয়ার শর্ত নির্ণয়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বিভিন্ন শর্তাধীনে  সরলরেখার সমীকরণ নির্ণয় করতে পারবে।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152400" y="228600"/>
            <a:ext cx="8839200" cy="12954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n w="57150">
                  <a:noFill/>
                </a:ln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1091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4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914400"/>
                <a:ext cx="9144000" cy="5981699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মনে করি , AB  </a:t>
                </a:r>
                <a:r>
                  <a:rPr lang="en-US" dirty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bn-BD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AC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সরলরেখা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অন্তর্ভুক্ত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কোন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bn-BD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b="0" i="0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, </m:t>
                    </m:r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dirty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তাহলে,  </a:t>
                </a:r>
                <a14:m>
                  <m:oMath xmlns:m="http://schemas.openxmlformats.org/officeDocument/2006/math">
                    <m:r>
                      <a:rPr lang="bn-BD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r>
                      <a:rPr lang="bn-BD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𝐵𝐴𝐶</m:t>
                    </m:r>
                    <m:r>
                      <a:rPr lang="bn-BD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BD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bn-BD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𝐴𝐵𝑋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, &lt;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𝐴𝐶𝑋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, </m:t>
                    </m:r>
                    <m:r>
                      <a:rPr lang="en-US" b="0" i="0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……….(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𝑖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dirty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𝐴𝐵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𝐴𝐶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সরলরেখা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সমীকরণ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dirty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,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।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তাহলে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dirty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400050" indent="-400050">
                  <a:buAutoNum type="romanLcParenBoth"/>
                </a:pP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নং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পাই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tan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func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tan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func>
                                  </m:e>
                                </m:func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অর্থা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ৎ 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</m:func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dirty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&gt;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,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=−(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dirty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b="0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=−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tan</m:t>
                                            </m:r>
                                          </m:fNam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solidFill>
                                                      <a:schemeClr val="bg2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  <a:cs typeface="NikoshBAN" pitchFamily="2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solidFill>
                                                      <a:schemeClr val="bg2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  <a:cs typeface="NikoshBAN" pitchFamily="2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solidFill>
                                                      <a:schemeClr val="bg2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  <a:cs typeface="NikoshBAN" pitchFamily="2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func>
                                      </m:e>
                                    </m:func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tan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func>
                                          <m:funcPr>
                                            <m:ctrlPr>
                                              <a:rPr lang="en-US" b="0" i="1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 smtClean="0">
                                                <a:solidFill>
                                                  <a:schemeClr val="bg2"/>
                                                </a:solidFill>
                                                <a:latin typeface="Cambria Math"/>
                                                <a:ea typeface="Cambria Math"/>
                                                <a:cs typeface="NikoshBAN" pitchFamily="2" charset="0"/>
                                              </a:rPr>
                                              <m:t>tan</m:t>
                                            </m:r>
                                          </m:fNam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solidFill>
                                                      <a:schemeClr val="bg2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  <a:cs typeface="NikoshBAN" pitchFamily="2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solidFill>
                                                      <a:schemeClr val="bg2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  <a:cs typeface="NikoshBAN" pitchFamily="2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solidFill>
                                                      <a:schemeClr val="bg2"/>
                                                    </a:solidFill>
                                                    <a:latin typeface="Cambria Math"/>
                                                    <a:ea typeface="Cambria Math"/>
                                                    <a:cs typeface="NikoshBAN" pitchFamily="2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en-US" b="0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bg2"/>
                                        </a:solidFill>
                                        <a:latin typeface="Cambria Math"/>
                                        <a:ea typeface="Cambria Math"/>
                                        <a:cs typeface="NikoshBAN" pitchFamily="2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bg2"/>
                                            </a:solidFill>
                                            <a:latin typeface="Cambria Math"/>
                                            <a:ea typeface="Cambria Math"/>
                                            <a:cs typeface="NikoshBAN" pitchFamily="2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𝐭𝐚𝐧</m:t>
                        </m:r>
                      </m:fName>
                      <m:e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𝜽</m:t>
                        </m:r>
                        <m:r>
                          <a:rPr lang="en-US" b="1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=±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solidFill>
                                  <a:schemeClr val="bg2"/>
                                </a:solidFill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𝒎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bg2"/>
                                    </a:solidFill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r>
                  <a:rPr lang="en-US" b="1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2"/>
                            </a:solidFill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ধনাত্মক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ও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ঋণাত্মক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যথাক্রমে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দুইটির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মধ্যবর্তী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সূক্ষ্মকোণ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স্থূলকোণের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নির্দেশ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dirty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smtClean="0">
                    <a:solidFill>
                      <a:schemeClr val="bg2"/>
                    </a:solidFill>
                    <a:latin typeface="NikoshBAN" pitchFamily="2" charset="0"/>
                    <a:cs typeface="NikoshBAN" pitchFamily="2" charset="0"/>
                  </a:rPr>
                  <a:t>।  </a:t>
                </a:r>
                <a:endParaRPr lang="en-US" dirty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14400"/>
                <a:ext cx="9144000" cy="5981699"/>
              </a:xfrm>
              <a:prstGeom prst="rect">
                <a:avLst/>
              </a:prstGeom>
              <a:blipFill rotWithShape="1">
                <a:blip r:embed="rId3"/>
                <a:stretch>
                  <a:fillRect l="-399"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6553200" y="41148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5336600" y="2790176"/>
            <a:ext cx="299602" cy="359033"/>
          </a:xfrm>
          <a:prstGeom prst="arc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7848600" y="1856325"/>
            <a:ext cx="69388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7628080" y="1856325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7631544" y="2734243"/>
            <a:ext cx="337128" cy="431605"/>
          </a:xfrm>
          <a:prstGeom prst="arc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018500" y="1118365"/>
            <a:ext cx="3850742" cy="2427740"/>
            <a:chOff x="4284791" y="991273"/>
            <a:chExt cx="4361601" cy="2667000"/>
          </a:xfrm>
          <a:solidFill>
            <a:schemeClr val="accent1"/>
          </a:solidFill>
        </p:grpSpPr>
        <p:sp>
          <p:nvSpPr>
            <p:cNvPr id="4" name="Rectangle 3"/>
            <p:cNvSpPr/>
            <p:nvPr/>
          </p:nvSpPr>
          <p:spPr>
            <a:xfrm>
              <a:off x="4284791" y="991273"/>
              <a:ext cx="4310038" cy="2667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828999" y="2971800"/>
              <a:ext cx="3629201" cy="38100"/>
            </a:xfrm>
            <a:prstGeom prst="straightConnector1">
              <a:avLst/>
            </a:prstGeom>
            <a:grpFill/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6001792" y="1538439"/>
              <a:ext cx="33834" cy="1450156"/>
            </a:xfrm>
            <a:prstGeom prst="straightConnector1">
              <a:avLst/>
            </a:prstGeom>
            <a:grpFill/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03841" y="1509604"/>
              <a:ext cx="3001959" cy="1507825"/>
            </a:xfrm>
            <a:prstGeom prst="lin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754257" y="1307905"/>
              <a:ext cx="210951" cy="1714500"/>
            </a:xfrm>
            <a:prstGeom prst="lin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720731" y="1010792"/>
              <a:ext cx="340592" cy="36933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05800" y="3048000"/>
              <a:ext cx="34059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7921892" y="1771723"/>
              <a:ext cx="34752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28080" y="3080266"/>
              <a:ext cx="34059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86003" y="3080266"/>
              <a:ext cx="58650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76946" y="2872250"/>
              <a:ext cx="562601" cy="3806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 C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65208" y="2101334"/>
              <a:ext cx="34059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 flipH="1">
                  <a:off x="7490345" y="1903697"/>
                  <a:ext cx="308031" cy="4057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oMath>
                    </m:oMathPara>
                  </a14:m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7490345" y="1903697"/>
                  <a:ext cx="308031" cy="4057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6667" r="-55556" b="-2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 flipH="1">
                  <a:off x="5591547" y="2776240"/>
                  <a:ext cx="310245" cy="4057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591547" y="2776240"/>
                  <a:ext cx="310245" cy="4057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6557" r="-88636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 flipH="1">
                <a:off x="8086439" y="2667000"/>
                <a:ext cx="5241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86439" y="2667000"/>
                <a:ext cx="52416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6667" r="-814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6029497" y="2790176"/>
            <a:ext cx="142703" cy="235686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>
            <a:off x="7866782" y="2711977"/>
            <a:ext cx="335396" cy="36933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orizontal Scroll 21"/>
          <p:cNvSpPr/>
          <p:nvPr/>
        </p:nvSpPr>
        <p:spPr>
          <a:xfrm>
            <a:off x="76201" y="-1"/>
            <a:ext cx="8991600" cy="886691"/>
          </a:xfrm>
          <a:prstGeom prst="horizontalScroll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দুইটি সরলরেখার অন্তর্ভুক্ত কোণ নির্ণয়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8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219200"/>
                <a:ext cx="9144000" cy="56388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সরল্রেখা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সমান্তরাল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যদি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রেখাদ্বয়ের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অন্তর্ভুক্ত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e>
                      <m:sup>
                        <m:r>
                          <a:rPr lang="en-US" sz="24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হয়।   </a:t>
                </a:r>
              </a:p>
              <a:p>
                <a:pPr algn="ctr"/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সমান্তরাল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যদি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</a:p>
              <a:p>
                <a:pPr algn="ctr"/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  <a:cs typeface="NikoshBAN" pitchFamily="2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pPr algn="ctr"/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অর্থা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ৎ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°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pPr algn="ctr"/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সরলরেখাদ্বয়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সমান্তরাল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হওয়ার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শর্ত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19200"/>
                <a:ext cx="9144000" cy="5638800"/>
              </a:xfrm>
              <a:prstGeom prst="rect">
                <a:avLst/>
              </a:prstGeom>
              <a:blipFill rotWithShape="1">
                <a:blip r:embed="rId3"/>
                <a:stretch>
                  <a:fillRect l="-864" t="-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493328" y="5839690"/>
            <a:ext cx="228600" cy="29787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7258048" y="5777344"/>
            <a:ext cx="155863" cy="3810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181599" y="4267199"/>
            <a:ext cx="3830781" cy="2170332"/>
            <a:chOff x="5181599" y="4267199"/>
            <a:chExt cx="3830781" cy="2170332"/>
          </a:xfrm>
        </p:grpSpPr>
        <p:sp>
          <p:nvSpPr>
            <p:cNvPr id="4" name="Rectangle 3"/>
            <p:cNvSpPr/>
            <p:nvPr/>
          </p:nvSpPr>
          <p:spPr>
            <a:xfrm>
              <a:off x="5181599" y="4267199"/>
              <a:ext cx="3830781" cy="209203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486400" y="6019800"/>
              <a:ext cx="3048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486400" y="4793673"/>
              <a:ext cx="1066800" cy="1219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093527" y="4953000"/>
              <a:ext cx="907473" cy="1066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682669" y="5373469"/>
                  <a:ext cx="33713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82669" y="5373469"/>
                  <a:ext cx="337132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4286" t="-4673" r="-50000" b="-130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391400" y="5334000"/>
                  <a:ext cx="33713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5334000"/>
                  <a:ext cx="337131" cy="6463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6364" t="-4717" r="-50909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/>
            <p:cNvSpPr txBox="1"/>
            <p:nvPr/>
          </p:nvSpPr>
          <p:spPr>
            <a:xfrm>
              <a:off x="6553200" y="4419600"/>
              <a:ext cx="337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D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01000" y="4572000"/>
              <a:ext cx="337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B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7800" y="5638800"/>
              <a:ext cx="337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C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34200" y="5791200"/>
              <a:ext cx="3371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A</a:t>
              </a:r>
              <a:endParaRPr lang="en-US" dirty="0"/>
            </a:p>
          </p:txBody>
        </p:sp>
      </p:grpSp>
      <p:sp>
        <p:nvSpPr>
          <p:cNvPr id="5" name="Horizontal Scroll 4"/>
          <p:cNvSpPr/>
          <p:nvPr/>
        </p:nvSpPr>
        <p:spPr>
          <a:xfrm>
            <a:off x="152400" y="152400"/>
            <a:ext cx="8859980" cy="990600"/>
          </a:xfrm>
          <a:prstGeom prst="horizontalScroll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সরলরেখা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870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7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143000"/>
                <a:ext cx="9144000" cy="5715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dirty="0" smtClean="0"/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দুইটি সরলরেখা  পরস্পর  লম্ব 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হবে  যদি রেখাদ্বয়ের  অন্তর্গত কোণ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cs typeface="NikoshBAN" pitchFamily="2" charset="0"/>
                          </a:rPr>
                          <m:t>90</m:t>
                        </m:r>
                      </m:e>
                      <m:sup>
                        <m:r>
                          <a:rPr lang="bn-BD" sz="24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হয়।  </a:t>
                </a:r>
              </a:p>
              <a:p>
                <a:endParaRPr lang="bn-BD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সুতরাং 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𝑦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𝑥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রেখা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লম্ব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যদি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  <a:cs typeface="NikoshBAN" pitchFamily="2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cs typeface="NikoshBAN" pitchFamily="2" charset="0"/>
                          </a:rPr>
                          <m:t>90</m:t>
                        </m:r>
                      </m:e>
                      <m:sup>
                        <m:r>
                          <a:rPr lang="en-US" sz="24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°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। 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4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  <a:cs typeface="NikoshBAN" pitchFamily="2" charset="0"/>
                              </a:rPr>
                              <m:t>tan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cs typeface="NikoshBAN" pitchFamily="2" charset="0"/>
                                  </a:rPr>
                                  <m:t>90</m:t>
                                </m:r>
                              </m:e>
                              <m:sup>
                                <m:r>
                                  <a:rPr lang="en-US" sz="2400" i="1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°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NikoshBAN" pitchFamily="2" charset="0"/>
                          </a:rPr>
                          <m:t>cot</m:t>
                        </m:r>
                      </m:fName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cs typeface="NikoshBAN" pitchFamily="2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°</m:t>
                            </m:r>
                          </m:sup>
                        </m:sSup>
                      </m:e>
                    </m:func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0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=−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1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9144000" cy="5715000"/>
              </a:xfrm>
              <a:prstGeom prst="rect">
                <a:avLst/>
              </a:prstGeom>
              <a:blipFill rotWithShape="1">
                <a:blip r:embed="rId3"/>
                <a:stretch>
                  <a:fillRect l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5410200" y="609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</a:t>
            </a:r>
            <a:endParaRPr lang="en-US" dirty="0"/>
          </a:p>
        </p:txBody>
      </p:sp>
      <p:sp>
        <p:nvSpPr>
          <p:cNvPr id="44" name="Arc 43"/>
          <p:cNvSpPr/>
          <p:nvPr/>
        </p:nvSpPr>
        <p:spPr>
          <a:xfrm>
            <a:off x="5257800" y="5980608"/>
            <a:ext cx="198119" cy="35429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>
            <a:off x="6477000" y="4953000"/>
            <a:ext cx="838200" cy="26779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flipV="1">
            <a:off x="7620000" y="5859704"/>
            <a:ext cx="685800" cy="695683"/>
          </a:xfrm>
          <a:prstGeom prst="arc">
            <a:avLst>
              <a:gd name="adj1" fmla="val 467290"/>
              <a:gd name="adj2" fmla="val 706357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648200" y="3810000"/>
            <a:ext cx="4495800" cy="2971800"/>
            <a:chOff x="4648200" y="3810000"/>
            <a:chExt cx="4495800" cy="2971800"/>
          </a:xfrm>
        </p:grpSpPr>
        <p:sp>
          <p:nvSpPr>
            <p:cNvPr id="4" name="Rectangle 3"/>
            <p:cNvSpPr/>
            <p:nvPr/>
          </p:nvSpPr>
          <p:spPr>
            <a:xfrm>
              <a:off x="4748645" y="3810000"/>
              <a:ext cx="4191000" cy="29337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5715000" y="4191000"/>
              <a:ext cx="0" cy="2438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029200" y="6186055"/>
              <a:ext cx="3685309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864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Y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648200" y="6186055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6186055"/>
                  <a:ext cx="5334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345" t="-8333" r="-1379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/>
            <p:cNvSpPr txBox="1"/>
            <p:nvPr/>
          </p:nvSpPr>
          <p:spPr>
            <a:xfrm>
              <a:off x="8610600" y="60198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X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5562600" y="641246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2600" y="6412468"/>
                  <a:ext cx="5334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0345" t="-8197" r="-11494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/>
            <p:cNvCxnSpPr/>
            <p:nvPr/>
          </p:nvCxnSpPr>
          <p:spPr>
            <a:xfrm flipV="1">
              <a:off x="5181600" y="4255532"/>
              <a:ext cx="1981200" cy="19305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629400" y="4435825"/>
              <a:ext cx="1676400" cy="21195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/>
            <p:cNvSpPr/>
            <p:nvPr/>
          </p:nvSpPr>
          <p:spPr>
            <a:xfrm flipV="1">
              <a:off x="6442364" y="4475018"/>
              <a:ext cx="685800" cy="695683"/>
            </a:xfrm>
            <a:prstGeom prst="arc">
              <a:avLst>
                <a:gd name="adj1" fmla="val 12255831"/>
                <a:gd name="adj2" fmla="val 1986765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553200" y="4495800"/>
                  <a:ext cx="533400" cy="669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3200" y="4495800"/>
                  <a:ext cx="533400" cy="66999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9091" t="-4587" r="-13636" b="-110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7852064" y="5795941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2064" y="5795941"/>
                  <a:ext cx="5334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9091" t="-8333" r="-6818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5334000" y="5859704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5859704"/>
                  <a:ext cx="5334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9091" t="-8197" r="-4545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/>
            <p:cNvSpPr txBox="1"/>
            <p:nvPr/>
          </p:nvSpPr>
          <p:spPr>
            <a:xfrm>
              <a:off x="6934200" y="3886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L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893628" y="6451477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M</a:t>
            </a:r>
            <a:endParaRPr lang="en-US" dirty="0"/>
          </a:p>
        </p:txBody>
      </p:sp>
      <p:sp>
        <p:nvSpPr>
          <p:cNvPr id="7" name="Horizontal Scroll 6"/>
          <p:cNvSpPr/>
          <p:nvPr/>
        </p:nvSpPr>
        <p:spPr>
          <a:xfrm>
            <a:off x="76200" y="-28575"/>
            <a:ext cx="8991600" cy="1143000"/>
          </a:xfrm>
          <a:prstGeom prst="horizontalScroll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দুইটি সরলরেখা পরস্পর  লম্ব হওয়ার  শর্ত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570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10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1419</Words>
  <Application>Microsoft Office PowerPoint</Application>
  <PresentationFormat>On-screen Show (4:3)</PresentationFormat>
  <Paragraphs>150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Shafikul Islam</dc:creator>
  <cp:lastModifiedBy>Md. Shafikul Islam</cp:lastModifiedBy>
  <cp:revision>189</cp:revision>
  <dcterms:created xsi:type="dcterms:W3CDTF">2018-09-11T15:21:42Z</dcterms:created>
  <dcterms:modified xsi:type="dcterms:W3CDTF">2019-10-26T11:53:12Z</dcterms:modified>
</cp:coreProperties>
</file>