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71" r:id="rId4"/>
    <p:sldId id="257" r:id="rId5"/>
    <p:sldId id="259" r:id="rId6"/>
    <p:sldId id="258" r:id="rId7"/>
    <p:sldId id="270" r:id="rId8"/>
    <p:sldId id="262" r:id="rId9"/>
    <p:sldId id="266" r:id="rId10"/>
    <p:sldId id="263" r:id="rId11"/>
    <p:sldId id="264" r:id="rId12"/>
    <p:sldId id="265" r:id="rId13"/>
    <p:sldId id="278" r:id="rId14"/>
    <p:sldId id="267" r:id="rId15"/>
    <p:sldId id="268" r:id="rId16"/>
    <p:sldId id="272" r:id="rId17"/>
    <p:sldId id="274" r:id="rId18"/>
    <p:sldId id="275" r:id="rId19"/>
    <p:sldId id="277" r:id="rId20"/>
  </p:sldIdLst>
  <p:sldSz cx="13716000" cy="7599363"/>
  <p:notesSz cx="6858000" cy="9144000"/>
  <p:defaultTextStyle>
    <a:defPPr>
      <a:defRPr lang="en-US"/>
    </a:defPPr>
    <a:lvl1pPr marL="0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807677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615355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423032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230709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9038387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846064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653742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461419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234"/>
      </p:cViewPr>
      <p:guideLst>
        <p:guide orient="horz" pos="239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7EC61-A9D7-47A1-9FB7-28582083692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963" y="685800"/>
            <a:ext cx="6188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85E9-8810-4482-AD7D-D1C511CD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 points</a:t>
            </a:r>
            <a:r>
              <a:rPr lang="en-US" baseline="0" dirty="0" smtClean="0"/>
              <a:t> of changing from affirmative to negative/ How to change affirmative into negative.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Basic points</a:t>
            </a:r>
            <a:r>
              <a:rPr lang="en-US" baseline="0" dirty="0" smtClean="0"/>
              <a:t> of changing from affirmative to negative/ How to change affirmative into negative.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3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universal truth sentences are transferred from affirmative to negative.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Very important words with</a:t>
            </a:r>
            <a:r>
              <a:rPr lang="en-US" baseline="0" dirty="0" smtClean="0"/>
              <a:t> their antonym are given to make them eligible transformation from affirmative to negative.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3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It will be helpful for the students to transfer from affirmative to negative.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3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teacher and identity.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2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1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Lesson declaration.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make the students clear about transformation and its use is the main focus</a:t>
            </a:r>
            <a:r>
              <a:rPr lang="en-US" baseline="0" dirty="0" smtClean="0"/>
              <a:t>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Difference between conversion and transformation is shown here clearly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 Teacher may conduct this by oral teaching/writing.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Affirmative to negative transformation is focused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60730"/>
            <a:ext cx="11658600" cy="1628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06306"/>
            <a:ext cx="9601200" cy="19420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15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23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3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3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46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5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6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4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53312"/>
            <a:ext cx="3086100" cy="54039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3312"/>
            <a:ext cx="9029700" cy="54039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4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934198"/>
            <a:ext cx="5357813" cy="46651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-1024"/>
            <a:ext cx="13719570" cy="7600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225669" y="1917463"/>
            <a:ext cx="8472935" cy="1334494"/>
          </a:xfrm>
        </p:spPr>
        <p:txBody>
          <a:bodyPr bIns="12180"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818416" y="2738037"/>
            <a:ext cx="9766697" cy="364853"/>
          </a:xfrm>
        </p:spPr>
        <p:txBody>
          <a:bodyPr tIns="12180">
            <a:normAutofit/>
          </a:bodyPr>
          <a:lstStyle>
            <a:lvl1pPr marL="0" indent="0" algn="l">
              <a:buNone/>
              <a:defRPr kumimoji="0" lang="en-US" sz="1900" b="0" i="0" u="none" strike="noStrike" kern="1200" cap="all" spc="53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0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79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570" y="-1024"/>
            <a:ext cx="13719570" cy="7600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934198"/>
            <a:ext cx="5357813" cy="466516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229099" y="1913401"/>
            <a:ext cx="8476488" cy="1338043"/>
          </a:xfrm>
        </p:spPr>
        <p:txBody>
          <a:bodyPr bIns="12180" anchor="b"/>
          <a:lstStyle>
            <a:lvl1pPr algn="l">
              <a:defRPr kumimoji="0" lang="en-US" sz="4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79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824228" y="2735133"/>
            <a:ext cx="9765792" cy="364769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900" b="0" i="0" u="none" strike="noStrike" kern="1200" cap="all" spc="53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0899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9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9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9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9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79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1215898"/>
            <a:ext cx="4800600" cy="411378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1215898"/>
            <a:ext cx="4800600" cy="411378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15898"/>
            <a:ext cx="4800600" cy="607949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3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08990" indent="0">
              <a:buNone/>
              <a:defRPr sz="2700" b="1"/>
            </a:lvl2pPr>
            <a:lvl3pPr marL="1217981" indent="0">
              <a:buNone/>
              <a:defRPr sz="2400" b="1"/>
            </a:lvl3pPr>
            <a:lvl4pPr marL="1826971" indent="0">
              <a:buNone/>
              <a:defRPr sz="2100" b="1"/>
            </a:lvl4pPr>
            <a:lvl5pPr marL="2435962" indent="0">
              <a:buNone/>
              <a:defRPr sz="2100" b="1"/>
            </a:lvl5pPr>
            <a:lvl6pPr marL="3044952" indent="0">
              <a:buNone/>
              <a:defRPr sz="2100" b="1"/>
            </a:lvl6pPr>
            <a:lvl7pPr marL="3653942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3" indent="0">
              <a:buNone/>
              <a:defRPr sz="2100" b="1"/>
            </a:lvl9pPr>
          </a:lstStyle>
          <a:p>
            <a:pPr marL="0" lvl="0" indent="0" algn="l" defTabSz="12179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725" y="1885821"/>
            <a:ext cx="4800600" cy="344504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0024" y="1215898"/>
            <a:ext cx="4800600" cy="607949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3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08990" indent="0">
              <a:buNone/>
              <a:defRPr sz="2700" b="1"/>
            </a:lvl2pPr>
            <a:lvl3pPr marL="1217981" indent="0">
              <a:buNone/>
              <a:defRPr sz="2400" b="1"/>
            </a:lvl3pPr>
            <a:lvl4pPr marL="1826971" indent="0">
              <a:buNone/>
              <a:defRPr sz="2100" b="1"/>
            </a:lvl4pPr>
            <a:lvl5pPr marL="2435962" indent="0">
              <a:buNone/>
              <a:defRPr sz="2100" b="1"/>
            </a:lvl5pPr>
            <a:lvl6pPr marL="3044952" indent="0">
              <a:buNone/>
              <a:defRPr sz="2100" b="1"/>
            </a:lvl6pPr>
            <a:lvl7pPr marL="3653942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3" indent="0">
              <a:buNone/>
              <a:defRPr sz="2100" b="1"/>
            </a:lvl9pPr>
          </a:lstStyle>
          <a:p>
            <a:pPr marL="0" lvl="0" indent="0" algn="l" defTabSz="12179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024" y="1885821"/>
            <a:ext cx="4800600" cy="344504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934198"/>
            <a:ext cx="5357813" cy="46651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993902" y="-1993900"/>
            <a:ext cx="7599363" cy="1158716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marL="0" algn="ctr" defTabSz="1217981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77395" y="1746483"/>
            <a:ext cx="7818120" cy="1207196"/>
          </a:xfrm>
        </p:spPr>
        <p:txBody>
          <a:bodyPr bIns="0" anchor="b"/>
          <a:lstStyle>
            <a:lvl1pPr algn="l">
              <a:defRPr kumimoji="0" lang="en-US" sz="37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79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329" y="2902022"/>
            <a:ext cx="5711669" cy="368409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946931" y="2496980"/>
            <a:ext cx="8692140" cy="690695"/>
          </a:xfrm>
        </p:spPr>
        <p:txBody>
          <a:bodyPr>
            <a:normAutofit/>
          </a:bodyPr>
          <a:lstStyle>
            <a:lvl1pPr marL="0" indent="0">
              <a:buNone/>
              <a:defRPr lang="en-US" sz="19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8990" indent="0">
              <a:buNone/>
              <a:defRPr sz="1600"/>
            </a:lvl2pPr>
            <a:lvl3pPr marL="1217981" indent="0">
              <a:buNone/>
              <a:defRPr sz="1300"/>
            </a:lvl3pPr>
            <a:lvl4pPr marL="1826971" indent="0">
              <a:buNone/>
              <a:defRPr sz="1200"/>
            </a:lvl4pPr>
            <a:lvl5pPr marL="2435962" indent="0">
              <a:buNone/>
              <a:defRPr sz="1200"/>
            </a:lvl5pPr>
            <a:lvl6pPr marL="3044952" indent="0">
              <a:buNone/>
              <a:defRPr sz="1200"/>
            </a:lvl6pPr>
            <a:lvl7pPr marL="3653942" indent="0">
              <a:buNone/>
              <a:defRPr sz="1200"/>
            </a:lvl7pPr>
            <a:lvl8pPr marL="4262933" indent="0">
              <a:buNone/>
              <a:defRPr sz="1200"/>
            </a:lvl8pPr>
            <a:lvl9pPr marL="4871923" indent="0">
              <a:buNone/>
              <a:defRPr sz="1200"/>
            </a:lvl9pPr>
          </a:lstStyle>
          <a:p>
            <a:pPr marL="0" marR="0" lvl="0" indent="0" algn="l" defTabSz="121798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19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043238" y="0"/>
            <a:ext cx="10672763" cy="7599363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43596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934198"/>
            <a:ext cx="5357813" cy="46651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593976"/>
            <a:ext cx="5357813" cy="200538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06796" y="1903166"/>
            <a:ext cx="8229600" cy="961216"/>
          </a:xfrm>
        </p:spPr>
        <p:txBody>
          <a:bodyPr anchor="b"/>
          <a:lstStyle>
            <a:lvl1pPr algn="l">
              <a:defRPr sz="37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15219" y="2416248"/>
            <a:ext cx="9144818" cy="820731"/>
          </a:xfrm>
        </p:spPr>
        <p:txBody>
          <a:bodyPr/>
          <a:lstStyle>
            <a:lvl1pPr marL="0" indent="0">
              <a:buNone/>
              <a:defRPr sz="1900">
                <a:solidFill>
                  <a:schemeClr val="tx2"/>
                </a:solidFill>
              </a:defRPr>
            </a:lvl1pPr>
            <a:lvl2pPr marL="608990" indent="0">
              <a:buNone/>
              <a:defRPr sz="1600"/>
            </a:lvl2pPr>
            <a:lvl3pPr marL="1217981" indent="0">
              <a:buNone/>
              <a:defRPr sz="1300"/>
            </a:lvl3pPr>
            <a:lvl4pPr marL="1826971" indent="0">
              <a:buNone/>
              <a:defRPr sz="1200"/>
            </a:lvl4pPr>
            <a:lvl5pPr marL="2435962" indent="0">
              <a:buNone/>
              <a:defRPr sz="1200"/>
            </a:lvl5pPr>
            <a:lvl6pPr marL="3044952" indent="0">
              <a:buNone/>
              <a:defRPr sz="1200"/>
            </a:lvl6pPr>
            <a:lvl7pPr marL="3653942" indent="0">
              <a:buNone/>
              <a:defRPr sz="1200"/>
            </a:lvl7pPr>
            <a:lvl8pPr marL="4262933" indent="0">
              <a:buNone/>
              <a:defRPr sz="1200"/>
            </a:lvl8pPr>
            <a:lvl9pPr marL="487192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04328"/>
            <a:ext cx="3086100" cy="51841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328"/>
            <a:ext cx="9029700" cy="51841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883296"/>
            <a:ext cx="11658600" cy="1509318"/>
          </a:xfrm>
        </p:spPr>
        <p:txBody>
          <a:bodyPr anchor="t"/>
          <a:lstStyle>
            <a:lvl1pPr algn="l">
              <a:defRPr sz="1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20934"/>
            <a:ext cx="11658600" cy="1662360"/>
          </a:xfrm>
        </p:spPr>
        <p:txBody>
          <a:bodyPr anchor="b"/>
          <a:lstStyle>
            <a:lvl1pPr marL="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1pPr>
            <a:lvl2pPr marL="1807677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61535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2303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23070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9038387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84606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65374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46141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7654"/>
            <a:ext cx="6057900" cy="4179650"/>
          </a:xfrm>
        </p:spPr>
        <p:txBody>
          <a:bodyPr/>
          <a:lstStyle>
            <a:lvl1pPr>
              <a:defRPr sz="111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477654"/>
            <a:ext cx="6057900" cy="4179650"/>
          </a:xfrm>
        </p:spPr>
        <p:txBody>
          <a:bodyPr/>
          <a:lstStyle>
            <a:lvl1pPr>
              <a:defRPr sz="111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6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327"/>
            <a:ext cx="12344400" cy="12665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1063"/>
            <a:ext cx="6060282" cy="708921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7677" indent="0">
              <a:buNone/>
              <a:defRPr sz="7900" b="1"/>
            </a:lvl2pPr>
            <a:lvl3pPr marL="3615355" indent="0">
              <a:buNone/>
              <a:defRPr sz="7100" b="1"/>
            </a:lvl3pPr>
            <a:lvl4pPr marL="5423032" indent="0">
              <a:buNone/>
              <a:defRPr sz="6300" b="1"/>
            </a:lvl4pPr>
            <a:lvl5pPr marL="7230709" indent="0">
              <a:buNone/>
              <a:defRPr sz="6300" b="1"/>
            </a:lvl5pPr>
            <a:lvl6pPr marL="9038387" indent="0">
              <a:buNone/>
              <a:defRPr sz="6300" b="1"/>
            </a:lvl6pPr>
            <a:lvl7pPr marL="10846064" indent="0">
              <a:buNone/>
              <a:defRPr sz="6300" b="1"/>
            </a:lvl7pPr>
            <a:lvl8pPr marL="12653742" indent="0">
              <a:buNone/>
              <a:defRPr sz="6300" b="1"/>
            </a:lvl8pPr>
            <a:lvl9pPr marL="14461419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09984"/>
            <a:ext cx="6060282" cy="4378430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9" y="1701063"/>
            <a:ext cx="6062663" cy="708921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7677" indent="0">
              <a:buNone/>
              <a:defRPr sz="7900" b="1"/>
            </a:lvl2pPr>
            <a:lvl3pPr marL="3615355" indent="0">
              <a:buNone/>
              <a:defRPr sz="7100" b="1"/>
            </a:lvl3pPr>
            <a:lvl4pPr marL="5423032" indent="0">
              <a:buNone/>
              <a:defRPr sz="6300" b="1"/>
            </a:lvl4pPr>
            <a:lvl5pPr marL="7230709" indent="0">
              <a:buNone/>
              <a:defRPr sz="6300" b="1"/>
            </a:lvl5pPr>
            <a:lvl6pPr marL="9038387" indent="0">
              <a:buNone/>
              <a:defRPr sz="6300" b="1"/>
            </a:lvl6pPr>
            <a:lvl7pPr marL="10846064" indent="0">
              <a:buNone/>
              <a:defRPr sz="6300" b="1"/>
            </a:lvl7pPr>
            <a:lvl8pPr marL="12653742" indent="0">
              <a:buNone/>
              <a:defRPr sz="6300" b="1"/>
            </a:lvl8pPr>
            <a:lvl9pPr marL="14461419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9" y="2409984"/>
            <a:ext cx="6062663" cy="4378430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02569"/>
            <a:ext cx="4512470" cy="1287670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2567"/>
            <a:ext cx="7667625" cy="6485845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5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590238"/>
            <a:ext cx="4512470" cy="5198176"/>
          </a:xfrm>
        </p:spPr>
        <p:txBody>
          <a:bodyPr/>
          <a:lstStyle>
            <a:lvl1pPr marL="0" indent="0">
              <a:buNone/>
              <a:defRPr sz="5500"/>
            </a:lvl1pPr>
            <a:lvl2pPr marL="1807677" indent="0">
              <a:buNone/>
              <a:defRPr sz="4700"/>
            </a:lvl2pPr>
            <a:lvl3pPr marL="3615355" indent="0">
              <a:buNone/>
              <a:defRPr sz="4000"/>
            </a:lvl3pPr>
            <a:lvl4pPr marL="5423032" indent="0">
              <a:buNone/>
              <a:defRPr sz="3600"/>
            </a:lvl4pPr>
            <a:lvl5pPr marL="7230709" indent="0">
              <a:buNone/>
              <a:defRPr sz="3600"/>
            </a:lvl5pPr>
            <a:lvl6pPr marL="9038387" indent="0">
              <a:buNone/>
              <a:defRPr sz="3600"/>
            </a:lvl6pPr>
            <a:lvl7pPr marL="10846064" indent="0">
              <a:buNone/>
              <a:defRPr sz="3600"/>
            </a:lvl7pPr>
            <a:lvl8pPr marL="12653742" indent="0">
              <a:buNone/>
              <a:defRPr sz="3600"/>
            </a:lvl8pPr>
            <a:lvl9pPr marL="14461419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319554"/>
            <a:ext cx="8229600" cy="628004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79018"/>
            <a:ext cx="8229600" cy="4559618"/>
          </a:xfrm>
        </p:spPr>
        <p:txBody>
          <a:bodyPr/>
          <a:lstStyle>
            <a:lvl1pPr marL="0" indent="0">
              <a:buNone/>
              <a:defRPr sz="12700"/>
            </a:lvl1pPr>
            <a:lvl2pPr marL="1807677" indent="0">
              <a:buNone/>
              <a:defRPr sz="11100"/>
            </a:lvl2pPr>
            <a:lvl3pPr marL="3615355" indent="0">
              <a:buNone/>
              <a:defRPr sz="9500"/>
            </a:lvl3pPr>
            <a:lvl4pPr marL="5423032" indent="0">
              <a:buNone/>
              <a:defRPr sz="7900"/>
            </a:lvl4pPr>
            <a:lvl5pPr marL="7230709" indent="0">
              <a:buNone/>
              <a:defRPr sz="7900"/>
            </a:lvl5pPr>
            <a:lvl6pPr marL="9038387" indent="0">
              <a:buNone/>
              <a:defRPr sz="7900"/>
            </a:lvl6pPr>
            <a:lvl7pPr marL="10846064" indent="0">
              <a:buNone/>
              <a:defRPr sz="7900"/>
            </a:lvl7pPr>
            <a:lvl8pPr marL="12653742" indent="0">
              <a:buNone/>
              <a:defRPr sz="7900"/>
            </a:lvl8pPr>
            <a:lvl9pPr marL="14461419" indent="0">
              <a:buNone/>
              <a:defRPr sz="7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947558"/>
            <a:ext cx="8229600" cy="891869"/>
          </a:xfrm>
        </p:spPr>
        <p:txBody>
          <a:bodyPr/>
          <a:lstStyle>
            <a:lvl1pPr marL="0" indent="0">
              <a:buNone/>
              <a:defRPr sz="5500"/>
            </a:lvl1pPr>
            <a:lvl2pPr marL="1807677" indent="0">
              <a:buNone/>
              <a:defRPr sz="4700"/>
            </a:lvl2pPr>
            <a:lvl3pPr marL="3615355" indent="0">
              <a:buNone/>
              <a:defRPr sz="4000"/>
            </a:lvl3pPr>
            <a:lvl4pPr marL="5423032" indent="0">
              <a:buNone/>
              <a:defRPr sz="3600"/>
            </a:lvl4pPr>
            <a:lvl5pPr marL="7230709" indent="0">
              <a:buNone/>
              <a:defRPr sz="3600"/>
            </a:lvl5pPr>
            <a:lvl6pPr marL="9038387" indent="0">
              <a:buNone/>
              <a:defRPr sz="3600"/>
            </a:lvl6pPr>
            <a:lvl7pPr marL="10846064" indent="0">
              <a:buNone/>
              <a:defRPr sz="3600"/>
            </a:lvl7pPr>
            <a:lvl8pPr marL="12653742" indent="0">
              <a:buNone/>
              <a:defRPr sz="3600"/>
            </a:lvl8pPr>
            <a:lvl9pPr marL="14461419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327"/>
            <a:ext cx="12344400" cy="1266561"/>
          </a:xfrm>
          <a:prstGeom prst="rect">
            <a:avLst/>
          </a:prstGeom>
        </p:spPr>
        <p:txBody>
          <a:bodyPr vert="horz" lIns="361535" tIns="180768" rIns="361535" bIns="18076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73185"/>
            <a:ext cx="12344400" cy="5015229"/>
          </a:xfrm>
          <a:prstGeom prst="rect">
            <a:avLst/>
          </a:prstGeom>
        </p:spPr>
        <p:txBody>
          <a:bodyPr vert="horz" lIns="361535" tIns="180768" rIns="361535" bIns="1807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043485"/>
            <a:ext cx="3200400" cy="404596"/>
          </a:xfrm>
          <a:prstGeom prst="rect">
            <a:avLst/>
          </a:prstGeom>
        </p:spPr>
        <p:txBody>
          <a:bodyPr vert="horz" lIns="361535" tIns="180768" rIns="361535" bIns="180768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043485"/>
            <a:ext cx="4343400" cy="404596"/>
          </a:xfrm>
          <a:prstGeom prst="rect">
            <a:avLst/>
          </a:prstGeom>
        </p:spPr>
        <p:txBody>
          <a:bodyPr vert="horz" lIns="361535" tIns="180768" rIns="361535" bIns="180768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043485"/>
            <a:ext cx="3200400" cy="404596"/>
          </a:xfrm>
          <a:prstGeom prst="rect">
            <a:avLst/>
          </a:prstGeom>
        </p:spPr>
        <p:txBody>
          <a:bodyPr vert="horz" lIns="361535" tIns="180768" rIns="361535" bIns="180768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15355" rtl="0" eaLnBrk="1" latinLnBrk="0" hangingPunct="1">
        <a:spcBef>
          <a:spcPct val="0"/>
        </a:spcBef>
        <a:buNone/>
        <a:defRPr sz="1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5758" indent="-1355758" algn="l" defTabSz="3615355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37476" indent="-1129798" algn="l" defTabSz="3615355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519193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326871" indent="-903839" algn="l" defTabSz="3615355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134548" indent="-903839" algn="l" defTabSz="3615355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942225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749903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557580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5258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7677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615355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423032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230709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9038387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846064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53742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461419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573" y="5596616"/>
            <a:ext cx="5361386" cy="200274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5597347"/>
            <a:ext cx="13719570" cy="200201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0" y="405299"/>
            <a:ext cx="11281410" cy="607949"/>
          </a:xfrm>
          <a:prstGeom prst="rect">
            <a:avLst/>
          </a:prstGeom>
        </p:spPr>
        <p:txBody>
          <a:bodyPr vert="horz" lIns="121798" tIns="60899" rIns="121798" bIns="6089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19608"/>
            <a:ext cx="11281410" cy="3966838"/>
          </a:xfrm>
          <a:prstGeom prst="rect">
            <a:avLst/>
          </a:prstGeom>
        </p:spPr>
        <p:txBody>
          <a:bodyPr vert="horz" lIns="121798" tIns="60899" rIns="121798" bIns="608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01752" y="6505055"/>
            <a:ext cx="3264408" cy="222915"/>
          </a:xfrm>
          <a:prstGeom prst="rect">
            <a:avLst/>
          </a:prstGeom>
        </p:spPr>
        <p:txBody>
          <a:bodyPr vert="horz" lIns="121798" tIns="60899" rIns="121798" bIns="60899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E64853A1-ACD7-4843-A085-CF80B6EF07F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271" y="6964556"/>
            <a:ext cx="7086600" cy="303975"/>
          </a:xfrm>
          <a:prstGeom prst="rect">
            <a:avLst/>
          </a:prstGeom>
        </p:spPr>
        <p:txBody>
          <a:bodyPr vert="horz" lIns="121798" tIns="60899" rIns="121798" bIns="60899" rtlCol="0" anchor="ctr"/>
          <a:lstStyle>
            <a:lvl1pPr algn="r">
              <a:defRPr sz="1300" cap="all" spc="266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01557" y="6837900"/>
            <a:ext cx="754380" cy="55728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2180" tIns="12180" rIns="12180" bIns="12180" rtlCol="0" anchor="ctr">
            <a:norm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7981" rtl="0" eaLnBrk="1" latinLnBrk="0" hangingPunct="1">
        <a:spcBef>
          <a:spcPct val="0"/>
        </a:spcBef>
        <a:buNone/>
        <a:defRPr sz="3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43" indent="-456743" algn="l" defTabSz="1217981" rtl="0" eaLnBrk="1" latinLnBrk="0" hangingPunct="1">
        <a:spcBef>
          <a:spcPts val="1066"/>
        </a:spcBef>
        <a:buFont typeface="Arial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1416" indent="-231416" algn="l" defTabSz="1217981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912" indent="-219237" algn="l" defTabSz="1217981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40407" indent="-219237" algn="l" defTabSz="1217981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902" indent="-231416" algn="l" defTabSz="1217981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461577" indent="-231416" algn="l" defTabSz="1217981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802612" indent="-219237" algn="l" defTabSz="1217981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107107" indent="-219237" algn="l" defTabSz="1217981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387242" indent="-219237" algn="l" defTabSz="1217981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8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7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5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4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9466" y="153177"/>
            <a:ext cx="9067800" cy="3200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"/>
              </a:avLst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Welcome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3122"/>
            <a:ext cx="409651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062" y="370681"/>
            <a:ext cx="128778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Some rules of changing from affirmative into negative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082064"/>
              </p:ext>
            </p:extLst>
          </p:nvPr>
        </p:nvGraphicFramePr>
        <p:xfrm>
          <a:off x="520262" y="1208881"/>
          <a:ext cx="12801600" cy="6258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14600"/>
                <a:gridCol w="4191000"/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Affirmative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Negative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To mean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Only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None but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God/human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Only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Nothing but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Objects (without personal pronoun)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Only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Not more/not less than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Age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Must/had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to/bound to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Cannot but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Both---and/And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Not only---but also---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Every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There is no one but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Human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As soon as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No sooner had+v</a:t>
                      </a:r>
                      <a:r>
                        <a:rPr lang="en-US" sz="2800" baseline="-25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---than</a:t>
                      </a:r>
                      <a:endParaRPr lang="en-US" sz="2800" b="1" baseline="-2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 Antiqua" pitchFamily="18" charset="0"/>
                        </a:rPr>
                        <a:t>Too ……to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 Antiqua" pitchFamily="18" charset="0"/>
                        </a:rPr>
                        <a:t>So ……..that +</a:t>
                      </a:r>
                      <a:r>
                        <a:rPr lang="en-US" sz="3200" b="1" baseline="-250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 Antiqua" pitchFamily="18" charset="0"/>
                        </a:rPr>
                        <a:t>sub.+can</a:t>
                      </a:r>
                      <a:r>
                        <a:rPr lang="en-US" sz="3200" b="1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 Antiqua" pitchFamily="18" charset="0"/>
                        </a:rPr>
                        <a:t>/could not</a:t>
                      </a:r>
                      <a:endParaRPr lang="en-US" sz="3200" b="1" baseline="-2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 Antiqua" pitchFamily="18" charset="0"/>
                        </a:rPr>
                        <a:t>As …… as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 Antiqua" pitchFamily="18" charset="0"/>
                        </a:rPr>
                        <a:t>Not less</a:t>
                      </a:r>
                      <a:r>
                        <a:rPr lang="en-US" sz="2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 Antiqua" pitchFamily="18" charset="0"/>
                        </a:rPr>
                        <a:t> …… than</a:t>
                      </a:r>
                      <a:endParaRPr lang="en-US" sz="2800" b="1" baseline="-2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47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661"/>
            <a:ext cx="12344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Some more rules of changing from affirmative into negative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2893"/>
              </p:ext>
            </p:extLst>
          </p:nvPr>
        </p:nvGraphicFramePr>
        <p:xfrm>
          <a:off x="659524" y="1650841"/>
          <a:ext cx="12370676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19"/>
                <a:gridCol w="9512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Affirmative</a:t>
                      </a:r>
                      <a:endParaRPr lang="en-US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Negative</a:t>
                      </a:r>
                      <a:endParaRPr lang="en-US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Sometimes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----</a:t>
                      </a:r>
                      <a:r>
                        <a:rPr lang="en-US" sz="2800" baseline="0" dirty="0" smtClean="0"/>
                        <a:t> not/not always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Always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never + antonym of head word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Too---to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so+ </a:t>
                      </a:r>
                      <a:r>
                        <a:rPr lang="en-US" sz="2800" dirty="0" err="1" smtClean="0"/>
                        <a:t>adj</a:t>
                      </a:r>
                      <a:r>
                        <a:rPr lang="en-US" sz="2800" dirty="0" smtClean="0"/>
                        <a:t> + that + sub + can/could not +verb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Many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 a few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 few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 many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 little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 much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Much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 a little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25258"/>
              </p:ext>
            </p:extLst>
          </p:nvPr>
        </p:nvGraphicFramePr>
        <p:xfrm>
          <a:off x="2286000" y="751681"/>
          <a:ext cx="9144002" cy="594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2100806"/>
                <a:gridCol w="2835798"/>
                <a:gridCol w="28357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Opposite 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Opposite word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Remember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7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Comfortable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Grateful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Sincere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Punctual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7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7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Honour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7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Pleasant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7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Doubtful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0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0"/>
            <a:ext cx="3494882" cy="3494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03" y="32682"/>
            <a:ext cx="2997994" cy="3457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3766796"/>
            <a:ext cx="377348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earth is round.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32312" y="3786840"/>
            <a:ext cx="377348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Health is wealth.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3809861"/>
            <a:ext cx="4648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Honesty is the best policy.</a:t>
            </a:r>
            <a:endParaRPr lang="en-US" sz="2800" b="1" dirty="0"/>
          </a:p>
        </p:txBody>
      </p:sp>
      <p:sp>
        <p:nvSpPr>
          <p:cNvPr id="12" name="Down Arrow Callout 11"/>
          <p:cNvSpPr/>
          <p:nvPr/>
        </p:nvSpPr>
        <p:spPr>
          <a:xfrm>
            <a:off x="609600" y="3690596"/>
            <a:ext cx="12344400" cy="1556885"/>
          </a:xfrm>
          <a:prstGeom prst="downArrowCallout">
            <a:avLst>
              <a:gd name="adj1" fmla="val 43227"/>
              <a:gd name="adj2" fmla="val 46265"/>
              <a:gd name="adj3" fmla="val 25000"/>
              <a:gd name="adj4" fmla="val 4978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3088" y="5247481"/>
            <a:ext cx="4837112" cy="838200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Universal truth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6085681"/>
            <a:ext cx="12496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In case of universal truth, the sentence is changed into negative + interrogative. (don’t/doesn’t/ isn’t/aren’t/wasn’t + subject +….+?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27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370681"/>
            <a:ext cx="8077200" cy="1295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Change the sentences into negative.</a:t>
            </a: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308538" y="1818481"/>
            <a:ext cx="11201400" cy="5486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en-US" sz="3200" b="1" dirty="0" smtClean="0"/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1482725" indent="-962025">
              <a:buAutoNum type="arabicPeriod"/>
            </a:pPr>
            <a:r>
              <a:rPr lang="en-US" sz="3200" b="1" dirty="0" smtClean="0"/>
              <a:t>Truth </a:t>
            </a:r>
            <a:r>
              <a:rPr lang="en-US" sz="3200" b="1" dirty="0"/>
              <a:t>is beauty.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Love is </a:t>
            </a:r>
            <a:r>
              <a:rPr lang="en-US" sz="3200" b="1" dirty="0" smtClean="0"/>
              <a:t>divine.</a:t>
            </a:r>
            <a:endParaRPr lang="en-US" sz="3200" b="1" dirty="0"/>
          </a:p>
          <a:p>
            <a:pPr marL="1482725" indent="-962025">
              <a:buAutoNum type="arabicPeriod"/>
            </a:pPr>
            <a:r>
              <a:rPr lang="en-US" sz="3200" b="1" dirty="0"/>
              <a:t>Kindness is a noble </a:t>
            </a:r>
            <a:r>
              <a:rPr lang="en-US" sz="3200" b="1" dirty="0" smtClean="0"/>
              <a:t>virtue.</a:t>
            </a:r>
            <a:endParaRPr lang="en-US" sz="3200" b="1" dirty="0"/>
          </a:p>
          <a:p>
            <a:pPr marL="1482725" indent="-962025">
              <a:buAutoNum type="arabicPeriod"/>
            </a:pPr>
            <a:r>
              <a:rPr lang="en-US" sz="3200" b="1" dirty="0"/>
              <a:t>The sun rises in the east.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The moon shines at night.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Prevention is better than cure.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Addiction to drinking is dangerous.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Education is the backbone of a nation.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Man is the servant of habit.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Practice makes a man perfect.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1143000" indent="-114300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45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682625"/>
            </a:gs>
            <a:gs pos="41000">
              <a:srgbClr val="541F1E"/>
            </a:gs>
            <a:gs pos="0">
              <a:schemeClr val="accent2">
                <a:lumMod val="7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46881"/>
            <a:ext cx="124206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Examples of some opposite/antonymous words.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02030"/>
              </p:ext>
            </p:extLst>
          </p:nvPr>
        </p:nvGraphicFramePr>
        <p:xfrm>
          <a:off x="762000" y="1285081"/>
          <a:ext cx="12420600" cy="56997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105150"/>
                <a:gridCol w="3105150"/>
                <a:gridCol w="26289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Antonym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Antonym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bad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doubtful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undoubtful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/ sure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friend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foe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pleased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displeased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moral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immoral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happy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unhappy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mortal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immortal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possible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impossible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irregular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literate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illiterate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active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inactive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responsible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irresponsible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wise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unwise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hard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easy/soft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pleasant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unpleasant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honest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dishonest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unreal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honesty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dishonesty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always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never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0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255" y="446880"/>
            <a:ext cx="1242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Examples of some more opposite/antonymous words.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54743"/>
              </p:ext>
            </p:extLst>
          </p:nvPr>
        </p:nvGraphicFramePr>
        <p:xfrm>
          <a:off x="762000" y="1285081"/>
          <a:ext cx="12420600" cy="56997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105150"/>
                <a:gridCol w="3105150"/>
                <a:gridCol w="3105150"/>
                <a:gridCol w="31051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615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Antonym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Antonym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honour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dishonour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ordinary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extraordinary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willing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unwilling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healthy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unhealthy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obey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disobey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rich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poor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obedient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disobedient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love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hate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solvent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insolvent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remember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forget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right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wrong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grateful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ungrateful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comfortable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uncomfortable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agreed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disagreed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3615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Sincere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insincere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3615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punctual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late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conscious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unconscious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0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894681"/>
            <a:ext cx="115824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all. See you.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3338016"/>
            <a:ext cx="1226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 all. See you.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1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92182"/>
            <a:ext cx="11887200" cy="2701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21796" tIns="60898" rIns="121796" bIns="60898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00" b="1" i="1" spc="6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MonooMJ" pitchFamily="2" charset="0"/>
              </a:rPr>
              <a:t>Acknowledgement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31928"/>
            <a:ext cx="11887200" cy="2092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1796" tIns="60898" rIns="121796" bIns="60898" rtlCol="0">
            <a:spAutoFit/>
          </a:bodyPr>
          <a:lstStyle/>
          <a:p>
            <a:pPr algn="just"/>
            <a:r>
              <a:rPr lang="en-US" sz="3200" b="1" i="1" dirty="0">
                <a:solidFill>
                  <a:srgbClr val="003399"/>
                </a:solidFill>
                <a:latin typeface="+mj-lt"/>
                <a:cs typeface="Nikosh" pitchFamily="2" charset="0"/>
              </a:rPr>
              <a:t>We would like to express our cordial gratitude to the  Ministry of Education, Directorate of Secondary &amp; Higher Education, NCTB, A2i and the panel of honorable </a:t>
            </a:r>
            <a:r>
              <a:rPr lang="en-US" sz="3200" b="1" i="1" dirty="0" smtClean="0">
                <a:solidFill>
                  <a:srgbClr val="003399"/>
                </a:solidFill>
                <a:latin typeface="+mj-lt"/>
                <a:cs typeface="Nikosh" pitchFamily="2" charset="0"/>
              </a:rPr>
              <a:t>editors.</a:t>
            </a:r>
            <a:endParaRPr lang="en-US" sz="3200" b="1" i="1" dirty="0">
              <a:solidFill>
                <a:srgbClr val="003399"/>
              </a:solidFill>
              <a:latin typeface="+mj-lt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0" y="370681"/>
            <a:ext cx="69342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i="1" dirty="0" smtClean="0">
              <a:solidFill>
                <a:schemeClr val="tx1"/>
              </a:solidFill>
            </a:endParaRPr>
          </a:p>
          <a:p>
            <a:endParaRPr lang="en-US" sz="4000" b="1" i="1" dirty="0" smtClean="0">
              <a:solidFill>
                <a:schemeClr val="tx1"/>
              </a:solidFill>
            </a:endParaRPr>
          </a:p>
          <a:p>
            <a:endParaRPr lang="en-US" sz="4000" b="1" i="1" dirty="0">
              <a:solidFill>
                <a:schemeClr val="tx1"/>
              </a:solidFill>
            </a:endParaRPr>
          </a:p>
          <a:p>
            <a:endParaRPr lang="en-US" sz="4000" b="1" i="1" dirty="0" smtClean="0">
              <a:solidFill>
                <a:schemeClr val="tx1"/>
              </a:solidFill>
            </a:endParaRPr>
          </a:p>
          <a:p>
            <a:endParaRPr lang="en-US" sz="4000" b="1" i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Md.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Farid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Uddin</a:t>
            </a: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Assistant teacher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Dupchanchia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D.S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Fazil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Madrasah,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Bogura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3200" b="1" dirty="0" smtClean="0">
              <a:solidFill>
                <a:schemeClr val="tx1"/>
              </a:solidFill>
              <a:latin typeface="+mj-lt"/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 smtClean="0">
              <a:solidFill>
                <a:schemeClr val="tx1"/>
              </a:solidFill>
            </a:endParaRPr>
          </a:p>
          <a:p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English 2</a:t>
            </a:r>
            <a:r>
              <a:rPr lang="en-US" sz="4000" b="1" i="1" baseline="30000" dirty="0" smtClean="0">
                <a:solidFill>
                  <a:schemeClr val="tx1"/>
                </a:solidFill>
                <a:latin typeface="+mj-lt"/>
              </a:rPr>
              <a:t>nd</a:t>
            </a:r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 Paper</a:t>
            </a:r>
          </a:p>
          <a:p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Class- VIII -X</a:t>
            </a:r>
            <a:endParaRPr lang="en-US" sz="4000" b="1" i="1" dirty="0">
              <a:solidFill>
                <a:schemeClr val="tx1"/>
              </a:solidFill>
              <a:latin typeface="+mj-lt"/>
            </a:endParaRPr>
          </a:p>
          <a:p>
            <a:endParaRPr lang="en-US" sz="3200" b="1" i="1" dirty="0" smtClean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 smtClean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 smtClean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77000" y="4866481"/>
            <a:ext cx="693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2040"/>
            <a:ext cx="5021461" cy="66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5643" y="3428163"/>
            <a:ext cx="4795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Salam is a good boy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2681"/>
            <a:ext cx="48768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4866481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Salam is not a bad boy</a:t>
            </a:r>
            <a:endParaRPr lang="en-US" b="1" i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6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05648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It is a tall tree</a:t>
            </a:r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76436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It is not a short tree</a:t>
            </a:r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40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25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1513681"/>
            <a:ext cx="81534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auhaus 93" pitchFamily="82" charset="0"/>
              </a:rPr>
              <a:t>What is our today’s topic?</a:t>
            </a:r>
            <a:endParaRPr lang="en-US" sz="3600" b="1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04948" y="3647281"/>
            <a:ext cx="7572703" cy="2057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Transformation of sentence</a:t>
            </a:r>
            <a:r>
              <a:rPr lang="en-US" sz="32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Part-1(Affirmative to negative)</a:t>
            </a:r>
            <a:endParaRPr lang="en-US" sz="32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6878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1452798"/>
            <a:ext cx="7848600" cy="1447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Learning outcomes</a:t>
            </a:r>
            <a:endParaRPr lang="en-US" sz="4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423602"/>
            <a:ext cx="1043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After completing this lesson, we will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differ conversion and transformation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tell the definition of transformation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transform sentences from affirmative to negative</a:t>
            </a:r>
          </a:p>
        </p:txBody>
      </p:sp>
    </p:spTree>
    <p:extLst>
      <p:ext uri="{BB962C8B-B14F-4D97-AF65-F5344CB8AC3E}">
        <p14:creationId xmlns:p14="http://schemas.microsoft.com/office/powerpoint/2010/main" val="31846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89881"/>
            <a:ext cx="6477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He is a clever boy. (Make it negative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70881"/>
            <a:ext cx="6096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He is not a clever boy. 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04800" y="1513681"/>
            <a:ext cx="6324600" cy="1905000"/>
          </a:xfrm>
          <a:prstGeom prst="downArrowCallout">
            <a:avLst>
              <a:gd name="adj1" fmla="val 45571"/>
              <a:gd name="adj2" fmla="val 43750"/>
              <a:gd name="adj3" fmla="val 25000"/>
              <a:gd name="adj4" fmla="val 59834"/>
            </a:avLst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647281"/>
            <a:ext cx="6324600" cy="1524000"/>
          </a:xfrm>
          <a:prstGeom prst="rect">
            <a:avLst/>
          </a:prstGeom>
          <a:solidFill>
            <a:srgbClr val="FFC000"/>
          </a:solidFill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Both the meaning and formation is changed here. So it is conversion of sentence.</a:t>
            </a:r>
            <a:endParaRPr lang="en-US" sz="2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94481"/>
            <a:ext cx="12725400" cy="908864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Follow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589881"/>
            <a:ext cx="6477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He is a clever boy. (Make it negative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970881"/>
            <a:ext cx="6324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He is not a fool boy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934200" y="3647281"/>
            <a:ext cx="6324600" cy="1524000"/>
          </a:xfrm>
          <a:prstGeom prst="rect">
            <a:avLst/>
          </a:prstGeom>
          <a:solidFill>
            <a:srgbClr val="FFFF00"/>
          </a:solidFill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Only formation is changed. Meaning is not changed. So it is transformation of sentence.</a:t>
            </a:r>
            <a:endParaRPr lang="en-US" sz="2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6934200" y="1513681"/>
            <a:ext cx="6324600" cy="1905000"/>
          </a:xfrm>
          <a:prstGeom prst="downArrowCallout">
            <a:avLst>
              <a:gd name="adj1" fmla="val 45571"/>
              <a:gd name="adj2" fmla="val 43750"/>
              <a:gd name="adj3" fmla="val 25000"/>
              <a:gd name="adj4" fmla="val 59834"/>
            </a:avLst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552281"/>
            <a:ext cx="12954000" cy="1447800"/>
          </a:xfrm>
          <a:prstGeom prst="rect">
            <a:avLst/>
          </a:prstGeom>
          <a:solidFill>
            <a:srgbClr val="00B050"/>
          </a:solidFill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What is the difference between conversion and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4300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2590800" y="4634315"/>
            <a:ext cx="6896100" cy="146939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66363"/>
            <a:ext cx="365039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We must die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829800" y="3124061"/>
            <a:ext cx="40604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He is my friend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34027" y="1666081"/>
            <a:ext cx="411064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He is a dishonest man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72600" y="1830465"/>
            <a:ext cx="40604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He is an active man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958406"/>
            <a:ext cx="3650396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I like my parents very much.</a:t>
            </a:r>
            <a:endParaRPr lang="en-US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732362"/>
            <a:ext cx="365039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Man is mortal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9051" y="4104481"/>
            <a:ext cx="4800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All hate him.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5987851"/>
            <a:ext cx="4069623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He is really a very poor man.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0131" y="5987851"/>
            <a:ext cx="4038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King Solomon was a wise man.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55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41834" y="370681"/>
            <a:ext cx="5562600" cy="9590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Follow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87062" y="1462306"/>
            <a:ext cx="1197653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Only  the brave can win. (Negative)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351881"/>
            <a:ext cx="104394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None but  the brave can win.</a:t>
            </a:r>
          </a:p>
          <a:p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68668" y="1469013"/>
            <a:ext cx="1143000" cy="584775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87062" y="2348269"/>
            <a:ext cx="1841938" cy="5847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-Turn Arrow 6"/>
          <p:cNvSpPr/>
          <p:nvPr/>
        </p:nvSpPr>
        <p:spPr>
          <a:xfrm rot="16200000" flipH="1">
            <a:off x="490703" y="1871827"/>
            <a:ext cx="1301968" cy="827690"/>
          </a:xfrm>
          <a:prstGeom prst="uturnArrow">
            <a:avLst>
              <a:gd name="adj1" fmla="val 20522"/>
              <a:gd name="adj2" fmla="val 25000"/>
              <a:gd name="adj3" fmla="val 25000"/>
              <a:gd name="adj4" fmla="val 43750"/>
              <a:gd name="adj5" fmla="val 94048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062" y="5805706"/>
            <a:ext cx="984293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Everyone  respects an honest man. (Negative)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6695281"/>
            <a:ext cx="9906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There is no one but  respects an honest man.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568667" y="5812413"/>
            <a:ext cx="1860333" cy="584775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87062" y="6691669"/>
            <a:ext cx="3670738" cy="5847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-Turn Arrow 11"/>
          <p:cNvSpPr/>
          <p:nvPr/>
        </p:nvSpPr>
        <p:spPr>
          <a:xfrm rot="16200000" flipH="1">
            <a:off x="490703" y="6215227"/>
            <a:ext cx="1301968" cy="827690"/>
          </a:xfrm>
          <a:prstGeom prst="uturnArrow">
            <a:avLst>
              <a:gd name="adj1" fmla="val 20522"/>
              <a:gd name="adj2" fmla="val 25000"/>
              <a:gd name="adj3" fmla="val 25000"/>
              <a:gd name="adj4" fmla="val 43750"/>
              <a:gd name="adj5" fmla="val 94048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6551" y="3494881"/>
            <a:ext cx="924385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You  must  follow the rules of health. (Negative)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35268" y="4545915"/>
            <a:ext cx="907831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You  cannot but  follow </a:t>
            </a:r>
            <a:r>
              <a:rPr lang="en-US" sz="3200" b="1" dirty="0"/>
              <a:t>the </a:t>
            </a:r>
            <a:r>
              <a:rPr lang="en-US" sz="3200" b="1" dirty="0" smtClean="0"/>
              <a:t>rules of health. </a:t>
            </a:r>
            <a:endParaRPr lang="en-US" sz="3200" b="1" dirty="0"/>
          </a:p>
        </p:txBody>
      </p:sp>
      <p:sp>
        <p:nvSpPr>
          <p:cNvPr id="20" name="Down Arrow Callout 19"/>
          <p:cNvSpPr/>
          <p:nvPr/>
        </p:nvSpPr>
        <p:spPr>
          <a:xfrm>
            <a:off x="2494892" y="3571081"/>
            <a:ext cx="1162708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315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40168" y="4571672"/>
            <a:ext cx="2187466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841</Words>
  <Application>Microsoft Office PowerPoint</Application>
  <PresentationFormat>Custom</PresentationFormat>
  <Paragraphs>263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TSS</cp:lastModifiedBy>
  <cp:revision>132</cp:revision>
  <dcterms:created xsi:type="dcterms:W3CDTF">2015-09-19T16:19:54Z</dcterms:created>
  <dcterms:modified xsi:type="dcterms:W3CDTF">2019-10-26T08:48:57Z</dcterms:modified>
</cp:coreProperties>
</file>