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74" r:id="rId9"/>
    <p:sldId id="263" r:id="rId10"/>
    <p:sldId id="264" r:id="rId11"/>
    <p:sldId id="265" r:id="rId12"/>
    <p:sldId id="266" r:id="rId13"/>
    <p:sldId id="267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image" Target="../media/image12.jpe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image" Target="../media/image12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image" Target="../media/image12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image" Target="../media/image1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01EA7F-D2EF-4CEB-B7B7-D4BAC198FE2C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B20319-563F-400A-8FD5-700A3065D778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bn-IN" sz="2800" dirty="0" smtClean="0">
              <a:solidFill>
                <a:srgbClr val="7030A0"/>
              </a:solidFill>
            </a:rPr>
            <a:t>জীব</a:t>
          </a:r>
          <a:endParaRPr lang="en-US" sz="2800" dirty="0">
            <a:solidFill>
              <a:srgbClr val="7030A0"/>
            </a:solidFill>
          </a:endParaRPr>
        </a:p>
      </dgm:t>
    </dgm:pt>
    <dgm:pt modelId="{323ACDA4-784C-4014-9DE3-2F2D895EA320}" type="parTrans" cxnId="{FD4D8949-2D0A-4F4C-B521-B1BABCF72C01}">
      <dgm:prSet/>
      <dgm:spPr/>
      <dgm:t>
        <a:bodyPr/>
        <a:lstStyle/>
        <a:p>
          <a:endParaRPr lang="en-US"/>
        </a:p>
      </dgm:t>
    </dgm:pt>
    <dgm:pt modelId="{FB95C084-91EA-4473-B220-31A8E76AEA0D}" type="sibTrans" cxnId="{FD4D8949-2D0A-4F4C-B521-B1BABCF72C01}">
      <dgm:prSet/>
      <dgm:spPr/>
      <dgm:t>
        <a:bodyPr/>
        <a:lstStyle/>
        <a:p>
          <a:endParaRPr lang="en-US"/>
        </a:p>
      </dgm:t>
    </dgm:pt>
    <dgm:pt modelId="{A48E4A02-31BC-42E5-9F74-73058ABEEBF6}">
      <dgm:prSet phldrT="[Text]"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r>
            <a:rPr lang="bn-IN" sz="2800" dirty="0" smtClean="0">
              <a:solidFill>
                <a:srgbClr val="FF0000"/>
              </a:solidFill>
            </a:rPr>
            <a:t>মানুষ</a:t>
          </a:r>
          <a:endParaRPr lang="en-US" sz="2800" dirty="0">
            <a:solidFill>
              <a:srgbClr val="FF0000"/>
            </a:solidFill>
          </a:endParaRPr>
        </a:p>
      </dgm:t>
    </dgm:pt>
    <dgm:pt modelId="{BBBBF6BB-5B7E-43E1-ADB1-1C1A54976886}" type="parTrans" cxnId="{7EF56CF7-2868-439B-AD4F-10073209DB31}">
      <dgm:prSet/>
      <dgm:spPr/>
      <dgm:t>
        <a:bodyPr/>
        <a:lstStyle/>
        <a:p>
          <a:endParaRPr lang="en-US"/>
        </a:p>
      </dgm:t>
    </dgm:pt>
    <dgm:pt modelId="{0F5B8345-6A83-4640-8CC8-9592016C974E}" type="sibTrans" cxnId="{7EF56CF7-2868-439B-AD4F-10073209DB31}">
      <dgm:prSet/>
      <dgm:spPr/>
      <dgm:t>
        <a:bodyPr/>
        <a:lstStyle/>
        <a:p>
          <a:endParaRPr lang="en-US"/>
        </a:p>
      </dgm:t>
    </dgm:pt>
    <dgm:pt modelId="{2D84C538-22FF-4599-9A60-B35B998FECE8}">
      <dgm:prSet phldrT="[Text]" custT="1"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r>
            <a:rPr lang="bn-IN" sz="2400" b="1" dirty="0" smtClean="0">
              <a:solidFill>
                <a:srgbClr val="0070C0"/>
              </a:solidFill>
            </a:rPr>
            <a:t>সভ্য মানুষ</a:t>
          </a:r>
          <a:endParaRPr lang="en-US" sz="2400" b="1" dirty="0">
            <a:solidFill>
              <a:srgbClr val="0070C0"/>
            </a:solidFill>
          </a:endParaRPr>
        </a:p>
      </dgm:t>
    </dgm:pt>
    <dgm:pt modelId="{37F897AD-28D1-48F4-B554-444DDBC3A4F4}" type="parTrans" cxnId="{D04A2A49-927E-4C9F-AFCC-7203A7173B67}">
      <dgm:prSet/>
      <dgm:spPr/>
      <dgm:t>
        <a:bodyPr/>
        <a:lstStyle/>
        <a:p>
          <a:endParaRPr lang="en-US"/>
        </a:p>
      </dgm:t>
    </dgm:pt>
    <dgm:pt modelId="{86BA7C02-140F-4EAE-A2EF-1C8B59B69537}" type="sibTrans" cxnId="{D04A2A49-927E-4C9F-AFCC-7203A7173B67}">
      <dgm:prSet/>
      <dgm:spPr/>
      <dgm:t>
        <a:bodyPr/>
        <a:lstStyle/>
        <a:p>
          <a:endParaRPr lang="en-US"/>
        </a:p>
      </dgm:t>
    </dgm:pt>
    <dgm:pt modelId="{6607CAC8-07FC-4EF4-B38B-A18601F879EE}" type="pres">
      <dgm:prSet presAssocID="{D501EA7F-D2EF-4CEB-B7B7-D4BAC198FE2C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34231F7-3081-42F5-9F6B-682CFA684806}" type="pres">
      <dgm:prSet presAssocID="{D501EA7F-D2EF-4CEB-B7B7-D4BAC198FE2C}" presName="comp1" presStyleCnt="0"/>
      <dgm:spPr/>
    </dgm:pt>
    <dgm:pt modelId="{007C778F-97A7-400B-AC7B-B4151D01A5FB}" type="pres">
      <dgm:prSet presAssocID="{D501EA7F-D2EF-4CEB-B7B7-D4BAC198FE2C}" presName="circle1" presStyleLbl="node1" presStyleIdx="0" presStyleCnt="3" custLinFactNeighborX="-662" custLinFactNeighborY="-662"/>
      <dgm:spPr/>
      <dgm:t>
        <a:bodyPr/>
        <a:lstStyle/>
        <a:p>
          <a:endParaRPr lang="en-US"/>
        </a:p>
      </dgm:t>
    </dgm:pt>
    <dgm:pt modelId="{82EA825F-1B90-4604-841E-495AE4CE0C47}" type="pres">
      <dgm:prSet presAssocID="{D501EA7F-D2EF-4CEB-B7B7-D4BAC198FE2C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A21F15-2B9B-4876-97C2-DE9454CF13E2}" type="pres">
      <dgm:prSet presAssocID="{D501EA7F-D2EF-4CEB-B7B7-D4BAC198FE2C}" presName="comp2" presStyleCnt="0"/>
      <dgm:spPr/>
    </dgm:pt>
    <dgm:pt modelId="{4D8CA5BB-EA79-4842-B1EE-B50CC436F542}" type="pres">
      <dgm:prSet presAssocID="{D501EA7F-D2EF-4CEB-B7B7-D4BAC198FE2C}" presName="circle2" presStyleLbl="node1" presStyleIdx="1" presStyleCnt="3" custScaleX="85651" custScaleY="86535" custLinFactNeighborY="-17991"/>
      <dgm:spPr/>
      <dgm:t>
        <a:bodyPr/>
        <a:lstStyle/>
        <a:p>
          <a:endParaRPr lang="en-US"/>
        </a:p>
      </dgm:t>
    </dgm:pt>
    <dgm:pt modelId="{0561E25C-6611-43FB-B444-6DDE5BCF8F45}" type="pres">
      <dgm:prSet presAssocID="{D501EA7F-D2EF-4CEB-B7B7-D4BAC198FE2C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C313D7-D099-4C6A-90D6-EFDF283058DF}" type="pres">
      <dgm:prSet presAssocID="{D501EA7F-D2EF-4CEB-B7B7-D4BAC198FE2C}" presName="comp3" presStyleCnt="0"/>
      <dgm:spPr/>
    </dgm:pt>
    <dgm:pt modelId="{53FDAD18-8A41-436A-9F86-0CD1E680084D}" type="pres">
      <dgm:prSet presAssocID="{D501EA7F-D2EF-4CEB-B7B7-D4BAC198FE2C}" presName="circle3" presStyleLbl="node1" presStyleIdx="2" presStyleCnt="3" custScaleX="72848" custScaleY="65564" custLinFactNeighborX="1465" custLinFactNeighborY="-53876"/>
      <dgm:spPr/>
      <dgm:t>
        <a:bodyPr/>
        <a:lstStyle/>
        <a:p>
          <a:endParaRPr lang="en-US"/>
        </a:p>
      </dgm:t>
    </dgm:pt>
    <dgm:pt modelId="{2E3183D4-D44B-47AD-83A3-596E40DC6F40}" type="pres">
      <dgm:prSet presAssocID="{D501EA7F-D2EF-4CEB-B7B7-D4BAC198FE2C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8FEA26-5A85-40D3-81E6-89469692F974}" type="presOf" srcId="{D501EA7F-D2EF-4CEB-B7B7-D4BAC198FE2C}" destId="{6607CAC8-07FC-4EF4-B38B-A18601F879EE}" srcOrd="0" destOrd="0" presId="urn:microsoft.com/office/officeart/2005/8/layout/venn2"/>
    <dgm:cxn modelId="{7EF56CF7-2868-439B-AD4F-10073209DB31}" srcId="{D501EA7F-D2EF-4CEB-B7B7-D4BAC198FE2C}" destId="{A48E4A02-31BC-42E5-9F74-73058ABEEBF6}" srcOrd="1" destOrd="0" parTransId="{BBBBF6BB-5B7E-43E1-ADB1-1C1A54976886}" sibTransId="{0F5B8345-6A83-4640-8CC8-9592016C974E}"/>
    <dgm:cxn modelId="{6F13306A-DA5E-4F24-8F0B-F7AB87854EA0}" type="presOf" srcId="{A48E4A02-31BC-42E5-9F74-73058ABEEBF6}" destId="{0561E25C-6611-43FB-B444-6DDE5BCF8F45}" srcOrd="1" destOrd="0" presId="urn:microsoft.com/office/officeart/2005/8/layout/venn2"/>
    <dgm:cxn modelId="{6DADDED2-6A96-4519-AE19-898FF843B441}" type="presOf" srcId="{2D84C538-22FF-4599-9A60-B35B998FECE8}" destId="{53FDAD18-8A41-436A-9F86-0CD1E680084D}" srcOrd="0" destOrd="0" presId="urn:microsoft.com/office/officeart/2005/8/layout/venn2"/>
    <dgm:cxn modelId="{FD4D8949-2D0A-4F4C-B521-B1BABCF72C01}" srcId="{D501EA7F-D2EF-4CEB-B7B7-D4BAC198FE2C}" destId="{3AB20319-563F-400A-8FD5-700A3065D778}" srcOrd="0" destOrd="0" parTransId="{323ACDA4-784C-4014-9DE3-2F2D895EA320}" sibTransId="{FB95C084-91EA-4473-B220-31A8E76AEA0D}"/>
    <dgm:cxn modelId="{8AA8A6E1-0ED3-464F-8F90-7C49A7285844}" type="presOf" srcId="{3AB20319-563F-400A-8FD5-700A3065D778}" destId="{007C778F-97A7-400B-AC7B-B4151D01A5FB}" srcOrd="0" destOrd="0" presId="urn:microsoft.com/office/officeart/2005/8/layout/venn2"/>
    <dgm:cxn modelId="{4C99C11F-E271-4F30-9414-25C4AD8B2969}" type="presOf" srcId="{2D84C538-22FF-4599-9A60-B35B998FECE8}" destId="{2E3183D4-D44B-47AD-83A3-596E40DC6F40}" srcOrd="1" destOrd="0" presId="urn:microsoft.com/office/officeart/2005/8/layout/venn2"/>
    <dgm:cxn modelId="{D04A2A49-927E-4C9F-AFCC-7203A7173B67}" srcId="{D501EA7F-D2EF-4CEB-B7B7-D4BAC198FE2C}" destId="{2D84C538-22FF-4599-9A60-B35B998FECE8}" srcOrd="2" destOrd="0" parTransId="{37F897AD-28D1-48F4-B554-444DDBC3A4F4}" sibTransId="{86BA7C02-140F-4EAE-A2EF-1C8B59B69537}"/>
    <dgm:cxn modelId="{B098A2DC-0012-4BD3-A560-79FA93EF247C}" type="presOf" srcId="{A48E4A02-31BC-42E5-9F74-73058ABEEBF6}" destId="{4D8CA5BB-EA79-4842-B1EE-B50CC436F542}" srcOrd="0" destOrd="0" presId="urn:microsoft.com/office/officeart/2005/8/layout/venn2"/>
    <dgm:cxn modelId="{E05CA54C-4C40-4704-AB38-33DF8B9BFDB5}" type="presOf" srcId="{3AB20319-563F-400A-8FD5-700A3065D778}" destId="{82EA825F-1B90-4604-841E-495AE4CE0C47}" srcOrd="1" destOrd="0" presId="urn:microsoft.com/office/officeart/2005/8/layout/venn2"/>
    <dgm:cxn modelId="{BA68DDB8-3E77-4378-A9F8-E3585F3A6EE3}" type="presParOf" srcId="{6607CAC8-07FC-4EF4-B38B-A18601F879EE}" destId="{D34231F7-3081-42F5-9F6B-682CFA684806}" srcOrd="0" destOrd="0" presId="urn:microsoft.com/office/officeart/2005/8/layout/venn2"/>
    <dgm:cxn modelId="{924FCA4C-3785-434C-98E5-8DD56D10F33E}" type="presParOf" srcId="{D34231F7-3081-42F5-9F6B-682CFA684806}" destId="{007C778F-97A7-400B-AC7B-B4151D01A5FB}" srcOrd="0" destOrd="0" presId="urn:microsoft.com/office/officeart/2005/8/layout/venn2"/>
    <dgm:cxn modelId="{70561387-53F5-4966-8400-5D2217EB49E2}" type="presParOf" srcId="{D34231F7-3081-42F5-9F6B-682CFA684806}" destId="{82EA825F-1B90-4604-841E-495AE4CE0C47}" srcOrd="1" destOrd="0" presId="urn:microsoft.com/office/officeart/2005/8/layout/venn2"/>
    <dgm:cxn modelId="{0E23209B-EC6C-4D70-99A7-BE07A3EDF577}" type="presParOf" srcId="{6607CAC8-07FC-4EF4-B38B-A18601F879EE}" destId="{7DA21F15-2B9B-4876-97C2-DE9454CF13E2}" srcOrd="1" destOrd="0" presId="urn:microsoft.com/office/officeart/2005/8/layout/venn2"/>
    <dgm:cxn modelId="{61024DDF-88B4-4370-A543-25606A07C26D}" type="presParOf" srcId="{7DA21F15-2B9B-4876-97C2-DE9454CF13E2}" destId="{4D8CA5BB-EA79-4842-B1EE-B50CC436F542}" srcOrd="0" destOrd="0" presId="urn:microsoft.com/office/officeart/2005/8/layout/venn2"/>
    <dgm:cxn modelId="{8860DBC4-E016-495B-A7EF-BCB765938903}" type="presParOf" srcId="{7DA21F15-2B9B-4876-97C2-DE9454CF13E2}" destId="{0561E25C-6611-43FB-B444-6DDE5BCF8F45}" srcOrd="1" destOrd="0" presId="urn:microsoft.com/office/officeart/2005/8/layout/venn2"/>
    <dgm:cxn modelId="{14101393-F068-4951-B708-87F692F693BB}" type="presParOf" srcId="{6607CAC8-07FC-4EF4-B38B-A18601F879EE}" destId="{0AC313D7-D099-4C6A-90D6-EFDF283058DF}" srcOrd="2" destOrd="0" presId="urn:microsoft.com/office/officeart/2005/8/layout/venn2"/>
    <dgm:cxn modelId="{616D886D-BDC2-4AD3-BEEE-811131EA01EE}" type="presParOf" srcId="{0AC313D7-D099-4C6A-90D6-EFDF283058DF}" destId="{53FDAD18-8A41-436A-9F86-0CD1E680084D}" srcOrd="0" destOrd="0" presId="urn:microsoft.com/office/officeart/2005/8/layout/venn2"/>
    <dgm:cxn modelId="{402FBE7B-AA7E-401A-A582-9BD966640428}" type="presParOf" srcId="{0AC313D7-D099-4C6A-90D6-EFDF283058DF}" destId="{2E3183D4-D44B-47AD-83A3-596E40DC6F40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107135-A795-4DDA-AA73-574E683EA079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C72A20-E14F-4AD7-91ED-E1BBE595B865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bn-IN" sz="2400" dirty="0" smtClean="0">
              <a:solidFill>
                <a:srgbClr val="00B050"/>
              </a:solidFill>
            </a:rPr>
            <a:t>সভ্য মানুষ</a:t>
          </a:r>
          <a:endParaRPr lang="en-US" sz="2400" dirty="0">
            <a:solidFill>
              <a:srgbClr val="00B050"/>
            </a:solidFill>
          </a:endParaRPr>
        </a:p>
      </dgm:t>
    </dgm:pt>
    <dgm:pt modelId="{2A8C9ED7-74F5-40A6-BD20-D95202D2F74B}" type="parTrans" cxnId="{042A1AED-BC40-4D64-8665-E9B88D8EB2A7}">
      <dgm:prSet/>
      <dgm:spPr/>
      <dgm:t>
        <a:bodyPr/>
        <a:lstStyle/>
        <a:p>
          <a:endParaRPr lang="en-US"/>
        </a:p>
      </dgm:t>
    </dgm:pt>
    <dgm:pt modelId="{2B129F1B-8963-41C6-BD01-61CAFE889D40}" type="sibTrans" cxnId="{042A1AED-BC40-4D64-8665-E9B88D8EB2A7}">
      <dgm:prSet/>
      <dgm:spPr/>
      <dgm:t>
        <a:bodyPr/>
        <a:lstStyle/>
        <a:p>
          <a:endParaRPr lang="en-US"/>
        </a:p>
      </dgm:t>
    </dgm:pt>
    <dgm:pt modelId="{3B3F727A-EED5-43A9-AEA4-5DD7D16CA463}">
      <dgm:prSet phldrT="[Text]"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r>
            <a:rPr lang="bn-IN" sz="2400" dirty="0" smtClean="0">
              <a:solidFill>
                <a:srgbClr val="FF0000"/>
              </a:solidFill>
            </a:rPr>
            <a:t>মানুষ</a:t>
          </a:r>
          <a:endParaRPr lang="en-US" sz="2400" dirty="0">
            <a:solidFill>
              <a:srgbClr val="FF0000"/>
            </a:solidFill>
          </a:endParaRPr>
        </a:p>
      </dgm:t>
    </dgm:pt>
    <dgm:pt modelId="{E9DD62E2-F930-4FBF-82E9-0C289BEE0717}" type="parTrans" cxnId="{442B5E71-86FC-44FE-B159-EA58CFAC4056}">
      <dgm:prSet/>
      <dgm:spPr/>
      <dgm:t>
        <a:bodyPr/>
        <a:lstStyle/>
        <a:p>
          <a:endParaRPr lang="en-US"/>
        </a:p>
      </dgm:t>
    </dgm:pt>
    <dgm:pt modelId="{526D815C-869D-47AA-BE38-764D097EEC95}" type="sibTrans" cxnId="{442B5E71-86FC-44FE-B159-EA58CFAC4056}">
      <dgm:prSet/>
      <dgm:spPr/>
      <dgm:t>
        <a:bodyPr/>
        <a:lstStyle/>
        <a:p>
          <a:endParaRPr lang="en-US"/>
        </a:p>
      </dgm:t>
    </dgm:pt>
    <dgm:pt modelId="{9AEE3F11-0A92-4716-911B-72A501E244BA}">
      <dgm:prSet phldrT="[Text]" custT="1"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r>
            <a:rPr lang="bn-IN" sz="3200" dirty="0" smtClean="0">
              <a:solidFill>
                <a:srgbClr val="0070C0"/>
              </a:solidFill>
            </a:rPr>
            <a:t>জীব</a:t>
          </a:r>
          <a:endParaRPr lang="en-US" sz="3200" dirty="0">
            <a:solidFill>
              <a:srgbClr val="0070C0"/>
            </a:solidFill>
          </a:endParaRPr>
        </a:p>
      </dgm:t>
    </dgm:pt>
    <dgm:pt modelId="{0B062B50-0917-4926-BD50-E323189580EE}" type="parTrans" cxnId="{5F7294C5-8847-401C-B2F6-91E73B7C1457}">
      <dgm:prSet/>
      <dgm:spPr/>
      <dgm:t>
        <a:bodyPr/>
        <a:lstStyle/>
        <a:p>
          <a:endParaRPr lang="en-US"/>
        </a:p>
      </dgm:t>
    </dgm:pt>
    <dgm:pt modelId="{83973321-A7E7-4AA0-855C-B6F6D2C3825D}" type="sibTrans" cxnId="{5F7294C5-8847-401C-B2F6-91E73B7C1457}">
      <dgm:prSet/>
      <dgm:spPr/>
      <dgm:t>
        <a:bodyPr/>
        <a:lstStyle/>
        <a:p>
          <a:endParaRPr lang="en-US"/>
        </a:p>
      </dgm:t>
    </dgm:pt>
    <dgm:pt modelId="{8EAB2BDE-7265-48B6-82D3-DB1A09E6F650}" type="pres">
      <dgm:prSet presAssocID="{F2107135-A795-4DDA-AA73-574E683EA079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BEF5C5-2757-4424-A269-33AA13BCE541}" type="pres">
      <dgm:prSet presAssocID="{F2107135-A795-4DDA-AA73-574E683EA079}" presName="comp1" presStyleCnt="0"/>
      <dgm:spPr/>
    </dgm:pt>
    <dgm:pt modelId="{3E9B91E2-4AA2-4E68-9C0A-F06D42DC8E84}" type="pres">
      <dgm:prSet presAssocID="{F2107135-A795-4DDA-AA73-574E683EA079}" presName="circle1" presStyleLbl="node1" presStyleIdx="0" presStyleCnt="3"/>
      <dgm:spPr/>
      <dgm:t>
        <a:bodyPr/>
        <a:lstStyle/>
        <a:p>
          <a:endParaRPr lang="en-US"/>
        </a:p>
      </dgm:t>
    </dgm:pt>
    <dgm:pt modelId="{E25A035D-E705-414A-AC50-C6B0BADB0B68}" type="pres">
      <dgm:prSet presAssocID="{F2107135-A795-4DDA-AA73-574E683EA079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9DA810-E0E9-44C4-8C20-AD2DA3AF7039}" type="pres">
      <dgm:prSet presAssocID="{F2107135-A795-4DDA-AA73-574E683EA079}" presName="comp2" presStyleCnt="0"/>
      <dgm:spPr/>
    </dgm:pt>
    <dgm:pt modelId="{C8D067AB-444E-4005-B836-89DBD11FA259}" type="pres">
      <dgm:prSet presAssocID="{F2107135-A795-4DDA-AA73-574E683EA079}" presName="circle2" presStyleLbl="node1" presStyleIdx="1" presStyleCnt="3" custScaleX="85092" custScaleY="81236" custLinFactNeighborX="0" custLinFactNeighborY="-18320"/>
      <dgm:spPr/>
      <dgm:t>
        <a:bodyPr/>
        <a:lstStyle/>
        <a:p>
          <a:endParaRPr lang="en-US"/>
        </a:p>
      </dgm:t>
    </dgm:pt>
    <dgm:pt modelId="{7509BDD0-76C9-4615-BB11-488259715FE0}" type="pres">
      <dgm:prSet presAssocID="{F2107135-A795-4DDA-AA73-574E683EA079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8722C4-932D-4146-8881-6DA93E456986}" type="pres">
      <dgm:prSet presAssocID="{F2107135-A795-4DDA-AA73-574E683EA079}" presName="comp3" presStyleCnt="0"/>
      <dgm:spPr/>
    </dgm:pt>
    <dgm:pt modelId="{5E9E467E-3AC7-4AF3-A028-FCCB0804F260}" type="pres">
      <dgm:prSet presAssocID="{F2107135-A795-4DDA-AA73-574E683EA079}" presName="circle3" presStyleLbl="node1" presStyleIdx="2" presStyleCnt="3" custScaleX="91510" custScaleY="71501" custLinFactNeighborX="2934" custLinFactNeighborY="-51210"/>
      <dgm:spPr/>
      <dgm:t>
        <a:bodyPr/>
        <a:lstStyle/>
        <a:p>
          <a:endParaRPr lang="en-US"/>
        </a:p>
      </dgm:t>
    </dgm:pt>
    <dgm:pt modelId="{3427117F-0834-46B0-B60A-EBA315729877}" type="pres">
      <dgm:prSet presAssocID="{F2107135-A795-4DDA-AA73-574E683EA079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7294C5-8847-401C-B2F6-91E73B7C1457}" srcId="{F2107135-A795-4DDA-AA73-574E683EA079}" destId="{9AEE3F11-0A92-4716-911B-72A501E244BA}" srcOrd="2" destOrd="0" parTransId="{0B062B50-0917-4926-BD50-E323189580EE}" sibTransId="{83973321-A7E7-4AA0-855C-B6F6D2C3825D}"/>
    <dgm:cxn modelId="{6841DAE6-43A5-4908-A416-4C3C9E2CD713}" type="presOf" srcId="{82C72A20-E14F-4AD7-91ED-E1BBE595B865}" destId="{3E9B91E2-4AA2-4E68-9C0A-F06D42DC8E84}" srcOrd="0" destOrd="0" presId="urn:microsoft.com/office/officeart/2005/8/layout/venn2"/>
    <dgm:cxn modelId="{1F08329F-7473-434E-A813-9113C4438B2D}" type="presOf" srcId="{9AEE3F11-0A92-4716-911B-72A501E244BA}" destId="{3427117F-0834-46B0-B60A-EBA315729877}" srcOrd="1" destOrd="0" presId="urn:microsoft.com/office/officeart/2005/8/layout/venn2"/>
    <dgm:cxn modelId="{3A02C407-C73C-4CF5-9F7F-E47375FA5CD6}" type="presOf" srcId="{9AEE3F11-0A92-4716-911B-72A501E244BA}" destId="{5E9E467E-3AC7-4AF3-A028-FCCB0804F260}" srcOrd="0" destOrd="0" presId="urn:microsoft.com/office/officeart/2005/8/layout/venn2"/>
    <dgm:cxn modelId="{59ED57DD-71E9-40D4-A359-997042F9A012}" type="presOf" srcId="{F2107135-A795-4DDA-AA73-574E683EA079}" destId="{8EAB2BDE-7265-48B6-82D3-DB1A09E6F650}" srcOrd="0" destOrd="0" presId="urn:microsoft.com/office/officeart/2005/8/layout/venn2"/>
    <dgm:cxn modelId="{7B93DE21-5EAC-4B93-90DA-FEBAB4FE2A76}" type="presOf" srcId="{3B3F727A-EED5-43A9-AEA4-5DD7D16CA463}" destId="{7509BDD0-76C9-4615-BB11-488259715FE0}" srcOrd="1" destOrd="0" presId="urn:microsoft.com/office/officeart/2005/8/layout/venn2"/>
    <dgm:cxn modelId="{6D46C82A-4DB0-4EA8-803D-9629852EF288}" type="presOf" srcId="{3B3F727A-EED5-43A9-AEA4-5DD7D16CA463}" destId="{C8D067AB-444E-4005-B836-89DBD11FA259}" srcOrd="0" destOrd="0" presId="urn:microsoft.com/office/officeart/2005/8/layout/venn2"/>
    <dgm:cxn modelId="{84C0BC9C-923C-4769-9E03-2589A2A664B8}" type="presOf" srcId="{82C72A20-E14F-4AD7-91ED-E1BBE595B865}" destId="{E25A035D-E705-414A-AC50-C6B0BADB0B68}" srcOrd="1" destOrd="0" presId="urn:microsoft.com/office/officeart/2005/8/layout/venn2"/>
    <dgm:cxn modelId="{042A1AED-BC40-4D64-8665-E9B88D8EB2A7}" srcId="{F2107135-A795-4DDA-AA73-574E683EA079}" destId="{82C72A20-E14F-4AD7-91ED-E1BBE595B865}" srcOrd="0" destOrd="0" parTransId="{2A8C9ED7-74F5-40A6-BD20-D95202D2F74B}" sibTransId="{2B129F1B-8963-41C6-BD01-61CAFE889D40}"/>
    <dgm:cxn modelId="{442B5E71-86FC-44FE-B159-EA58CFAC4056}" srcId="{F2107135-A795-4DDA-AA73-574E683EA079}" destId="{3B3F727A-EED5-43A9-AEA4-5DD7D16CA463}" srcOrd="1" destOrd="0" parTransId="{E9DD62E2-F930-4FBF-82E9-0C289BEE0717}" sibTransId="{526D815C-869D-47AA-BE38-764D097EEC95}"/>
    <dgm:cxn modelId="{87D3A863-850E-4C30-A737-8B44DD455A9C}" type="presParOf" srcId="{8EAB2BDE-7265-48B6-82D3-DB1A09E6F650}" destId="{9FBEF5C5-2757-4424-A269-33AA13BCE541}" srcOrd="0" destOrd="0" presId="urn:microsoft.com/office/officeart/2005/8/layout/venn2"/>
    <dgm:cxn modelId="{464DBEA3-2474-431A-AB09-C7027EFCFCD3}" type="presParOf" srcId="{9FBEF5C5-2757-4424-A269-33AA13BCE541}" destId="{3E9B91E2-4AA2-4E68-9C0A-F06D42DC8E84}" srcOrd="0" destOrd="0" presId="urn:microsoft.com/office/officeart/2005/8/layout/venn2"/>
    <dgm:cxn modelId="{117F3C1D-7A78-4026-8861-15F26242484D}" type="presParOf" srcId="{9FBEF5C5-2757-4424-A269-33AA13BCE541}" destId="{E25A035D-E705-414A-AC50-C6B0BADB0B68}" srcOrd="1" destOrd="0" presId="urn:microsoft.com/office/officeart/2005/8/layout/venn2"/>
    <dgm:cxn modelId="{BA91721F-B1CE-4EB0-BE4D-3D3FE2133A4C}" type="presParOf" srcId="{8EAB2BDE-7265-48B6-82D3-DB1A09E6F650}" destId="{9C9DA810-E0E9-44C4-8C20-AD2DA3AF7039}" srcOrd="1" destOrd="0" presId="urn:microsoft.com/office/officeart/2005/8/layout/venn2"/>
    <dgm:cxn modelId="{4204EF9E-03D6-4655-81BC-6E2E783D5683}" type="presParOf" srcId="{9C9DA810-E0E9-44C4-8C20-AD2DA3AF7039}" destId="{C8D067AB-444E-4005-B836-89DBD11FA259}" srcOrd="0" destOrd="0" presId="urn:microsoft.com/office/officeart/2005/8/layout/venn2"/>
    <dgm:cxn modelId="{1D50E1A6-3D49-4372-B016-2F70FAE4725C}" type="presParOf" srcId="{9C9DA810-E0E9-44C4-8C20-AD2DA3AF7039}" destId="{7509BDD0-76C9-4615-BB11-488259715FE0}" srcOrd="1" destOrd="0" presId="urn:microsoft.com/office/officeart/2005/8/layout/venn2"/>
    <dgm:cxn modelId="{FA08F39D-E91C-4237-B1E7-88BDCD4B789E}" type="presParOf" srcId="{8EAB2BDE-7265-48B6-82D3-DB1A09E6F650}" destId="{A28722C4-932D-4146-8881-6DA93E456986}" srcOrd="2" destOrd="0" presId="urn:microsoft.com/office/officeart/2005/8/layout/venn2"/>
    <dgm:cxn modelId="{BAAF2DCB-C606-4671-999B-2F2C98FA501F}" type="presParOf" srcId="{A28722C4-932D-4146-8881-6DA93E456986}" destId="{5E9E467E-3AC7-4AF3-A028-FCCB0804F260}" srcOrd="0" destOrd="0" presId="urn:microsoft.com/office/officeart/2005/8/layout/venn2"/>
    <dgm:cxn modelId="{1425258E-D6D0-4B28-87EB-F895A9F262CD}" type="presParOf" srcId="{A28722C4-932D-4146-8881-6DA93E456986}" destId="{3427117F-0834-46B0-B60A-EBA315729877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7C778F-97A7-400B-AC7B-B4151D01A5FB}">
      <dsp:nvSpPr>
        <dsp:cNvPr id="0" name=""/>
        <dsp:cNvSpPr/>
      </dsp:nvSpPr>
      <dsp:spPr>
        <a:xfrm>
          <a:off x="741145" y="0"/>
          <a:ext cx="3493827" cy="3493827"/>
        </a:xfrm>
        <a:prstGeom prst="ellips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solidFill>
                <a:srgbClr val="7030A0"/>
              </a:solidFill>
            </a:rPr>
            <a:t>জীব</a:t>
          </a:r>
          <a:endParaRPr lang="en-US" sz="2800" kern="1200" dirty="0">
            <a:solidFill>
              <a:srgbClr val="7030A0"/>
            </a:solidFill>
          </a:endParaRPr>
        </a:p>
      </dsp:txBody>
      <dsp:txXfrm>
        <a:off x="1877512" y="174691"/>
        <a:ext cx="1221092" cy="524074"/>
      </dsp:txXfrm>
    </dsp:sp>
    <dsp:sp modelId="{4D8CA5BB-EA79-4842-B1EE-B50CC436F542}">
      <dsp:nvSpPr>
        <dsp:cNvPr id="0" name=""/>
        <dsp:cNvSpPr/>
      </dsp:nvSpPr>
      <dsp:spPr>
        <a:xfrm>
          <a:off x="1389001" y="578442"/>
          <a:ext cx="2244373" cy="2267537"/>
        </a:xfrm>
        <a:prstGeom prst="ellipse">
          <a:avLst/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solidFill>
                <a:srgbClr val="FF0000"/>
              </a:solidFill>
            </a:rPr>
            <a:t>মানুষ</a:t>
          </a:r>
          <a:endParaRPr lang="en-US" sz="2800" kern="1200" dirty="0">
            <a:solidFill>
              <a:srgbClr val="FF0000"/>
            </a:solidFill>
          </a:endParaRPr>
        </a:p>
      </dsp:txBody>
      <dsp:txXfrm>
        <a:off x="1988249" y="720163"/>
        <a:ext cx="1045877" cy="425163"/>
      </dsp:txXfrm>
    </dsp:sp>
    <dsp:sp modelId="{53FDAD18-8A41-436A-9F86-0CD1E680084D}">
      <dsp:nvSpPr>
        <dsp:cNvPr id="0" name=""/>
        <dsp:cNvSpPr/>
      </dsp:nvSpPr>
      <dsp:spPr>
        <a:xfrm>
          <a:off x="1900484" y="1106529"/>
          <a:ext cx="1272591" cy="1145346"/>
        </a:xfrm>
        <a:prstGeom prst="ellipse">
          <a:avLst/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 smtClean="0">
              <a:solidFill>
                <a:srgbClr val="0070C0"/>
              </a:solidFill>
            </a:rPr>
            <a:t>সভ্য মানুষ</a:t>
          </a:r>
          <a:endParaRPr lang="en-US" sz="2400" b="1" kern="1200" dirty="0">
            <a:solidFill>
              <a:srgbClr val="0070C0"/>
            </a:solidFill>
          </a:endParaRPr>
        </a:p>
      </dsp:txBody>
      <dsp:txXfrm>
        <a:off x="2086851" y="1392866"/>
        <a:ext cx="899858" cy="5726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9B91E2-4AA2-4E68-9C0A-F06D42DC8E84}">
      <dsp:nvSpPr>
        <dsp:cNvPr id="0" name=""/>
        <dsp:cNvSpPr/>
      </dsp:nvSpPr>
      <dsp:spPr>
        <a:xfrm>
          <a:off x="287307" y="0"/>
          <a:ext cx="3819967" cy="3819967"/>
        </a:xfrm>
        <a:prstGeom prst="ellips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solidFill>
                <a:srgbClr val="00B050"/>
              </a:solidFill>
            </a:rPr>
            <a:t>সভ্য মানুষ</a:t>
          </a:r>
          <a:endParaRPr lang="en-US" sz="2400" kern="1200" dirty="0">
            <a:solidFill>
              <a:srgbClr val="00B050"/>
            </a:solidFill>
          </a:endParaRPr>
        </a:p>
      </dsp:txBody>
      <dsp:txXfrm>
        <a:off x="1529751" y="190998"/>
        <a:ext cx="1335078" cy="572995"/>
      </dsp:txXfrm>
    </dsp:sp>
    <dsp:sp modelId="{C8D067AB-444E-4005-B836-89DBD11FA259}">
      <dsp:nvSpPr>
        <dsp:cNvPr id="0" name=""/>
        <dsp:cNvSpPr/>
      </dsp:nvSpPr>
      <dsp:spPr>
        <a:xfrm>
          <a:off x="978358" y="698920"/>
          <a:ext cx="2437864" cy="2327391"/>
        </a:xfrm>
        <a:prstGeom prst="ellipse">
          <a:avLst/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solidFill>
                <a:srgbClr val="FF0000"/>
              </a:solidFill>
            </a:rPr>
            <a:t>মানুষ</a:t>
          </a:r>
          <a:endParaRPr lang="en-US" sz="2400" kern="1200" dirty="0">
            <a:solidFill>
              <a:srgbClr val="FF0000"/>
            </a:solidFill>
          </a:endParaRPr>
        </a:p>
      </dsp:txBody>
      <dsp:txXfrm>
        <a:off x="1629268" y="844382"/>
        <a:ext cx="1136044" cy="436385"/>
      </dsp:txXfrm>
    </dsp:sp>
    <dsp:sp modelId="{5E9E467E-3AC7-4AF3-A028-FCCB0804F260}">
      <dsp:nvSpPr>
        <dsp:cNvPr id="0" name=""/>
        <dsp:cNvSpPr/>
      </dsp:nvSpPr>
      <dsp:spPr>
        <a:xfrm>
          <a:off x="1379416" y="1204044"/>
          <a:ext cx="1747825" cy="1365657"/>
        </a:xfrm>
        <a:prstGeom prst="ellipse">
          <a:avLst/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solidFill>
                <a:srgbClr val="0070C0"/>
              </a:solidFill>
            </a:rPr>
            <a:t>জীব</a:t>
          </a:r>
          <a:endParaRPr lang="en-US" sz="3200" kern="1200" dirty="0">
            <a:solidFill>
              <a:srgbClr val="0070C0"/>
            </a:solidFill>
          </a:endParaRPr>
        </a:p>
      </dsp:txBody>
      <dsp:txXfrm>
        <a:off x="1635379" y="1545458"/>
        <a:ext cx="1235899" cy="6828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1EA0-4DAA-44D8-9BB0-5D7AC97061B6}" type="datetimeFigureOut">
              <a:rPr lang="en-US" smtClean="0"/>
              <a:t>16-Sep-19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D37A-C0B8-4DF6-9BCB-EBCF2053C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3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1EA0-4DAA-44D8-9BB0-5D7AC97061B6}" type="datetimeFigureOut">
              <a:rPr lang="en-US" smtClean="0"/>
              <a:t>16-Sep-19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D37A-C0B8-4DF6-9BCB-EBCF2053C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87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1EA0-4DAA-44D8-9BB0-5D7AC97061B6}" type="datetimeFigureOut">
              <a:rPr lang="en-US" smtClean="0"/>
              <a:t>16-Sep-19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D37A-C0B8-4DF6-9BCB-EBCF2053CD6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63949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1EA0-4DAA-44D8-9BB0-5D7AC97061B6}" type="datetimeFigureOut">
              <a:rPr lang="en-US" smtClean="0"/>
              <a:t>16-Sep-19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D37A-C0B8-4DF6-9BCB-EBCF2053C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460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1EA0-4DAA-44D8-9BB0-5D7AC97061B6}" type="datetimeFigureOut">
              <a:rPr lang="en-US" smtClean="0"/>
              <a:t>16-Sep-19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D37A-C0B8-4DF6-9BCB-EBCF2053CD6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1051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1EA0-4DAA-44D8-9BB0-5D7AC97061B6}" type="datetimeFigureOut">
              <a:rPr lang="en-US" smtClean="0"/>
              <a:t>16-Sep-19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D37A-C0B8-4DF6-9BCB-EBCF2053C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009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1EA0-4DAA-44D8-9BB0-5D7AC97061B6}" type="datetimeFigureOut">
              <a:rPr lang="en-US" smtClean="0"/>
              <a:t>16-Sep-19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D37A-C0B8-4DF6-9BCB-EBCF2053C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694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1EA0-4DAA-44D8-9BB0-5D7AC97061B6}" type="datetimeFigureOut">
              <a:rPr lang="en-US" smtClean="0"/>
              <a:t>16-Sep-19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D37A-C0B8-4DF6-9BCB-EBCF2053C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055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1EA0-4DAA-44D8-9BB0-5D7AC97061B6}" type="datetimeFigureOut">
              <a:rPr lang="en-US" smtClean="0"/>
              <a:t>16-Sep-19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D37A-C0B8-4DF6-9BCB-EBCF2053C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50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1EA0-4DAA-44D8-9BB0-5D7AC97061B6}" type="datetimeFigureOut">
              <a:rPr lang="en-US" smtClean="0"/>
              <a:t>16-Sep-19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D37A-C0B8-4DF6-9BCB-EBCF2053C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424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1EA0-4DAA-44D8-9BB0-5D7AC97061B6}" type="datetimeFigureOut">
              <a:rPr lang="en-US" smtClean="0"/>
              <a:t>16-Sep-19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D37A-C0B8-4DF6-9BCB-EBCF2053C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823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1EA0-4DAA-44D8-9BB0-5D7AC97061B6}" type="datetimeFigureOut">
              <a:rPr lang="en-US" smtClean="0"/>
              <a:t>16-Sep-19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D37A-C0B8-4DF6-9BCB-EBCF2053C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43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1EA0-4DAA-44D8-9BB0-5D7AC97061B6}" type="datetimeFigureOut">
              <a:rPr lang="en-US" smtClean="0"/>
              <a:t>16-Sep-19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D37A-C0B8-4DF6-9BCB-EBCF2053C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65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1EA0-4DAA-44D8-9BB0-5D7AC97061B6}" type="datetimeFigureOut">
              <a:rPr lang="en-US" smtClean="0"/>
              <a:t>16-Sep-19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D37A-C0B8-4DF6-9BCB-EBCF2053C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1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1EA0-4DAA-44D8-9BB0-5D7AC97061B6}" type="datetimeFigureOut">
              <a:rPr lang="en-US" smtClean="0"/>
              <a:t>16-Sep-19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D37A-C0B8-4DF6-9BCB-EBCF2053C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041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1EA0-4DAA-44D8-9BB0-5D7AC97061B6}" type="datetimeFigureOut">
              <a:rPr lang="en-US" smtClean="0"/>
              <a:t>16-Sep-19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5D37A-C0B8-4DF6-9BCB-EBCF2053C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07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51EA0-4DAA-44D8-9BB0-5D7AC97061B6}" type="datetimeFigureOut">
              <a:rPr lang="en-US" smtClean="0"/>
              <a:t>16-Sep-19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0B5D37A-C0B8-4DF6-9BCB-EBCF2053C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05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9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diagramQuickStyle" Target="../diagrams/quickStyle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diagramLayout" Target="../diagrams/layout2.xml"/><Relationship Id="rId17" Type="http://schemas.openxmlformats.org/officeDocument/2006/relationships/image" Target="../media/image12.jpeg"/><Relationship Id="rId2" Type="http://schemas.openxmlformats.org/officeDocument/2006/relationships/image" Target="../media/image8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Data" Target="../diagrams/data2.xml"/><Relationship Id="rId5" Type="http://schemas.openxmlformats.org/officeDocument/2006/relationships/diagramQuickStyle" Target="../diagrams/quickStyle1.xml"/><Relationship Id="rId15" Type="http://schemas.microsoft.com/office/2007/relationships/diagramDrawing" Target="../diagrams/drawing2.xml"/><Relationship Id="rId10" Type="http://schemas.openxmlformats.org/officeDocument/2006/relationships/image" Target="../media/image1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3.jpeg"/><Relationship Id="rId14" Type="http://schemas.openxmlformats.org/officeDocument/2006/relationships/diagramColors" Target="../diagrams/colors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19237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202976" y="320721"/>
            <a:ext cx="7637060" cy="270908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27486" y="3726091"/>
            <a:ext cx="19616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248" y="232390"/>
            <a:ext cx="4718430" cy="629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22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056211"/>
              </p:ext>
            </p:extLst>
          </p:nvPr>
        </p:nvGraphicFramePr>
        <p:xfrm>
          <a:off x="3521118" y="217227"/>
          <a:ext cx="8127999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454927">
                <a:tc>
                  <a:txBody>
                    <a:bodyPr/>
                    <a:lstStyle/>
                    <a:p>
                      <a:pPr algn="ctr"/>
                      <a:r>
                        <a:rPr lang="bn-IN" sz="2400" b="0" dirty="0" smtClean="0">
                          <a:solidFill>
                            <a:srgbClr val="7030A0"/>
                          </a:solidFill>
                        </a:rPr>
                        <a:t>মূল</a:t>
                      </a:r>
                      <a:r>
                        <a:rPr lang="bn-IN" sz="2400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bn-IN" sz="2400" b="0" baseline="0" dirty="0" smtClean="0">
                          <a:solidFill>
                            <a:srgbClr val="7030A0"/>
                          </a:solidFill>
                        </a:rPr>
                        <a:t>পদ</a:t>
                      </a:r>
                      <a:endParaRPr lang="en-US" sz="2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0" dirty="0" smtClean="0">
                          <a:solidFill>
                            <a:srgbClr val="7030A0"/>
                          </a:solidFill>
                        </a:rPr>
                        <a:t>ব্যক্ত্যর্থ</a:t>
                      </a:r>
                      <a:endParaRPr lang="en-US" sz="2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0" dirty="0" smtClean="0">
                          <a:solidFill>
                            <a:srgbClr val="7030A0"/>
                          </a:solidFill>
                        </a:rPr>
                        <a:t>জাত্যর্থ</a:t>
                      </a:r>
                      <a:endParaRPr lang="en-US" sz="2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solidFill>
                            <a:srgbClr val="00B0F0"/>
                          </a:solidFill>
                        </a:rPr>
                        <a:t>মানুষ</a:t>
                      </a:r>
                      <a:endParaRPr lang="en-US" sz="24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solidFill>
                            <a:srgbClr val="00B0F0"/>
                          </a:solidFill>
                        </a:rPr>
                        <a:t>সকল মানুষ</a:t>
                      </a:r>
                      <a:endParaRPr lang="en-US" sz="24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solidFill>
                            <a:srgbClr val="00B0F0"/>
                          </a:solidFill>
                        </a:rPr>
                        <a:t>বুদ্ধিবৃত্তি</a:t>
                      </a:r>
                      <a:r>
                        <a:rPr lang="bn-IN" sz="2400" baseline="0" dirty="0" smtClean="0">
                          <a:solidFill>
                            <a:srgbClr val="00B0F0"/>
                          </a:solidFill>
                        </a:rPr>
                        <a:t>+জীববৃত্তি</a:t>
                      </a:r>
                      <a:endParaRPr lang="en-US" sz="24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solidFill>
                            <a:srgbClr val="00B0F0"/>
                          </a:solidFill>
                        </a:rPr>
                        <a:t>মানুষ+অন্যান্য জীব</a:t>
                      </a:r>
                      <a:endParaRPr lang="en-US" sz="24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solidFill>
                            <a:srgbClr val="00B0F0"/>
                          </a:solidFill>
                        </a:rPr>
                        <a:t>সকল জীব</a:t>
                      </a:r>
                      <a:endParaRPr lang="en-US" sz="240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400" baseline="0" dirty="0" smtClean="0">
                          <a:solidFill>
                            <a:srgbClr val="00B0F0"/>
                          </a:solidFill>
                        </a:rPr>
                        <a:t>জীববৃত্তি</a:t>
                      </a:r>
                      <a:endParaRPr lang="en-US" sz="240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264175"/>
              </p:ext>
            </p:extLst>
          </p:nvPr>
        </p:nvGraphicFramePr>
        <p:xfrm>
          <a:off x="3521118" y="1844722"/>
          <a:ext cx="8127999" cy="1419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405841">
                <a:tc>
                  <a:txBody>
                    <a:bodyPr/>
                    <a:lstStyle/>
                    <a:p>
                      <a:pPr algn="ctr"/>
                      <a:r>
                        <a:rPr lang="bn-IN" sz="2400" b="0" dirty="0" smtClean="0">
                          <a:solidFill>
                            <a:srgbClr val="7030A0"/>
                          </a:solidFill>
                        </a:rPr>
                        <a:t>মূল</a:t>
                      </a:r>
                      <a:r>
                        <a:rPr lang="bn-IN" sz="2400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bn-IN" sz="2400" b="0" baseline="0" dirty="0" smtClean="0">
                          <a:solidFill>
                            <a:srgbClr val="7030A0"/>
                          </a:solidFill>
                        </a:rPr>
                        <a:t>পদ</a:t>
                      </a:r>
                      <a:endParaRPr lang="en-US" sz="2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0" dirty="0" smtClean="0">
                          <a:solidFill>
                            <a:srgbClr val="7030A0"/>
                          </a:solidFill>
                        </a:rPr>
                        <a:t>ব্যক্ত্যর্থ</a:t>
                      </a:r>
                      <a:endParaRPr lang="en-US" sz="2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0" dirty="0" smtClean="0">
                          <a:solidFill>
                            <a:srgbClr val="7030A0"/>
                          </a:solidFill>
                        </a:rPr>
                        <a:t>জাত্যর্থ</a:t>
                      </a:r>
                      <a:endParaRPr lang="en-US" sz="2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84493"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solidFill>
                            <a:srgbClr val="00B0F0"/>
                          </a:solidFill>
                        </a:rPr>
                        <a:t>মানুষ</a:t>
                      </a:r>
                      <a:endParaRPr lang="en-US" sz="24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solidFill>
                            <a:srgbClr val="00B0F0"/>
                          </a:solidFill>
                        </a:rPr>
                        <a:t>সকল মানুষ</a:t>
                      </a:r>
                      <a:endParaRPr lang="en-US" sz="24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solidFill>
                            <a:srgbClr val="00B0F0"/>
                          </a:solidFill>
                        </a:rPr>
                        <a:t>বুদ্ধিবৃত্তি</a:t>
                      </a:r>
                      <a:r>
                        <a:rPr lang="bn-IN" sz="2400" baseline="0" dirty="0" smtClean="0">
                          <a:solidFill>
                            <a:srgbClr val="00B0F0"/>
                          </a:solidFill>
                        </a:rPr>
                        <a:t>+জীববৃত্তি</a:t>
                      </a:r>
                      <a:endParaRPr lang="en-US" sz="24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477671"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solidFill>
                            <a:srgbClr val="00B0F0"/>
                          </a:solidFill>
                        </a:rPr>
                        <a:t>শিক্ষিত মানুষ</a:t>
                      </a:r>
                      <a:endParaRPr lang="en-US" sz="24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400" dirty="0" smtClean="0">
                          <a:solidFill>
                            <a:srgbClr val="00B0F0"/>
                          </a:solidFill>
                        </a:rPr>
                        <a:t>সকল শিক্ষিত মানুষ</a:t>
                      </a:r>
                      <a:endParaRPr lang="en-US" sz="2400" dirty="0" smtClean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solidFill>
                            <a:srgbClr val="00B0F0"/>
                          </a:solidFill>
                        </a:rPr>
                        <a:t>বুদ্ধিবৃত্তি</a:t>
                      </a:r>
                      <a:r>
                        <a:rPr lang="bn-IN" sz="2400" baseline="0" dirty="0" smtClean="0">
                          <a:solidFill>
                            <a:srgbClr val="00B0F0"/>
                          </a:solidFill>
                        </a:rPr>
                        <a:t>+জীববৃত্তি+</a:t>
                      </a:r>
                      <a:r>
                        <a:rPr lang="bn-IN" sz="2400" dirty="0" smtClean="0">
                          <a:solidFill>
                            <a:srgbClr val="00B0F0"/>
                          </a:solidFill>
                        </a:rPr>
                        <a:t>শিক্ষিত</a:t>
                      </a:r>
                      <a:endParaRPr lang="en-US" sz="24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803339"/>
              </p:ext>
            </p:extLst>
          </p:nvPr>
        </p:nvGraphicFramePr>
        <p:xfrm>
          <a:off x="3521117" y="3403976"/>
          <a:ext cx="8127999" cy="1385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470848">
                <a:tc>
                  <a:txBody>
                    <a:bodyPr/>
                    <a:lstStyle/>
                    <a:p>
                      <a:pPr algn="ctr"/>
                      <a:r>
                        <a:rPr lang="bn-IN" sz="2400" b="0" dirty="0" smtClean="0">
                          <a:solidFill>
                            <a:srgbClr val="7030A0"/>
                          </a:solidFill>
                        </a:rPr>
                        <a:t>পদ</a:t>
                      </a:r>
                      <a:endParaRPr lang="en-US" sz="2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0" dirty="0" smtClean="0">
                          <a:solidFill>
                            <a:srgbClr val="7030A0"/>
                          </a:solidFill>
                        </a:rPr>
                        <a:t>জাত্যর্থ</a:t>
                      </a:r>
                      <a:endParaRPr lang="en-US" sz="2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0" dirty="0" smtClean="0">
                          <a:solidFill>
                            <a:srgbClr val="7030A0"/>
                          </a:solidFill>
                        </a:rPr>
                        <a:t>ব্যক্ত্যর্থ</a:t>
                      </a:r>
                      <a:endParaRPr lang="en-US" sz="2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solidFill>
                            <a:srgbClr val="00B0F0"/>
                          </a:solidFill>
                        </a:rPr>
                        <a:t>মানুষ</a:t>
                      </a:r>
                      <a:endParaRPr lang="en-US" sz="24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solidFill>
                            <a:srgbClr val="00B0F0"/>
                          </a:solidFill>
                        </a:rPr>
                        <a:t>বুদ্ধিবৃত্তি</a:t>
                      </a:r>
                      <a:r>
                        <a:rPr lang="bn-IN" sz="2400" baseline="0" dirty="0" smtClean="0">
                          <a:solidFill>
                            <a:srgbClr val="00B0F0"/>
                          </a:solidFill>
                        </a:rPr>
                        <a:t>+জীববৃত্তি</a:t>
                      </a:r>
                      <a:endParaRPr lang="en-US" sz="24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solidFill>
                            <a:srgbClr val="00B0F0"/>
                          </a:solidFill>
                        </a:rPr>
                        <a:t>সকল মানুষ</a:t>
                      </a:r>
                      <a:endParaRPr lang="en-US" sz="24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solidFill>
                            <a:srgbClr val="00B0F0"/>
                          </a:solidFill>
                        </a:rPr>
                        <a:t>সৎ মানুষ</a:t>
                      </a:r>
                      <a:endParaRPr lang="en-US" sz="24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solidFill>
                            <a:srgbClr val="00B0F0"/>
                          </a:solidFill>
                        </a:rPr>
                        <a:t>বুদ্ধিবৃত্তি</a:t>
                      </a:r>
                      <a:r>
                        <a:rPr lang="bn-IN" sz="2400" baseline="0" dirty="0" smtClean="0">
                          <a:solidFill>
                            <a:srgbClr val="00B0F0"/>
                          </a:solidFill>
                        </a:rPr>
                        <a:t>+জীববৃত্তি+সততা</a:t>
                      </a:r>
                      <a:endParaRPr lang="en-US" sz="240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solidFill>
                            <a:srgbClr val="00B0F0"/>
                          </a:solidFill>
                        </a:rPr>
                        <a:t>সকল সৎ মানুষ</a:t>
                      </a:r>
                      <a:endParaRPr lang="en-US" sz="24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780559"/>
              </p:ext>
            </p:extLst>
          </p:nvPr>
        </p:nvGraphicFramePr>
        <p:xfrm>
          <a:off x="3555431" y="4940489"/>
          <a:ext cx="8127999" cy="1805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676226"/>
                <a:gridCol w="2742440"/>
              </a:tblGrid>
              <a:tr h="384867">
                <a:tc>
                  <a:txBody>
                    <a:bodyPr/>
                    <a:lstStyle/>
                    <a:p>
                      <a:pPr algn="ctr"/>
                      <a:r>
                        <a:rPr lang="bn-IN" sz="2400" b="0" dirty="0" smtClean="0">
                          <a:solidFill>
                            <a:srgbClr val="7030A0"/>
                          </a:solidFill>
                        </a:rPr>
                        <a:t>পদ</a:t>
                      </a:r>
                      <a:endParaRPr lang="en-US" sz="2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0" dirty="0" smtClean="0">
                          <a:solidFill>
                            <a:srgbClr val="7030A0"/>
                          </a:solidFill>
                        </a:rPr>
                        <a:t>জাত্যর্থ</a:t>
                      </a:r>
                      <a:endParaRPr lang="en-US" sz="2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0" dirty="0" smtClean="0">
                          <a:solidFill>
                            <a:srgbClr val="7030A0"/>
                          </a:solidFill>
                        </a:rPr>
                        <a:t>ব্যক্ত্যর্থ</a:t>
                      </a:r>
                      <a:endParaRPr lang="en-US" sz="2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25439"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solidFill>
                            <a:srgbClr val="00B0F0"/>
                          </a:solidFill>
                        </a:rPr>
                        <a:t>শিক্ষিত মানুষ</a:t>
                      </a:r>
                      <a:endParaRPr lang="en-US" sz="24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solidFill>
                            <a:srgbClr val="00B0F0"/>
                          </a:solidFill>
                        </a:rPr>
                        <a:t>বুদ্ধিবৃত্তি</a:t>
                      </a:r>
                      <a:r>
                        <a:rPr lang="bn-IN" sz="2400" baseline="0" dirty="0" smtClean="0">
                          <a:solidFill>
                            <a:srgbClr val="00B0F0"/>
                          </a:solidFill>
                        </a:rPr>
                        <a:t>+জীববৃত্তি+শিক্ষা</a:t>
                      </a:r>
                      <a:endParaRPr lang="en-US" sz="24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solidFill>
                            <a:srgbClr val="00B0F0"/>
                          </a:solidFill>
                        </a:rPr>
                        <a:t>সকল শিক্ষিত মানুষ</a:t>
                      </a:r>
                      <a:endParaRPr lang="en-US" sz="24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71377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400" dirty="0" smtClean="0">
                          <a:solidFill>
                            <a:srgbClr val="00B0F0"/>
                          </a:solidFill>
                        </a:rPr>
                        <a:t> মানুষ</a:t>
                      </a:r>
                      <a:endParaRPr lang="en-US" sz="2400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endParaRPr lang="en-US" sz="24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solidFill>
                            <a:srgbClr val="00B0F0"/>
                          </a:solidFill>
                        </a:rPr>
                        <a:t>বুদ্ধিবৃত্তি</a:t>
                      </a:r>
                      <a:r>
                        <a:rPr lang="bn-IN" sz="2400" baseline="0" dirty="0" smtClean="0">
                          <a:solidFill>
                            <a:srgbClr val="00B0F0"/>
                          </a:solidFill>
                        </a:rPr>
                        <a:t>+জীববৃত্তি</a:t>
                      </a:r>
                      <a:endParaRPr lang="en-US" sz="2400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solidFill>
                            <a:srgbClr val="00B0F0"/>
                          </a:solidFill>
                        </a:rPr>
                        <a:t>সকল মানুষ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498141" y="217227"/>
            <a:ext cx="2524836" cy="110546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7030A0"/>
                </a:solidFill>
              </a:rPr>
              <a:t>ব্যক্তর্থ বাড়লে জাত্যর্থ কমে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98141" y="2001670"/>
            <a:ext cx="2524836" cy="110546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>
                <a:solidFill>
                  <a:srgbClr val="7030A0"/>
                </a:solidFill>
              </a:rPr>
              <a:t>ব্যক্তর্থ </a:t>
            </a:r>
            <a:r>
              <a:rPr lang="bn-IN" sz="2400" dirty="0" smtClean="0">
                <a:solidFill>
                  <a:srgbClr val="7030A0"/>
                </a:solidFill>
              </a:rPr>
              <a:t>কমলে </a:t>
            </a:r>
            <a:r>
              <a:rPr lang="bn-IN" sz="2400" dirty="0">
                <a:solidFill>
                  <a:srgbClr val="7030A0"/>
                </a:solidFill>
              </a:rPr>
              <a:t>জাত্যর্থ </a:t>
            </a:r>
            <a:r>
              <a:rPr lang="bn-IN" sz="2400" dirty="0" smtClean="0">
                <a:solidFill>
                  <a:srgbClr val="7030A0"/>
                </a:solidFill>
              </a:rPr>
              <a:t>বাড়ে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22025" y="3543866"/>
            <a:ext cx="2477067" cy="110546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7030A0"/>
                </a:solidFill>
              </a:rPr>
              <a:t>জাত্যর্থ বাড়লে </a:t>
            </a:r>
            <a:r>
              <a:rPr lang="bn-IN" sz="2400" dirty="0">
                <a:solidFill>
                  <a:srgbClr val="7030A0"/>
                </a:solidFill>
              </a:rPr>
              <a:t>ব্যক্তর্থ </a:t>
            </a:r>
            <a:r>
              <a:rPr lang="bn-IN" sz="2400" dirty="0" smtClean="0">
                <a:solidFill>
                  <a:srgbClr val="7030A0"/>
                </a:solidFill>
              </a:rPr>
              <a:t>কমে 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98141" y="5161126"/>
            <a:ext cx="2524836" cy="110546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>
                <a:solidFill>
                  <a:srgbClr val="7030A0"/>
                </a:solidFill>
              </a:rPr>
              <a:t>জাত্যর্থ </a:t>
            </a:r>
            <a:r>
              <a:rPr lang="bn-IN" sz="2400" dirty="0" smtClean="0">
                <a:solidFill>
                  <a:srgbClr val="7030A0"/>
                </a:solidFill>
              </a:rPr>
              <a:t>কমলে ব্যক্তর্থ বাড়ে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40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u="sng" dirty="0" smtClean="0">
                <a:solidFill>
                  <a:srgbClr val="7030A0"/>
                </a:solidFill>
              </a:rPr>
              <a:t>দলীয় কাজ</a:t>
            </a:r>
          </a:p>
          <a:p>
            <a:pPr algn="ctr"/>
            <a:endParaRPr lang="bn-IN" sz="4000" b="1" u="sng" dirty="0">
              <a:solidFill>
                <a:srgbClr val="7030A0"/>
              </a:solidFill>
            </a:endParaRPr>
          </a:p>
          <a:p>
            <a:pPr algn="ctr"/>
            <a:endParaRPr lang="bn-IN" sz="4000" b="1" u="sng" dirty="0" smtClean="0">
              <a:solidFill>
                <a:srgbClr val="7030A0"/>
              </a:solidFill>
            </a:endParaRPr>
          </a:p>
          <a:p>
            <a:pPr algn="ctr"/>
            <a:r>
              <a:rPr lang="bn-IN" sz="4000" dirty="0" smtClean="0">
                <a:solidFill>
                  <a:srgbClr val="00B0F0"/>
                </a:solidFill>
              </a:rPr>
              <a:t>১।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  <a:r>
              <a:rPr lang="bn-IN" sz="4000" dirty="0" smtClean="0">
                <a:solidFill>
                  <a:srgbClr val="00B0F0"/>
                </a:solidFill>
              </a:rPr>
              <a:t>বাস্তব উদাহরণের সাহায্য,</a:t>
            </a:r>
            <a:r>
              <a:rPr lang="en-US" sz="4000" dirty="0">
                <a:solidFill>
                  <a:srgbClr val="00B0F0"/>
                </a:solidFill>
              </a:rPr>
              <a:t>`</a:t>
            </a:r>
            <a:r>
              <a:rPr lang="bn-IN" sz="4000" dirty="0" smtClean="0">
                <a:solidFill>
                  <a:srgbClr val="00B0F0"/>
                </a:solidFill>
              </a:rPr>
              <a:t> ব্যক্তর্থ বাড়লে জাত্যর্থ কমে</a:t>
            </a:r>
            <a:r>
              <a:rPr lang="en-US" sz="4000" dirty="0" smtClean="0">
                <a:solidFill>
                  <a:srgbClr val="00B0F0"/>
                </a:solidFill>
              </a:rPr>
              <a:t>`</a:t>
            </a:r>
            <a:r>
              <a:rPr lang="bn-IN" sz="4000" dirty="0" smtClean="0">
                <a:solidFill>
                  <a:srgbClr val="00B0F0"/>
                </a:solidFill>
              </a:rPr>
              <a:t>বিশ্লেষণ করো।</a:t>
            </a:r>
          </a:p>
          <a:p>
            <a:pPr algn="ctr"/>
            <a:endParaRPr lang="bn-IN" sz="4000" dirty="0" smtClean="0">
              <a:solidFill>
                <a:srgbClr val="00B0F0"/>
              </a:solidFill>
            </a:endParaRPr>
          </a:p>
          <a:p>
            <a:pPr algn="ctr"/>
            <a:r>
              <a:rPr lang="bn-IN" sz="4000" dirty="0" smtClean="0">
                <a:solidFill>
                  <a:srgbClr val="00B0F0"/>
                </a:solidFill>
              </a:rPr>
              <a:t>২।</a:t>
            </a:r>
            <a:r>
              <a:rPr lang="bn-IN" sz="4000" dirty="0">
                <a:solidFill>
                  <a:srgbClr val="00B0F0"/>
                </a:solidFill>
              </a:rPr>
              <a:t> বাস্তব উদাহরণের সাহায্য,</a:t>
            </a:r>
            <a:r>
              <a:rPr lang="en-US" sz="4000" dirty="0" smtClean="0">
                <a:solidFill>
                  <a:srgbClr val="00B0F0"/>
                </a:solidFill>
              </a:rPr>
              <a:t>`</a:t>
            </a:r>
            <a:r>
              <a:rPr lang="bn-IN" sz="4000" dirty="0" smtClean="0">
                <a:solidFill>
                  <a:srgbClr val="00B0F0"/>
                </a:solidFill>
              </a:rPr>
              <a:t> জাত্যর্থ কমলে</a:t>
            </a:r>
            <a:r>
              <a:rPr lang="bn-IN" sz="4000" dirty="0">
                <a:solidFill>
                  <a:srgbClr val="00B0F0"/>
                </a:solidFill>
              </a:rPr>
              <a:t> </a:t>
            </a:r>
            <a:r>
              <a:rPr lang="bn-IN" sz="4000" dirty="0" smtClean="0">
                <a:solidFill>
                  <a:srgbClr val="00B0F0"/>
                </a:solidFill>
              </a:rPr>
              <a:t>ব্যক্তর্থ বাড়ে</a:t>
            </a:r>
            <a:r>
              <a:rPr lang="en-US" sz="4000" dirty="0" smtClean="0">
                <a:solidFill>
                  <a:srgbClr val="00B0F0"/>
                </a:solidFill>
              </a:rPr>
              <a:t>`</a:t>
            </a:r>
            <a:r>
              <a:rPr lang="bn-IN" sz="4000" dirty="0">
                <a:solidFill>
                  <a:srgbClr val="00B0F0"/>
                </a:solidFill>
              </a:rPr>
              <a:t>বিশ্লেষণ করো</a:t>
            </a:r>
            <a:endParaRPr lang="bn-IN" sz="4000" dirty="0" smtClean="0">
              <a:solidFill>
                <a:srgbClr val="00B0F0"/>
              </a:solidFill>
            </a:endParaRPr>
          </a:p>
          <a:p>
            <a:pPr algn="ctr"/>
            <a:endParaRPr lang="bn-IN" sz="4000" dirty="0" smtClean="0">
              <a:solidFill>
                <a:srgbClr val="7030A0"/>
              </a:solidFill>
            </a:endParaRPr>
          </a:p>
          <a:p>
            <a:pPr algn="ctr"/>
            <a:endParaRPr lang="en-US" sz="40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897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u="sng" dirty="0" smtClean="0">
                <a:solidFill>
                  <a:srgbClr val="7030A0"/>
                </a:solidFill>
              </a:rPr>
              <a:t>মূল্যায়ন</a:t>
            </a:r>
          </a:p>
          <a:p>
            <a:pPr algn="ctr"/>
            <a:endParaRPr lang="bn-IN" sz="4400" b="1" u="sng" dirty="0">
              <a:solidFill>
                <a:srgbClr val="7030A0"/>
              </a:solidFill>
            </a:endParaRPr>
          </a:p>
          <a:p>
            <a:pPr algn="ctr"/>
            <a:endParaRPr lang="bn-IN" sz="4400" b="1" u="sng" dirty="0" smtClean="0">
              <a:solidFill>
                <a:srgbClr val="7030A0"/>
              </a:solidFill>
            </a:endParaRPr>
          </a:p>
          <a:p>
            <a:pPr algn="ctr"/>
            <a:endParaRPr lang="bn-IN" sz="4400" b="1" u="sng" dirty="0">
              <a:solidFill>
                <a:srgbClr val="7030A0"/>
              </a:solidFill>
            </a:endParaRPr>
          </a:p>
          <a:p>
            <a:pPr algn="ctr"/>
            <a:endParaRPr lang="bn-IN" sz="4400" b="1" u="sng" dirty="0" smtClean="0">
              <a:solidFill>
                <a:srgbClr val="7030A0"/>
              </a:solidFill>
            </a:endParaRPr>
          </a:p>
          <a:p>
            <a:pPr algn="ctr"/>
            <a:endParaRPr lang="bn-IN" sz="4400" b="1" u="sng" dirty="0">
              <a:solidFill>
                <a:srgbClr val="7030A0"/>
              </a:solidFill>
            </a:endParaRPr>
          </a:p>
          <a:p>
            <a:pPr algn="ctr"/>
            <a:endParaRPr lang="bn-IN" sz="4400" b="1" u="sng" dirty="0" smtClean="0">
              <a:solidFill>
                <a:srgbClr val="7030A0"/>
              </a:solidFill>
            </a:endParaRPr>
          </a:p>
          <a:p>
            <a:pPr algn="ctr"/>
            <a:endParaRPr lang="en-US" sz="4400" b="1" u="sng" dirty="0">
              <a:solidFill>
                <a:srgbClr val="7030A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841009" y="5562737"/>
            <a:ext cx="6509982" cy="64229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00B050"/>
                </a:solidFill>
              </a:rPr>
              <a:t>সংখ্যা/পরিমাণ কি?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841009" y="2615252"/>
            <a:ext cx="6509982" cy="63035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00B050"/>
                </a:solidFill>
              </a:rPr>
              <a:t>জীব এর ব্যক্তর্থ কি?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841009" y="1635381"/>
            <a:ext cx="6509982" cy="65381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00B050"/>
                </a:solidFill>
              </a:rPr>
              <a:t>তোমার জাত্যর্থ কি?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841009" y="3605992"/>
            <a:ext cx="6509982" cy="66021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00B050"/>
                </a:solidFill>
              </a:rPr>
              <a:t> সৎ মানুষ এর জাত্যর্থ কি? 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841009" y="4613792"/>
            <a:ext cx="6509982" cy="60135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00B050"/>
                </a:solidFill>
              </a:rPr>
              <a:t>গুণ বলতে কি বুঝি?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508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7030A0"/>
                </a:solidFill>
              </a:rPr>
              <a:t>বাড়ীর কাজ</a:t>
            </a:r>
          </a:p>
          <a:p>
            <a:pPr algn="ctr"/>
            <a:endParaRPr lang="bn-IN" sz="4800" dirty="0" smtClean="0">
              <a:solidFill>
                <a:srgbClr val="7030A0"/>
              </a:solidFill>
            </a:endParaRPr>
          </a:p>
          <a:p>
            <a:pPr algn="ctr"/>
            <a:endParaRPr lang="bn-IN" sz="4400" dirty="0">
              <a:solidFill>
                <a:srgbClr val="7030A0"/>
              </a:solidFill>
            </a:endParaRPr>
          </a:p>
          <a:p>
            <a:pPr algn="ctr"/>
            <a:endParaRPr lang="bn-IN" sz="6600" dirty="0" smtClean="0">
              <a:solidFill>
                <a:srgbClr val="7030A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678675" y="3753134"/>
            <a:ext cx="805218" cy="75062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838735" y="3664423"/>
            <a:ext cx="8666328" cy="928048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B050"/>
                </a:solidFill>
              </a:rPr>
              <a:t>চিত্রের মাধ্যমে ব্যক্তর্থ ও জাত্যর্থ এর হ্রাস বৃদ্ধি দেখাও।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44262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USER PC\Desktop\New folder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xtLst/>
        </p:spPr>
      </p:pic>
      <p:sp>
        <p:nvSpPr>
          <p:cNvPr id="3" name="Rectangle 2"/>
          <p:cNvSpPr/>
          <p:nvPr/>
        </p:nvSpPr>
        <p:spPr>
          <a:xfrm>
            <a:off x="1512594" y="5387033"/>
            <a:ext cx="31822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</a:rPr>
              <a:t>ধন্যবাদ</a:t>
            </a:r>
            <a:endParaRPr lang="en-US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24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3200" dirty="0">
              <a:solidFill>
                <a:srgbClr val="7030A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33" y="136479"/>
            <a:ext cx="2265529" cy="257942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797421" y="0"/>
            <a:ext cx="4394579" cy="675564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3200" b="1" u="sng" dirty="0" smtClean="0">
              <a:solidFill>
                <a:srgbClr val="7030A0"/>
              </a:solidFill>
            </a:endParaRPr>
          </a:p>
          <a:p>
            <a:pPr algn="ctr"/>
            <a:endParaRPr lang="bn-IN" sz="3200" b="1" u="sng" dirty="0">
              <a:solidFill>
                <a:srgbClr val="7030A0"/>
              </a:solidFill>
            </a:endParaRPr>
          </a:p>
          <a:p>
            <a:pPr algn="ctr"/>
            <a:endParaRPr lang="bn-IN" sz="3200" b="1" u="sng" dirty="0" smtClean="0">
              <a:solidFill>
                <a:srgbClr val="7030A0"/>
              </a:solidFill>
            </a:endParaRPr>
          </a:p>
          <a:p>
            <a:pPr algn="ctr"/>
            <a:endParaRPr lang="bn-IN" sz="3200" b="1" u="sng" dirty="0">
              <a:solidFill>
                <a:srgbClr val="7030A0"/>
              </a:solidFill>
            </a:endParaRPr>
          </a:p>
          <a:p>
            <a:pPr algn="ctr"/>
            <a:endParaRPr lang="bn-IN" sz="3200" b="1" u="sng" dirty="0" smtClean="0">
              <a:solidFill>
                <a:srgbClr val="7030A0"/>
              </a:solidFill>
            </a:endParaRPr>
          </a:p>
          <a:p>
            <a:pPr algn="ctr"/>
            <a:r>
              <a:rPr lang="bn-IN" sz="3200" b="1" u="sng" dirty="0" smtClean="0">
                <a:solidFill>
                  <a:srgbClr val="7030A0"/>
                </a:solidFill>
              </a:rPr>
              <a:t>পাঠ</a:t>
            </a:r>
            <a:endParaRPr lang="bn-IN" sz="3200" b="1" u="sng" dirty="0">
              <a:solidFill>
                <a:srgbClr val="7030A0"/>
              </a:solidFill>
            </a:endParaRPr>
          </a:p>
          <a:p>
            <a:pPr algn="ctr"/>
            <a:r>
              <a:rPr lang="bn-IN" sz="3200" dirty="0">
                <a:solidFill>
                  <a:srgbClr val="7030A0"/>
                </a:solidFill>
              </a:rPr>
              <a:t>বিষয়ঃযুক্তিবিদ্যা</a:t>
            </a:r>
          </a:p>
          <a:p>
            <a:pPr algn="ctr"/>
            <a:r>
              <a:rPr lang="bn-IN" sz="3200" dirty="0">
                <a:solidFill>
                  <a:srgbClr val="7030A0"/>
                </a:solidFill>
              </a:rPr>
              <a:t>বর্ষঃপ্রথম</a:t>
            </a:r>
          </a:p>
          <a:p>
            <a:pPr algn="ctr"/>
            <a:r>
              <a:rPr lang="bn-IN" sz="3200" dirty="0">
                <a:solidFill>
                  <a:srgbClr val="7030A0"/>
                </a:solidFill>
              </a:rPr>
              <a:t>অধ্যায়ঃতৃতীয়</a:t>
            </a:r>
          </a:p>
          <a:p>
            <a:pPr algn="ctr"/>
            <a:r>
              <a:rPr lang="bn-IN" sz="3200" dirty="0">
                <a:solidFill>
                  <a:srgbClr val="7030A0"/>
                </a:solidFill>
              </a:rPr>
              <a:t>সময়ঃ৫০ মিনিট</a:t>
            </a:r>
          </a:p>
          <a:p>
            <a:pPr algn="ctr"/>
            <a:r>
              <a:rPr lang="bn-IN" sz="3200" dirty="0" smtClean="0">
                <a:solidFill>
                  <a:srgbClr val="7030A0"/>
                </a:solidFill>
              </a:rPr>
              <a:t>তারিখঃ১8/০৯/২০১৯</a:t>
            </a:r>
            <a:endParaRPr lang="bn-IN" sz="3200" dirty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9433" y="3411940"/>
            <a:ext cx="4490113" cy="3343702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rgbClr val="7030A0"/>
                </a:solidFill>
                <a:latin typeface="+mj-lt"/>
              </a:rPr>
              <a:t>মো.সরোয়ারই মর্তুজা</a:t>
            </a:r>
          </a:p>
          <a:p>
            <a:pPr algn="ctr"/>
            <a:r>
              <a:rPr lang="bn-IN" sz="3600" dirty="0">
                <a:solidFill>
                  <a:srgbClr val="7030A0"/>
                </a:solidFill>
                <a:latin typeface="+mj-lt"/>
              </a:rPr>
              <a:t>প্রভাষক,নবাবগঞ্জ ডিগ্রি কলেজ</a:t>
            </a:r>
          </a:p>
          <a:p>
            <a:pPr algn="ctr"/>
            <a:r>
              <a:rPr lang="bn-IN" sz="3600" dirty="0">
                <a:solidFill>
                  <a:srgbClr val="7030A0"/>
                </a:solidFill>
                <a:latin typeface="+mj-lt"/>
              </a:rPr>
              <a:t>নবাবগঞ্জ,দিনাজপুর</a:t>
            </a:r>
          </a:p>
          <a:p>
            <a:pPr algn="ctr"/>
            <a:r>
              <a:rPr lang="bn-IN" sz="3600" dirty="0">
                <a:solidFill>
                  <a:srgbClr val="7030A0"/>
                </a:solidFill>
                <a:latin typeface="+mj-lt"/>
              </a:rPr>
              <a:t>মোবাইল.০১৭১২৫১২৭৯০</a:t>
            </a:r>
          </a:p>
          <a:p>
            <a:pPr algn="ctr"/>
            <a:r>
              <a:rPr lang="en-US" sz="2000" dirty="0" err="1">
                <a:solidFill>
                  <a:srgbClr val="7030A0"/>
                </a:solidFill>
                <a:latin typeface="+mj-lt"/>
              </a:rPr>
              <a:t>email:mortuzalecnc@gmail.com</a:t>
            </a:r>
            <a:endParaRPr lang="en-US" sz="2000" dirty="0">
              <a:solidFill>
                <a:srgbClr val="7030A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550995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87606" y="1543903"/>
            <a:ext cx="3302758" cy="214269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rgbClr val="00B050"/>
                </a:solidFill>
              </a:rPr>
              <a:t>প্রাণী,জীব,মানুষ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917976" y="1487606"/>
            <a:ext cx="3302758" cy="2142698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B050"/>
                </a:solidFill>
              </a:rPr>
              <a:t>চতুর,সততা,জীব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86149" y="5308979"/>
            <a:ext cx="2169994" cy="682388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</a:rPr>
              <a:t>যে কোনো পদ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87606" y="914399"/>
            <a:ext cx="3302758" cy="4367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B050"/>
                </a:solidFill>
              </a:rPr>
              <a:t>পরিমান/সংখ্যা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917976" y="887104"/>
            <a:ext cx="3302758" cy="4367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B050"/>
                </a:solidFill>
              </a:rPr>
              <a:t>গুণ,বৈশিষ্ট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8" name="Bent-Up Arrow 7"/>
          <p:cNvSpPr/>
          <p:nvPr/>
        </p:nvSpPr>
        <p:spPr>
          <a:xfrm>
            <a:off x="7917976" y="4067033"/>
            <a:ext cx="2101755" cy="1924334"/>
          </a:xfrm>
          <a:prstGeom prst="bent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-Up Arrow 11"/>
          <p:cNvSpPr/>
          <p:nvPr/>
        </p:nvSpPr>
        <p:spPr>
          <a:xfrm rot="5400000">
            <a:off x="2478772" y="3952735"/>
            <a:ext cx="2248471" cy="2101756"/>
          </a:xfrm>
          <a:prstGeom prst="left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563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70C0"/>
                </a:solidFill>
              </a:rPr>
              <a:t>ব্যক্ত্যর্থ ও জাত্যর্থ</a:t>
            </a:r>
            <a:endParaRPr lang="en-US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842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loud Callout 2"/>
          <p:cNvSpPr/>
          <p:nvPr/>
        </p:nvSpPr>
        <p:spPr>
          <a:xfrm>
            <a:off x="2224585" y="668740"/>
            <a:ext cx="6196084" cy="1992573"/>
          </a:xfrm>
          <a:prstGeom prst="cloudCallou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7030A0"/>
                </a:solidFill>
              </a:rPr>
              <a:t>এই পাঠ শেষে শিক্ষার্থীরা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28800" y="3070746"/>
            <a:ext cx="9157648" cy="307074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7030A0"/>
                </a:solidFill>
              </a:rPr>
              <a:t>পদের ব্যক্তার্থ ও জাত্যর্থ ব্যখ্যা করতে পারবে।</a:t>
            </a:r>
          </a:p>
          <a:p>
            <a:pPr algn="ctr"/>
            <a:r>
              <a:rPr lang="bn-IN" sz="3200" dirty="0">
                <a:solidFill>
                  <a:srgbClr val="7030A0"/>
                </a:solidFill>
              </a:rPr>
              <a:t>পদের ব্যক্তার্থ ও </a:t>
            </a:r>
            <a:r>
              <a:rPr lang="bn-IN" sz="3200" dirty="0" smtClean="0">
                <a:solidFill>
                  <a:srgbClr val="7030A0"/>
                </a:solidFill>
              </a:rPr>
              <a:t>জাত্যর্থ তুলনা করতে পারবে।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6934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398292" y="496437"/>
            <a:ext cx="8698173" cy="210175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IN" sz="3600" dirty="0" smtClean="0">
              <a:solidFill>
                <a:srgbClr val="00B0F0"/>
              </a:solidFill>
            </a:endParaRPr>
          </a:p>
          <a:p>
            <a:r>
              <a:rPr lang="bn-IN" sz="3600" dirty="0" smtClean="0">
                <a:solidFill>
                  <a:srgbClr val="00B0F0"/>
                </a:solidFill>
              </a:rPr>
              <a:t>কোনো পদ একই অর্থে যে বিশেষ বস্তু বা বস্তুসমষ্টির উপর প্রযোজ্য হয়,সেই </a:t>
            </a:r>
            <a:r>
              <a:rPr lang="bn-IN" sz="3600" dirty="0">
                <a:solidFill>
                  <a:srgbClr val="00B0F0"/>
                </a:solidFill>
              </a:rPr>
              <a:t>বস্তু বা বস্তুসমষ্টির </a:t>
            </a:r>
            <a:r>
              <a:rPr lang="bn-IN" sz="3600" dirty="0" smtClean="0">
                <a:solidFill>
                  <a:srgbClr val="00B0F0"/>
                </a:solidFill>
              </a:rPr>
              <a:t>সংখ্যা বা পরিমাণই হলো ওই </a:t>
            </a:r>
            <a:r>
              <a:rPr lang="bn-IN" sz="3200" dirty="0" smtClean="0">
                <a:solidFill>
                  <a:srgbClr val="00B0F0"/>
                </a:solidFill>
              </a:rPr>
              <a:t>পদের ব্যক্তার্থ।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98293" y="3094629"/>
            <a:ext cx="8698173" cy="262037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 smtClean="0">
                <a:solidFill>
                  <a:srgbClr val="00B0F0"/>
                </a:solidFill>
              </a:rPr>
              <a:t>কোনো পদ বিশেষ বস্তু বা</a:t>
            </a:r>
            <a:r>
              <a:rPr lang="bn-IN" sz="3600" dirty="0">
                <a:solidFill>
                  <a:srgbClr val="00B0F0"/>
                </a:solidFill>
              </a:rPr>
              <a:t> </a:t>
            </a:r>
            <a:r>
              <a:rPr lang="bn-IN" sz="3600" dirty="0" smtClean="0">
                <a:solidFill>
                  <a:srgbClr val="00B0F0"/>
                </a:solidFill>
              </a:rPr>
              <a:t>বস্তুসমষ্টির অন্তর্গত সাধারণ ও আবশ্যিক গুণ বা গুণসমূহকে নির্দেশ করে,তখন সেই সাধারণ ও</a:t>
            </a:r>
          </a:p>
          <a:p>
            <a:r>
              <a:rPr lang="bn-IN" sz="3600" dirty="0">
                <a:solidFill>
                  <a:srgbClr val="00B0F0"/>
                </a:solidFill>
              </a:rPr>
              <a:t>আবশ্যিক গুণ বা </a:t>
            </a:r>
            <a:r>
              <a:rPr lang="bn-IN" sz="3600" dirty="0" smtClean="0">
                <a:solidFill>
                  <a:srgbClr val="00B0F0"/>
                </a:solidFill>
              </a:rPr>
              <a:t>গুণসমূহকেই সংশ্লিষ্ট পদের জাত্যর্থ বলে। </a:t>
            </a:r>
          </a:p>
          <a:p>
            <a:r>
              <a:rPr lang="bn-IN" sz="2800" dirty="0" smtClean="0">
                <a:solidFill>
                  <a:srgbClr val="7030A0"/>
                </a:solidFill>
              </a:rPr>
              <a:t>                                           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5" name="Right Arrow Callout 4"/>
          <p:cNvSpPr/>
          <p:nvPr/>
        </p:nvSpPr>
        <p:spPr>
          <a:xfrm>
            <a:off x="464024" y="933166"/>
            <a:ext cx="2402006" cy="1228298"/>
          </a:xfrm>
          <a:prstGeom prst="rightArrowCallou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0000"/>
                </a:solidFill>
              </a:rPr>
              <a:t>ব্যক্তর্থ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Right Arrow Callout 5"/>
          <p:cNvSpPr/>
          <p:nvPr/>
        </p:nvSpPr>
        <p:spPr>
          <a:xfrm>
            <a:off x="464024" y="3741194"/>
            <a:ext cx="2402006" cy="1323832"/>
          </a:xfrm>
          <a:prstGeom prst="rightArrowCallou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00B050"/>
                </a:solidFill>
              </a:rPr>
              <a:t>জাত্যর্থ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7" name="Up Arrow Callout 6"/>
          <p:cNvSpPr/>
          <p:nvPr/>
        </p:nvSpPr>
        <p:spPr>
          <a:xfrm>
            <a:off x="464024" y="2315000"/>
            <a:ext cx="1596788" cy="975816"/>
          </a:xfrm>
          <a:prstGeom prst="upArrowCallou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i="1" dirty="0" smtClean="0">
                <a:solidFill>
                  <a:srgbClr val="00B050"/>
                </a:solidFill>
              </a:rPr>
              <a:t>সংখ্যা/পরিমাণ</a:t>
            </a:r>
            <a:endParaRPr lang="en-US" sz="2400" b="1" i="1" dirty="0">
              <a:solidFill>
                <a:srgbClr val="00B050"/>
              </a:solidFill>
            </a:endParaRPr>
          </a:p>
        </p:txBody>
      </p:sp>
      <p:sp>
        <p:nvSpPr>
          <p:cNvPr id="8" name="Up Arrow Callout 7"/>
          <p:cNvSpPr/>
          <p:nvPr/>
        </p:nvSpPr>
        <p:spPr>
          <a:xfrm>
            <a:off x="464024" y="5227091"/>
            <a:ext cx="1596788" cy="975816"/>
          </a:xfrm>
          <a:prstGeom prst="upArrow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i="1" dirty="0" smtClean="0">
                <a:solidFill>
                  <a:srgbClr val="7030A0"/>
                </a:solidFill>
              </a:rPr>
              <a:t>গুণ</a:t>
            </a:r>
            <a:endParaRPr lang="en-US" sz="2800" b="1" i="1" dirty="0">
              <a:solidFill>
                <a:srgbClr val="7030A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0" y="2060812"/>
            <a:ext cx="5063319" cy="53738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>
                <a:solidFill>
                  <a:srgbClr val="7030A0"/>
                </a:solidFill>
              </a:rPr>
              <a:t>মানুষ=সকল মানুষ (</a:t>
            </a:r>
            <a:r>
              <a:rPr lang="bn-IN" sz="2400" dirty="0">
                <a:solidFill>
                  <a:srgbClr val="7030A0"/>
                </a:solidFill>
              </a:rPr>
              <a:t>অতিত,বর্তমান,ভবিষ্যৎ</a:t>
            </a:r>
            <a:r>
              <a:rPr lang="bn-IN" sz="3200" dirty="0">
                <a:solidFill>
                  <a:srgbClr val="7030A0"/>
                </a:solidFill>
              </a:rPr>
              <a:t>)।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000" y="4906368"/>
            <a:ext cx="3794078" cy="64144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rgbClr val="7030A0"/>
                </a:solidFill>
              </a:rPr>
              <a:t>মানুষ=জীব+বুদ্ধি।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48026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16657" y="286603"/>
            <a:ext cx="4503761" cy="85980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7030A0"/>
                </a:solidFill>
              </a:rPr>
              <a:t>একক কাজ</a:t>
            </a:r>
            <a:endParaRPr lang="en-US" sz="4400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10854" y="1433015"/>
            <a:ext cx="7970292" cy="83251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7030A0"/>
                </a:solidFill>
              </a:rPr>
              <a:t> ব্যক্তার্থ বলতে কি বুঝ?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24501" y="2579427"/>
            <a:ext cx="7942997" cy="764274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rgbClr val="7030A0"/>
                </a:solidFill>
              </a:rPr>
              <a:t> জাত্যর্থ বলতে কি বুঝ?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24501" y="3739487"/>
            <a:ext cx="7942997" cy="76427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0000"/>
                </a:solidFill>
              </a:rPr>
              <a:t>প্রাণীর</a:t>
            </a:r>
            <a:r>
              <a:rPr lang="bn-IN" sz="3600" dirty="0">
                <a:solidFill>
                  <a:srgbClr val="FF0000"/>
                </a:solidFill>
              </a:rPr>
              <a:t> ব্যক্তার্থ</a:t>
            </a:r>
            <a:r>
              <a:rPr lang="bn-IN" sz="3600" dirty="0" smtClean="0">
                <a:solidFill>
                  <a:srgbClr val="FF0000"/>
                </a:solidFill>
              </a:rPr>
              <a:t>  কি?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4501" y="4722127"/>
            <a:ext cx="7956645" cy="784746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rgbClr val="FF0000"/>
                </a:solidFill>
              </a:rPr>
              <a:t>প্রাণীর </a:t>
            </a:r>
            <a:r>
              <a:rPr lang="bn-IN" sz="3600" dirty="0" smtClean="0">
                <a:solidFill>
                  <a:srgbClr val="FF0000"/>
                </a:solidFill>
              </a:rPr>
              <a:t>জাত্যর্থ কি?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4501" y="5800299"/>
            <a:ext cx="7956645" cy="764274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পরিমাণ/গুণ =</a:t>
            </a:r>
            <a:r>
              <a:rPr lang="bn-IN" sz="3600" dirty="0">
                <a:solidFill>
                  <a:srgbClr val="FF0000"/>
                </a:solidFill>
              </a:rPr>
              <a:t> </a:t>
            </a:r>
            <a:r>
              <a:rPr lang="bn-IN" sz="3600" dirty="0" smtClean="0">
                <a:solidFill>
                  <a:schemeClr val="bg1"/>
                </a:solidFill>
              </a:rPr>
              <a:t>জাত্যর্থ/</a:t>
            </a:r>
            <a:r>
              <a:rPr lang="bn-IN" sz="3600" dirty="0">
                <a:solidFill>
                  <a:schemeClr val="bg1"/>
                </a:solidFill>
              </a:rPr>
              <a:t> </a:t>
            </a:r>
            <a:r>
              <a:rPr lang="bn-IN" sz="3600" dirty="0" smtClean="0">
                <a:solidFill>
                  <a:schemeClr val="bg1"/>
                </a:solidFill>
              </a:rPr>
              <a:t>ব্যক্তার্থ এটি কি ঠিক?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261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711377"/>
              </p:ext>
            </p:extLst>
          </p:nvPr>
        </p:nvGraphicFramePr>
        <p:xfrm>
          <a:off x="1924334" y="545912"/>
          <a:ext cx="8720919" cy="2238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6973"/>
                <a:gridCol w="2906973"/>
                <a:gridCol w="2906973"/>
              </a:tblGrid>
              <a:tr h="576102"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solidFill>
                            <a:srgbClr val="0070C0"/>
                          </a:solidFill>
                        </a:rPr>
                        <a:t>পদের ব্যক্ত্যর্থ</a:t>
                      </a:r>
                      <a:endParaRPr lang="en-US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solidFill>
                            <a:srgbClr val="0070C0"/>
                          </a:solidFill>
                        </a:rPr>
                        <a:t>পদ</a:t>
                      </a:r>
                      <a:endParaRPr lang="en-US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sz="2800" dirty="0" smtClean="0">
                          <a:solidFill>
                            <a:srgbClr val="0070C0"/>
                          </a:solidFill>
                        </a:rPr>
                        <a:t>পদের জাত্যর্থ</a:t>
                      </a:r>
                      <a:endParaRPr lang="en-US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83956"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solidFill>
                            <a:srgbClr val="0070C0"/>
                          </a:solidFill>
                        </a:rPr>
                        <a:t>সকল জীব</a:t>
                      </a:r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solidFill>
                            <a:srgbClr val="0070C0"/>
                          </a:solidFill>
                        </a:rPr>
                        <a:t>জীব</a:t>
                      </a:r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solidFill>
                            <a:srgbClr val="0070C0"/>
                          </a:solidFill>
                        </a:rPr>
                        <a:t>জীববৃত্তি</a:t>
                      </a:r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18615"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solidFill>
                            <a:srgbClr val="0070C0"/>
                          </a:solidFill>
                        </a:rPr>
                        <a:t>সকল মানুষ</a:t>
                      </a:r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solidFill>
                            <a:srgbClr val="0070C0"/>
                          </a:solidFill>
                        </a:rPr>
                        <a:t>মানুষ</a:t>
                      </a:r>
                      <a:endParaRPr lang="en-US" sz="2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400" dirty="0" smtClean="0">
                          <a:solidFill>
                            <a:srgbClr val="0070C0"/>
                          </a:solidFill>
                        </a:rPr>
                        <a:t>জীববৃত্তি+বুদ্ধিবৃত্তি</a:t>
                      </a:r>
                      <a:endParaRPr lang="en-US" sz="2400" dirty="0" smtClean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59558"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solidFill>
                            <a:srgbClr val="0070C0"/>
                          </a:solidFill>
                        </a:rPr>
                        <a:t>সকল সভ্য মানুষ</a:t>
                      </a:r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400" dirty="0" smtClean="0">
                          <a:solidFill>
                            <a:srgbClr val="0070C0"/>
                          </a:solidFill>
                        </a:rPr>
                        <a:t>সভ্য মানুষ</a:t>
                      </a:r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400" dirty="0" smtClean="0">
                          <a:solidFill>
                            <a:srgbClr val="0070C0"/>
                          </a:solidFill>
                        </a:rPr>
                        <a:t>জীববৃত্তি+বুদ্ধিবৃত্তি+সভ্যতা</a:t>
                      </a:r>
                      <a:endParaRPr lang="en-US" sz="24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924334" y="3289110"/>
            <a:ext cx="8775511" cy="309804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2800" dirty="0" smtClean="0">
              <a:solidFill>
                <a:srgbClr val="0070C0"/>
              </a:solidFill>
            </a:endParaRPr>
          </a:p>
          <a:p>
            <a:pPr algn="ctr"/>
            <a:endParaRPr lang="bn-IN" sz="2800" dirty="0">
              <a:solidFill>
                <a:srgbClr val="0070C0"/>
              </a:solidFill>
            </a:endParaRPr>
          </a:p>
          <a:p>
            <a:r>
              <a:rPr lang="bn-IN" sz="2800" dirty="0" smtClean="0">
                <a:solidFill>
                  <a:srgbClr val="0070C0"/>
                </a:solidFill>
              </a:rPr>
              <a:t>                    ব্যক্ত্যর্থ বাড়লে,জাত্যর্থ কমে।</a:t>
            </a:r>
          </a:p>
          <a:p>
            <a:r>
              <a:rPr lang="bn-IN" sz="2800" dirty="0" smtClean="0">
                <a:solidFill>
                  <a:srgbClr val="0070C0"/>
                </a:solidFill>
              </a:rPr>
              <a:t>                    ব্যক্ত্যর্থ কমলে,জাত্যর্থ বাড়ে।</a:t>
            </a:r>
          </a:p>
          <a:p>
            <a:r>
              <a:rPr lang="bn-IN" sz="2800" dirty="0" smtClean="0">
                <a:solidFill>
                  <a:srgbClr val="0070C0"/>
                </a:solidFill>
              </a:rPr>
              <a:t>                    জাত্যর্থ </a:t>
            </a:r>
            <a:r>
              <a:rPr lang="bn-IN" sz="2800" dirty="0">
                <a:solidFill>
                  <a:srgbClr val="0070C0"/>
                </a:solidFill>
              </a:rPr>
              <a:t>বাড়লে,ব্যক্ত্যর্থ কমে। </a:t>
            </a:r>
            <a:endParaRPr lang="en-US" sz="2800" dirty="0">
              <a:solidFill>
                <a:srgbClr val="0070C0"/>
              </a:solidFill>
            </a:endParaRPr>
          </a:p>
          <a:p>
            <a:r>
              <a:rPr lang="bn-IN" sz="2800" dirty="0" smtClean="0">
                <a:solidFill>
                  <a:srgbClr val="0070C0"/>
                </a:solidFill>
              </a:rPr>
              <a:t>                    জাত্যর্থ কমলে,ব্যক্ত্যর্থ বাড়ে।</a:t>
            </a:r>
          </a:p>
        </p:txBody>
      </p:sp>
      <p:sp>
        <p:nvSpPr>
          <p:cNvPr id="5" name="Rectangle 4"/>
          <p:cNvSpPr/>
          <p:nvPr/>
        </p:nvSpPr>
        <p:spPr>
          <a:xfrm>
            <a:off x="4012442" y="3429000"/>
            <a:ext cx="4558352" cy="47426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>
                <a:solidFill>
                  <a:srgbClr val="0070C0"/>
                </a:solidFill>
              </a:rPr>
              <a:t>ব্যক্ত্যর্থ ও জাত্যর্থের মধ্যে সম্পর্ক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4645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36222199"/>
              </p:ext>
            </p:extLst>
          </p:nvPr>
        </p:nvGraphicFramePr>
        <p:xfrm>
          <a:off x="-303665" y="2031810"/>
          <a:ext cx="5022376" cy="34938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Rectangle 13"/>
          <p:cNvSpPr/>
          <p:nvPr/>
        </p:nvSpPr>
        <p:spPr>
          <a:xfrm>
            <a:off x="1230003" y="987757"/>
            <a:ext cx="2006221" cy="423080"/>
          </a:xfrm>
          <a:prstGeom prst="rect">
            <a:avLst/>
          </a:prstGeom>
          <a:blipFill>
            <a:blip r:embed="rId8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7030A0"/>
                </a:solidFill>
              </a:rPr>
              <a:t>সকল জীব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78319" y="2728699"/>
            <a:ext cx="1617263" cy="423080"/>
          </a:xfrm>
          <a:prstGeom prst="rect">
            <a:avLst/>
          </a:prstGeom>
          <a:blipFill>
            <a:blip r:embed="rId9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সকল মানুষ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30004" y="5899245"/>
            <a:ext cx="2006221" cy="423080"/>
          </a:xfrm>
          <a:prstGeom prst="rect">
            <a:avLst/>
          </a:prstGeom>
          <a:blipFill>
            <a:blip r:embed="rId10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0070C0"/>
                </a:solidFill>
              </a:rPr>
              <a:t>সকল সভ্য মানুষ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233113" y="4053385"/>
            <a:ext cx="0" cy="17469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2233114" y="1583140"/>
            <a:ext cx="0" cy="59367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2620370" y="2918914"/>
            <a:ext cx="1250475" cy="213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8" name="Diagram 27"/>
          <p:cNvGraphicFramePr/>
          <p:nvPr>
            <p:extLst>
              <p:ext uri="{D42A27DB-BD31-4B8C-83A1-F6EECF244321}">
                <p14:modId xmlns:p14="http://schemas.microsoft.com/office/powerpoint/2010/main" val="3408331958"/>
              </p:ext>
            </p:extLst>
          </p:nvPr>
        </p:nvGraphicFramePr>
        <p:xfrm>
          <a:off x="6946710" y="1879979"/>
          <a:ext cx="4394581" cy="38199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cxnSp>
        <p:nvCxnSpPr>
          <p:cNvPr id="32" name="Straight Arrow Connector 31"/>
          <p:cNvCxnSpPr/>
          <p:nvPr/>
        </p:nvCxnSpPr>
        <p:spPr>
          <a:xfrm>
            <a:off x="9253182" y="4053385"/>
            <a:ext cx="0" cy="18458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9075761" y="1733266"/>
            <a:ext cx="0" cy="4435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6687402" y="2943651"/>
            <a:ext cx="2101755" cy="13451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4715301" y="4366857"/>
            <a:ext cx="2292824" cy="638032"/>
          </a:xfrm>
          <a:prstGeom prst="rect">
            <a:avLst/>
          </a:prstGeom>
          <a:blipFill>
            <a:blip r:embed="rId10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জীব,বুদ্ধি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929349" y="6059606"/>
            <a:ext cx="2292824" cy="638032"/>
          </a:xfrm>
          <a:prstGeom prst="rect">
            <a:avLst/>
          </a:prstGeom>
          <a:blipFill>
            <a:blip r:embed="rId1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0070C0"/>
                </a:solidFill>
              </a:rPr>
              <a:t>জীববৃত্তি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747376" y="970697"/>
            <a:ext cx="2292824" cy="638032"/>
          </a:xfrm>
          <a:prstGeom prst="rect">
            <a:avLst/>
          </a:prstGeom>
          <a:blipFill>
            <a:blip r:embed="rId17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00B050"/>
                </a:solidFill>
              </a:rPr>
              <a:t>জীব,বুদ্ধি,সভ্য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40" name="Heart 39"/>
          <p:cNvSpPr/>
          <p:nvPr/>
        </p:nvSpPr>
        <p:spPr>
          <a:xfrm>
            <a:off x="3452884" y="501555"/>
            <a:ext cx="1262417" cy="140572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FFFF00"/>
                </a:solidFill>
              </a:rPr>
              <a:t>ব্যক্ত্যর্থ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41" name="Heart 40"/>
          <p:cNvSpPr/>
          <p:nvPr/>
        </p:nvSpPr>
        <p:spPr>
          <a:xfrm>
            <a:off x="10464416" y="208127"/>
            <a:ext cx="1262417" cy="140572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FFFF00"/>
                </a:solidFill>
              </a:rPr>
              <a:t>জাত্যর্থ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09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14" grpId="0" animBg="1"/>
      <p:bldP spid="15" grpId="0" animBg="1"/>
      <p:bldP spid="16" grpId="0" animBg="1"/>
      <p:bldGraphic spid="28" grpId="0">
        <p:bldAsOne/>
      </p:bldGraphic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Custom 6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263</TotalTime>
  <Words>343</Words>
  <Application>Microsoft Office PowerPoint</Application>
  <PresentationFormat>Widescreen</PresentationFormat>
  <Paragraphs>138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NikoshBAN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fahad</dc:creator>
  <cp:lastModifiedBy>fahad</cp:lastModifiedBy>
  <cp:revision>78</cp:revision>
  <dcterms:created xsi:type="dcterms:W3CDTF">2019-09-05T15:40:58Z</dcterms:created>
  <dcterms:modified xsi:type="dcterms:W3CDTF">2019-09-16T14:55:33Z</dcterms:modified>
</cp:coreProperties>
</file>