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1" r:id="rId2"/>
    <p:sldId id="30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8" r:id="rId16"/>
    <p:sldId id="299" r:id="rId17"/>
    <p:sldId id="300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>
        <p:scale>
          <a:sx n="68" d="100"/>
          <a:sy n="68" d="100"/>
        </p:scale>
        <p:origin x="142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11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8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0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04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72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3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7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1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9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0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9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65E4F1-3ED1-46BA-A7D5-85B50F2394A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9BD28-B619-4A70-8CD2-B2EC9DE3B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0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199148" y="340100"/>
            <a:ext cx="6714309" cy="1397794"/>
          </a:xfrm>
          <a:prstGeom prst="ellipseRibb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আজকের ক্লাসে সবাইকে স্বাগত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…..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HP\Pictures\naj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382" y="2120525"/>
            <a:ext cx="3754582" cy="389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13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83" y="3841587"/>
            <a:ext cx="7497893" cy="201057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সাম্যের গান গাই-</a:t>
            </a:r>
          </a:p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চক্ষে পুরুষ-রমণী কোন ভেদাভেদ নাই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 যা-কিছু মহান সৃষ্টি চির 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কল্যাণকর অর্ধেক তার করিয়াছে নারী, অর্ধেক তার নর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HP\Pictures\বেগম রোকেয়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463" y="717498"/>
            <a:ext cx="3365529" cy="2731096"/>
          </a:xfrm>
          <a:prstGeom prst="rect">
            <a:avLst/>
          </a:prstGeom>
          <a:noFill/>
        </p:spPr>
      </p:pic>
      <p:pic>
        <p:nvPicPr>
          <p:cNvPr id="1026" name="Picture 2" descr="C:\Users\HP\Pictures\n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267" y="578077"/>
            <a:ext cx="3696788" cy="261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759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860" y="4214816"/>
            <a:ext cx="7340957" cy="1378039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বিশ্বে যা- কিছু এল পাপ – তাপ বেদনা অশ্রুবারি অর্ধেক তার আনিয়াছে নর, অর্ধেক তার নারী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HP\Pictures\বীরংগন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510" y="731520"/>
            <a:ext cx="2997674" cy="275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HP\Pictures\মুক্তিযুদ্ধে নার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344" y="731520"/>
            <a:ext cx="4153988" cy="265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9953326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49" y="3592286"/>
            <a:ext cx="8503920" cy="2521131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জগতের যত বড় বড় জয় বড় বড় অভিযান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 ভগ্নি ও বধূদের ত্যাগে হইয়াছে মহীয়ান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রণে কত খুন দিল নর, লেখা আছে ইতিহাসে, কত নারী দিল সিঁথির সিঁদূর, লেখা নাই তার পাশে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9" name="Rectangle 8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5122" name="Picture 2" descr="C:\Users\HP\Pictures\ar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942" y="496389"/>
            <a:ext cx="2919150" cy="261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HP\Pictures\pol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760" y="587829"/>
            <a:ext cx="3148149" cy="266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HP\Pictures\প্রথম বাংলাদেশী নারী পাইলট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" y="561704"/>
            <a:ext cx="1972491" cy="274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62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84" y="3706178"/>
            <a:ext cx="8490856" cy="252480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কত মাতা দিল হৃদয় উপাড়ি কত বোন দিল সেবা,</a:t>
            </a: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বীরের স্মৃতি-স্তম্ভের গায়ে লিখিয়া রেখেছে কেবা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?</a:t>
            </a: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কোন কালে একা হয়নি কো জয়ী পুরূষের তরবারি,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প্রেরণা দিয়াছে,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শক্তি দিয়াছে বিজয়-লক্ষী নারী ।</a:t>
            </a:r>
            <a:endParaRPr lang="en-US" sz="32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Users\HP\Pictures\Do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96" y="722087"/>
            <a:ext cx="2438400" cy="2504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HP\Pictures\সেবিক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530" y="841461"/>
            <a:ext cx="2677887" cy="23514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HP\Pictures\teac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6927" y="705394"/>
            <a:ext cx="2259874" cy="2677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63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04457"/>
            <a:ext cx="8948057" cy="3043645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সে-যুগ হয়েছে বাসি,</a:t>
            </a:r>
          </a:p>
          <a:p>
            <a:pPr algn="just"/>
            <a:r>
              <a:rPr lang="bn-IN" sz="24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যে যুগে পুরূষ দাস ছিল নাকো, নারীরা আছিল দাসী ।বেদনার যুগ, মানুষের যুগ, সাম্যের যুগ আজি,কেহ রহিবে না বন্দী কাহার ও উঠিছে ডঙ্কা বাজি । নর যদি রাখে নারীরে বন্দী, তবে এর পরযুগে আপনারি রচা ঐ কারাগারে পুরুষ মরিবে ভুগে । </a:t>
            </a:r>
          </a:p>
          <a:p>
            <a:pPr algn="just"/>
            <a:r>
              <a:rPr lang="bn-IN" sz="24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যুগের ধর্ম এই- </a:t>
            </a:r>
          </a:p>
          <a:p>
            <a:pPr algn="just"/>
            <a:r>
              <a:rPr lang="bn-IN" sz="24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পীড়ন করিলে সে-পীড়ন এসে পীড়া দেবে তোমাকেই ।</a:t>
            </a:r>
            <a:endParaRPr lang="en-US" sz="24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HP\Pictures\নারী শ্রমিকের ইমে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01" y="388484"/>
            <a:ext cx="3559472" cy="24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HP\Pictures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4028" y="372290"/>
            <a:ext cx="4412604" cy="246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47566" y="5239929"/>
            <a:ext cx="7817476" cy="94873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 এই কথাটির ভাবার্থ লিখ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159626" y="650432"/>
            <a:ext cx="4793356" cy="1081256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bn-BD" sz="28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৮মিনিট)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26" y="2170090"/>
            <a:ext cx="448414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1243694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3661315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Rounded Rectangle 10"/>
          <p:cNvSpPr/>
          <p:nvPr/>
        </p:nvSpPr>
        <p:spPr>
          <a:xfrm>
            <a:off x="965424" y="1201783"/>
            <a:ext cx="5849327" cy="7707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কত সালে মৃত্যু বরণ করেন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3953" y="3780084"/>
            <a:ext cx="5852957" cy="52580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বীরের স্মৃতি-স্তম্ভের গায়ে কোনটি লেখা নেই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2717442" y="432375"/>
            <a:ext cx="3412264" cy="651921"/>
          </a:xfrm>
          <a:prstGeom prst="ribbon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08791" y="2199881"/>
            <a:ext cx="1808284" cy="52746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১৯১৯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60995" y="2155170"/>
            <a:ext cx="1815921" cy="49173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১৯৭২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9601" y="3041377"/>
            <a:ext cx="1815921" cy="49426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১৯৭৫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87121" y="2953847"/>
            <a:ext cx="1815921" cy="51896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১৯৭৬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3952" y="4689567"/>
            <a:ext cx="2560321" cy="62216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বোনের সেবা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83293" y="4650377"/>
            <a:ext cx="3127403" cy="69163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নারীর সিঁথির সিঁদূর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3954" y="5590903"/>
            <a:ext cx="2573383" cy="69330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ভগ্নির আত্নত্যাগ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09190" y="5652079"/>
            <a:ext cx="3206010" cy="51435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বধূদের আত্নত্যাগ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66160" y="2795452"/>
            <a:ext cx="613954" cy="640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4585063"/>
            <a:ext cx="705394" cy="679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261816" y="400829"/>
            <a:ext cx="4530436" cy="1180770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199" y="4151661"/>
            <a:ext cx="8242663" cy="109262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‘নারী’ কবিতার সারমর্ম লিখে আনবে </a:t>
            </a:r>
            <a:r>
              <a:rPr lang="bn-BD" sz="32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12608" cy="6858000"/>
            <a:chOff x="-17" y="61628"/>
            <a:chExt cx="12150161" cy="6796372"/>
          </a:xfrm>
        </p:grpSpPr>
        <p:sp>
          <p:nvSpPr>
            <p:cNvPr id="6" name="Rectangle 5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chemeClr val="bg2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C:\Users\HP\Pictures\Institute_of_Statistical_Research_and_Training_(ISRT),_University_of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037" y="1860550"/>
            <a:ext cx="4162774" cy="191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60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najr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54" y="1829580"/>
            <a:ext cx="3429000" cy="3324590"/>
          </a:xfrm>
          <a:prstGeom prst="rect">
            <a:avLst/>
          </a:prstGeom>
          <a:noFill/>
        </p:spPr>
      </p:pic>
      <p:pic>
        <p:nvPicPr>
          <p:cNvPr id="1027" name="Picture 3" descr="C:\Users\HP\Pictures\বীরংগন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7847" y="2191108"/>
            <a:ext cx="3148148" cy="26015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6128" y="450735"/>
            <a:ext cx="293638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3379039"/>
            <a:ext cx="4114800" cy="282630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ছাঃ</a:t>
            </a:r>
            <a:r>
              <a:rPr lang="bn-BD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শিউলী বেগম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মাদ্রাসা,পার্বতীপুর,দিনাজপুর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৭৮৮০৯৩৬২</a:t>
            </a:r>
            <a:r>
              <a:rPr lang="bn-IN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0</a:t>
            </a:r>
            <a:endParaRPr lang="en-US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5327754" y="2501881"/>
            <a:ext cx="3103874" cy="289440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১০-১০-১৯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13641" y="474746"/>
            <a:ext cx="3103874" cy="77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6173" y="485128"/>
            <a:ext cx="3103874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4252643" y="625526"/>
            <a:ext cx="678177" cy="5669280"/>
            <a:chOff x="5670191" y="625526"/>
            <a:chExt cx="904236" cy="5669280"/>
          </a:xfrm>
          <a:solidFill>
            <a:schemeClr val="tx1"/>
          </a:solidFill>
        </p:grpSpPr>
        <p:sp>
          <p:nvSpPr>
            <p:cNvPr id="8" name="Rectangle 7"/>
            <p:cNvSpPr/>
            <p:nvPr/>
          </p:nvSpPr>
          <p:spPr>
            <a:xfrm>
              <a:off x="5684742" y="625526"/>
              <a:ext cx="175847" cy="4797083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16D6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4329" y="1086112"/>
              <a:ext cx="175847" cy="4797083"/>
            </a:xfrm>
            <a:prstGeom prst="rect">
              <a:avLst/>
            </a:prstGeom>
            <a:grpFill/>
            <a:ln>
              <a:solidFill>
                <a:srgbClr val="FEB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16D6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9896" y="1359415"/>
              <a:ext cx="175847" cy="4935391"/>
            </a:xfrm>
            <a:prstGeom prst="rect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16D6"/>
                </a:solidFill>
              </a:endParaRPr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5670191" y="1162485"/>
              <a:ext cx="904236" cy="4644335"/>
              <a:chOff x="5596099" y="1272337"/>
              <a:chExt cx="966673" cy="4746380"/>
            </a:xfrm>
            <a:grpFill/>
          </p:grpSpPr>
          <p:sp>
            <p:nvSpPr>
              <p:cNvPr id="31" name="Quad Arrow Callout 30"/>
              <p:cNvSpPr/>
              <p:nvPr/>
            </p:nvSpPr>
            <p:spPr>
              <a:xfrm>
                <a:off x="5596099" y="1272337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5898523" y="1545467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3" name="Quad Arrow Callout 32"/>
              <p:cNvSpPr/>
              <p:nvPr/>
            </p:nvSpPr>
            <p:spPr>
              <a:xfrm>
                <a:off x="5596099" y="2221613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5898523" y="2494743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5" name="Quad Arrow Callout 34"/>
              <p:cNvSpPr/>
              <p:nvPr/>
            </p:nvSpPr>
            <p:spPr>
              <a:xfrm>
                <a:off x="5596099" y="3170889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5898523" y="3444019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7" name="Quad Arrow Callout 36"/>
              <p:cNvSpPr/>
              <p:nvPr/>
            </p:nvSpPr>
            <p:spPr>
              <a:xfrm>
                <a:off x="5596099" y="4120165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8" name="Donut 37"/>
              <p:cNvSpPr/>
              <p:nvPr/>
            </p:nvSpPr>
            <p:spPr>
              <a:xfrm>
                <a:off x="5898523" y="4393295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39" name="Quad Arrow Callout 38"/>
              <p:cNvSpPr/>
              <p:nvPr/>
            </p:nvSpPr>
            <p:spPr>
              <a:xfrm>
                <a:off x="5596099" y="5069441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  <p:sp>
            <p:nvSpPr>
              <p:cNvPr id="40" name="Donut 39"/>
              <p:cNvSpPr/>
              <p:nvPr/>
            </p:nvSpPr>
            <p:spPr>
              <a:xfrm>
                <a:off x="5898523" y="5342571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16D6"/>
                  </a:solidFill>
                </a:endParaRPr>
              </a:p>
            </p:txBody>
          </p:sp>
        </p:grpSp>
      </p:grpSp>
      <p:pic>
        <p:nvPicPr>
          <p:cNvPr id="26" name="Picture 2" descr="C:\Users\HP\Downloads\received_9404419396271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175" y="1225732"/>
            <a:ext cx="1600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980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3347" y="2166148"/>
            <a:ext cx="4562720" cy="145076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  <a:b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b="1" dirty="0" smtClean="0">
                <a:ln w="0"/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 নজরুল ইসলাম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574543" y="1306826"/>
            <a:ext cx="3631843" cy="1125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28034" y="2663512"/>
            <a:ext cx="8126569" cy="32350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বলতে পারবে;</a:t>
            </a:r>
            <a:endParaRPr lang="en-US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SutonnyMJ" pitchFamily="2" charset="0"/>
              </a:rPr>
              <a:t>কঠিন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শব্দের অর্থ 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বাক্য লিখতে 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শুদ্ধ উচ্চারণে কবিতাটি আবৃত্তি করেত পার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বে;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কবিতার সারমর্ম বিশ্লেষণ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করেত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1"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1722550" y="745138"/>
            <a:ext cx="5264240" cy="1055489"/>
          </a:xfrm>
          <a:prstGeom prst="ellipse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82121" y="203078"/>
            <a:ext cx="4265323" cy="1058073"/>
          </a:xfrm>
          <a:prstGeom prst="ellipseRibb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70218" y="4880941"/>
            <a:ext cx="2122676" cy="129779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কাজী নজরুল ইসলাম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03876" y="1103097"/>
            <a:ext cx="994893" cy="43466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99464" y="3265714"/>
            <a:ext cx="3644536" cy="310896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 শ্রেণীর ছাত্র থাকা কালে প্রথম মহাযুদ্ধ শুরু হলে তিনি স্কুল ছেড়ে বাংগালী পল্টনে যোগদান করেন 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01321" y="2676043"/>
            <a:ext cx="1949902" cy="51305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9635" y="1410788"/>
            <a:ext cx="3119538" cy="177654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৮৯৯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শে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(১৩০৬ বঙ্গাব্দের ১১ ই জ্যৈষ্ঠ)  বর্ধমান জেলার মহকুমার চুরুলিয়া গ্রামে জন্ম গ্রহণ করেন 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9006" y="3853543"/>
            <a:ext cx="3161211" cy="300445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কাব্যগ্রন্থঃঅগ্নি-বীণা, বিষের বাঁশি,সাম্যবাদী, সর্ব হারা, উপন্যাসঃ মৃত্যু ক্ষুধা, কুহেলিকা; গল্প গ্রন্থ ব্যাখ্যার দান, রিক্তের বেদন,শিউলিমালা, প্রবন্ধ গ্রন্থঃ যুগবাণী, রুদ্র মংগল ;নাটকঃঝিলিমিলি,আলয়া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194" y="3252652"/>
            <a:ext cx="3095897" cy="47109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বিখ্যাত গ্রন্থ্যগুলো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6969" y="907918"/>
            <a:ext cx="994893" cy="43466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4515" y="1541417"/>
            <a:ext cx="4049485" cy="108362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১৯৭৬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 শে আগষ্ট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 মৃত্যু বরণ করেন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HP\Pictures\Kazi-Nazrul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745" y="2390503"/>
            <a:ext cx="1839287" cy="2262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43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404949" y="5170304"/>
            <a:ext cx="8242662" cy="120436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কাজী নজরুল ইসলামের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তিনটি কাব্যগ্রন্থের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নাম উল্লেখ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904762" y="755226"/>
            <a:ext cx="5303086" cy="1093614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সময়: ২</a:t>
            </a: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en-US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7" y="2292208"/>
            <a:ext cx="3440078" cy="243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814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521159" y="608683"/>
            <a:ext cx="2456846" cy="1536610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796411" y="608683"/>
            <a:ext cx="2115356" cy="1446202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2510913"/>
            <a:ext cx="3528811" cy="3343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81" y="2541691"/>
            <a:ext cx="2881649" cy="3312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46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82855" y="323711"/>
            <a:ext cx="3371850" cy="845837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3220" y="1793067"/>
            <a:ext cx="1946365" cy="596514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সাম্য-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3220" y="3023879"/>
            <a:ext cx="1985555" cy="611004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মহীয়ান-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3726" y="4117843"/>
            <a:ext cx="2009129" cy="554427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পীড়ন-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8674" y="1661379"/>
            <a:ext cx="4666638" cy="9120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সমতা, সকলের জন্য সমান অধিকার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88674" y="2978331"/>
            <a:ext cx="4666638" cy="8041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সুমহান, এখানে মহিমান্বিত অর্থে ব্যবহৃত হয়েছে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88674" y="4187334"/>
            <a:ext cx="4600983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নির্যাতন, শারীরিক কষ্ট প্রদান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3726" y="5602965"/>
            <a:ext cx="2246408" cy="554427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ডঙ্কা-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97624" y="5552512"/>
            <a:ext cx="3168967" cy="655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জয়ঢাক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478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853628" y="5427740"/>
            <a:ext cx="7405352" cy="98570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মহীয়ান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ড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ঙ্কা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783577" y="831386"/>
            <a:ext cx="5303086" cy="1093614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en-US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70" y="2232641"/>
            <a:ext cx="4724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495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Garamond</vt:lpstr>
      <vt:lpstr>NikoshBAN</vt:lpstr>
      <vt:lpstr>NikoshLightBAN</vt:lpstr>
      <vt:lpstr>SutonnyMJ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HP</cp:lastModifiedBy>
  <cp:revision>124</cp:revision>
  <dcterms:created xsi:type="dcterms:W3CDTF">2019-05-01T04:15:11Z</dcterms:created>
  <dcterms:modified xsi:type="dcterms:W3CDTF">2019-10-23T06:01:51Z</dcterms:modified>
</cp:coreProperties>
</file>